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2" r:id="rId3"/>
    <p:sldId id="257" r:id="rId4"/>
    <p:sldId id="258" r:id="rId5"/>
    <p:sldId id="259" r:id="rId6"/>
    <p:sldId id="263" r:id="rId7"/>
    <p:sldId id="264" r:id="rId8"/>
    <p:sldId id="265" r:id="rId9"/>
    <p:sldId id="266" r:id="rId10"/>
    <p:sldId id="271" r:id="rId11"/>
    <p:sldId id="270" r:id="rId12"/>
    <p:sldId id="269" r:id="rId13"/>
    <p:sldId id="268" r:id="rId14"/>
    <p:sldId id="267"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63" autoAdjust="0"/>
    <p:restoredTop sz="90153" autoAdjust="0"/>
  </p:normalViewPr>
  <p:slideViewPr>
    <p:cSldViewPr>
      <p:cViewPr varScale="1">
        <p:scale>
          <a:sx n="86" d="100"/>
          <a:sy n="86" d="100"/>
        </p:scale>
        <p:origin x="880" y="60"/>
      </p:cViewPr>
      <p:guideLst>
        <p:guide orient="horz" pos="2160"/>
        <p:guide pos="2880"/>
      </p:guideLst>
    </p:cSldViewPr>
  </p:slideViewPr>
  <p:notesTextViewPr>
    <p:cViewPr>
      <p:scale>
        <a:sx n="1" d="1"/>
        <a:sy n="1" d="1"/>
      </p:scale>
      <p:origin x="0" y="-2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FC25B2-C6E9-428F-BAE8-C707A21E2A44}" type="datetimeFigureOut">
              <a:rPr lang="en-US" smtClean="0"/>
              <a:t>6/4/2015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BA9897-9FDF-438B-8891-0D8D0B048F92}" type="slidenum">
              <a:rPr lang="en-US" smtClean="0"/>
              <a:t>‹#›</a:t>
            </a:fld>
            <a:endParaRPr lang="en-US"/>
          </a:p>
        </p:txBody>
      </p:sp>
    </p:spTree>
    <p:extLst>
      <p:ext uri="{BB962C8B-B14F-4D97-AF65-F5344CB8AC3E}">
        <p14:creationId xmlns:p14="http://schemas.microsoft.com/office/powerpoint/2010/main" val="980160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Before starting, make sure that</a:t>
            </a:r>
            <a:r>
              <a:rPr lang="en-US" baseline="0" dirty="0" smtClean="0"/>
              <a:t> the default template for each world template includes an “</a:t>
            </a:r>
            <a:r>
              <a:rPr lang="en-US" baseline="0" dirty="0" err="1" smtClean="0"/>
              <a:t>initialCamera</a:t>
            </a:r>
            <a:r>
              <a:rPr lang="en-US" baseline="0" dirty="0" smtClean="0"/>
              <a:t>” dummy object.</a:t>
            </a:r>
            <a:endParaRPr lang="en-US" dirty="0"/>
          </a:p>
        </p:txBody>
      </p:sp>
      <p:sp>
        <p:nvSpPr>
          <p:cNvPr id="4" name="Slide Number Placeholder 3"/>
          <p:cNvSpPr>
            <a:spLocks noGrp="1"/>
          </p:cNvSpPr>
          <p:nvPr>
            <p:ph type="sldNum" sz="quarter" idx="10"/>
          </p:nvPr>
        </p:nvSpPr>
        <p:spPr/>
        <p:txBody>
          <a:bodyPr/>
          <a:lstStyle/>
          <a:p>
            <a:fld id="{27BA9897-9FDF-438B-8891-0D8D0B048F92}" type="slidenum">
              <a:rPr lang="en-US" smtClean="0"/>
              <a:t>1</a:t>
            </a:fld>
            <a:endParaRPr lang="en-US"/>
          </a:p>
        </p:txBody>
      </p:sp>
    </p:spTree>
    <p:extLst>
      <p:ext uri="{BB962C8B-B14F-4D97-AF65-F5344CB8AC3E}">
        <p14:creationId xmlns:p14="http://schemas.microsoft.com/office/powerpoint/2010/main" val="2957027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The task bar can be on the top, bottom, left, or right side of the screen.  It may also be hidden.  If it is hidden, then you will need to move the mouse over the appropriate part of the screen for the taskbar to become visible.</a:t>
            </a:r>
            <a:endParaRPr lang="en-US" dirty="0"/>
          </a:p>
        </p:txBody>
      </p:sp>
      <p:sp>
        <p:nvSpPr>
          <p:cNvPr id="4" name="Slide Number Placeholder 3"/>
          <p:cNvSpPr>
            <a:spLocks noGrp="1"/>
          </p:cNvSpPr>
          <p:nvPr>
            <p:ph type="sldNum" sz="quarter" idx="10"/>
          </p:nvPr>
        </p:nvSpPr>
        <p:spPr/>
        <p:txBody>
          <a:bodyPr/>
          <a:lstStyle/>
          <a:p>
            <a:fld id="{27BA9897-9FDF-438B-8891-0D8D0B048F92}" type="slidenum">
              <a:rPr lang="en-US" smtClean="0"/>
              <a:t>3</a:t>
            </a:fld>
            <a:endParaRPr lang="en-US"/>
          </a:p>
        </p:txBody>
      </p:sp>
    </p:spTree>
    <p:extLst>
      <p:ext uri="{BB962C8B-B14F-4D97-AF65-F5344CB8AC3E}">
        <p14:creationId xmlns:p14="http://schemas.microsoft.com/office/powerpoint/2010/main" val="4155721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Alice program is an Integrated Development Environment (IDE) that programs can use to develop and run video games, movies, and other animation related creations.</a:t>
            </a:r>
          </a:p>
          <a:p>
            <a:r>
              <a:rPr lang="en-US" baseline="0" dirty="0" smtClean="0"/>
              <a:t>For now, just ask the students to click on the Cancel button on the Alice welcome dialogue.</a:t>
            </a:r>
            <a:endParaRPr lang="en-US" dirty="0"/>
          </a:p>
        </p:txBody>
      </p:sp>
      <p:sp>
        <p:nvSpPr>
          <p:cNvPr id="4" name="Slide Number Placeholder 3"/>
          <p:cNvSpPr>
            <a:spLocks noGrp="1"/>
          </p:cNvSpPr>
          <p:nvPr>
            <p:ph type="sldNum" sz="quarter" idx="10"/>
          </p:nvPr>
        </p:nvSpPr>
        <p:spPr/>
        <p:txBody>
          <a:bodyPr/>
          <a:lstStyle/>
          <a:p>
            <a:fld id="{27BA9897-9FDF-438B-8891-0D8D0B048F92}" type="slidenum">
              <a:rPr lang="en-US" smtClean="0"/>
              <a:t>4</a:t>
            </a:fld>
            <a:endParaRPr lang="en-US"/>
          </a:p>
        </p:txBody>
      </p:sp>
    </p:spTree>
    <p:extLst>
      <p:ext uri="{BB962C8B-B14F-4D97-AF65-F5344CB8AC3E}">
        <p14:creationId xmlns:p14="http://schemas.microsoft.com/office/powerpoint/2010/main" val="574435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Always encourage the students to save their Alice</a:t>
            </a:r>
            <a:r>
              <a:rPr lang="en-US" baseline="0" dirty="0" smtClean="0"/>
              <a:t> worlds directly under the “E” drive.</a:t>
            </a:r>
            <a:endParaRPr lang="en-US" dirty="0"/>
          </a:p>
        </p:txBody>
      </p:sp>
      <p:sp>
        <p:nvSpPr>
          <p:cNvPr id="4" name="Slide Number Placeholder 3"/>
          <p:cNvSpPr>
            <a:spLocks noGrp="1"/>
          </p:cNvSpPr>
          <p:nvPr>
            <p:ph type="sldNum" sz="quarter" idx="10"/>
          </p:nvPr>
        </p:nvSpPr>
        <p:spPr/>
        <p:txBody>
          <a:bodyPr/>
          <a:lstStyle/>
          <a:p>
            <a:fld id="{27BA9897-9FDF-438B-8891-0D8D0B048F92}" type="slidenum">
              <a:rPr lang="en-US" smtClean="0"/>
              <a:t>8</a:t>
            </a:fld>
            <a:endParaRPr lang="en-US"/>
          </a:p>
        </p:txBody>
      </p:sp>
    </p:spTree>
    <p:extLst>
      <p:ext uri="{BB962C8B-B14F-4D97-AF65-F5344CB8AC3E}">
        <p14:creationId xmlns:p14="http://schemas.microsoft.com/office/powerpoint/2010/main" val="136367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 the students how to move around the</a:t>
            </a:r>
            <a:r>
              <a:rPr lang="en-US" baseline="0" dirty="0" smtClean="0"/>
              <a:t> world using the arrow keys and have them use the arrow keys in their </a:t>
            </a:r>
            <a:r>
              <a:rPr lang="en-US" baseline="0" smtClean="0"/>
              <a:t>own worlds.</a:t>
            </a:r>
            <a:endParaRPr lang="en-US" dirty="0" smtClean="0"/>
          </a:p>
          <a:p>
            <a:endParaRPr lang="en-US" dirty="0"/>
          </a:p>
        </p:txBody>
      </p:sp>
      <p:sp>
        <p:nvSpPr>
          <p:cNvPr id="4" name="Slide Number Placeholder 3"/>
          <p:cNvSpPr>
            <a:spLocks noGrp="1"/>
          </p:cNvSpPr>
          <p:nvPr>
            <p:ph type="sldNum" sz="quarter" idx="10"/>
          </p:nvPr>
        </p:nvSpPr>
        <p:spPr/>
        <p:txBody>
          <a:bodyPr/>
          <a:lstStyle/>
          <a:p>
            <a:fld id="{27BA9897-9FDF-438B-8891-0D8D0B048F92}" type="slidenum">
              <a:rPr lang="en-US" smtClean="0"/>
              <a:t>13</a:t>
            </a:fld>
            <a:endParaRPr lang="en-US"/>
          </a:p>
        </p:txBody>
      </p:sp>
    </p:spTree>
    <p:extLst>
      <p:ext uri="{BB962C8B-B14F-4D97-AF65-F5344CB8AC3E}">
        <p14:creationId xmlns:p14="http://schemas.microsoft.com/office/powerpoint/2010/main" val="1447583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having the students take steps</a:t>
            </a:r>
            <a:r>
              <a:rPr lang="en-US" baseline="0" dirty="0" smtClean="0"/>
              <a:t> 6.a to 6.e, have them play with the arrow keys to move about their world.</a:t>
            </a:r>
            <a:endParaRPr lang="en-US" dirty="0"/>
          </a:p>
        </p:txBody>
      </p:sp>
      <p:sp>
        <p:nvSpPr>
          <p:cNvPr id="4" name="Slide Number Placeholder 3"/>
          <p:cNvSpPr>
            <a:spLocks noGrp="1"/>
          </p:cNvSpPr>
          <p:nvPr>
            <p:ph type="sldNum" sz="quarter" idx="10"/>
          </p:nvPr>
        </p:nvSpPr>
        <p:spPr/>
        <p:txBody>
          <a:bodyPr/>
          <a:lstStyle/>
          <a:p>
            <a:fld id="{27BA9897-9FDF-438B-8891-0D8D0B048F92}" type="slidenum">
              <a:rPr lang="en-US" smtClean="0"/>
              <a:t>14</a:t>
            </a:fld>
            <a:endParaRPr lang="en-US"/>
          </a:p>
        </p:txBody>
      </p:sp>
    </p:spTree>
    <p:extLst>
      <p:ext uri="{BB962C8B-B14F-4D97-AF65-F5344CB8AC3E}">
        <p14:creationId xmlns:p14="http://schemas.microsoft.com/office/powerpoint/2010/main" val="3075766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Lock Floor(Ground)</a:t>
            </a:r>
            <a:endParaRPr lang="en-US" dirty="0" smtClean="0"/>
          </a:p>
          <a:p>
            <a:r>
              <a:rPr lang="en-US" dirty="0" smtClean="0"/>
              <a:t>Slides</a:t>
            </a:r>
            <a:r>
              <a:rPr lang="en-US" baseline="0" dirty="0" smtClean="0"/>
              <a:t> Required</a:t>
            </a:r>
          </a:p>
          <a:p>
            <a:endParaRPr lang="en-US" baseline="0" dirty="0" smtClean="0"/>
          </a:p>
          <a:p>
            <a:r>
              <a:rPr lang="en-US" baseline="0" dirty="0" err="1" smtClean="0"/>
              <a:t>isFirstClass</a:t>
            </a:r>
            <a:r>
              <a:rPr lang="en-US" baseline="0" dirty="0" smtClean="0"/>
              <a:t> of ground properties to false</a:t>
            </a:r>
            <a:endParaRPr lang="en-US" dirty="0"/>
          </a:p>
        </p:txBody>
      </p:sp>
      <p:sp>
        <p:nvSpPr>
          <p:cNvPr id="4" name="Slide Number Placeholder 3"/>
          <p:cNvSpPr>
            <a:spLocks noGrp="1"/>
          </p:cNvSpPr>
          <p:nvPr>
            <p:ph type="sldNum" sz="quarter" idx="10"/>
          </p:nvPr>
        </p:nvSpPr>
        <p:spPr/>
        <p:txBody>
          <a:bodyPr/>
          <a:lstStyle/>
          <a:p>
            <a:fld id="{27BA9897-9FDF-438B-8891-0D8D0B048F92}" type="slidenum">
              <a:rPr lang="en-US" smtClean="0"/>
              <a:t>15</a:t>
            </a:fld>
            <a:endParaRPr lang="en-US"/>
          </a:p>
        </p:txBody>
      </p:sp>
    </p:spTree>
    <p:extLst>
      <p:ext uri="{BB962C8B-B14F-4D97-AF65-F5344CB8AC3E}">
        <p14:creationId xmlns:p14="http://schemas.microsoft.com/office/powerpoint/2010/main" val="4222538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C9E81A-5B55-4875-932D-23258DE5ED5F}"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07158-EA75-4F8F-A6B8-F760009DE5C2}" type="slidenum">
              <a:rPr lang="en-US" smtClean="0"/>
              <a:t>‹#›</a:t>
            </a:fld>
            <a:endParaRPr lang="en-US"/>
          </a:p>
        </p:txBody>
      </p:sp>
    </p:spTree>
    <p:extLst>
      <p:ext uri="{BB962C8B-B14F-4D97-AF65-F5344CB8AC3E}">
        <p14:creationId xmlns:p14="http://schemas.microsoft.com/office/powerpoint/2010/main" val="353020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C9E81A-5B55-4875-932D-23258DE5ED5F}"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07158-EA75-4F8F-A6B8-F760009DE5C2}" type="slidenum">
              <a:rPr lang="en-US" smtClean="0"/>
              <a:t>‹#›</a:t>
            </a:fld>
            <a:endParaRPr lang="en-US"/>
          </a:p>
        </p:txBody>
      </p:sp>
    </p:spTree>
    <p:extLst>
      <p:ext uri="{BB962C8B-B14F-4D97-AF65-F5344CB8AC3E}">
        <p14:creationId xmlns:p14="http://schemas.microsoft.com/office/powerpoint/2010/main" val="223913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C9E81A-5B55-4875-932D-23258DE5ED5F}"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07158-EA75-4F8F-A6B8-F760009DE5C2}" type="slidenum">
              <a:rPr lang="en-US" smtClean="0"/>
              <a:t>‹#›</a:t>
            </a:fld>
            <a:endParaRPr lang="en-US"/>
          </a:p>
        </p:txBody>
      </p:sp>
    </p:spTree>
    <p:extLst>
      <p:ext uri="{BB962C8B-B14F-4D97-AF65-F5344CB8AC3E}">
        <p14:creationId xmlns:p14="http://schemas.microsoft.com/office/powerpoint/2010/main" val="855622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C9E81A-5B55-4875-932D-23258DE5ED5F}"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07158-EA75-4F8F-A6B8-F760009DE5C2}" type="slidenum">
              <a:rPr lang="en-US" smtClean="0"/>
              <a:t>‹#›</a:t>
            </a:fld>
            <a:endParaRPr lang="en-US"/>
          </a:p>
        </p:txBody>
      </p:sp>
    </p:spTree>
    <p:extLst>
      <p:ext uri="{BB962C8B-B14F-4D97-AF65-F5344CB8AC3E}">
        <p14:creationId xmlns:p14="http://schemas.microsoft.com/office/powerpoint/2010/main" val="437828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C9E81A-5B55-4875-932D-23258DE5ED5F}"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07158-EA75-4F8F-A6B8-F760009DE5C2}" type="slidenum">
              <a:rPr lang="en-US" smtClean="0"/>
              <a:t>‹#›</a:t>
            </a:fld>
            <a:endParaRPr lang="en-US"/>
          </a:p>
        </p:txBody>
      </p:sp>
    </p:spTree>
    <p:extLst>
      <p:ext uri="{BB962C8B-B14F-4D97-AF65-F5344CB8AC3E}">
        <p14:creationId xmlns:p14="http://schemas.microsoft.com/office/powerpoint/2010/main" val="4005075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C9E81A-5B55-4875-932D-23258DE5ED5F}" type="datetimeFigureOut">
              <a:rPr lang="en-US" smtClean="0"/>
              <a:t>6/4/2015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07158-EA75-4F8F-A6B8-F760009DE5C2}" type="slidenum">
              <a:rPr lang="en-US" smtClean="0"/>
              <a:t>‹#›</a:t>
            </a:fld>
            <a:endParaRPr lang="en-US"/>
          </a:p>
        </p:txBody>
      </p:sp>
    </p:spTree>
    <p:extLst>
      <p:ext uri="{BB962C8B-B14F-4D97-AF65-F5344CB8AC3E}">
        <p14:creationId xmlns:p14="http://schemas.microsoft.com/office/powerpoint/2010/main" val="25753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C9E81A-5B55-4875-932D-23258DE5ED5F}" type="datetimeFigureOut">
              <a:rPr lang="en-US" smtClean="0"/>
              <a:t>6/4/2015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507158-EA75-4F8F-A6B8-F760009DE5C2}" type="slidenum">
              <a:rPr lang="en-US" smtClean="0"/>
              <a:t>‹#›</a:t>
            </a:fld>
            <a:endParaRPr lang="en-US"/>
          </a:p>
        </p:txBody>
      </p:sp>
    </p:spTree>
    <p:extLst>
      <p:ext uri="{BB962C8B-B14F-4D97-AF65-F5344CB8AC3E}">
        <p14:creationId xmlns:p14="http://schemas.microsoft.com/office/powerpoint/2010/main" val="306831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C9E81A-5B55-4875-932D-23258DE5ED5F}" type="datetimeFigureOut">
              <a:rPr lang="en-US" smtClean="0"/>
              <a:t>6/4/2015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507158-EA75-4F8F-A6B8-F760009DE5C2}" type="slidenum">
              <a:rPr lang="en-US" smtClean="0"/>
              <a:t>‹#›</a:t>
            </a:fld>
            <a:endParaRPr lang="en-US"/>
          </a:p>
        </p:txBody>
      </p:sp>
    </p:spTree>
    <p:extLst>
      <p:ext uri="{BB962C8B-B14F-4D97-AF65-F5344CB8AC3E}">
        <p14:creationId xmlns:p14="http://schemas.microsoft.com/office/powerpoint/2010/main" val="4255572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9E81A-5B55-4875-932D-23258DE5ED5F}" type="datetimeFigureOut">
              <a:rPr lang="en-US" smtClean="0"/>
              <a:t>6/4/2015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507158-EA75-4F8F-A6B8-F760009DE5C2}" type="slidenum">
              <a:rPr lang="en-US" smtClean="0"/>
              <a:t>‹#›</a:t>
            </a:fld>
            <a:endParaRPr lang="en-US"/>
          </a:p>
        </p:txBody>
      </p:sp>
    </p:spTree>
    <p:extLst>
      <p:ext uri="{BB962C8B-B14F-4D97-AF65-F5344CB8AC3E}">
        <p14:creationId xmlns:p14="http://schemas.microsoft.com/office/powerpoint/2010/main" val="246233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C9E81A-5B55-4875-932D-23258DE5ED5F}" type="datetimeFigureOut">
              <a:rPr lang="en-US" smtClean="0"/>
              <a:t>6/4/2015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07158-EA75-4F8F-A6B8-F760009DE5C2}" type="slidenum">
              <a:rPr lang="en-US" smtClean="0"/>
              <a:t>‹#›</a:t>
            </a:fld>
            <a:endParaRPr lang="en-US"/>
          </a:p>
        </p:txBody>
      </p:sp>
    </p:spTree>
    <p:extLst>
      <p:ext uri="{BB962C8B-B14F-4D97-AF65-F5344CB8AC3E}">
        <p14:creationId xmlns:p14="http://schemas.microsoft.com/office/powerpoint/2010/main" val="119124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C9E81A-5B55-4875-932D-23258DE5ED5F}" type="datetimeFigureOut">
              <a:rPr lang="en-US" smtClean="0"/>
              <a:t>6/4/2015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07158-EA75-4F8F-A6B8-F760009DE5C2}" type="slidenum">
              <a:rPr lang="en-US" smtClean="0"/>
              <a:t>‹#›</a:t>
            </a:fld>
            <a:endParaRPr lang="en-US"/>
          </a:p>
        </p:txBody>
      </p:sp>
    </p:spTree>
    <p:extLst>
      <p:ext uri="{BB962C8B-B14F-4D97-AF65-F5344CB8AC3E}">
        <p14:creationId xmlns:p14="http://schemas.microsoft.com/office/powerpoint/2010/main" val="3179132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9E81A-5B55-4875-932D-23258DE5ED5F}" type="datetimeFigureOut">
              <a:rPr lang="en-US" smtClean="0"/>
              <a:t>6/4/2015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07158-EA75-4F8F-A6B8-F760009DE5C2}" type="slidenum">
              <a:rPr lang="en-US" smtClean="0"/>
              <a:t>‹#›</a:t>
            </a:fld>
            <a:endParaRPr lang="en-US"/>
          </a:p>
        </p:txBody>
      </p:sp>
    </p:spTree>
    <p:extLst>
      <p:ext uri="{BB962C8B-B14F-4D97-AF65-F5344CB8AC3E}">
        <p14:creationId xmlns:p14="http://schemas.microsoft.com/office/powerpoint/2010/main" val="1000660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cap="all" dirty="0" smtClean="0"/>
              <a:t>Lesson Zero</a:t>
            </a:r>
            <a:endParaRPr lang="en-US" dirty="0"/>
          </a:p>
        </p:txBody>
      </p:sp>
      <p:sp>
        <p:nvSpPr>
          <p:cNvPr id="3" name="Subtitle 2"/>
          <p:cNvSpPr>
            <a:spLocks noGrp="1"/>
          </p:cNvSpPr>
          <p:nvPr>
            <p:ph type="subTitle" idx="1"/>
          </p:nvPr>
        </p:nvSpPr>
        <p:spPr/>
        <p:txBody>
          <a:bodyPr/>
          <a:lstStyle/>
          <a:p>
            <a:r>
              <a:rPr lang="en-US" b="1" dirty="0" smtClean="0"/>
              <a:t>TOPICS:  OPENING ALICE, SAVING YOUR WORLD, AND LOCATE THE INITIAL CAMERA POSITION</a:t>
            </a:r>
          </a:p>
        </p:txBody>
      </p:sp>
    </p:spTree>
    <p:extLst>
      <p:ext uri="{BB962C8B-B14F-4D97-AF65-F5344CB8AC3E}">
        <p14:creationId xmlns:p14="http://schemas.microsoft.com/office/powerpoint/2010/main" val="1391607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Step 6: </a:t>
            </a:r>
            <a:r>
              <a:rPr lang="en-US" sz="4000" b="1" dirty="0" smtClean="0"/>
              <a:t>Parts of the Alice World</a:t>
            </a:r>
            <a:endParaRPr lang="en-US" sz="4000" b="1" dirty="0"/>
          </a:p>
        </p:txBody>
      </p:sp>
      <p:sp>
        <p:nvSpPr>
          <p:cNvPr id="4" name="Content Placeholder 2"/>
          <p:cNvSpPr txBox="1">
            <a:spLocks/>
          </p:cNvSpPr>
          <p:nvPr/>
        </p:nvSpPr>
        <p:spPr>
          <a:xfrm>
            <a:off x="2307276" y="1651744"/>
            <a:ext cx="1807524" cy="3301256"/>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mj-lt"/>
              <a:buAutoNum type="arabicParenR"/>
            </a:pPr>
            <a:r>
              <a:rPr lang="en-US" b="1" dirty="0" smtClean="0"/>
              <a:t>Look at the “Object Tree.”  The object tree contains a tree-list of all of the objects in your Alice world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21" y="1638297"/>
            <a:ext cx="2073355" cy="2872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4038600" y="1416424"/>
            <a:ext cx="1914799" cy="3460376"/>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6400" indent="-406400">
              <a:buFont typeface="+mj-lt"/>
              <a:buAutoNum type="arabicParenR" startAt="2"/>
            </a:pPr>
            <a:r>
              <a:rPr lang="en-US" b="1" dirty="0" smtClean="0"/>
              <a:t>Look at the “World Window.”  The world view provides a perspective view into the Alice world that you are creating.</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399" y="1416424"/>
            <a:ext cx="3027498" cy="2622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21" y="4953000"/>
            <a:ext cx="6311250" cy="1591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txBox="1">
            <a:spLocks/>
          </p:cNvSpPr>
          <p:nvPr/>
        </p:nvSpPr>
        <p:spPr>
          <a:xfrm>
            <a:off x="6400799" y="4191000"/>
            <a:ext cx="2580097" cy="2514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92100" indent="-292100">
              <a:buFont typeface="+mj-lt"/>
              <a:buAutoNum type="arabicParenR" startAt="3"/>
            </a:pPr>
            <a:r>
              <a:rPr lang="en-US" sz="1600" b="1" dirty="0" smtClean="0"/>
              <a:t>Look at the “Events Area.”  The events area allows you to both see the events that your Alice world will respond to and enables you to add new event conditions for your Alice world to respond to.</a:t>
            </a:r>
            <a:endParaRPr lang="en-US" sz="1600" b="1" dirty="0"/>
          </a:p>
        </p:txBody>
      </p:sp>
    </p:spTree>
    <p:extLst>
      <p:ext uri="{BB962C8B-B14F-4D97-AF65-F5344CB8AC3E}">
        <p14:creationId xmlns:p14="http://schemas.microsoft.com/office/powerpoint/2010/main" val="1784222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Step 6: </a:t>
            </a:r>
            <a:r>
              <a:rPr lang="en-US" sz="4000" b="1" dirty="0" smtClean="0"/>
              <a:t>Parts of the Alice World</a:t>
            </a:r>
            <a:endParaRPr lang="en-US" sz="4000" b="1" dirty="0"/>
          </a:p>
        </p:txBody>
      </p:sp>
      <p:sp>
        <p:nvSpPr>
          <p:cNvPr id="3" name="Content Placeholder 2"/>
          <p:cNvSpPr>
            <a:spLocks noGrp="1"/>
          </p:cNvSpPr>
          <p:nvPr>
            <p:ph idx="1"/>
          </p:nvPr>
        </p:nvSpPr>
        <p:spPr>
          <a:xfrm>
            <a:off x="2633354" y="1425388"/>
            <a:ext cx="3919846" cy="2743201"/>
          </a:xfrm>
        </p:spPr>
        <p:txBody>
          <a:bodyPr>
            <a:normAutofit fontScale="55000" lnSpcReduction="20000"/>
          </a:bodyPr>
          <a:lstStyle/>
          <a:p>
            <a:pPr>
              <a:buFont typeface="+mj-lt"/>
              <a:buAutoNum type="arabicParenR"/>
            </a:pPr>
            <a:r>
              <a:rPr lang="en-US" b="1" dirty="0" smtClean="0"/>
              <a:t>Look at the “Detail’s Window.”  The details window contains three tabs: a “properties” tab, which lists the properties for the selected Alice object; the “methods” tab, which lists the methods accessible for the currently selected Alice object; and the “functions” tab, which lists the functions accessible for the currently selected Alice object.</a:t>
            </a:r>
            <a:endParaRPr lang="en-US" b="1" dirty="0"/>
          </a:p>
        </p:txBody>
      </p:sp>
      <p:sp>
        <p:nvSpPr>
          <p:cNvPr id="10" name="Content Placeholder 2"/>
          <p:cNvSpPr txBox="1">
            <a:spLocks/>
          </p:cNvSpPr>
          <p:nvPr/>
        </p:nvSpPr>
        <p:spPr>
          <a:xfrm>
            <a:off x="6553200" y="1522878"/>
            <a:ext cx="2383278" cy="2668123"/>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arenR" startAt="2"/>
            </a:pPr>
            <a:r>
              <a:rPr lang="en-US" b="1" dirty="0" smtClean="0"/>
              <a:t>Look at the “Code Editor.”  The code editor allows you to see and edit the code that drives an Alice function or method.</a:t>
            </a:r>
            <a:endParaRPr lang="en-US" b="1"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2878"/>
            <a:ext cx="2133600" cy="5062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2344" y="4191001"/>
            <a:ext cx="5994134" cy="2445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3615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 7</a:t>
            </a:r>
            <a:r>
              <a:rPr lang="en-US" b="1" dirty="0" smtClean="0"/>
              <a:t>: Add a Dummy Object to the World</a:t>
            </a:r>
            <a:endParaRPr lang="en-US" b="1" dirty="0"/>
          </a:p>
        </p:txBody>
      </p:sp>
      <p:sp>
        <p:nvSpPr>
          <p:cNvPr id="3" name="Content Placeholder 2"/>
          <p:cNvSpPr>
            <a:spLocks noGrp="1"/>
          </p:cNvSpPr>
          <p:nvPr>
            <p:ph idx="1"/>
          </p:nvPr>
        </p:nvSpPr>
        <p:spPr>
          <a:xfrm>
            <a:off x="179294" y="1676401"/>
            <a:ext cx="2259106" cy="1904998"/>
          </a:xfrm>
        </p:spPr>
        <p:txBody>
          <a:bodyPr>
            <a:normAutofit fontScale="55000" lnSpcReduction="20000"/>
          </a:bodyPr>
          <a:lstStyle/>
          <a:p>
            <a:pPr>
              <a:buFont typeface="+mj-lt"/>
              <a:buAutoNum type="arabicParenR"/>
            </a:pPr>
            <a:r>
              <a:rPr lang="en-US" b="1" dirty="0" smtClean="0"/>
              <a:t>Click on the “ADD OBJECTS” button at the bottom right corner of the world view.  This opens the Object Gallery.</a:t>
            </a:r>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583" y="1447800"/>
            <a:ext cx="4380693"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957" y="1550892"/>
            <a:ext cx="2497040" cy="2162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6172200" y="3027055"/>
            <a:ext cx="2514600" cy="990599"/>
          </a:xfrm>
          <a:prstGeom prst="rect">
            <a:avLst/>
          </a:prstGeom>
          <a:solidFill>
            <a:schemeClr val="bg1"/>
          </a:solidFill>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92100" indent="-292100">
              <a:buFont typeface="+mj-lt"/>
              <a:buAutoNum type="arabicParenR" startAt="2"/>
            </a:pPr>
            <a:r>
              <a:rPr lang="en-US" b="1" dirty="0" smtClean="0"/>
              <a:t>Click on the “more controls &gt;&gt;” button at the far upper right corner of the screen.</a:t>
            </a:r>
            <a:endParaRPr lang="en-US" b="1"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294" y="3860773"/>
            <a:ext cx="2563905" cy="2854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txBox="1">
            <a:spLocks/>
          </p:cNvSpPr>
          <p:nvPr/>
        </p:nvSpPr>
        <p:spPr>
          <a:xfrm>
            <a:off x="2760282" y="5583824"/>
            <a:ext cx="2514600" cy="990599"/>
          </a:xfrm>
          <a:prstGeom prst="rect">
            <a:avLst/>
          </a:prstGeom>
          <a:solidFill>
            <a:schemeClr val="bg1"/>
          </a:solidFill>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buFont typeface="+mj-lt"/>
              <a:buAutoNum type="arabicParenR" startAt="3"/>
            </a:pPr>
            <a:r>
              <a:rPr lang="en-US" b="1" dirty="0" smtClean="0"/>
              <a:t>Click on the “drop dummy at camera” from the set of hidden controls.</a:t>
            </a:r>
            <a:endParaRPr lang="en-US" b="1" dirty="0"/>
          </a:p>
        </p:txBody>
      </p:sp>
      <p:sp>
        <p:nvSpPr>
          <p:cNvPr id="6" name="Rectangle 5"/>
          <p:cNvSpPr/>
          <p:nvPr/>
        </p:nvSpPr>
        <p:spPr>
          <a:xfrm>
            <a:off x="4572000" y="3296772"/>
            <a:ext cx="533400" cy="43702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96100" y="2590027"/>
            <a:ext cx="876300" cy="30557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6199" y="5146796"/>
            <a:ext cx="2666999" cy="43702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181600" y="5781594"/>
            <a:ext cx="3810000" cy="924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161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smtClean="0"/>
              <a:t>Activity Time!</a:t>
            </a:r>
            <a:endParaRPr lang="en-US" dirty="0"/>
          </a:p>
        </p:txBody>
      </p:sp>
    </p:spTree>
    <p:extLst>
      <p:ext uri="{BB962C8B-B14F-4D97-AF65-F5344CB8AC3E}">
        <p14:creationId xmlns:p14="http://schemas.microsoft.com/office/powerpoint/2010/main" val="668552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 8</a:t>
            </a:r>
            <a:r>
              <a:rPr lang="en-US" b="1" dirty="0" smtClean="0"/>
              <a:t>: Return The Camera to the Initial Position</a:t>
            </a:r>
            <a:endParaRPr lang="en-US" b="1" dirty="0"/>
          </a:p>
        </p:txBody>
      </p:sp>
      <p:sp>
        <p:nvSpPr>
          <p:cNvPr id="3" name="Content Placeholder 2"/>
          <p:cNvSpPr>
            <a:spLocks noGrp="1"/>
          </p:cNvSpPr>
          <p:nvPr>
            <p:ph idx="1"/>
          </p:nvPr>
        </p:nvSpPr>
        <p:spPr>
          <a:xfrm>
            <a:off x="457200" y="3581400"/>
            <a:ext cx="4724400" cy="2971800"/>
          </a:xfrm>
        </p:spPr>
        <p:txBody>
          <a:bodyPr>
            <a:normAutofit fontScale="62500" lnSpcReduction="20000"/>
          </a:bodyPr>
          <a:lstStyle/>
          <a:p>
            <a:pPr marL="514350" lvl="0" indent="-514350">
              <a:lnSpc>
                <a:spcPct val="105000"/>
              </a:lnSpc>
              <a:spcBef>
                <a:spcPts val="0"/>
              </a:spcBef>
              <a:buFont typeface="+mj-lt"/>
              <a:buAutoNum type="arabicParenR"/>
            </a:pPr>
            <a:r>
              <a:rPr lang="en-US" b="1" dirty="0" smtClean="0"/>
              <a:t>Find the Object Tree on the upper left corner of the Alice </a:t>
            </a:r>
            <a:r>
              <a:rPr lang="en-US" b="1" dirty="0"/>
              <a:t> </a:t>
            </a:r>
            <a:r>
              <a:rPr lang="en-US" b="1" dirty="0" smtClean="0"/>
              <a:t>program.</a:t>
            </a:r>
          </a:p>
          <a:p>
            <a:pPr marL="514350" lvl="0" indent="-514350">
              <a:lnSpc>
                <a:spcPct val="105000"/>
              </a:lnSpc>
              <a:spcBef>
                <a:spcPts val="0"/>
              </a:spcBef>
              <a:buFont typeface="+mj-lt"/>
              <a:buAutoNum type="arabicParenR"/>
            </a:pPr>
            <a:r>
              <a:rPr lang="en-US" b="1" dirty="0" smtClean="0"/>
              <a:t>Right click on the Camera object under the Object Tree.</a:t>
            </a:r>
          </a:p>
          <a:p>
            <a:pPr marL="514350" lvl="0" indent="-514350">
              <a:lnSpc>
                <a:spcPct val="105000"/>
              </a:lnSpc>
              <a:spcBef>
                <a:spcPts val="0"/>
              </a:spcBef>
              <a:buFont typeface="+mj-lt"/>
              <a:buAutoNum type="arabicParenR"/>
            </a:pPr>
            <a:r>
              <a:rPr lang="en-US" b="1" dirty="0" smtClean="0"/>
              <a:t>Find, and move your mouse over, the “methods” option for the camera object.</a:t>
            </a:r>
          </a:p>
          <a:p>
            <a:pPr marL="514350" lvl="0" indent="-514350">
              <a:lnSpc>
                <a:spcPct val="105000"/>
              </a:lnSpc>
              <a:spcBef>
                <a:spcPts val="0"/>
              </a:spcBef>
              <a:buFont typeface="+mj-lt"/>
              <a:buAutoNum type="arabicParenR"/>
            </a:pPr>
            <a:r>
              <a:rPr lang="en-US" b="1" dirty="0" smtClean="0"/>
              <a:t>Find, and move your mouse over, the “camera set point of view to” option.</a:t>
            </a:r>
          </a:p>
          <a:p>
            <a:pPr marL="514350" lvl="0" indent="-514350">
              <a:lnSpc>
                <a:spcPct val="105000"/>
              </a:lnSpc>
              <a:spcBef>
                <a:spcPts val="0"/>
              </a:spcBef>
              <a:buFont typeface="+mj-lt"/>
              <a:buAutoNum type="arabicParenR"/>
            </a:pPr>
            <a:r>
              <a:rPr lang="en-US" b="1" dirty="0" smtClean="0"/>
              <a:t>Find and left click on the “dummy” object.</a:t>
            </a:r>
          </a:p>
          <a:p>
            <a:pPr marL="514350" indent="-514350">
              <a:buFont typeface="+mj-lt"/>
              <a:buAutoNum type="arabicParenR"/>
            </a:pPr>
            <a:endParaRPr lang="en-US" b="1" dirty="0"/>
          </a:p>
        </p:txBody>
      </p:sp>
      <p:sp>
        <p:nvSpPr>
          <p:cNvPr id="5" name="TextBox 4"/>
          <p:cNvSpPr txBox="1"/>
          <p:nvPr/>
        </p:nvSpPr>
        <p:spPr>
          <a:xfrm>
            <a:off x="381000" y="1676400"/>
            <a:ext cx="4724400" cy="2031325"/>
          </a:xfrm>
          <a:prstGeom prst="rect">
            <a:avLst/>
          </a:prstGeom>
          <a:noFill/>
        </p:spPr>
        <p:txBody>
          <a:bodyPr wrap="square" rtlCol="0">
            <a:spAutoFit/>
          </a:bodyPr>
          <a:lstStyle/>
          <a:p>
            <a:r>
              <a:rPr lang="en-US" b="1" dirty="0" smtClean="0"/>
              <a:t>This step is to familiarize the student with navigating the Alice </a:t>
            </a:r>
            <a:r>
              <a:rPr lang="en-US" b="1" dirty="0"/>
              <a:t>world. If you ever loose you place in your Alice world while manipulating your Alice scene, you </a:t>
            </a:r>
            <a:r>
              <a:rPr lang="en-US" b="1" dirty="0" smtClean="0"/>
              <a:t>can always find your way back to the initial camera position by taking the following steps.</a:t>
            </a:r>
            <a:endParaRPr lang="en-US" b="1" dirty="0"/>
          </a:p>
          <a:p>
            <a:endParaRPr lang="en-US"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676400"/>
            <a:ext cx="3657600" cy="5020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p:cNvSpPr/>
          <p:nvPr/>
        </p:nvSpPr>
        <p:spPr>
          <a:xfrm>
            <a:off x="5486401" y="2362200"/>
            <a:ext cx="609600" cy="2185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791200" y="2590800"/>
            <a:ext cx="609600" cy="2185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324600" y="4429686"/>
            <a:ext cx="1143000" cy="2185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391400" y="5115486"/>
            <a:ext cx="533400" cy="2185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7768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43603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 1: Opening the Folder Containing Alice</a:t>
            </a:r>
            <a:endParaRPr lang="en-US" b="1" dirty="0"/>
          </a:p>
        </p:txBody>
      </p:sp>
      <p:sp>
        <p:nvSpPr>
          <p:cNvPr id="5" name="Content Placeholder 4"/>
          <p:cNvSpPr>
            <a:spLocks noGrp="1"/>
          </p:cNvSpPr>
          <p:nvPr>
            <p:ph idx="1"/>
          </p:nvPr>
        </p:nvSpPr>
        <p:spPr>
          <a:xfrm>
            <a:off x="457200" y="1600201"/>
            <a:ext cx="5257800" cy="2133599"/>
          </a:xfrm>
        </p:spPr>
        <p:txBody>
          <a:bodyPr>
            <a:normAutofit fontScale="77500" lnSpcReduction="20000"/>
          </a:bodyPr>
          <a:lstStyle/>
          <a:p>
            <a:pPr marL="0" indent="0" fontAlgn="t">
              <a:buNone/>
            </a:pPr>
            <a:r>
              <a:rPr lang="en-US" sz="2600" b="1" dirty="0" smtClean="0"/>
              <a:t>Two Methods for Opening Alice (First Method):</a:t>
            </a:r>
          </a:p>
          <a:p>
            <a:pPr marL="514350" indent="-514350" fontAlgn="t">
              <a:buFont typeface="+mj-lt"/>
              <a:buAutoNum type="arabicParenR"/>
            </a:pPr>
            <a:r>
              <a:rPr lang="en-US" sz="2600" b="1" dirty="0" smtClean="0"/>
              <a:t>Plug </a:t>
            </a:r>
            <a:r>
              <a:rPr lang="en-US" sz="2600" b="1" dirty="0"/>
              <a:t>the USB drive into the Computer</a:t>
            </a:r>
            <a:endParaRPr lang="en-US" sz="2600" dirty="0"/>
          </a:p>
          <a:p>
            <a:pPr marL="914400" lvl="1" indent="-514350" fontAlgn="t">
              <a:buFont typeface="+mj-lt"/>
              <a:buAutoNum type="alphaLcParenR"/>
            </a:pPr>
            <a:r>
              <a:rPr lang="en-US" sz="2300" dirty="0" smtClean="0"/>
              <a:t>After plugging in the USB drive, an </a:t>
            </a:r>
            <a:r>
              <a:rPr lang="en-US" sz="2300" dirty="0" err="1" smtClean="0"/>
              <a:t>Autoplay</a:t>
            </a:r>
            <a:r>
              <a:rPr lang="en-US" sz="2300" dirty="0" smtClean="0"/>
              <a:t> Window will open.  Click on the "open </a:t>
            </a:r>
            <a:r>
              <a:rPr lang="en-US" sz="2300" dirty="0"/>
              <a:t>folder to view files" </a:t>
            </a:r>
            <a:r>
              <a:rPr lang="en-US" sz="2300" dirty="0" smtClean="0"/>
              <a:t>button.</a:t>
            </a:r>
            <a:endParaRPr lang="en-US" sz="2300" dirty="0"/>
          </a:p>
          <a:p>
            <a:pPr marL="914400" lvl="1" indent="-514350" fontAlgn="t">
              <a:buFont typeface="+mj-lt"/>
              <a:buAutoNum type="alphaLcParenR"/>
            </a:pPr>
            <a:r>
              <a:rPr lang="en-US" sz="2300" dirty="0" smtClean="0"/>
              <a:t>A folder for the USB drive will open on your screen.  Find the Alice executable.</a:t>
            </a:r>
            <a:endParaRPr lang="en-US" sz="2300"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524000"/>
            <a:ext cx="2286000" cy="3076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248400" y="3962400"/>
            <a:ext cx="1981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6766" b="51634"/>
          <a:stretch/>
        </p:blipFill>
        <p:spPr bwMode="auto">
          <a:xfrm>
            <a:off x="609600" y="3810000"/>
            <a:ext cx="5096934" cy="2795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438400" y="5207917"/>
            <a:ext cx="533400" cy="2022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6933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4543" t="-1" b="48769"/>
          <a:stretch/>
        </p:blipFill>
        <p:spPr bwMode="auto">
          <a:xfrm>
            <a:off x="157464" y="4419601"/>
            <a:ext cx="5571067" cy="2382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27383"/>
          <a:stretch/>
        </p:blipFill>
        <p:spPr bwMode="auto">
          <a:xfrm>
            <a:off x="5713576" y="2707510"/>
            <a:ext cx="2743200" cy="4094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US" b="1" dirty="0" smtClean="0"/>
              <a:t>Step 1: Opening the Folder Containing Alice</a:t>
            </a:r>
            <a:endParaRPr lang="en-US" b="1" dirty="0"/>
          </a:p>
        </p:txBody>
      </p:sp>
      <p:sp>
        <p:nvSpPr>
          <p:cNvPr id="5" name="Content Placeholder 4"/>
          <p:cNvSpPr>
            <a:spLocks noGrp="1"/>
          </p:cNvSpPr>
          <p:nvPr>
            <p:ph idx="1"/>
          </p:nvPr>
        </p:nvSpPr>
        <p:spPr>
          <a:xfrm>
            <a:off x="381000" y="1524000"/>
            <a:ext cx="5486400" cy="4343400"/>
          </a:xfrm>
        </p:spPr>
        <p:txBody>
          <a:bodyPr>
            <a:normAutofit/>
          </a:bodyPr>
          <a:lstStyle/>
          <a:p>
            <a:pPr marL="0" indent="0" fontAlgn="t">
              <a:buNone/>
            </a:pPr>
            <a:r>
              <a:rPr lang="en-US" sz="2000" b="1" dirty="0" smtClean="0"/>
              <a:t>Two Methods for Opening Alice (Second Method):</a:t>
            </a:r>
          </a:p>
          <a:p>
            <a:pPr marL="514350" indent="-514350" fontAlgn="t">
              <a:buFont typeface="+mj-lt"/>
              <a:buAutoNum type="arabicParenR" startAt="2"/>
            </a:pPr>
            <a:r>
              <a:rPr lang="en-US" sz="2000" b="1" dirty="0"/>
              <a:t>Plug the USB drive into the Computer</a:t>
            </a:r>
            <a:endParaRPr lang="en-US" sz="2000" dirty="0"/>
          </a:p>
          <a:p>
            <a:pPr marL="857250" lvl="1" indent="-457200" fontAlgn="t">
              <a:buFont typeface="+mj-lt"/>
              <a:buAutoNum type="alphaLcParenR"/>
            </a:pPr>
            <a:r>
              <a:rPr lang="en-US" sz="1800" dirty="0" smtClean="0"/>
              <a:t>Find your task bar.  Click on the start button on your task bar.</a:t>
            </a:r>
            <a:endParaRPr lang="en-US" sz="1800" dirty="0"/>
          </a:p>
          <a:p>
            <a:pPr marL="857250" lvl="1" indent="-457200" fontAlgn="t">
              <a:buFont typeface="+mj-lt"/>
              <a:buAutoNum type="alphaLcParenR"/>
            </a:pPr>
            <a:r>
              <a:rPr lang="en-US" sz="1800" dirty="0"/>
              <a:t>Click on </a:t>
            </a:r>
            <a:r>
              <a:rPr lang="en-US" sz="1800" dirty="0" smtClean="0"/>
              <a:t>the "Computer</a:t>
            </a:r>
            <a:r>
              <a:rPr lang="en-US" sz="1800" dirty="0"/>
              <a:t>" </a:t>
            </a:r>
            <a:r>
              <a:rPr lang="en-US" sz="1800" dirty="0" smtClean="0"/>
              <a:t>button on </a:t>
            </a:r>
            <a:r>
              <a:rPr lang="en-US" sz="1800" dirty="0"/>
              <a:t>the left</a:t>
            </a:r>
          </a:p>
          <a:p>
            <a:pPr marL="857250" lvl="1" indent="-457200" fontAlgn="t">
              <a:buFont typeface="+mj-lt"/>
              <a:buAutoNum type="alphaLcParenR"/>
            </a:pPr>
            <a:r>
              <a:rPr lang="en-US" sz="1800" dirty="0" smtClean="0"/>
              <a:t>Find and click </a:t>
            </a:r>
            <a:r>
              <a:rPr lang="en-US" sz="1800" dirty="0"/>
              <a:t>on </a:t>
            </a:r>
            <a:r>
              <a:rPr lang="en-US" sz="1800" dirty="0" smtClean="0"/>
              <a:t>the E drive to open the E drive in a new folder.</a:t>
            </a:r>
            <a:endParaRPr lang="en-US" sz="1800" dirty="0"/>
          </a:p>
          <a:p>
            <a:pPr marL="857250" lvl="1" indent="-457200" fontAlgn="t">
              <a:buFont typeface="+mj-lt"/>
              <a:buAutoNum type="alphaLcParenR"/>
            </a:pPr>
            <a:r>
              <a:rPr lang="en-US" sz="1800" dirty="0" smtClean="0"/>
              <a:t>Find the Alice executable, as in the first method.</a:t>
            </a:r>
            <a:endParaRPr lang="en-US" sz="1800" dirty="0"/>
          </a:p>
        </p:txBody>
      </p:sp>
      <p:pic>
        <p:nvPicPr>
          <p:cNvPr id="2050"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63315" r="82387"/>
          <a:stretch/>
        </p:blipFill>
        <p:spPr bwMode="auto">
          <a:xfrm>
            <a:off x="6686372" y="1600200"/>
            <a:ext cx="1942744" cy="1723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762571" y="2810774"/>
            <a:ext cx="5334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429144" y="3983052"/>
            <a:ext cx="457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99331" y="5943600"/>
            <a:ext cx="16764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2155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Step 2: Open Alice</a:t>
            </a:r>
            <a:endParaRPr lang="en-US" sz="4000" b="1" dirty="0"/>
          </a:p>
        </p:txBody>
      </p:sp>
      <p:sp>
        <p:nvSpPr>
          <p:cNvPr id="5" name="Content Placeholder 4"/>
          <p:cNvSpPr txBox="1">
            <a:spLocks/>
          </p:cNvSpPr>
          <p:nvPr/>
        </p:nvSpPr>
        <p:spPr>
          <a:xfrm>
            <a:off x="248889" y="1701800"/>
            <a:ext cx="5000445" cy="180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t">
              <a:buFont typeface="Arial" panose="020B0604020202020204" pitchFamily="34" charset="0"/>
              <a:buNone/>
            </a:pPr>
            <a:r>
              <a:rPr lang="en-US" sz="2000" b="1" dirty="0" smtClean="0"/>
              <a:t>To open Alice, just double click on the icon for the Alice program using the left mouse button.  Alternatively, right click on the Alice executable once, and then left click on the “Open” button in the pop-up menu.</a:t>
            </a:r>
            <a:endParaRPr lang="en-US" sz="1800"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6766" b="51634"/>
          <a:stretch/>
        </p:blipFill>
        <p:spPr bwMode="auto">
          <a:xfrm>
            <a:off x="152400" y="3873526"/>
            <a:ext cx="5096934" cy="2795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5190" b="23652"/>
          <a:stretch/>
        </p:blipFill>
        <p:spPr bwMode="auto">
          <a:xfrm>
            <a:off x="5389913" y="1752599"/>
            <a:ext cx="3538268" cy="5010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981200" y="5271443"/>
            <a:ext cx="533400" cy="2149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96000" y="2819400"/>
            <a:ext cx="1063047"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7532" y="5020732"/>
            <a:ext cx="3021072" cy="1700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3389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733800" y="4114800"/>
            <a:ext cx="4038599" cy="2542822"/>
            <a:chOff x="2859617" y="4114800"/>
            <a:chExt cx="4038599" cy="2542822"/>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9617" y="4114800"/>
              <a:ext cx="4038599" cy="2542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895600" y="5638800"/>
              <a:ext cx="6096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US" sz="4000" b="1" dirty="0" smtClean="0"/>
              <a:t>Step 3: Save Your World, Part I</a:t>
            </a:r>
            <a:endParaRPr lang="en-US" sz="4000" b="1" dirty="0"/>
          </a:p>
        </p:txBody>
      </p:sp>
      <p:sp>
        <p:nvSpPr>
          <p:cNvPr id="3" name="Content Placeholder 2"/>
          <p:cNvSpPr>
            <a:spLocks noGrp="1"/>
          </p:cNvSpPr>
          <p:nvPr>
            <p:ph idx="1"/>
          </p:nvPr>
        </p:nvSpPr>
        <p:spPr>
          <a:xfrm>
            <a:off x="304800" y="1600201"/>
            <a:ext cx="4953000" cy="2743199"/>
          </a:xfrm>
        </p:spPr>
        <p:txBody>
          <a:bodyPr>
            <a:normAutofit fontScale="70000" lnSpcReduction="20000"/>
          </a:bodyPr>
          <a:lstStyle/>
          <a:p>
            <a:pPr marL="514350" lvl="0" indent="-514350">
              <a:lnSpc>
                <a:spcPct val="105000"/>
              </a:lnSpc>
              <a:spcBef>
                <a:spcPts val="0"/>
              </a:spcBef>
              <a:buFont typeface="+mj-lt"/>
              <a:buAutoNum type="arabicParenR"/>
            </a:pPr>
            <a:r>
              <a:rPr lang="en-US" b="1" dirty="0" smtClean="0"/>
              <a:t>Find the “File” menu option in the top left corner of the Alice program menu.</a:t>
            </a:r>
          </a:p>
          <a:p>
            <a:pPr marL="514350" lvl="0" indent="-514350">
              <a:lnSpc>
                <a:spcPct val="105000"/>
              </a:lnSpc>
              <a:spcBef>
                <a:spcPts val="0"/>
              </a:spcBef>
              <a:buFont typeface="+mj-lt"/>
              <a:buAutoNum type="arabicParenR"/>
            </a:pPr>
            <a:r>
              <a:rPr lang="en-US" b="1" dirty="0" smtClean="0"/>
              <a:t>Left click on the “File” menu option.</a:t>
            </a:r>
            <a:endParaRPr lang="en-US" sz="2400" b="1" dirty="0"/>
          </a:p>
          <a:p>
            <a:pPr marL="514350" lvl="0" indent="-514350">
              <a:lnSpc>
                <a:spcPct val="105000"/>
              </a:lnSpc>
              <a:spcBef>
                <a:spcPts val="0"/>
              </a:spcBef>
              <a:buFont typeface="+mj-lt"/>
              <a:buAutoNum type="arabicParenR"/>
            </a:pPr>
            <a:r>
              <a:rPr lang="en-US" b="1" dirty="0" smtClean="0"/>
              <a:t>Find the "</a:t>
            </a:r>
            <a:r>
              <a:rPr lang="en-US" b="1" dirty="0"/>
              <a:t>Save world </a:t>
            </a:r>
            <a:r>
              <a:rPr lang="en-US" b="1" dirty="0" smtClean="0"/>
              <a:t>As“ option under the “File” menu.</a:t>
            </a:r>
            <a:endParaRPr lang="en-US" sz="2400" b="1" dirty="0"/>
          </a:p>
          <a:p>
            <a:pPr marL="514350" lvl="0" indent="-514350">
              <a:lnSpc>
                <a:spcPct val="105000"/>
              </a:lnSpc>
              <a:spcBef>
                <a:spcPts val="0"/>
              </a:spcBef>
              <a:buFont typeface="+mj-lt"/>
              <a:buAutoNum type="arabicParenR"/>
            </a:pPr>
            <a:r>
              <a:rPr lang="en-US" b="1" dirty="0"/>
              <a:t>Click on </a:t>
            </a:r>
            <a:r>
              <a:rPr lang="en-US" b="1" dirty="0" smtClean="0"/>
              <a:t>the “Save world As” option.  This will open the “Save world as” dialogue window.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523999"/>
            <a:ext cx="3009899" cy="3203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334000" y="1600200"/>
            <a:ext cx="381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562600" y="2362200"/>
            <a:ext cx="914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304800" y="4267200"/>
            <a:ext cx="3505200" cy="2390421"/>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lvl="0" indent="-514350">
              <a:lnSpc>
                <a:spcPct val="105000"/>
              </a:lnSpc>
              <a:spcBef>
                <a:spcPts val="0"/>
              </a:spcBef>
              <a:buFont typeface="+mj-lt"/>
              <a:buAutoNum type="arabicParenR" startAt="5"/>
            </a:pPr>
            <a:r>
              <a:rPr lang="en-US" b="1" dirty="0"/>
              <a:t>Find the "computer“ folder on the far left side of the “Save World as” dialogue window.</a:t>
            </a:r>
            <a:endParaRPr lang="en-US" sz="2400" b="1" dirty="0"/>
          </a:p>
          <a:p>
            <a:pPr marL="514350" indent="-514350">
              <a:lnSpc>
                <a:spcPct val="105000"/>
              </a:lnSpc>
              <a:spcBef>
                <a:spcPts val="0"/>
              </a:spcBef>
              <a:buFont typeface="+mj-lt"/>
              <a:buAutoNum type="arabicParenR" startAt="5"/>
            </a:pPr>
            <a:r>
              <a:rPr lang="en-US" b="1" dirty="0" smtClean="0"/>
              <a:t>Find the “File” menu option in the top left corner of the Alice program menu.</a:t>
            </a:r>
          </a:p>
        </p:txBody>
      </p:sp>
    </p:spTree>
    <p:extLst>
      <p:ext uri="{BB962C8B-B14F-4D97-AF65-F5344CB8AC3E}">
        <p14:creationId xmlns:p14="http://schemas.microsoft.com/office/powerpoint/2010/main" val="4193389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Step </a:t>
            </a:r>
            <a:r>
              <a:rPr lang="en-US" sz="4000" b="1" dirty="0" smtClean="0"/>
              <a:t>3: </a:t>
            </a:r>
            <a:r>
              <a:rPr lang="en-US" sz="4000" b="1" dirty="0"/>
              <a:t>Save Your World, Part </a:t>
            </a:r>
            <a:r>
              <a:rPr lang="en-US" sz="4000" b="1" dirty="0" smtClean="0"/>
              <a:t>II</a:t>
            </a:r>
            <a:endParaRPr lang="en-US" sz="4000" b="1" dirty="0"/>
          </a:p>
        </p:txBody>
      </p:sp>
      <p:sp>
        <p:nvSpPr>
          <p:cNvPr id="3" name="Content Placeholder 2"/>
          <p:cNvSpPr>
            <a:spLocks noGrp="1"/>
          </p:cNvSpPr>
          <p:nvPr>
            <p:ph idx="1"/>
          </p:nvPr>
        </p:nvSpPr>
        <p:spPr>
          <a:xfrm>
            <a:off x="457200" y="1600201"/>
            <a:ext cx="6324600" cy="2209799"/>
          </a:xfrm>
        </p:spPr>
        <p:txBody>
          <a:bodyPr>
            <a:normAutofit fontScale="62500" lnSpcReduction="20000"/>
          </a:bodyPr>
          <a:lstStyle/>
          <a:p>
            <a:pPr marL="514350" lvl="0" indent="-514350">
              <a:lnSpc>
                <a:spcPct val="105000"/>
              </a:lnSpc>
              <a:spcBef>
                <a:spcPts val="0"/>
              </a:spcBef>
              <a:buFont typeface="+mj-lt"/>
              <a:buAutoNum type="arabicParenR"/>
            </a:pPr>
            <a:r>
              <a:rPr lang="en-US" b="1" dirty="0" smtClean="0"/>
              <a:t>Find the “E” drive in the “computer” folder.  </a:t>
            </a:r>
            <a:endParaRPr lang="en-US" sz="2400" b="1" dirty="0"/>
          </a:p>
          <a:p>
            <a:pPr marL="514350" lvl="0" indent="-514350">
              <a:lnSpc>
                <a:spcPct val="105000"/>
              </a:lnSpc>
              <a:spcBef>
                <a:spcPts val="0"/>
              </a:spcBef>
              <a:buFont typeface="+mj-lt"/>
              <a:buAutoNum type="arabicParenR"/>
            </a:pPr>
            <a:r>
              <a:rPr lang="en-US" b="1" dirty="0" smtClean="0"/>
              <a:t>Open the “E” drive by</a:t>
            </a:r>
          </a:p>
          <a:p>
            <a:pPr marL="514350" lvl="0" indent="-514350">
              <a:lnSpc>
                <a:spcPct val="105000"/>
              </a:lnSpc>
              <a:spcBef>
                <a:spcPts val="0"/>
              </a:spcBef>
              <a:buFont typeface="+mj-lt"/>
              <a:buAutoNum type="arabicParenR"/>
            </a:pPr>
            <a:r>
              <a:rPr lang="en-US" b="1" dirty="0" smtClean="0"/>
              <a:t>Double clicking on the “E” drive with the left mouse button, or</a:t>
            </a:r>
          </a:p>
          <a:p>
            <a:pPr marL="514350" lvl="0" indent="-514350">
              <a:lnSpc>
                <a:spcPct val="105000"/>
              </a:lnSpc>
              <a:spcBef>
                <a:spcPts val="0"/>
              </a:spcBef>
              <a:buFont typeface="+mj-lt"/>
              <a:buAutoNum type="arabicParenR"/>
            </a:pPr>
            <a:r>
              <a:rPr lang="en-US" b="1" dirty="0" smtClean="0"/>
              <a:t>Clicking once on the “E” drive with the left mouse button, and then clicking on the “Open” button on the lower right side of the “Save World as” dialogue.</a:t>
            </a:r>
          </a:p>
          <a:p>
            <a:pPr marL="457200" lvl="0" indent="-457200">
              <a:lnSpc>
                <a:spcPct val="105000"/>
              </a:lnSpc>
              <a:spcBef>
                <a:spcPts val="0"/>
              </a:spcBef>
              <a:buFont typeface="+mj-lt"/>
              <a:buAutoNum type="arabicParenR"/>
            </a:pPr>
            <a:endParaRPr lang="en-US" sz="2400" b="1" dirty="0">
              <a:latin typeface="Cambria"/>
              <a:ea typeface="Times New Roman"/>
              <a:cs typeface="Times New Roman"/>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538822"/>
            <a:ext cx="5159375" cy="3211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648200" y="4267200"/>
            <a:ext cx="838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229600" y="6172200"/>
            <a:ext cx="685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6698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Step </a:t>
            </a:r>
            <a:r>
              <a:rPr lang="en-US" sz="4000" b="1" dirty="0" smtClean="0"/>
              <a:t>3: </a:t>
            </a:r>
            <a:r>
              <a:rPr lang="en-US" sz="4000" b="1" dirty="0"/>
              <a:t>Save Your World, Part </a:t>
            </a:r>
            <a:r>
              <a:rPr lang="en-US" sz="4000" b="1" dirty="0" smtClean="0"/>
              <a:t>III</a:t>
            </a:r>
            <a:endParaRPr lang="en-US" sz="4000" b="1" dirty="0"/>
          </a:p>
        </p:txBody>
      </p:sp>
      <p:sp>
        <p:nvSpPr>
          <p:cNvPr id="3" name="Content Placeholder 2"/>
          <p:cNvSpPr>
            <a:spLocks noGrp="1"/>
          </p:cNvSpPr>
          <p:nvPr>
            <p:ph idx="1"/>
          </p:nvPr>
        </p:nvSpPr>
        <p:spPr>
          <a:xfrm>
            <a:off x="457200" y="1600200"/>
            <a:ext cx="8229600" cy="1371599"/>
          </a:xfrm>
        </p:spPr>
        <p:txBody>
          <a:bodyPr>
            <a:normAutofit fontScale="70000" lnSpcReduction="20000"/>
          </a:bodyPr>
          <a:lstStyle/>
          <a:p>
            <a:pPr marL="514350" lvl="0" indent="-514350">
              <a:lnSpc>
                <a:spcPct val="105000"/>
              </a:lnSpc>
              <a:spcBef>
                <a:spcPts val="0"/>
              </a:spcBef>
              <a:buFont typeface="+mj-lt"/>
              <a:buAutoNum type="arabicParenR"/>
            </a:pPr>
            <a:r>
              <a:rPr lang="en-US" b="1" dirty="0"/>
              <a:t>Type the name of your world </a:t>
            </a:r>
            <a:r>
              <a:rPr lang="en-US" b="1" dirty="0" smtClean="0"/>
              <a:t>I the “File Name” field.</a:t>
            </a:r>
            <a:endParaRPr lang="en-US" sz="2400" b="1" dirty="0"/>
          </a:p>
          <a:p>
            <a:pPr marL="514350" lvl="0" indent="-514350">
              <a:lnSpc>
                <a:spcPct val="105000"/>
              </a:lnSpc>
              <a:spcBef>
                <a:spcPts val="0"/>
              </a:spcBef>
              <a:buFont typeface="+mj-lt"/>
              <a:buAutoNum type="arabicParenR"/>
            </a:pPr>
            <a:r>
              <a:rPr lang="en-US" b="1" dirty="0" smtClean="0"/>
              <a:t>To now save your world you can either press the “Enter” button on your keyboard or click on the “Save” button on the lower right side of the “Save World as” dialogue window.</a:t>
            </a:r>
            <a:endParaRPr lang="en-US" sz="2400" b="1" dirty="0">
              <a:latin typeface="Cambria"/>
              <a:ea typeface="Times New Roman"/>
              <a:cs typeface="Times New Roman"/>
            </a:endParaRPr>
          </a:p>
          <a:p>
            <a:pPr marL="514350" indent="-514350">
              <a:buFont typeface="+mj-lt"/>
              <a:buAutoNum type="arabicParenR"/>
            </a:pPr>
            <a:endParaRPr lang="en-US"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119963"/>
            <a:ext cx="5985933" cy="3576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962400" y="5943600"/>
            <a:ext cx="3810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848600" y="5943600"/>
            <a:ext cx="762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7646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Step </a:t>
            </a:r>
            <a:r>
              <a:rPr lang="en-US" sz="4000" b="1" dirty="0" smtClean="0"/>
              <a:t>4: Open a Saved World</a:t>
            </a:r>
            <a:endParaRPr lang="en-US" sz="4000" b="1" dirty="0"/>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4635"/>
          <a:stretch/>
        </p:blipFill>
        <p:spPr bwMode="auto">
          <a:xfrm>
            <a:off x="5486400" y="1447800"/>
            <a:ext cx="3514725" cy="1845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381000" y="1600200"/>
            <a:ext cx="4953000" cy="5029199"/>
          </a:xfrm>
        </p:spPr>
        <p:txBody>
          <a:bodyPr>
            <a:normAutofit fontScale="55000" lnSpcReduction="20000"/>
          </a:bodyPr>
          <a:lstStyle/>
          <a:p>
            <a:pPr marL="514350" lvl="0" indent="-514350">
              <a:lnSpc>
                <a:spcPct val="105000"/>
              </a:lnSpc>
              <a:spcBef>
                <a:spcPts val="0"/>
              </a:spcBef>
              <a:buFont typeface="+mj-lt"/>
              <a:buAutoNum type="arabicParenR"/>
            </a:pPr>
            <a:r>
              <a:rPr lang="en-US" b="1" dirty="0" smtClean="0"/>
              <a:t>To open a saved world, find the “File” menu option as in Step 3.  Under the “File” menu option, fine the “Open World” option.</a:t>
            </a:r>
            <a:endParaRPr lang="en-US" sz="2400" b="1" dirty="0"/>
          </a:p>
          <a:p>
            <a:pPr marL="514350" lvl="0" indent="-514350">
              <a:lnSpc>
                <a:spcPct val="105000"/>
              </a:lnSpc>
              <a:spcBef>
                <a:spcPts val="0"/>
              </a:spcBef>
              <a:buFont typeface="+mj-lt"/>
              <a:buAutoNum type="arabicParenR"/>
            </a:pPr>
            <a:r>
              <a:rPr lang="en-US" b="1" dirty="0" smtClean="0"/>
              <a:t>Select the “Open World option as we did for the “Save World As” option in Step 3, part I.  This will open the “Welcome to Alice!” dialogue.</a:t>
            </a:r>
          </a:p>
          <a:p>
            <a:pPr marL="514350" lvl="0" indent="-514350">
              <a:lnSpc>
                <a:spcPct val="105000"/>
              </a:lnSpc>
              <a:spcBef>
                <a:spcPts val="0"/>
              </a:spcBef>
              <a:buFont typeface="+mj-lt"/>
              <a:buAutoNum type="arabicParenR"/>
            </a:pPr>
            <a:r>
              <a:rPr lang="en-US" b="1" dirty="0" smtClean="0"/>
              <a:t>From within the “Welcome to Alice!” dialogue, navigate to the folder that contains the Alice world that you wish to open in the same manner as you did in Step 3 to save your Alice world.  (Note: the most likely location of your Alice world is under the “E” drive.)</a:t>
            </a:r>
          </a:p>
          <a:p>
            <a:pPr marL="514350" lvl="0" indent="-514350">
              <a:lnSpc>
                <a:spcPct val="105000"/>
              </a:lnSpc>
              <a:spcBef>
                <a:spcPts val="0"/>
              </a:spcBef>
              <a:buFont typeface="+mj-lt"/>
              <a:buAutoNum type="arabicParenR"/>
            </a:pPr>
            <a:r>
              <a:rPr lang="en-US" b="1" dirty="0" smtClean="0"/>
              <a:t>To open your Alice world, either double click on in in the “Welcome to Alice!” dialogue, or select it under the “Welcome to Alice!” dialogue and then click on the “Open” button on the same dialogue.</a:t>
            </a:r>
          </a:p>
          <a:p>
            <a:pPr marL="514350" indent="-514350">
              <a:buFont typeface="+mj-lt"/>
              <a:buAutoNum type="arabicParenR"/>
            </a:pPr>
            <a:endParaRPr lang="en-US" b="1" dirty="0"/>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4889" y="3505200"/>
            <a:ext cx="3720103" cy="3190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943600" y="4495800"/>
            <a:ext cx="838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924800" y="6019800"/>
            <a:ext cx="533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86400" y="2133600"/>
            <a:ext cx="2286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7239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Step </a:t>
            </a:r>
            <a:r>
              <a:rPr lang="en-US" sz="4000" b="1" dirty="0" smtClean="0"/>
              <a:t>5: Create a New World</a:t>
            </a:r>
            <a:endParaRPr lang="en-US" sz="4000"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3526" y="1295401"/>
            <a:ext cx="2736173"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57200" y="1600200"/>
            <a:ext cx="5715000" cy="4525963"/>
          </a:xfrm>
        </p:spPr>
        <p:txBody>
          <a:bodyPr>
            <a:normAutofit fontScale="77500" lnSpcReduction="20000"/>
          </a:bodyPr>
          <a:lstStyle/>
          <a:p>
            <a:pPr marL="514350" lvl="0" indent="-514350">
              <a:lnSpc>
                <a:spcPct val="105000"/>
              </a:lnSpc>
              <a:spcBef>
                <a:spcPts val="0"/>
              </a:spcBef>
              <a:buFont typeface="+mj-lt"/>
              <a:buAutoNum type="arabicParenR"/>
            </a:pPr>
            <a:r>
              <a:rPr lang="en-US" b="1" dirty="0" smtClean="0"/>
              <a:t>To create a new world, Find </a:t>
            </a:r>
            <a:r>
              <a:rPr lang="en-US" b="1" dirty="0"/>
              <a:t>the “File” menu option as in Step 3.  Under the “File” menu option, fine the </a:t>
            </a:r>
            <a:r>
              <a:rPr lang="en-US" b="1" dirty="0" smtClean="0"/>
              <a:t>“New World</a:t>
            </a:r>
            <a:r>
              <a:rPr lang="en-US" b="1" dirty="0"/>
              <a:t>” option.</a:t>
            </a:r>
            <a:endParaRPr lang="en-US" sz="2400" b="1" dirty="0"/>
          </a:p>
          <a:p>
            <a:pPr marL="514350" lvl="0" indent="-514350">
              <a:lnSpc>
                <a:spcPct val="105000"/>
              </a:lnSpc>
              <a:spcBef>
                <a:spcPts val="0"/>
              </a:spcBef>
              <a:buFont typeface="+mj-lt"/>
              <a:buAutoNum type="arabicParenR"/>
            </a:pPr>
            <a:r>
              <a:rPr lang="en-US" b="1" dirty="0"/>
              <a:t>Select the </a:t>
            </a:r>
            <a:r>
              <a:rPr lang="en-US" b="1" dirty="0" smtClean="0"/>
              <a:t>“New World </a:t>
            </a:r>
            <a:r>
              <a:rPr lang="en-US" b="1" dirty="0"/>
              <a:t>option as we did for the “Save World As” option in Step 3, part I.  This will open the “Welcome to Alice!” dialogue</a:t>
            </a:r>
            <a:r>
              <a:rPr lang="en-US" b="1" dirty="0" smtClean="0"/>
              <a:t>.</a:t>
            </a:r>
          </a:p>
          <a:p>
            <a:pPr marL="514350" lvl="0" indent="-514350">
              <a:lnSpc>
                <a:spcPct val="105000"/>
              </a:lnSpc>
              <a:spcBef>
                <a:spcPts val="0"/>
              </a:spcBef>
              <a:buFont typeface="+mj-lt"/>
              <a:buAutoNum type="arabicParenR"/>
            </a:pPr>
            <a:r>
              <a:rPr lang="en-US" b="1" dirty="0" smtClean="0"/>
              <a:t>Select one of the six world templates {dirt, grass, sand, snow, space, or water} by left clicking on it, and then left click on the “Open” button.</a:t>
            </a:r>
            <a:endParaRPr lang="en-US" sz="2400" b="1" dirty="0">
              <a:latin typeface="Cambria"/>
              <a:ea typeface="Times New Roman"/>
              <a:cs typeface="Times New Roman"/>
            </a:endParaRPr>
          </a:p>
          <a:p>
            <a:pPr marL="514350" indent="-514350">
              <a:buFont typeface="+mj-lt"/>
              <a:buAutoNum type="arabicParenR"/>
            </a:pPr>
            <a:endParaRPr lang="en-US" b="1"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2892" y="3962402"/>
            <a:ext cx="2981108" cy="2887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324600" y="4648200"/>
            <a:ext cx="24384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458199" y="6172200"/>
            <a:ext cx="59436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293526" y="1600200"/>
            <a:ext cx="1859874"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705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809</TotalTime>
  <Words>1366</Words>
  <Application>Microsoft Office PowerPoint</Application>
  <PresentationFormat>On-screen Show (4:3)</PresentationFormat>
  <Paragraphs>77</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vt:lpstr>
      <vt:lpstr>Times New Roman</vt:lpstr>
      <vt:lpstr>Office Theme</vt:lpstr>
      <vt:lpstr>Lesson Zero</vt:lpstr>
      <vt:lpstr>Step 1: Opening the Folder Containing Alice</vt:lpstr>
      <vt:lpstr>Step 1: Opening the Folder Containing Alice</vt:lpstr>
      <vt:lpstr>Step 2: Open Alice</vt:lpstr>
      <vt:lpstr>Step 3: Save Your World, Part I</vt:lpstr>
      <vt:lpstr>Step 3: Save Your World, Part II</vt:lpstr>
      <vt:lpstr>Step 3: Save Your World, Part III</vt:lpstr>
      <vt:lpstr>Step 4: Open a Saved World</vt:lpstr>
      <vt:lpstr>Step 5: Create a New World</vt:lpstr>
      <vt:lpstr>Step 6: Parts of the Alice World</vt:lpstr>
      <vt:lpstr>Step 6: Parts of the Alice World</vt:lpstr>
      <vt:lpstr>Step 7: Add a Dummy Object to the World</vt:lpstr>
      <vt:lpstr>Activity Time!</vt:lpstr>
      <vt:lpstr>Step 8: Return The Camera to the Initial Position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Zero</dc:title>
  <dc:creator>Jeffrey W. Holcomb</dc:creator>
  <cp:lastModifiedBy>Daniel, Vibin</cp:lastModifiedBy>
  <cp:revision>48</cp:revision>
  <dcterms:created xsi:type="dcterms:W3CDTF">2014-09-22T20:31:11Z</dcterms:created>
  <dcterms:modified xsi:type="dcterms:W3CDTF">2015-06-04T18:29:53Z</dcterms:modified>
</cp:coreProperties>
</file>