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004"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19547-202C-49B5-B2D9-B6DAE99A8C26}" type="datetimeFigureOut">
              <a:rPr lang="en-US" smtClean="0"/>
              <a:t>6/4/2015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BFF537-7417-4B63-8260-8F50291F1521}" type="slidenum">
              <a:rPr lang="en-US" smtClean="0"/>
              <a:t>‹#›</a:t>
            </a:fld>
            <a:endParaRPr lang="en-US"/>
          </a:p>
        </p:txBody>
      </p:sp>
    </p:spTree>
    <p:extLst>
      <p:ext uri="{BB962C8B-B14F-4D97-AF65-F5344CB8AC3E}">
        <p14:creationId xmlns:p14="http://schemas.microsoft.com/office/powerpoint/2010/main" val="3242690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EBFF537-7417-4B63-8260-8F50291F1521}" type="slidenum">
              <a:rPr lang="en-US" smtClean="0"/>
              <a:t>3</a:t>
            </a:fld>
            <a:endParaRPr lang="en-US"/>
          </a:p>
        </p:txBody>
      </p:sp>
    </p:spTree>
    <p:extLst>
      <p:ext uri="{BB962C8B-B14F-4D97-AF65-F5344CB8AC3E}">
        <p14:creationId xmlns:p14="http://schemas.microsoft.com/office/powerpoint/2010/main" val="1189997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to the students that the command tree associated with each</a:t>
            </a:r>
            <a:r>
              <a:rPr lang="en-US" baseline="0" dirty="0" smtClean="0"/>
              <a:t> method follows the same structure as the object tree in the object window.</a:t>
            </a:r>
            <a:endParaRPr lang="en-US" dirty="0"/>
          </a:p>
        </p:txBody>
      </p:sp>
      <p:sp>
        <p:nvSpPr>
          <p:cNvPr id="4" name="Slide Number Placeholder 3"/>
          <p:cNvSpPr>
            <a:spLocks noGrp="1"/>
          </p:cNvSpPr>
          <p:nvPr>
            <p:ph type="sldNum" sz="quarter" idx="10"/>
          </p:nvPr>
        </p:nvSpPr>
        <p:spPr/>
        <p:txBody>
          <a:bodyPr/>
          <a:lstStyle/>
          <a:p>
            <a:fld id="{6EBFF537-7417-4B63-8260-8F50291F1521}" type="slidenum">
              <a:rPr lang="en-US" smtClean="0"/>
              <a:t>5</a:t>
            </a:fld>
            <a:endParaRPr lang="en-US"/>
          </a:p>
        </p:txBody>
      </p:sp>
    </p:spTree>
    <p:extLst>
      <p:ext uri="{BB962C8B-B14F-4D97-AF65-F5344CB8AC3E}">
        <p14:creationId xmlns:p14="http://schemas.microsoft.com/office/powerpoint/2010/main" val="419275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they set the “</a:t>
            </a:r>
            <a:r>
              <a:rPr lang="en-US" dirty="0" err="1" smtClean="0"/>
              <a:t>isFirstClass</a:t>
            </a:r>
            <a:r>
              <a:rPr lang="en-US" dirty="0" smtClean="0"/>
              <a:t>” property to false, ask the students</a:t>
            </a:r>
            <a:r>
              <a:rPr lang="en-US" baseline="0" dirty="0" smtClean="0"/>
              <a:t> to try and move the ground.  If it still moves one of two things could be going on: a) they didn’t do it right, b) Alice is really buggy.</a:t>
            </a:r>
          </a:p>
          <a:p>
            <a:r>
              <a:rPr lang="en-US" baseline="0" dirty="0" smtClean="0"/>
              <a:t>Ask the students why they might want the ground, or other models, to be fixed in place.  (Remember, we can always move objects programmatically.)</a:t>
            </a:r>
            <a:endParaRPr lang="en-US" dirty="0"/>
          </a:p>
        </p:txBody>
      </p:sp>
      <p:sp>
        <p:nvSpPr>
          <p:cNvPr id="4" name="Slide Number Placeholder 3"/>
          <p:cNvSpPr>
            <a:spLocks noGrp="1"/>
          </p:cNvSpPr>
          <p:nvPr>
            <p:ph type="sldNum" sz="quarter" idx="10"/>
          </p:nvPr>
        </p:nvSpPr>
        <p:spPr/>
        <p:txBody>
          <a:bodyPr/>
          <a:lstStyle/>
          <a:p>
            <a:fld id="{6EBFF537-7417-4B63-8260-8F50291F1521}" type="slidenum">
              <a:rPr lang="en-US" smtClean="0"/>
              <a:t>6</a:t>
            </a:fld>
            <a:endParaRPr lang="en-US"/>
          </a:p>
        </p:txBody>
      </p:sp>
    </p:spTree>
    <p:extLst>
      <p:ext uri="{BB962C8B-B14F-4D97-AF65-F5344CB8AC3E}">
        <p14:creationId xmlns:p14="http://schemas.microsoft.com/office/powerpoint/2010/main" val="2432631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a:t>
            </a:r>
            <a:r>
              <a:rPr lang="en-US" baseline="0" dirty="0" smtClean="0"/>
              <a:t> the students why they want to organize the models in the object tree?  Answer: so that it is easier to see what you are working with.  Tell your students if they do not organize their object tree, and there are too many objects under the root, or in one location, then you may not be able to help them debug their </a:t>
            </a:r>
            <a:r>
              <a:rPr lang="en-US" baseline="0" smtClean="0"/>
              <a:t>Alice world.</a:t>
            </a:r>
            <a:endParaRPr lang="en-US"/>
          </a:p>
        </p:txBody>
      </p:sp>
      <p:sp>
        <p:nvSpPr>
          <p:cNvPr id="4" name="Slide Number Placeholder 3"/>
          <p:cNvSpPr>
            <a:spLocks noGrp="1"/>
          </p:cNvSpPr>
          <p:nvPr>
            <p:ph type="sldNum" sz="quarter" idx="10"/>
          </p:nvPr>
        </p:nvSpPr>
        <p:spPr/>
        <p:txBody>
          <a:bodyPr/>
          <a:lstStyle/>
          <a:p>
            <a:fld id="{6EBFF537-7417-4B63-8260-8F50291F1521}" type="slidenum">
              <a:rPr lang="en-US" smtClean="0"/>
              <a:t>8</a:t>
            </a:fld>
            <a:endParaRPr lang="en-US"/>
          </a:p>
        </p:txBody>
      </p:sp>
    </p:spTree>
    <p:extLst>
      <p:ext uri="{BB962C8B-B14F-4D97-AF65-F5344CB8AC3E}">
        <p14:creationId xmlns:p14="http://schemas.microsoft.com/office/powerpoint/2010/main" val="3045784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DBD1352-1095-494F-B0C8-7B10EADA0407}"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84636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1352-1095-494F-B0C8-7B10EADA0407}"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3165856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1352-1095-494F-B0C8-7B10EADA0407}"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128994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BD1352-1095-494F-B0C8-7B10EADA0407}"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1715587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DBD1352-1095-494F-B0C8-7B10EADA0407}" type="datetimeFigureOut">
              <a:rPr lang="en-US" smtClean="0"/>
              <a:t>6/4/2015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293037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DBD1352-1095-494F-B0C8-7B10EADA0407}"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209716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DBD1352-1095-494F-B0C8-7B10EADA0407}" type="datetimeFigureOut">
              <a:rPr lang="en-US" smtClean="0"/>
              <a:t>6/4/2015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377196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BD1352-1095-494F-B0C8-7B10EADA0407}" type="datetimeFigureOut">
              <a:rPr lang="en-US" smtClean="0"/>
              <a:t>6/4/2015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326336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BD1352-1095-494F-B0C8-7B10EADA0407}" type="datetimeFigureOut">
              <a:rPr lang="en-US" smtClean="0"/>
              <a:t>6/4/2015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2001572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D1352-1095-494F-B0C8-7B10EADA0407}"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1730504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D1352-1095-494F-B0C8-7B10EADA0407}" type="datetimeFigureOut">
              <a:rPr lang="en-US" smtClean="0"/>
              <a:t>6/4/2015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A4830B-0EC0-40DC-9A57-8E3E9CFEC17F}" type="slidenum">
              <a:rPr lang="en-US" smtClean="0"/>
              <a:t>‹#›</a:t>
            </a:fld>
            <a:endParaRPr lang="en-US"/>
          </a:p>
        </p:txBody>
      </p:sp>
    </p:spTree>
    <p:extLst>
      <p:ext uri="{BB962C8B-B14F-4D97-AF65-F5344CB8AC3E}">
        <p14:creationId xmlns:p14="http://schemas.microsoft.com/office/powerpoint/2010/main" val="2331779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D1352-1095-494F-B0C8-7B10EADA0407}" type="datetimeFigureOut">
              <a:rPr lang="en-US" smtClean="0"/>
              <a:t>6/4/2015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A4830B-0EC0-40DC-9A57-8E3E9CFEC17F}" type="slidenum">
              <a:rPr lang="en-US" smtClean="0"/>
              <a:t>‹#›</a:t>
            </a:fld>
            <a:endParaRPr lang="en-US"/>
          </a:p>
        </p:txBody>
      </p:sp>
    </p:spTree>
    <p:extLst>
      <p:ext uri="{BB962C8B-B14F-4D97-AF65-F5344CB8AC3E}">
        <p14:creationId xmlns:p14="http://schemas.microsoft.com/office/powerpoint/2010/main" val="1065712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LESSON THREE</a:t>
            </a:r>
            <a:endParaRPr lang="en-US" b="1" dirty="0"/>
          </a:p>
        </p:txBody>
      </p:sp>
      <p:sp>
        <p:nvSpPr>
          <p:cNvPr id="3" name="Subtitle 2"/>
          <p:cNvSpPr>
            <a:spLocks noGrp="1"/>
          </p:cNvSpPr>
          <p:nvPr>
            <p:ph type="subTitle" idx="1"/>
          </p:nvPr>
        </p:nvSpPr>
        <p:spPr/>
        <p:txBody>
          <a:bodyPr>
            <a:normAutofit fontScale="85000" lnSpcReduction="10000"/>
          </a:bodyPr>
          <a:lstStyle/>
          <a:p>
            <a:r>
              <a:rPr lang="en-US" dirty="0" smtClean="0"/>
              <a:t>TOPICS: HOW TO LAY OUT AN ALICE WORLD, AND HOW TO FIX OBJECTS SO THAT YOU DO NOT ACCIDENTALLY MOVE THEM WHILE YOU ARE EDITING YOUR ALICE WORLD.</a:t>
            </a:r>
            <a:endParaRPr lang="en-US" dirty="0"/>
          </a:p>
        </p:txBody>
      </p:sp>
    </p:spTree>
    <p:extLst>
      <p:ext uri="{BB962C8B-B14F-4D97-AF65-F5344CB8AC3E}">
        <p14:creationId xmlns:p14="http://schemas.microsoft.com/office/powerpoint/2010/main" val="397753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Step 1: Create a New </a:t>
            </a:r>
            <a:r>
              <a:rPr lang="en-US" sz="4000" b="1" dirty="0" err="1" smtClean="0"/>
              <a:t>Wold</a:t>
            </a:r>
            <a:endParaRPr lang="en-US" sz="4000" b="1" dirty="0"/>
          </a:p>
        </p:txBody>
      </p:sp>
      <p:sp>
        <p:nvSpPr>
          <p:cNvPr id="3" name="Content Placeholder 2"/>
          <p:cNvSpPr>
            <a:spLocks noGrp="1"/>
          </p:cNvSpPr>
          <p:nvPr>
            <p:ph idx="1"/>
          </p:nvPr>
        </p:nvSpPr>
        <p:spPr>
          <a:xfrm>
            <a:off x="457200" y="2819400"/>
            <a:ext cx="3200400" cy="3306763"/>
          </a:xfrm>
        </p:spPr>
        <p:txBody>
          <a:bodyPr/>
          <a:lstStyle/>
          <a:p>
            <a:pPr marL="0" indent="0">
              <a:buNone/>
            </a:pPr>
            <a:r>
              <a:rPr lang="en-US" b="1" dirty="0" smtClean="0"/>
              <a:t>Create a new grass world.</a:t>
            </a:r>
            <a:endParaRPr lang="en-US"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00199"/>
            <a:ext cx="5029200" cy="49281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11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2: Start Setting up Your Alice </a:t>
            </a:r>
            <a:r>
              <a:rPr lang="en-US" b="1" dirty="0" err="1" smtClean="0"/>
              <a:t>Wold</a:t>
            </a:r>
            <a:endParaRPr lang="en-US" b="1" dirty="0"/>
          </a:p>
        </p:txBody>
      </p:sp>
      <p:sp>
        <p:nvSpPr>
          <p:cNvPr id="3" name="Content Placeholder 2"/>
          <p:cNvSpPr>
            <a:spLocks noGrp="1"/>
          </p:cNvSpPr>
          <p:nvPr>
            <p:ph idx="1"/>
          </p:nvPr>
        </p:nvSpPr>
        <p:spPr>
          <a:xfrm>
            <a:off x="457200" y="1600201"/>
            <a:ext cx="2292517" cy="2667000"/>
          </a:xfrm>
        </p:spPr>
        <p:txBody>
          <a:bodyPr>
            <a:normAutofit fontScale="70000" lnSpcReduction="20000"/>
          </a:bodyPr>
          <a:lstStyle/>
          <a:p>
            <a:pPr marL="0" indent="0">
              <a:buNone/>
            </a:pPr>
            <a:r>
              <a:rPr lang="en-US" b="1" dirty="0" smtClean="0"/>
              <a:t>Add a Sheriff and a Saloon, from the Old West Library, to the world using the “add instance” method, see Lesson One.</a:t>
            </a:r>
            <a:endParaRPr lang="en-US"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267200"/>
            <a:ext cx="2255744" cy="2375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4343400"/>
            <a:ext cx="1524000" cy="2133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9717" y="1600200"/>
            <a:ext cx="6076950" cy="4591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604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Step </a:t>
            </a:r>
            <a:r>
              <a:rPr lang="en-US" sz="4000" b="1" dirty="0" smtClean="0"/>
              <a:t>3: Look at the Saloon</a:t>
            </a:r>
            <a:endParaRPr lang="en-US" sz="4000" b="1" dirty="0"/>
          </a:p>
        </p:txBody>
      </p:sp>
      <p:sp>
        <p:nvSpPr>
          <p:cNvPr id="3" name="Content Placeholder 2"/>
          <p:cNvSpPr>
            <a:spLocks noGrp="1"/>
          </p:cNvSpPr>
          <p:nvPr>
            <p:ph idx="1"/>
          </p:nvPr>
        </p:nvSpPr>
        <p:spPr>
          <a:xfrm>
            <a:off x="457200" y="1600202"/>
            <a:ext cx="4343400" cy="1219198"/>
          </a:xfrm>
        </p:spPr>
        <p:txBody>
          <a:bodyPr>
            <a:normAutofit fontScale="70000" lnSpcReduction="20000"/>
          </a:bodyPr>
          <a:lstStyle/>
          <a:p>
            <a:pPr marL="0" indent="0">
              <a:buNone/>
            </a:pPr>
            <a:r>
              <a:rPr lang="en-US" b="1" dirty="0" smtClean="0"/>
              <a:t>Right click on the sheriff, and navigate to the “turn to face” method.  Then select “the entire saloon.”</a:t>
            </a:r>
            <a:endParaRPr lang="en-US" b="1"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4505" y="1580147"/>
            <a:ext cx="417810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257800" y="2362200"/>
            <a:ext cx="12192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0800" y="3810000"/>
            <a:ext cx="1066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391400" y="4572000"/>
            <a:ext cx="685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077200" y="4584032"/>
            <a:ext cx="762000" cy="216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88532"/>
            <a:ext cx="2133600" cy="4166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596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Step 4: Create the Heads Up Display (HUD)</a:t>
            </a:r>
            <a:endParaRPr lang="en-US" b="1" dirty="0"/>
          </a:p>
        </p:txBody>
      </p:sp>
      <p:sp>
        <p:nvSpPr>
          <p:cNvPr id="3" name="Content Placeholder 2"/>
          <p:cNvSpPr>
            <a:spLocks noGrp="1"/>
          </p:cNvSpPr>
          <p:nvPr>
            <p:ph idx="1"/>
          </p:nvPr>
        </p:nvSpPr>
        <p:spPr>
          <a:xfrm>
            <a:off x="457200" y="1600201"/>
            <a:ext cx="4191000" cy="2057399"/>
          </a:xfrm>
        </p:spPr>
        <p:txBody>
          <a:bodyPr>
            <a:normAutofit fontScale="70000" lnSpcReduction="20000"/>
          </a:bodyPr>
          <a:lstStyle/>
          <a:p>
            <a:pPr marL="0" indent="0">
              <a:buNone/>
            </a:pPr>
            <a:r>
              <a:rPr lang="en-US" b="1" dirty="0" smtClean="0"/>
              <a:t>Right click on the sheriff.  Select the method “set point of view to,” and then select “the entire neck” from the sheriff object.  This will move the camera to just underneath the sheriff’s mustache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575134"/>
            <a:ext cx="4183380" cy="3486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953000" y="1828800"/>
            <a:ext cx="6096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410200" y="3352800"/>
            <a:ext cx="1066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48400" y="3962400"/>
            <a:ext cx="685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8000" y="4379496"/>
            <a:ext cx="762000" cy="216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467600" y="4648200"/>
            <a:ext cx="685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8153400" y="4654216"/>
            <a:ext cx="678180" cy="22258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579" y="3467100"/>
            <a:ext cx="4013199" cy="300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86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866" y="2865907"/>
            <a:ext cx="1642533" cy="3799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362200"/>
            <a:ext cx="1890713" cy="1551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a:bodyPr>
          <a:lstStyle/>
          <a:p>
            <a:r>
              <a:rPr lang="en-US" sz="4000" b="1" dirty="0" smtClean="0"/>
              <a:t>Step 5: Find the Perfect Location</a:t>
            </a:r>
            <a:endParaRPr lang="en-US" sz="4000" b="1" dirty="0"/>
          </a:p>
        </p:txBody>
      </p:sp>
      <p:sp>
        <p:nvSpPr>
          <p:cNvPr id="3" name="Content Placeholder 2"/>
          <p:cNvSpPr>
            <a:spLocks noGrp="1"/>
          </p:cNvSpPr>
          <p:nvPr>
            <p:ph idx="1"/>
          </p:nvPr>
        </p:nvSpPr>
        <p:spPr>
          <a:xfrm>
            <a:off x="228600" y="1600200"/>
            <a:ext cx="4038600" cy="5064848"/>
          </a:xfrm>
        </p:spPr>
        <p:txBody>
          <a:bodyPr>
            <a:normAutofit fontScale="25000" lnSpcReduction="20000"/>
          </a:bodyPr>
          <a:lstStyle/>
          <a:p>
            <a:pPr marL="287338" indent="-287338">
              <a:buFont typeface="+mj-lt"/>
              <a:buAutoNum type="arabicParenR"/>
            </a:pPr>
            <a:r>
              <a:rPr lang="en-US" sz="8000" b="1" dirty="0" smtClean="0"/>
              <a:t>Use the object methods to move the camera forward 0.2units.</a:t>
            </a:r>
          </a:p>
          <a:p>
            <a:pPr marL="287338" indent="-287338">
              <a:buFont typeface="+mj-lt"/>
              <a:buAutoNum type="arabicParenR"/>
            </a:pPr>
            <a:r>
              <a:rPr lang="en-US" sz="8000" b="1" dirty="0" smtClean="0"/>
              <a:t>Use the “move objects freely” option to move the saloon slightly to the left</a:t>
            </a:r>
          </a:p>
          <a:p>
            <a:pPr marL="287338" indent="-287338">
              <a:buFont typeface="+mj-lt"/>
              <a:buAutoNum type="arabicParenR"/>
            </a:pPr>
            <a:r>
              <a:rPr lang="en-US" sz="8000" b="1" dirty="0" smtClean="0"/>
              <a:t>Drop a dummy object at the current camera position.</a:t>
            </a:r>
          </a:p>
          <a:p>
            <a:pPr marL="287338" indent="-287338">
              <a:buFont typeface="+mj-lt"/>
              <a:buAutoNum type="arabicParenR"/>
            </a:pPr>
            <a:r>
              <a:rPr lang="en-US" sz="8000" b="1" dirty="0" smtClean="0"/>
              <a:t>Rename the new dummy object “Player View”</a:t>
            </a:r>
          </a:p>
          <a:p>
            <a:pPr marL="287338" indent="-287338">
              <a:buFont typeface="+mj-lt"/>
              <a:buAutoNum type="arabicParenR"/>
            </a:pPr>
            <a:r>
              <a:rPr lang="en-US" sz="8000" b="1" dirty="0" smtClean="0"/>
              <a:t>We need to tell Alice to not allow the ground, the Saloon, or the sheriff move if while we are adding objects to our Alice world.  To do this:</a:t>
            </a:r>
          </a:p>
          <a:p>
            <a:pPr marL="744538" lvl="1" indent="-287338">
              <a:buFont typeface="+mj-lt"/>
              <a:buAutoNum type="alphaLcPeriod"/>
            </a:pPr>
            <a:r>
              <a:rPr lang="en-US" sz="6400" dirty="0" smtClean="0"/>
              <a:t>Under the ground’s properties, expand the “Seldom Used Properties” option.</a:t>
            </a:r>
          </a:p>
          <a:p>
            <a:pPr marL="744538" lvl="1" indent="-287338">
              <a:buFont typeface="+mj-lt"/>
              <a:buAutoNum type="alphaLcPeriod"/>
            </a:pPr>
            <a:r>
              <a:rPr lang="en-US" sz="6400" dirty="0" smtClean="0"/>
              <a:t>Find the “</a:t>
            </a:r>
            <a:r>
              <a:rPr lang="en-US" sz="6400" dirty="0" err="1" smtClean="0"/>
              <a:t>isFirstClass</a:t>
            </a:r>
            <a:r>
              <a:rPr lang="en-US" sz="6400" dirty="0" smtClean="0"/>
              <a:t>” option.</a:t>
            </a:r>
          </a:p>
          <a:p>
            <a:pPr marL="744538" lvl="1" indent="-287338">
              <a:buFont typeface="+mj-lt"/>
              <a:buAutoNum type="alphaLcPeriod"/>
            </a:pPr>
            <a:r>
              <a:rPr lang="en-US" sz="6400" dirty="0" smtClean="0"/>
              <a:t>Set the value for the “</a:t>
            </a:r>
            <a:r>
              <a:rPr lang="en-US" sz="6400" dirty="0" err="1" smtClean="0"/>
              <a:t>isFirstClass</a:t>
            </a:r>
            <a:r>
              <a:rPr lang="en-US" sz="6400" dirty="0" smtClean="0"/>
              <a:t>” to false.</a:t>
            </a: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43600" y="4343400"/>
            <a:ext cx="2895600" cy="216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6357" y="1752600"/>
            <a:ext cx="292417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19800" y="1600200"/>
            <a:ext cx="2822358" cy="2174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4831556" y="1922992"/>
            <a:ext cx="304800"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06357" y="2572979"/>
            <a:ext cx="829999" cy="29292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721356" y="3023893"/>
            <a:ext cx="1298444"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191000" y="4876800"/>
            <a:ext cx="1179578" cy="21656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72756" y="5197298"/>
            <a:ext cx="1097822"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a:off x="7230532" y="3850561"/>
            <a:ext cx="389468" cy="416639"/>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Tree>
    <p:extLst>
      <p:ext uri="{BB962C8B-B14F-4D97-AF65-F5344CB8AC3E}">
        <p14:creationId xmlns:p14="http://schemas.microsoft.com/office/powerpoint/2010/main" val="653665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Step 6: Finish the Scene</a:t>
            </a:r>
            <a:endParaRPr lang="en-US" sz="4000" b="1" dirty="0"/>
          </a:p>
        </p:txBody>
      </p:sp>
      <p:sp>
        <p:nvSpPr>
          <p:cNvPr id="3" name="Content Placeholder 2"/>
          <p:cNvSpPr>
            <a:spLocks noGrp="1"/>
          </p:cNvSpPr>
          <p:nvPr>
            <p:ph idx="1"/>
          </p:nvPr>
        </p:nvSpPr>
        <p:spPr>
          <a:xfrm>
            <a:off x="457200" y="1600200"/>
            <a:ext cx="3657600" cy="4953000"/>
          </a:xfrm>
        </p:spPr>
        <p:txBody>
          <a:bodyPr>
            <a:normAutofit fontScale="70000" lnSpcReduction="20000"/>
          </a:bodyPr>
          <a:lstStyle/>
          <a:p>
            <a:pPr marL="514350" indent="-514350">
              <a:buFont typeface="+mj-lt"/>
              <a:buAutoNum type="arabicParenR"/>
            </a:pPr>
            <a:r>
              <a:rPr lang="en-US" b="1" dirty="0" smtClean="0"/>
              <a:t>Fix the saloon and the sheriff, as we did with the ground, so that they will not move if you click on them while you are adding objects to you Alice world.</a:t>
            </a:r>
          </a:p>
          <a:p>
            <a:pPr marL="514350" indent="-514350">
              <a:buFont typeface="+mj-lt"/>
              <a:buAutoNum type="arabicParenR"/>
            </a:pPr>
            <a:r>
              <a:rPr lang="en-US" b="1" dirty="0" smtClean="0"/>
              <a:t>Finish the shooting gallery scene by adding a buffalo, a cowboy, two men, another sheriff, a </a:t>
            </a:r>
            <a:r>
              <a:rPr lang="en-US" b="1" dirty="0" err="1" smtClean="0"/>
              <a:t>WagonWithOx</a:t>
            </a:r>
            <a:r>
              <a:rPr lang="en-US" b="1" dirty="0" smtClean="0"/>
              <a:t>, and a </a:t>
            </a:r>
            <a:r>
              <a:rPr lang="en-US" b="1" dirty="0" err="1" smtClean="0"/>
              <a:t>WestGirl</a:t>
            </a:r>
            <a:r>
              <a:rPr lang="en-US" b="1" dirty="0" smtClean="0"/>
              <a:t> model to your Alice world.  The final shooting gallery scene should look like the picture to the right.</a:t>
            </a:r>
            <a:endParaRPr lang="en-US"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9951" y="1676400"/>
            <a:ext cx="467544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8484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t>Step 7: Organize Your Object Tree</a:t>
            </a:r>
            <a:endParaRPr lang="en-US" sz="4000" b="1" dirty="0"/>
          </a:p>
        </p:txBody>
      </p:sp>
      <p:sp>
        <p:nvSpPr>
          <p:cNvPr id="3" name="Content Placeholder 2"/>
          <p:cNvSpPr>
            <a:spLocks noGrp="1"/>
          </p:cNvSpPr>
          <p:nvPr>
            <p:ph idx="1"/>
          </p:nvPr>
        </p:nvSpPr>
        <p:spPr>
          <a:xfrm>
            <a:off x="457200" y="1600200"/>
            <a:ext cx="5334000" cy="4525963"/>
          </a:xfrm>
        </p:spPr>
        <p:txBody>
          <a:bodyPr>
            <a:normAutofit/>
          </a:bodyPr>
          <a:lstStyle/>
          <a:p>
            <a:pPr marL="514350" indent="-514350">
              <a:buFont typeface="+mj-lt"/>
              <a:buAutoNum type="arabicParenR"/>
            </a:pPr>
            <a:r>
              <a:rPr lang="en-US" sz="2200" b="1" smtClean="0"/>
              <a:t>Right click </a:t>
            </a:r>
            <a:r>
              <a:rPr lang="en-US" sz="2200" b="1" dirty="0" smtClean="0"/>
              <a:t>in the object tree panel to create a new group.  Name the new group “Player Folder.”</a:t>
            </a:r>
          </a:p>
          <a:p>
            <a:pPr marL="514350" indent="-514350">
              <a:buFont typeface="+mj-lt"/>
              <a:buAutoNum type="arabicParenR"/>
            </a:pPr>
            <a:r>
              <a:rPr lang="en-US" sz="2200" b="1" dirty="0" smtClean="0"/>
              <a:t>Drag-and-drop the Player View and the first sheriff into the Player Folder.</a:t>
            </a:r>
          </a:p>
          <a:p>
            <a:pPr marL="514350" indent="-514350">
              <a:buFont typeface="+mj-lt"/>
              <a:buAutoNum type="arabicParenR"/>
            </a:pPr>
            <a:r>
              <a:rPr lang="en-US" sz="2200" b="1" dirty="0" smtClean="0"/>
              <a:t>Create another group and name it “Props.”</a:t>
            </a:r>
          </a:p>
          <a:p>
            <a:pPr marL="514350" indent="-514350">
              <a:buFont typeface="+mj-lt"/>
              <a:buAutoNum type="arabicParenR"/>
            </a:pPr>
            <a:r>
              <a:rPr lang="en-US" sz="2200" b="1" dirty="0" smtClean="0"/>
              <a:t>Drag-and-drop the remaining models into the Props folder.</a:t>
            </a:r>
            <a:endParaRPr lang="en-US" sz="2200" b="1"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1524000"/>
            <a:ext cx="2495550" cy="345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3124200"/>
            <a:ext cx="248602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1243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Final Scene</a:t>
            </a:r>
            <a:endParaRPr lang="en-US" dirty="0"/>
          </a:p>
        </p:txBody>
      </p:sp>
      <p:pic>
        <p:nvPicPr>
          <p:cNvPr id="1030" name="Picture 6" descr="C:\Users\Schrodinger\Desktop\capture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200" y="1371600"/>
            <a:ext cx="72136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735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610</Words>
  <Application>Microsoft Office PowerPoint</Application>
  <PresentationFormat>On-screen Show (4:3)</PresentationFormat>
  <Paragraphs>36</Paragraphs>
  <Slides>9</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LESSON THREE</vt:lpstr>
      <vt:lpstr>Step 1: Create a New Wold</vt:lpstr>
      <vt:lpstr>Step 2: Start Setting up Your Alice Wold</vt:lpstr>
      <vt:lpstr>Step 3: Look at the Saloon</vt:lpstr>
      <vt:lpstr>Step 4: Create the Heads Up Display (HUD)</vt:lpstr>
      <vt:lpstr>Step 5: Find the Perfect Location</vt:lpstr>
      <vt:lpstr>Step 6: Finish the Scene</vt:lpstr>
      <vt:lpstr>Step 7: Organize Your Object Tree</vt:lpstr>
      <vt:lpstr>Final Scene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THREE</dc:title>
  <dc:creator>Jeffrey W. Holcomb</dc:creator>
  <cp:lastModifiedBy>Daniel, Vibin</cp:lastModifiedBy>
  <cp:revision>25</cp:revision>
  <dcterms:created xsi:type="dcterms:W3CDTF">2014-11-12T16:45:26Z</dcterms:created>
  <dcterms:modified xsi:type="dcterms:W3CDTF">2015-06-04T19:37:43Z</dcterms:modified>
</cp:coreProperties>
</file>