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57" r:id="rId4"/>
    <p:sldId id="259" r:id="rId5"/>
    <p:sldId id="270" r:id="rId6"/>
    <p:sldId id="271" r:id="rId7"/>
    <p:sldId id="260" r:id="rId8"/>
    <p:sldId id="273" r:id="rId9"/>
    <p:sldId id="269" r:id="rId10"/>
    <p:sldId id="262" r:id="rId11"/>
    <p:sldId id="263" r:id="rId12"/>
    <p:sldId id="264" r:id="rId13"/>
    <p:sldId id="272" r:id="rId14"/>
    <p:sldId id="265" r:id="rId15"/>
    <p:sldId id="266" r:id="rId16"/>
    <p:sldId id="274" r:id="rId17"/>
    <p:sldId id="267" r:id="rId18"/>
    <p:sldId id="268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11BA5-2B7C-437A-8DBE-1CF3FAF5B378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8D0CA-DBA3-4E3B-989A-939BADEE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1pPr>
            <a:lvl2pPr marL="732029" indent="-281549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2pPr>
            <a:lvl3pPr marL="1126198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3pPr>
            <a:lvl4pPr marL="1576677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4pPr>
            <a:lvl5pPr marL="2027156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5pPr>
            <a:lvl6pPr marL="247763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6pPr>
            <a:lvl7pPr marL="292811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7pPr>
            <a:lvl8pPr marL="3378594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8pPr>
            <a:lvl9pPr marL="3829073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B1473D-6DCF-4ACE-943B-779CA1EF0AA6}" type="slidenum">
              <a:rPr lang="en-US" sz="1200">
                <a:solidFill>
                  <a:prstClr val="black"/>
                </a:solidFill>
              </a:rPr>
              <a:pPr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1pPr>
            <a:lvl2pPr marL="732029" indent="-281549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2pPr>
            <a:lvl3pPr marL="1126198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3pPr>
            <a:lvl4pPr marL="1576677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4pPr>
            <a:lvl5pPr marL="2027156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5pPr>
            <a:lvl6pPr marL="247763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6pPr>
            <a:lvl7pPr marL="292811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7pPr>
            <a:lvl8pPr marL="3378594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8pPr>
            <a:lvl9pPr marL="3829073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A68292-3F49-4FF7-AA77-1B0F3711B961}" type="slidenum">
              <a:rPr lang="en-US" sz="1200">
                <a:solidFill>
                  <a:prstClr val="black"/>
                </a:solidFill>
              </a:rPr>
              <a:pPr/>
              <a:t>11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1pPr>
            <a:lvl2pPr marL="732029" indent="-281549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2pPr>
            <a:lvl3pPr marL="1126198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3pPr>
            <a:lvl4pPr marL="1576677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4pPr>
            <a:lvl5pPr marL="2027156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5pPr>
            <a:lvl6pPr marL="247763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6pPr>
            <a:lvl7pPr marL="292811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7pPr>
            <a:lvl8pPr marL="3378594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8pPr>
            <a:lvl9pPr marL="3829073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F9571C-3D47-420C-830C-C186E1C7FA6C}" type="slidenum">
              <a:rPr lang="en-US" sz="1200">
                <a:solidFill>
                  <a:prstClr val="black"/>
                </a:solidFill>
              </a:rPr>
              <a:pPr/>
              <a:t>12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9AA1-AAAC-4466-8FF8-A4C398CE7655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2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B466-C49F-4983-95B5-79959BAB8517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3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8057-A087-47E9-AB12-90FD2B8F7C5D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73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937E-58F1-4A5A-9E32-842887E341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Advanced Java and Android -- Introduction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8FDA5-BC2C-4C1B-98F9-51DFC87428E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9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E529-AA41-4DD4-98BB-459AA81FE690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928D-9581-47FD-8E96-25B726C0B813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7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995-925F-499D-873F-A3779515CE91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97D-4A37-40E2-BE3C-FBBDDA7E1CCB}" type="datetime1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2E8D-3633-4319-A97F-45E7698D8BA9}" type="datetime1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74-1F45-43C0-B35B-06295B5B79FB}" type="datetime1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0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430-91D8-41BD-AD03-D6C30C067C02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6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4342-2FFB-4075-9220-7CF70BB8CE5C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58C7-FF1A-497A-97D3-1988C2A5E6AD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B62C-5F38-45B4-8292-0282E756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8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dex.html" TargetMode="External"/><Relationship Id="rId7" Type="http://schemas.openxmlformats.org/officeDocument/2006/relationships/hyperlink" Target="http://code.google.com/p/android-gestures-tutorials/source/browse/trunk/src/com/mamlambo/gesturefun/GestureFunActivity.java" TargetMode="External"/><Relationship Id="rId2" Type="http://schemas.openxmlformats.org/officeDocument/2006/relationships/hyperlink" Target="http://developer.android.com/desig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chrepublic.com/blog/app-builder/bouncing-a-ball-on-androids-canvas/1733" TargetMode="External"/><Relationship Id="rId5" Type="http://schemas.openxmlformats.org/officeDocument/2006/relationships/hyperlink" Target="http://developer.android.com/training/index.html" TargetMode="External"/><Relationship Id="rId4" Type="http://schemas.openxmlformats.org/officeDocument/2006/relationships/hyperlink" Target="http://developer.android.com/reference/packag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36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847850"/>
          </a:xfrm>
        </p:spPr>
        <p:txBody>
          <a:bodyPr/>
          <a:lstStyle/>
          <a:p>
            <a:r>
              <a:rPr lang="en-US" dirty="0" smtClean="0"/>
              <a:t>All About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Prof. John Cole</a:t>
            </a:r>
          </a:p>
          <a:p>
            <a:r>
              <a:rPr lang="en-US" dirty="0" smtClean="0"/>
              <a:t>Senior Lecturer</a:t>
            </a:r>
          </a:p>
          <a:p>
            <a:r>
              <a:rPr lang="en-US" dirty="0" smtClean="0"/>
              <a:t>The University of Texas at Dallas</a:t>
            </a:r>
          </a:p>
          <a:p>
            <a:r>
              <a:rPr lang="en-US" dirty="0" smtClean="0"/>
              <a:t>www.utdallas.edu</a:t>
            </a:r>
            <a:r>
              <a:rPr lang="en-US" dirty="0" smtClean="0"/>
              <a:t>/~John.Cole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6B06-F29A-431D-AA3C-2F5C3B3C0BC8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A9FEFA-7023-4C92-9C2B-675CAB050165}" type="slidenum">
              <a:rPr lang="en-US" sz="1400" smtClean="0">
                <a:solidFill>
                  <a:prstClr val="black"/>
                </a:solidFill>
              </a:rPr>
              <a:pPr eaLnBrk="1" hangingPunct="1"/>
              <a:t>10</a:t>
            </a:fld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en-US" sz="2400" b="1" dirty="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0" y="6246813"/>
            <a:ext cx="9220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i="1" dirty="0">
                <a:solidFill>
                  <a:prstClr val="black"/>
                </a:solidFill>
              </a:rPr>
              <a:t>     ________________________________________________________________________</a:t>
            </a:r>
          </a:p>
          <a:p>
            <a:pPr eaLnBrk="1" hangingPunct="1"/>
            <a:r>
              <a:rPr lang="en-US" sz="1600" b="1" dirty="0">
                <a:solidFill>
                  <a:srgbClr val="006600"/>
                </a:solidFill>
              </a:rPr>
              <a:t>     Department of Computer Science             </a:t>
            </a:r>
            <a:r>
              <a:rPr lang="en-US" sz="1600" b="1" dirty="0" err="1">
                <a:solidFill>
                  <a:srgbClr val="006600"/>
                </a:solidFill>
              </a:rPr>
              <a:t>Jonsson</a:t>
            </a:r>
            <a:r>
              <a:rPr lang="en-US" sz="1600" b="1">
                <a:solidFill>
                  <a:srgbClr val="006600"/>
                </a:solidFill>
              </a:rPr>
              <a:t> School of Engineering and Computer Science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239000" cy="914400"/>
          </a:xfrm>
          <a:noFill/>
        </p:spPr>
        <p:txBody>
          <a:bodyPr/>
          <a:lstStyle/>
          <a:p>
            <a:pPr algn="ctr" eaLnBrk="1" hangingPunct="1"/>
            <a:r>
              <a:rPr lang="en-US" sz="4000" smtClean="0">
                <a:solidFill>
                  <a:schemeClr val="bg1"/>
                </a:solidFill>
              </a:rPr>
              <a:t>CS Department: Highlights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33400" y="9906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The UTD CS department started as a small program within the Mathematical Sciences in the 70s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One of the largest CS departments in the US today</a:t>
            </a:r>
            <a:endParaRPr lang="en-US" sz="28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Over 60 </a:t>
            </a:r>
            <a:r>
              <a:rPr lang="en-US" sz="2800" dirty="0">
                <a:solidFill>
                  <a:prstClr val="black"/>
                </a:solidFill>
              </a:rPr>
              <a:t>faculty members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120+ Research and Teaching Assistants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15   Staff members including 4 Tech. Support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1500+ Students (130 Ph.D. +700 MS +720 BS)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Full range of programs in CS, SE and TE: </a:t>
            </a:r>
          </a:p>
          <a:p>
            <a:pPr marL="1257300" lvl="2" indent="-342900">
              <a:lnSpc>
                <a:spcPct val="110000"/>
              </a:lnSpc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</a:rPr>
              <a:t>-- BS, MS and Ph.D.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  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9223" name="Picture 8" descr="solidu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600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DC7012-F265-4E3C-8E37-4347C48B8D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Advanced Java and Android -- Introduction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4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4DF10A-50C1-4C8E-B609-7C57A62BE8C6}" type="slidenum">
              <a:rPr lang="en-US" sz="1400" smtClean="0">
                <a:solidFill>
                  <a:prstClr val="black"/>
                </a:solidFill>
              </a:rPr>
              <a:pPr eaLnBrk="1" hangingPunct="1"/>
              <a:t>11</a:t>
            </a:fld>
            <a:endParaRPr lang="en-US" sz="1400" smtClean="0">
              <a:solidFill>
                <a:prstClr val="black"/>
              </a:solidFill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en-US" sz="2400" b="1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6246813"/>
            <a:ext cx="9220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i="1">
                <a:solidFill>
                  <a:prstClr val="black"/>
                </a:solidFill>
              </a:rPr>
              <a:t>     ________________________________________________________________________</a:t>
            </a:r>
          </a:p>
          <a:p>
            <a:pPr eaLnBrk="1" hangingPunct="1"/>
            <a:r>
              <a:rPr lang="en-US" sz="1600" b="1">
                <a:solidFill>
                  <a:srgbClr val="006600"/>
                </a:solidFill>
              </a:rPr>
              <a:t>     Department of Computer Science             Jonsson School of Engineering and Computer Science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7467600" cy="685800"/>
          </a:xfrm>
          <a:noFill/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</a:rPr>
              <a:t>CS Department: Accomplishments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066800" y="1219200"/>
            <a:ext cx="7620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prstClr val="black"/>
                </a:solidFill>
              </a:rPr>
              <a:t>Ranked 29</a:t>
            </a:r>
            <a:r>
              <a:rPr lang="en-US" sz="2800" baseline="30000">
                <a:solidFill>
                  <a:prstClr val="black"/>
                </a:solidFill>
              </a:rPr>
              <a:t>th</a:t>
            </a:r>
            <a:r>
              <a:rPr lang="en-US" sz="2800">
                <a:solidFill>
                  <a:prstClr val="black"/>
                </a:solidFill>
              </a:rPr>
              <a:t> in UC Irvine’s publications ranking of CS graduate programs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prstClr val="black"/>
                </a:solidFill>
              </a:rPr>
              <a:t>Ranked 24</a:t>
            </a:r>
            <a:r>
              <a:rPr lang="en-US" sz="2800" baseline="30000">
                <a:solidFill>
                  <a:prstClr val="black"/>
                </a:solidFill>
              </a:rPr>
              <a:t>th</a:t>
            </a:r>
            <a:r>
              <a:rPr lang="en-US" sz="2800">
                <a:solidFill>
                  <a:prstClr val="black"/>
                </a:solidFill>
              </a:rPr>
              <a:t> worldwide in UC Irvine’s publications ranking of SE graduate programs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prstClr val="black"/>
                </a:solidFill>
              </a:rPr>
              <a:t>8 of our faculty hold Young Investigator awards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prstClr val="black"/>
                </a:solidFill>
              </a:rPr>
              <a:t>Top 5 producer of CS degrees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prstClr val="black"/>
                </a:solidFill>
              </a:rPr>
              <a:t>Placed 14</a:t>
            </a:r>
            <a:r>
              <a:rPr lang="en-US" sz="2800" baseline="30000">
                <a:solidFill>
                  <a:prstClr val="black"/>
                </a:solidFill>
              </a:rPr>
              <a:t>th</a:t>
            </a:r>
            <a:r>
              <a:rPr lang="en-US" sz="2800">
                <a:solidFill>
                  <a:prstClr val="black"/>
                </a:solidFill>
              </a:rPr>
              <a:t> worldwide in ACM Programming Competition (just behind MIT &amp; CalTech in US)</a:t>
            </a:r>
          </a:p>
          <a:p>
            <a:pPr marL="342900" indent="-342900">
              <a:spcBef>
                <a:spcPct val="20000"/>
              </a:spcBef>
            </a:pPr>
            <a:endParaRPr lang="en-US" sz="2800">
              <a:solidFill>
                <a:prstClr val="black"/>
              </a:solidFill>
            </a:endParaRPr>
          </a:p>
        </p:txBody>
      </p:sp>
      <p:pic>
        <p:nvPicPr>
          <p:cNvPr id="11271" name="Picture 6" descr="solidu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600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7D5A64-44D6-4FA5-9A56-9F45F3D727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Advanced Java and Android -- Introduction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93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389AC5-0570-4C4B-A711-8B4223BAD9BA}" type="slidenum">
              <a:rPr lang="en-US" sz="1400" smtClean="0">
                <a:solidFill>
                  <a:prstClr val="black"/>
                </a:solidFill>
              </a:rPr>
              <a:pPr eaLnBrk="1" hangingPunct="1"/>
              <a:t>12</a:t>
            </a:fld>
            <a:endParaRPr lang="en-US" sz="1400" smtClean="0">
              <a:solidFill>
                <a:prstClr val="black"/>
              </a:solidFill>
            </a:endParaRPr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en-US" sz="2400" b="1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0" y="6172200"/>
            <a:ext cx="92202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i="1">
                <a:solidFill>
                  <a:prstClr val="black"/>
                </a:solidFill>
              </a:rPr>
              <a:t>     ________________________________________________________________________</a:t>
            </a:r>
          </a:p>
          <a:p>
            <a:pPr eaLnBrk="1" hangingPunct="1"/>
            <a:r>
              <a:rPr lang="en-US" sz="1600" b="1">
                <a:solidFill>
                  <a:srgbClr val="006600"/>
                </a:solidFill>
              </a:rPr>
              <a:t>     Department of Computer Science             Jonsson School of Engineering and Computer Science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990600"/>
          </a:xfrm>
          <a:noFill/>
        </p:spPr>
        <p:txBody>
          <a:bodyPr/>
          <a:lstStyle/>
          <a:p>
            <a:pPr algn="ctr" eaLnBrk="1" hangingPunct="1"/>
            <a:r>
              <a:rPr lang="en-US" sz="3200" smtClean="0">
                <a:solidFill>
                  <a:schemeClr val="bg1"/>
                </a:solidFill>
              </a:rPr>
              <a:t>CS Department: Distinguished Faculty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990600" y="1905000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prstClr val="black"/>
                </a:solidFill>
              </a:rPr>
              <a:t>Over 55 memberships on editorial boards of computer science journals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prstClr val="black"/>
                </a:solidFill>
              </a:rPr>
              <a:t>Research expenditure over $16 million in last two years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prstClr val="black"/>
                </a:solidFill>
              </a:rPr>
              <a:t>Published 250+ papers last year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prstClr val="black"/>
                </a:solidFill>
              </a:rPr>
              <a:t>Involved in numerous leading technical conferences as conference chairs or program committee chairs/members</a:t>
            </a:r>
          </a:p>
        </p:txBody>
      </p:sp>
      <p:pic>
        <p:nvPicPr>
          <p:cNvPr id="12295" name="Picture 8" descr="solidu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600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E3A8BA-665F-47DA-82D9-40D976C49F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Advanced Java and Android -- Introduction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5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our regularly scheduled programming.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E529-AA41-4DD4-98BB-459AA81FE690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Babylonian Stone </a:t>
            </a:r>
            <a:r>
              <a:rPr lang="en-US" dirty="0" smtClean="0"/>
              <a:t>Tablet, circa 1000 BCE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379518"/>
            <a:ext cx="20955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C3A7-3897-4EFE-BD74-47C78ADF649D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Greek Alphabet on Pottery, circa 300 BCE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2743199"/>
            <a:ext cx="3008312" cy="262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223F-3A3E-4F39-AEE2-3974C4E3A84D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Parchment, middle ages: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E529-AA41-4DD4-98BB-459AA81FE690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14550"/>
            <a:ext cx="3352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0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Paper, modern era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22182"/>
            <a:ext cx="6248400" cy="416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A2DF-78C5-4FD6-9E48-4EE6A1BE9483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</a:t>
            </a:r>
            <a:r>
              <a:rPr lang="en-US" smtClean="0"/>
              <a:t>of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Century Stone Tablet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4EE-DE91-4841-9063-456CEA71587C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Android design guidelines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Eclipse with Android Developer Tools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Android Class Reference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Main Android Tutorials Page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Android Bouncing Ball Tutorial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Android Gesture Sample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30DD-FC58-4DC8-90BB-148FF730AF32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Instructor: John Cole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Completed MS in Computer Science from Illinois Institute of Technology</a:t>
            </a:r>
          </a:p>
          <a:p>
            <a:r>
              <a:rPr lang="en-US" dirty="0" smtClean="0"/>
              <a:t>40 years of writing software in a large variety of industries.</a:t>
            </a:r>
          </a:p>
          <a:p>
            <a:r>
              <a:rPr lang="en-US" dirty="0" smtClean="0"/>
              <a:t>6.5 years as an adjunct (part-time) faculty member at UTD from January 2006 through May 2012, full time since then.  Also taught at Collin College and, long ago, IIT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893F-C4EB-4F70-B46F-24635392A991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1: Logistics, setting up.  Installing Eclipse with ADT.  Java review  Android Tutorials: Your first app.  </a:t>
            </a:r>
          </a:p>
          <a:p>
            <a:r>
              <a:rPr lang="en-US" dirty="0" smtClean="0"/>
              <a:t>Day 2: Android app design.  Building real apps</a:t>
            </a:r>
          </a:p>
          <a:p>
            <a:r>
              <a:rPr lang="en-US" dirty="0" smtClean="0"/>
              <a:t>Day 3: Your first graphical Android app</a:t>
            </a:r>
          </a:p>
          <a:p>
            <a:r>
              <a:rPr lang="en-US" dirty="0" smtClean="0"/>
              <a:t>Day 4: Finishing your app; future direction</a:t>
            </a:r>
          </a:p>
          <a:p>
            <a:r>
              <a:rPr lang="en-US" smtClean="0"/>
              <a:t>Day 5: Open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6F2-93B2-4CEF-9039-1F41BAAD2837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start at 10:00 and finish at 5:00 every day.  Please try to be early to set up.</a:t>
            </a:r>
          </a:p>
          <a:p>
            <a:r>
              <a:rPr lang="en-US" dirty="0" smtClean="0"/>
              <a:t>There will be breaks at 10:30 and 3:00.</a:t>
            </a:r>
          </a:p>
          <a:p>
            <a:r>
              <a:rPr lang="en-US" dirty="0" smtClean="0"/>
              <a:t>Lunch will be from noon until 1:00.  I’ll be joining you, and it is included with your payment.</a:t>
            </a:r>
          </a:p>
          <a:p>
            <a:r>
              <a:rPr lang="en-US" dirty="0" smtClean="0"/>
              <a:t>If you need to use the restroom, you do not need to ask permission.</a:t>
            </a:r>
          </a:p>
          <a:p>
            <a:r>
              <a:rPr lang="en-US" dirty="0" smtClean="0"/>
              <a:t>Cell phones don’t work well if at all in here.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4D9E-6016-4B4F-9783-23236E57FDAF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general format of this workshop is some lecture followed by actual work on a program.</a:t>
            </a:r>
          </a:p>
          <a:p>
            <a:r>
              <a:rPr lang="en-US" dirty="0"/>
              <a:t>My assistants and I will be available to help you during the programming sessions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don’t have an Android device, work with someone who does (with their permission, of course.)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E529-AA41-4DD4-98BB-459AA81FE690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emulator isn’t a good way to take this course because of lack of sensors, excruciatingly slow speed, and other limitations.</a:t>
            </a:r>
          </a:p>
          <a:p>
            <a:r>
              <a:rPr lang="en-US" dirty="0" smtClean="0"/>
              <a:t>This </a:t>
            </a:r>
            <a:r>
              <a:rPr lang="en-US" dirty="0"/>
              <a:t>class isn’t graded, so you are encouraged to learn from each other as well as the instructor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E529-AA41-4DD4-98BB-459AA81FE690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</a:t>
            </a:r>
            <a:r>
              <a:rPr lang="en-US" smtClean="0"/>
              <a:t>capable </a:t>
            </a:r>
            <a:r>
              <a:rPr lang="en-US" smtClean="0"/>
              <a:t>of </a:t>
            </a:r>
            <a:r>
              <a:rPr lang="en-US" dirty="0" smtClean="0"/>
              <a:t>running the Eclipse Java development tools.</a:t>
            </a:r>
          </a:p>
          <a:p>
            <a:r>
              <a:rPr lang="en-US" dirty="0" smtClean="0"/>
              <a:t>An Android device of your choice: Phone, tablet, etc.</a:t>
            </a:r>
          </a:p>
          <a:p>
            <a:r>
              <a:rPr lang="en-US" dirty="0" smtClean="0"/>
              <a:t>A USB cable to connect the device to your computer</a:t>
            </a:r>
          </a:p>
          <a:p>
            <a:r>
              <a:rPr lang="en-US" dirty="0" smtClean="0"/>
              <a:t>Curiosity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E057-96F1-42EB-920F-862D104ABC59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need a refresher in Java and, in particular, Swing?</a:t>
            </a:r>
          </a:p>
          <a:p>
            <a:r>
              <a:rPr lang="en-US" dirty="0" smtClean="0"/>
              <a:t>Or can we go directly into Android?</a:t>
            </a:r>
          </a:p>
          <a:p>
            <a:r>
              <a:rPr lang="en-US" dirty="0" smtClean="0"/>
              <a:t>What about multithreading?  </a:t>
            </a:r>
            <a:r>
              <a:rPr lang="en-US" smtClean="0"/>
              <a:t>Timer?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E529-AA41-4DD4-98BB-459AA81FE690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 Want 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E529-AA41-4DD4-98BB-459AA81FE690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B62C-5F38-45B4-8292-0282E7565DE5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xkcd 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05765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2667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Link to comic strip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844</Words>
  <Application>Microsoft Office PowerPoint</Application>
  <PresentationFormat>On-screen Show (4:3)</PresentationFormat>
  <Paragraphs>147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All About Android</vt:lpstr>
      <vt:lpstr>Instructor: John Cole</vt:lpstr>
      <vt:lpstr>Schedule</vt:lpstr>
      <vt:lpstr>Logistics</vt:lpstr>
      <vt:lpstr>More Logistics</vt:lpstr>
      <vt:lpstr>More Logistics</vt:lpstr>
      <vt:lpstr>What You Need</vt:lpstr>
      <vt:lpstr>Your Background</vt:lpstr>
      <vt:lpstr>I Want One</vt:lpstr>
      <vt:lpstr>CS Department: Highlights</vt:lpstr>
      <vt:lpstr>CS Department: Accomplishments</vt:lpstr>
      <vt:lpstr>CS Department: Distinguished Faculty</vt:lpstr>
      <vt:lpstr>And now…</vt:lpstr>
      <vt:lpstr>History of Writing</vt:lpstr>
      <vt:lpstr>History of Writing</vt:lpstr>
      <vt:lpstr>History of Writing</vt:lpstr>
      <vt:lpstr>History of Writing</vt:lpstr>
      <vt:lpstr>History of Writing</vt:lpstr>
      <vt:lpstr>Useful Links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 and Android Introduction</dc:title>
  <dc:creator>jcole</dc:creator>
  <cp:lastModifiedBy>jcole</cp:lastModifiedBy>
  <cp:revision>34</cp:revision>
  <dcterms:created xsi:type="dcterms:W3CDTF">2013-06-10T16:51:00Z</dcterms:created>
  <dcterms:modified xsi:type="dcterms:W3CDTF">2014-05-19T15:17:50Z</dcterms:modified>
</cp:coreProperties>
</file>