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9" r:id="rId83"/>
    <p:sldId id="338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73" r:id="rId96"/>
    <p:sldId id="374" r:id="rId97"/>
    <p:sldId id="375" r:id="rId98"/>
    <p:sldId id="351" r:id="rId99"/>
    <p:sldId id="352" r:id="rId100"/>
    <p:sldId id="353" r:id="rId101"/>
    <p:sldId id="354" r:id="rId102"/>
    <p:sldId id="355" r:id="rId103"/>
    <p:sldId id="356" r:id="rId104"/>
    <p:sldId id="358" r:id="rId105"/>
    <p:sldId id="357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33CEA-12A7-4C76-B403-568D8E2A9FC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5A6A-3BCE-4171-A7D7-A7C0E05D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3BF0-3550-4978-A649-4382C01C6AC7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E0B-98DB-4EF9-A8B9-4D2B823701F1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0B3D-3629-4B45-8360-22B2ABB028A1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0E8-4319-420C-84CE-469ED04692DB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9F30-6873-4A0B-BDAA-2E80A1C09F16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78D1-170C-4DFD-9D6F-ECB52F8779E0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AF20-AD88-40B9-9591-BDD21B6792A7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8216-787B-4DA0-88B7-D1E9503C8224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31A7-73BE-4056-BB5C-AC9BD32F6CA6}" type="datetime1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747-D4B8-44A0-BBF0-A8FFBCCCE04E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4166-AA52-41A8-95AA-CB37B2A2F58A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CDAD-E89C-4990-BE3F-913E9684E59F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GraphicsWindow/DrawingPanel.java" TargetMode="External"/><Relationship Id="rId2" Type="http://schemas.openxmlformats.org/officeDocument/2006/relationships/hyperlink" Target="GraphicsWindow/GraphicsWindow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aphicsWindow/GraphicsWindow.html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MouseEvents/MouseEvents.html" TargetMode="External"/><Relationship Id="rId2" Type="http://schemas.openxmlformats.org/officeDocument/2006/relationships/hyperlink" Target="MouseEvents/MouseEvents.java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DrawBoxes/DrawBoxes.html" TargetMode="External"/><Relationship Id="rId2" Type="http://schemas.openxmlformats.org/officeDocument/2006/relationships/hyperlink" Target="DrawBoxes/DrawBoxes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DrawBoxes2/DrawBoxes2.html" TargetMode="External"/><Relationship Id="rId4" Type="http://schemas.openxmlformats.org/officeDocument/2006/relationships/hyperlink" Target="DrawBoxes2/DrawBoxes2.jav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BouncingBall/BouncingBall.html" TargetMode="External"/><Relationship Id="rId2" Type="http://schemas.openxmlformats.org/officeDocument/2006/relationships/hyperlink" Target="BouncingBall/BouncingBall.java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AudioDemo2/AudioDemo2.html" TargetMode="External"/><Relationship Id="rId2" Type="http://schemas.openxmlformats.org/officeDocument/2006/relationships/hyperlink" Target="AudioDemo2/AudioDemo2.java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AudioDemo3/AudioFrame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istWindow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ListWindowWithScroll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ultipleIntervalSelectio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omboBoxWindow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yCatImage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enuWindow.java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TempConverter.java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LineDemo/LineDemo.html" TargetMode="External"/><Relationship Id="rId2" Type="http://schemas.openxmlformats.org/officeDocument/2006/relationships/hyperlink" Target="LineDemo/LineDemo.java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RectangleDemo/RectangleDemo.html" TargetMode="External"/><Relationship Id="rId2" Type="http://schemas.openxmlformats.org/officeDocument/2006/relationships/hyperlink" Target="RectangleDemo/RectangleDemo.java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OvalDemo/OvalDemo.html" TargetMode="External"/><Relationship Id="rId2" Type="http://schemas.openxmlformats.org/officeDocument/2006/relationships/hyperlink" Target="OvalDemo/OvalDemo.jav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ArcDemo/ArcDemo.html" TargetMode="External"/><Relationship Id="rId2" Type="http://schemas.openxmlformats.org/officeDocument/2006/relationships/hyperlink" Target="ArcDemo/Arc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PolygonDemo/PolygonDemo.html" TargetMode="External"/><Relationship Id="rId2" Type="http://schemas.openxmlformats.org/officeDocument/2006/relationships/hyperlink" Target="PolygonDemo/PolygonDemo.java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Java Swing </a:t>
            </a:r>
            <a:r>
              <a:rPr lang="en-US" dirty="0" smtClean="0"/>
              <a:t>and Graphics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may use: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getSelectedValue</a:t>
            </a:r>
            <a:r>
              <a:rPr lang="en-US" sz="2000" dirty="0" smtClean="0"/>
              <a:t>  or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determine which item in a list is currently selected.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getSelectedValue</a:t>
            </a:r>
            <a:r>
              <a:rPr lang="en-US" sz="2400" dirty="0" smtClean="0"/>
              <a:t> returns a reference to the item that is currently selected.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String </a:t>
            </a: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 = (String)</a:t>
            </a:r>
            <a:r>
              <a:rPr lang="en-US" sz="1800" b="1" dirty="0" err="1" smtClean="0">
                <a:latin typeface="Courier New" pitchFamily="49" charset="0"/>
              </a:rPr>
              <a:t>nameList.getSelectedValue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 return value must be cast to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is required in order to store it in the </a:t>
            </a:r>
            <a:r>
              <a:rPr lang="en-US" sz="2400" dirty="0" err="1" smtClean="0">
                <a:latin typeface="Courier New" pitchFamily="49" charset="0"/>
              </a:rPr>
              <a:t>selectedName</a:t>
            </a:r>
            <a:r>
              <a:rPr lang="en-US" sz="2400" dirty="0" smtClean="0"/>
              <a:t> variable.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no item in the list is selected, the method returns null.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paintComponent</a:t>
            </a:r>
            <a:r>
              <a:rPr lang="en-US" sz="2400" dirty="0"/>
              <a:t> method serves the same purpose as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method.</a:t>
            </a:r>
          </a:p>
          <a:p>
            <a:r>
              <a:rPr lang="en-US" sz="2400" dirty="0"/>
              <a:t>When it is called, the component’s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is passed as an argument.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</a:rPr>
              <a:t>paintComponent</a:t>
            </a:r>
            <a:r>
              <a:rPr lang="en-US" sz="2400" b="1" dirty="0">
                <a:latin typeface="Courier New" pitchFamily="49" charset="0"/>
              </a:rPr>
              <a:t>(Graphics g)</a:t>
            </a:r>
          </a:p>
          <a:p>
            <a:pPr lvl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r>
              <a:rPr lang="en-US" sz="2400" dirty="0"/>
              <a:t>When overriding this method, first call the base class’s </a:t>
            </a:r>
            <a:r>
              <a:rPr lang="en-US" sz="2400" dirty="0" err="1">
                <a:latin typeface="Courier New" pitchFamily="49" charset="0"/>
              </a:rPr>
              <a:t>paintComponent</a:t>
            </a:r>
            <a:r>
              <a:rPr lang="en-US" sz="2400" dirty="0"/>
              <a:t> method.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super.paintComponent</a:t>
            </a:r>
            <a:r>
              <a:rPr lang="en-US" sz="2400" b="1" dirty="0">
                <a:latin typeface="Courier New" pitchFamily="49" charset="0"/>
              </a:rPr>
              <a:t>(g);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After this you can call any of the </a:t>
            </a:r>
            <a:r>
              <a:rPr lang="en-US" sz="2800" dirty="0">
                <a:latin typeface="Courier New" pitchFamily="49" charset="0"/>
              </a:rPr>
              <a:t>Graphics</a:t>
            </a:r>
            <a:r>
              <a:rPr lang="en-US" sz="2800" dirty="0"/>
              <a:t> object’s methods to draw on the component.</a:t>
            </a:r>
          </a:p>
          <a:p>
            <a:r>
              <a:rPr lang="en-US" sz="2800" dirty="0"/>
              <a:t>Example: </a:t>
            </a:r>
          </a:p>
          <a:p>
            <a:pPr lvl="1"/>
            <a:r>
              <a:rPr lang="en-US" sz="2400" dirty="0">
                <a:hlinkClick r:id="rId2" action="ppaction://hlinkfile"/>
              </a:rPr>
              <a:t>GraphicsWindow.java</a:t>
            </a:r>
            <a:r>
              <a:rPr lang="en-US" sz="2400" dirty="0"/>
              <a:t>,</a:t>
            </a:r>
          </a:p>
          <a:p>
            <a:pPr lvl="1"/>
            <a:r>
              <a:rPr lang="en-US" sz="2400" dirty="0">
                <a:hlinkClick r:id="rId3" action="ppaction://hlinkfile"/>
              </a:rPr>
              <a:t>DrawingPanel.java</a:t>
            </a:r>
            <a:r>
              <a:rPr lang="en-US" sz="2400" dirty="0"/>
              <a:t>,</a:t>
            </a:r>
          </a:p>
          <a:p>
            <a:pPr lvl="1"/>
            <a:r>
              <a:rPr lang="en-US" sz="2400" dirty="0">
                <a:hlinkClick r:id="rId4" action="ppaction://hlinkfile"/>
              </a:rPr>
              <a:t>GraphicsWindow.html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81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mouse generates two types of events:</a:t>
            </a:r>
          </a:p>
          <a:p>
            <a:pPr lvl="1"/>
            <a:r>
              <a:rPr lang="en-US" dirty="0"/>
              <a:t>mouse events and mouse motion events.</a:t>
            </a:r>
          </a:p>
          <a:p>
            <a:r>
              <a:rPr lang="en-US" dirty="0"/>
              <a:t>Any component derived from the </a:t>
            </a:r>
            <a:r>
              <a:rPr lang="en-US" dirty="0">
                <a:latin typeface="Courier New" pitchFamily="49" charset="0"/>
              </a:rPr>
              <a:t>Component</a:t>
            </a:r>
            <a:r>
              <a:rPr lang="en-US" dirty="0"/>
              <a:t> class can handle events generated by the mouse.</a:t>
            </a:r>
          </a:p>
          <a:p>
            <a:r>
              <a:rPr lang="en-US" dirty="0"/>
              <a:t>To handle mouse events you create: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mouse listener </a:t>
            </a:r>
            <a:r>
              <a:rPr lang="en-US" dirty="0"/>
              <a:t>class and/or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mouse motion listener </a:t>
            </a:r>
            <a:r>
              <a:rPr lang="en-US" dirty="0"/>
              <a:t>class.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0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mouse listener class can respond to any of the follow events: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pressed.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released.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clicked on (pressed, then released without moving the mouse).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cursor enters a component’s screen space.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cursor exits a component’s screen space.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mouse listener class must implement the </a:t>
            </a:r>
            <a:r>
              <a:rPr lang="en-US" sz="2800" dirty="0" err="1">
                <a:latin typeface="Courier New" pitchFamily="49" charset="0"/>
              </a:rPr>
              <a:t>MouseListener</a:t>
            </a:r>
            <a:r>
              <a:rPr lang="en-US" sz="2800" dirty="0"/>
              <a:t> interface.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54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object contains data about the mouse event.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getX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getY</a:t>
            </a:r>
            <a:r>
              <a:rPr lang="en-US" dirty="0"/>
              <a:t> are two common methods of 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dirty="0"/>
              <a:t>They return 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 of the mouse cursor when the event occurs.</a:t>
            </a:r>
          </a:p>
          <a:p>
            <a:pPr>
              <a:lnSpc>
                <a:spcPct val="90000"/>
              </a:lnSpc>
            </a:pPr>
            <a:r>
              <a:rPr lang="en-US" dirty="0"/>
              <a:t>Once a mouse listener class is created, it can be registered with a component using the </a:t>
            </a:r>
            <a:r>
              <a:rPr lang="en-US" dirty="0" err="1">
                <a:latin typeface="Courier New" pitchFamily="49" charset="0"/>
              </a:rPr>
              <a:t>addMouseListener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13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Listener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mousePressed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if the mouse button is pressed over the component.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mouseClicked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if the mouse is pressed and released over the component without moving the mouse.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mouseReleased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when the mouse button is released.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mouseEntered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when the mouse cursor enters the screen area of the component.</a:t>
            </a:r>
            <a:r>
              <a:rPr lang="en-US" sz="1800" dirty="0">
                <a:latin typeface="OfficinaSerif-Book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mouseExited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This method is called when the mouse cursor leaves the screen area of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43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object contains data about the mouse event.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getX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getY</a:t>
            </a:r>
            <a:r>
              <a:rPr lang="en-US" dirty="0"/>
              <a:t> are two common methods of 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dirty="0"/>
              <a:t>They return 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 of the mouse cursor when the event occurs.</a:t>
            </a:r>
          </a:p>
          <a:p>
            <a:pPr>
              <a:lnSpc>
                <a:spcPct val="90000"/>
              </a:lnSpc>
            </a:pPr>
            <a:r>
              <a:rPr lang="en-US" dirty="0"/>
              <a:t>Once a mouse listener class is created, it can be registered with a component using the </a:t>
            </a:r>
            <a:r>
              <a:rPr lang="en-US" dirty="0" err="1">
                <a:latin typeface="Courier New" pitchFamily="49" charset="0"/>
              </a:rPr>
              <a:t>addMouseListener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921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Motion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appropriate methods in the mouse listener class are automatically called when their corresponding mouse events occur.</a:t>
            </a:r>
          </a:p>
          <a:p>
            <a:r>
              <a:rPr lang="en-US" sz="2800" dirty="0"/>
              <a:t>A mouse motion listener class can respond to the following events:</a:t>
            </a:r>
          </a:p>
          <a:p>
            <a:pPr lvl="1"/>
            <a:r>
              <a:rPr lang="en-US" sz="2400" dirty="0"/>
              <a:t>The mouse is dragged</a:t>
            </a:r>
          </a:p>
          <a:p>
            <a:pPr lvl="1"/>
            <a:r>
              <a:rPr lang="en-US" sz="2400" dirty="0"/>
              <a:t>The mouse moved.</a:t>
            </a:r>
          </a:p>
          <a:p>
            <a:r>
              <a:rPr lang="en-US" sz="2800" dirty="0"/>
              <a:t>A mouse motion listener class must implement the </a:t>
            </a:r>
            <a:r>
              <a:rPr lang="en-US" sz="2800" dirty="0" err="1">
                <a:latin typeface="Courier New" pitchFamily="49" charset="0"/>
              </a:rPr>
              <a:t>MouseMotionListener</a:t>
            </a:r>
            <a:r>
              <a:rPr lang="en-US" sz="2800" dirty="0"/>
              <a:t> interface and it’s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85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Motion Listener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mouseDragged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MouseEvent</a:t>
            </a:r>
            <a:r>
              <a:rPr lang="en-US" sz="2400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called when a dragging operation begins over the component.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</a:rPr>
              <a:t>mousePressed</a:t>
            </a:r>
            <a:r>
              <a:rPr lang="en-US" sz="1800" dirty="0"/>
              <a:t> method is always called just before this method.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mouseMoved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called when the mouse cursor is over the component and it is moved.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2" action="ppaction://hlinkfile"/>
              </a:rPr>
              <a:t>MouseEvents.java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3" action="ppaction://hlinkfile"/>
              </a:rPr>
              <a:t>MouseEvents.html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47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Adapter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mouse listener class must implement </a:t>
            </a:r>
            <a:r>
              <a:rPr lang="en-US" b="1" i="1" u="sng" dirty="0"/>
              <a:t>all</a:t>
            </a:r>
            <a:r>
              <a:rPr lang="en-US" dirty="0"/>
              <a:t> of the methods required by the interfaces they implement.</a:t>
            </a:r>
          </a:p>
          <a:p>
            <a:pPr>
              <a:lnSpc>
                <a:spcPct val="80000"/>
              </a:lnSpc>
            </a:pPr>
            <a:r>
              <a:rPr lang="en-US" dirty="0"/>
              <a:t>If any of the methods are omitted, a compiler error results.</a:t>
            </a:r>
          </a:p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MouseAdapter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MouseMotionAdapter</a:t>
            </a:r>
            <a:r>
              <a:rPr lang="en-US" dirty="0"/>
              <a:t> classes provide empty implementations of the methods.</a:t>
            </a:r>
          </a:p>
          <a:p>
            <a:pPr>
              <a:lnSpc>
                <a:spcPct val="80000"/>
              </a:lnSpc>
            </a:pPr>
            <a:r>
              <a:rPr lang="en-US" dirty="0"/>
              <a:t>They can serve as base classes for mouse listener and mouse motion listener classes.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Examples: </a:t>
            </a:r>
            <a:r>
              <a:rPr lang="en-US" sz="2800" dirty="0">
                <a:hlinkClick r:id="rId2" action="ppaction://hlinkfile"/>
              </a:rPr>
              <a:t>DrawBoxes.java</a:t>
            </a:r>
            <a:r>
              <a:rPr lang="en-US" sz="2800" dirty="0"/>
              <a:t>, </a:t>
            </a:r>
            <a:r>
              <a:rPr lang="en-US" sz="2800" dirty="0">
                <a:hlinkClick r:id="rId3" action="ppaction://hlinkfile"/>
              </a:rPr>
              <a:t>DrawBoxes.htm</a:t>
            </a:r>
            <a:r>
              <a:rPr lang="en-US" sz="2800" dirty="0">
                <a:hlinkClick r:id="rId4" action="ppaction://hlinkfile"/>
              </a:rPr>
              <a:t>l</a:t>
            </a:r>
            <a:r>
              <a:rPr lang="en-US" sz="2800" dirty="0"/>
              <a:t>, </a:t>
            </a:r>
            <a:r>
              <a:rPr lang="en-US" sz="2800" dirty="0">
                <a:hlinkClick r:id="rId4" action="ppaction://hlinkfile"/>
              </a:rPr>
              <a:t>DrawBoxes2.java</a:t>
            </a:r>
            <a:r>
              <a:rPr lang="en-US" sz="2800" dirty="0"/>
              <a:t>, </a:t>
            </a:r>
            <a:r>
              <a:rPr lang="en-US" sz="2800" dirty="0">
                <a:hlinkClick r:id="rId5" action="ppaction://hlinkfile"/>
              </a:rPr>
              <a:t>DrawBoxes2.html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getSelectedIndex</a:t>
            </a:r>
            <a:r>
              <a:rPr lang="en-US" sz="2400" dirty="0" smtClean="0"/>
              <a:t> method returns the index of the selected item, or </a:t>
            </a:r>
            <a:r>
              <a:rPr lang="en-US" sz="2400" dirty="0" smtClean="0">
                <a:latin typeface="Courier New" pitchFamily="49" charset="0"/>
              </a:rPr>
              <a:t>–1</a:t>
            </a:r>
            <a:r>
              <a:rPr lang="en-US" sz="2400" dirty="0" smtClean="0"/>
              <a:t> if no item is selected.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Internally, the items that are stored in a list are numbered (similar to an array).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item’s number is called its </a:t>
            </a:r>
            <a:r>
              <a:rPr lang="en-US" sz="2400" i="1" dirty="0" smtClean="0"/>
              <a:t>index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first item has the index 0.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can use the index of the selected item to retrieve the item from an array.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objects automatically generate action events at regular time intervals.</a:t>
            </a:r>
          </a:p>
          <a:p>
            <a:r>
              <a:rPr lang="en-US" sz="2400" dirty="0"/>
              <a:t>This is useful when you want a program to:</a:t>
            </a:r>
          </a:p>
          <a:p>
            <a:pPr lvl="1"/>
            <a:r>
              <a:rPr lang="en-US" sz="2000" dirty="0"/>
              <a:t>perform an operation at certain times or</a:t>
            </a:r>
          </a:p>
          <a:p>
            <a:pPr lvl="1"/>
            <a:r>
              <a:rPr lang="en-US" sz="2000" dirty="0"/>
              <a:t>after an amount of time has passed.</a:t>
            </a:r>
          </a:p>
          <a:p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objects are created from 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general format of 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class’s constructor:</a:t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Timer(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delay, </a:t>
            </a:r>
            <a:r>
              <a:rPr lang="en-US" sz="2000" b="1" dirty="0" err="1">
                <a:latin typeface="Courier New" pitchFamily="49" charset="0"/>
              </a:rPr>
              <a:t>ActionListener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listener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26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>
                <a:latin typeface="Courier New" pitchFamily="49" charset="0"/>
              </a:rPr>
              <a:t>delay</a:t>
            </a:r>
            <a:r>
              <a:rPr lang="en-US" sz="2800" i="1" dirty="0"/>
              <a:t> </a:t>
            </a:r>
            <a:r>
              <a:rPr lang="en-US" sz="2800" dirty="0"/>
              <a:t>parameter is the amount of time between action events in milliseconds.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the</a:t>
            </a:r>
            <a:r>
              <a:rPr lang="en-US" sz="2800" dirty="0"/>
              <a:t> </a:t>
            </a:r>
            <a:r>
              <a:rPr lang="en-US" sz="2800" i="1" dirty="0">
                <a:latin typeface="Courier New" pitchFamily="49" charset="0"/>
              </a:rPr>
              <a:t>listener</a:t>
            </a:r>
            <a:r>
              <a:rPr lang="en-US" sz="2800" i="1" dirty="0"/>
              <a:t> </a:t>
            </a:r>
            <a:r>
              <a:rPr lang="en-US" sz="2800" dirty="0"/>
              <a:t>parameter is a reference to an action listener to be registered with the </a:t>
            </a:r>
            <a:r>
              <a:rPr lang="en-US" sz="2800" dirty="0">
                <a:latin typeface="Courier New" pitchFamily="49" charset="0"/>
              </a:rPr>
              <a:t>Timer</a:t>
            </a:r>
            <a:r>
              <a:rPr lang="en-US" sz="2800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Passing </a:t>
            </a:r>
            <a:r>
              <a:rPr lang="en-US" sz="2400" dirty="0">
                <a:latin typeface="Courier New" pitchFamily="49" charset="0"/>
              </a:rPr>
              <a:t>null</a:t>
            </a:r>
            <a:r>
              <a:rPr lang="en-US" sz="2400" dirty="0"/>
              <a:t> will cause no action listener to be registered.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object’s </a:t>
            </a:r>
            <a:r>
              <a:rPr lang="en-US" sz="2400" dirty="0" err="1">
                <a:latin typeface="Courier New" pitchFamily="49" charset="0"/>
              </a:rPr>
              <a:t>addActionListener</a:t>
            </a:r>
            <a:r>
              <a:rPr lang="en-US" sz="2400" dirty="0"/>
              <a:t> method can register an action listener after the object’s creation.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43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</a:t>
            </a:r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addActionListener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ActionListener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listener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/>
              <a:t>Registers the object referenced by </a:t>
            </a:r>
            <a:r>
              <a:rPr lang="en-US" sz="1800" i="1" dirty="0">
                <a:latin typeface="Courier New" pitchFamily="49" charset="0"/>
              </a:rPr>
              <a:t>listener</a:t>
            </a:r>
            <a:r>
              <a:rPr lang="en-US" sz="1800" i="1" dirty="0"/>
              <a:t> </a:t>
            </a:r>
            <a:r>
              <a:rPr lang="en-US" sz="1800" dirty="0"/>
              <a:t>as an action listener.</a:t>
            </a:r>
          </a:p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getDelay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Returns the current time delay in milliseconds.</a:t>
            </a:r>
          </a:p>
          <a:p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isRunning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Returns true if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 is running.</a:t>
            </a:r>
          </a:p>
          <a:p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setDelay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delay)</a:t>
            </a:r>
          </a:p>
          <a:p>
            <a:pPr lvl="1"/>
            <a:r>
              <a:rPr lang="en-US" sz="1800" dirty="0"/>
              <a:t>Sets the time delay in milliseconds.</a:t>
            </a:r>
          </a:p>
          <a:p>
            <a:r>
              <a:rPr lang="en-US" sz="2000" dirty="0">
                <a:latin typeface="Courier New" pitchFamily="49" charset="0"/>
              </a:rPr>
              <a:t>void start()</a:t>
            </a:r>
          </a:p>
          <a:p>
            <a:pPr lvl="1"/>
            <a:r>
              <a:rPr lang="en-US" sz="1800" dirty="0"/>
              <a:t>Starts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object.</a:t>
            </a:r>
          </a:p>
          <a:p>
            <a:r>
              <a:rPr lang="en-US" sz="2000" dirty="0">
                <a:latin typeface="Courier New" pitchFamily="49" charset="0"/>
              </a:rPr>
              <a:t>void stop()</a:t>
            </a:r>
          </a:p>
          <a:p>
            <a:pPr lvl="1"/>
            <a:r>
              <a:rPr lang="en-US" sz="1800" dirty="0"/>
              <a:t>Stops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76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application can use a </a:t>
            </a:r>
            <a:r>
              <a:rPr lang="en-US" sz="2800" dirty="0">
                <a:latin typeface="Courier New" pitchFamily="49" charset="0"/>
              </a:rPr>
              <a:t>Timer</a:t>
            </a:r>
            <a:r>
              <a:rPr lang="en-US" sz="2800" dirty="0"/>
              <a:t> object to automatically execute code at regular time intervals.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>
                <a:hlinkClick r:id="rId2" action="ppaction://hlinkfile"/>
              </a:rPr>
              <a:t>BouncingBall.java</a:t>
            </a:r>
            <a:endParaRPr lang="en-US" sz="2400" dirty="0"/>
          </a:p>
          <a:p>
            <a:pPr lvl="1"/>
            <a:r>
              <a:rPr lang="en-US" sz="2400" dirty="0">
                <a:hlinkClick r:id="rId3" action="ppaction://hlinkfile"/>
              </a:rPr>
              <a:t>BouncingBall.html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5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programs can play audio that is stored in a variety sound file formats.</a:t>
            </a:r>
          </a:p>
          <a:p>
            <a:pPr lvl="1"/>
            <a:r>
              <a:rPr lang="en-US" sz="2000" dirty="0"/>
              <a:t>.</a:t>
            </a:r>
            <a:r>
              <a:rPr lang="en-US" sz="2000" dirty="0" err="1"/>
              <a:t>aif</a:t>
            </a:r>
            <a:r>
              <a:rPr lang="en-US" sz="2000" dirty="0"/>
              <a:t> or .</a:t>
            </a:r>
            <a:r>
              <a:rPr lang="en-US" sz="2000" dirty="0" err="1"/>
              <a:t>aiff</a:t>
            </a:r>
            <a:r>
              <a:rPr lang="en-US" sz="2000" dirty="0"/>
              <a:t> (Macintosh Audio File)</a:t>
            </a:r>
          </a:p>
          <a:p>
            <a:pPr lvl="1"/>
            <a:r>
              <a:rPr lang="en-US" sz="2000" dirty="0"/>
              <a:t>.au (Sun Audio File)</a:t>
            </a:r>
          </a:p>
          <a:p>
            <a:pPr lvl="1"/>
            <a:r>
              <a:rPr lang="en-US" sz="2000" dirty="0"/>
              <a:t>.mid or .</a:t>
            </a:r>
            <a:r>
              <a:rPr lang="en-US" sz="2000" dirty="0" err="1"/>
              <a:t>rmi</a:t>
            </a:r>
            <a:r>
              <a:rPr lang="en-US" sz="2000" dirty="0"/>
              <a:t> (MIDI File)</a:t>
            </a:r>
          </a:p>
          <a:p>
            <a:pPr lvl="1"/>
            <a:r>
              <a:rPr lang="en-US" sz="2000" dirty="0"/>
              <a:t>.wav (Windows Wave File)</a:t>
            </a:r>
          </a:p>
          <a:p>
            <a:r>
              <a:rPr lang="en-US" sz="2400" dirty="0"/>
              <a:t>One way to play an audio file is to use the </a:t>
            </a:r>
            <a:r>
              <a:rPr lang="en-US" sz="2400" dirty="0">
                <a:latin typeface="Courier New" pitchFamily="49" charset="0"/>
              </a:rPr>
              <a:t>Applet</a:t>
            </a:r>
            <a:r>
              <a:rPr lang="en-US" sz="2400" dirty="0"/>
              <a:t> class’s </a:t>
            </a:r>
            <a:r>
              <a:rPr lang="en-US" sz="2400" dirty="0">
                <a:latin typeface="Courier New" pitchFamily="49" charset="0"/>
              </a:rPr>
              <a:t>play</a:t>
            </a:r>
            <a:r>
              <a:rPr lang="en-US" sz="2400" dirty="0"/>
              <a:t> method. </a:t>
            </a:r>
          </a:p>
          <a:p>
            <a:r>
              <a:rPr lang="en-US" sz="2400" dirty="0"/>
              <a:t>One version of this method is: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b="1" dirty="0">
                <a:latin typeface="Courier New" pitchFamily="49" charset="0"/>
              </a:rPr>
              <a:t>void play(URL </a:t>
            </a:r>
            <a:r>
              <a:rPr lang="en-US" sz="2000" b="1" i="1" dirty="0" err="1">
                <a:latin typeface="Courier New" pitchFamily="49" charset="0"/>
              </a:rPr>
              <a:t>baseLocation</a:t>
            </a:r>
            <a:r>
              <a:rPr lang="en-US" sz="2000" b="1" i="1" dirty="0">
                <a:latin typeface="Courier New" pitchFamily="49" charset="0"/>
              </a:rPr>
              <a:t>, String </a:t>
            </a:r>
            <a:r>
              <a:rPr lang="en-US" sz="2000" b="1" i="1" dirty="0" err="1">
                <a:latin typeface="Courier New" pitchFamily="49" charset="0"/>
              </a:rPr>
              <a:t>fileName</a:t>
            </a:r>
            <a:r>
              <a:rPr lang="en-US" sz="2000" b="1" i="1" dirty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0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argument passed to </a:t>
            </a:r>
            <a:r>
              <a:rPr lang="en-US" i="1" dirty="0" err="1">
                <a:latin typeface="Courier New" pitchFamily="49" charset="0"/>
              </a:rPr>
              <a:t>baseLocation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>
                <a:latin typeface="Courier New" pitchFamily="49" charset="0"/>
              </a:rPr>
              <a:t>URL</a:t>
            </a:r>
            <a:r>
              <a:rPr lang="en-US" dirty="0"/>
              <a:t> object that specifies the location of the file.</a:t>
            </a:r>
          </a:p>
          <a:p>
            <a:pPr>
              <a:lnSpc>
                <a:spcPct val="90000"/>
              </a:lnSpc>
            </a:pPr>
            <a:r>
              <a:rPr lang="en-US" dirty="0"/>
              <a:t>The argument passed to </a:t>
            </a:r>
            <a:r>
              <a:rPr lang="en-US" i="1" dirty="0" err="1">
                <a:latin typeface="Courier New" pitchFamily="49" charset="0"/>
              </a:rPr>
              <a:t>fileName</a:t>
            </a:r>
            <a:r>
              <a:rPr lang="en-US" i="1" dirty="0"/>
              <a:t> </a:t>
            </a:r>
            <a:r>
              <a:rPr lang="en-US" dirty="0"/>
              <a:t>is and name of the file.</a:t>
            </a:r>
          </a:p>
          <a:p>
            <a:pPr>
              <a:lnSpc>
                <a:spcPct val="90000"/>
              </a:lnSpc>
            </a:pPr>
            <a:r>
              <a:rPr lang="en-US" dirty="0"/>
              <a:t>The sound that is recorded in the file is played one time.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getDocumentBase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</a:rPr>
              <a:t>getCodeBase</a:t>
            </a:r>
            <a:r>
              <a:rPr lang="en-US" dirty="0"/>
              <a:t> methods can get a </a:t>
            </a:r>
            <a:r>
              <a:rPr lang="en-US" dirty="0">
                <a:latin typeface="Courier New" pitchFamily="49" charset="0"/>
              </a:rPr>
              <a:t>URL</a:t>
            </a:r>
            <a:r>
              <a:rPr lang="en-US" dirty="0"/>
              <a:t> object for the first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22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getDocumentBase</a:t>
            </a:r>
            <a:r>
              <a:rPr lang="en-US" sz="2400" dirty="0"/>
              <a:t> method returns a </a:t>
            </a:r>
            <a:r>
              <a:rPr lang="en-US" sz="2400" dirty="0">
                <a:latin typeface="Courier New" pitchFamily="49" charset="0"/>
              </a:rPr>
              <a:t>URL</a:t>
            </a:r>
            <a:r>
              <a:rPr lang="en-US" sz="2400" dirty="0"/>
              <a:t> object containing the location of the HTML file that invoked the applet.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play(</a:t>
            </a:r>
            <a:r>
              <a:rPr lang="en-US" sz="2000" b="1" dirty="0" err="1">
                <a:latin typeface="Courier New" pitchFamily="49" charset="0"/>
              </a:rPr>
              <a:t>getDocumentBase</a:t>
            </a:r>
            <a:r>
              <a:rPr lang="en-US" sz="2000" b="1" dirty="0">
                <a:latin typeface="Courier New" pitchFamily="49" charset="0"/>
              </a:rPr>
              <a:t>(), "mysound.wav");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getCodeBase</a:t>
            </a:r>
            <a:r>
              <a:rPr lang="en-US" sz="2400" dirty="0"/>
              <a:t> method returns a </a:t>
            </a:r>
            <a:r>
              <a:rPr lang="en-US" sz="2400" dirty="0">
                <a:latin typeface="Courier New" pitchFamily="49" charset="0"/>
              </a:rPr>
              <a:t>URL</a:t>
            </a:r>
            <a:r>
              <a:rPr lang="en-US" sz="2400" dirty="0"/>
              <a:t> object containing the location of the applet’s .class file.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play(</a:t>
            </a:r>
            <a:r>
              <a:rPr lang="en-US" sz="2000" b="1" dirty="0" err="1">
                <a:latin typeface="Courier New" pitchFamily="49" charset="0"/>
              </a:rPr>
              <a:t>getCodeBase</a:t>
            </a:r>
            <a:r>
              <a:rPr lang="en-US" sz="2000" b="1" dirty="0">
                <a:latin typeface="Courier New" pitchFamily="49" charset="0"/>
              </a:rPr>
              <a:t>(), "mysound.wav");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If the sound file specified by the arguments to the play method cannot be found, no sound will be played.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4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 err="1">
                <a:latin typeface="Courier New" pitchFamily="49" charset="0"/>
              </a:rPr>
              <a:t>AudioClip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Applet</a:t>
            </a:r>
            <a:r>
              <a:rPr lang="en-US" sz="2800" dirty="0"/>
              <a:t> class’s play method:</a:t>
            </a:r>
          </a:p>
          <a:p>
            <a:pPr lvl="1"/>
            <a:r>
              <a:rPr lang="en-US" sz="2400" dirty="0"/>
              <a:t>loads a sound file, </a:t>
            </a:r>
          </a:p>
          <a:p>
            <a:pPr lvl="1"/>
            <a:r>
              <a:rPr lang="en-US" sz="2400" dirty="0"/>
              <a:t>plays it one time, and </a:t>
            </a:r>
          </a:p>
          <a:p>
            <a:pPr lvl="1"/>
            <a:r>
              <a:rPr lang="en-US" sz="2400" dirty="0"/>
              <a:t>releases it for garbage collection.</a:t>
            </a:r>
          </a:p>
          <a:p>
            <a:r>
              <a:rPr lang="en-US" sz="2800" dirty="0"/>
              <a:t>If you need to load a sound file to be played multiple times, use an </a:t>
            </a:r>
            <a:r>
              <a:rPr lang="en-US" sz="2800" dirty="0" err="1">
                <a:latin typeface="Courier New" pitchFamily="49" charset="0"/>
              </a:rPr>
              <a:t>AudioClip</a:t>
            </a:r>
            <a:r>
              <a:rPr lang="en-US" sz="2800" dirty="0"/>
              <a:t> object.</a:t>
            </a:r>
          </a:p>
          <a:p>
            <a:r>
              <a:rPr lang="en-US" sz="2800" dirty="0"/>
              <a:t>An </a:t>
            </a:r>
            <a:r>
              <a:rPr lang="en-US" sz="2800" dirty="0" err="1">
                <a:latin typeface="Courier New" pitchFamily="49" charset="0"/>
              </a:rPr>
              <a:t>AudioClip</a:t>
            </a:r>
            <a:r>
              <a:rPr lang="en-US" sz="2800" dirty="0"/>
              <a:t> object is an object that implements the </a:t>
            </a:r>
            <a:r>
              <a:rPr lang="en-US" sz="2800" dirty="0" err="1">
                <a:latin typeface="Courier New" pitchFamily="49" charset="0"/>
              </a:rPr>
              <a:t>AuidoClip</a:t>
            </a:r>
            <a:r>
              <a:rPr lang="en-US" sz="2800" dirty="0"/>
              <a:t> interface.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75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 err="1">
                <a:latin typeface="Courier New" pitchFamily="49" charset="0"/>
              </a:rPr>
              <a:t>AudioClip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interface specifies the following three methods: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play</a:t>
            </a:r>
            <a:r>
              <a:rPr lang="en-US" sz="2000" dirty="0"/>
              <a:t> – plays a sound one time.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loop</a:t>
            </a:r>
            <a:r>
              <a:rPr lang="en-US" sz="2000" dirty="0"/>
              <a:t> – repeatedly plays a sound.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stop</a:t>
            </a:r>
            <a:r>
              <a:rPr lang="en-US" sz="2000" dirty="0"/>
              <a:t> –  causes a sound to stop playing.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Applet</a:t>
            </a:r>
            <a:r>
              <a:rPr lang="en-US" sz="2400" dirty="0"/>
              <a:t> class’s </a:t>
            </a:r>
            <a:r>
              <a:rPr lang="en-US" sz="2400" dirty="0" err="1">
                <a:latin typeface="Courier New" pitchFamily="49" charset="0"/>
              </a:rPr>
              <a:t>getAudioClip</a:t>
            </a:r>
            <a:r>
              <a:rPr lang="en-US" sz="2400" dirty="0"/>
              <a:t> method can be used to create an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object: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AudioClip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getAudioClip</a:t>
            </a:r>
            <a:r>
              <a:rPr lang="en-US" sz="2000" b="1" dirty="0">
                <a:latin typeface="Courier New" pitchFamily="49" charset="0"/>
              </a:rPr>
              <a:t>(URL </a:t>
            </a:r>
            <a:r>
              <a:rPr lang="en-US" sz="2000" b="1" i="1" dirty="0" err="1">
                <a:latin typeface="Courier New" pitchFamily="49" charset="0"/>
              </a:rPr>
              <a:t>baseLocation</a:t>
            </a:r>
            <a:r>
              <a:rPr lang="en-US" sz="2000" b="1" i="1" dirty="0">
                <a:latin typeface="Courier New" pitchFamily="49" charset="0"/>
              </a:rPr>
              <a:t>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                     String </a:t>
            </a:r>
            <a:r>
              <a:rPr lang="en-US" sz="2000" b="1" i="1" dirty="0" err="1">
                <a:latin typeface="Courier New" pitchFamily="49" charset="0"/>
              </a:rPr>
              <a:t>fileName</a:t>
            </a:r>
            <a:r>
              <a:rPr lang="en-US" sz="2000" b="1" i="1" dirty="0">
                <a:latin typeface="Courier New" pitchFamily="49" charset="0"/>
              </a:rPr>
              <a:t>)</a:t>
            </a:r>
            <a:br>
              <a:rPr lang="en-US" sz="2000" b="1" i="1" dirty="0">
                <a:latin typeface="Courier New" pitchFamily="49" charset="0"/>
              </a:rPr>
            </a:br>
            <a:endParaRPr lang="en-US" sz="2000" b="1" i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The method returns an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object that can be used to play the sound file.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 </a:t>
            </a:r>
            <a:r>
              <a:rPr lang="en-US" sz="2400" dirty="0">
                <a:hlinkClick r:id="rId2" action="ppaction://hlinkfile"/>
              </a:rPr>
              <a:t>AudioDemo2.java</a:t>
            </a:r>
            <a:r>
              <a:rPr lang="en-US" sz="2400" dirty="0"/>
              <a:t>, </a:t>
            </a:r>
            <a:r>
              <a:rPr lang="en-US" sz="2400" dirty="0">
                <a:hlinkClick r:id="rId3" action="ppaction://hlinkfile"/>
              </a:rPr>
              <a:t>AudioDemo2.html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54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 in an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30200" y="1838325"/>
            <a:ext cx="829468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/>
              <a:t>Playing audio in from a </a:t>
            </a:r>
            <a:r>
              <a:rPr lang="en-US" sz="2400">
                <a:latin typeface="Courier New" pitchFamily="49" charset="0"/>
              </a:rPr>
              <a:t>JFrame</a:t>
            </a:r>
            <a:r>
              <a:rPr lang="en-US" sz="2400"/>
              <a:t> is slightly different than playing audio from an applet.</a:t>
            </a:r>
            <a:br>
              <a:rPr lang="en-US" sz="2400"/>
            </a:br>
            <a:endParaRPr lang="en-US" sz="24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1200" y="2759075"/>
            <a:ext cx="8077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600">
                <a:latin typeface="Courier New" pitchFamily="49" charset="0"/>
              </a:rPr>
              <a:t>// Create a file object for the step.wav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File file = new File("step.wav");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 URI object for the audio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URI uri = file.toURI();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 URL for the audio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URL url = uri.toURL();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an AudioClip object for the sound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file using the Applet class's static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newAudioClip method.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sound = Applet.newAudioClip(url);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69000" y="3971925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AudioFrame.java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could be used to determine the selected item: 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index;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index = </a:t>
            </a:r>
            <a:r>
              <a:rPr lang="en-US" sz="2000" b="1" dirty="0" err="1" smtClean="0">
                <a:latin typeface="Courier New" pitchFamily="49" charset="0"/>
              </a:rPr>
              <a:t>nameList.getSelectedIndex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if (index != -1)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 = names[index];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ListWindow.java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Bordered Lists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95300" y="12954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setBorder</a:t>
            </a:r>
            <a:r>
              <a:rPr lang="en-US" sz="2800" smtClean="0"/>
              <a:t> method can be used to draw a border around a </a:t>
            </a:r>
            <a:r>
              <a:rPr lang="en-US" sz="2800" smtClean="0">
                <a:latin typeface="Courier New" pitchFamily="49" charset="0"/>
              </a:rPr>
              <a:t>JList</a:t>
            </a:r>
            <a:r>
              <a:rPr lang="en-US" sz="280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monthList.setBorder(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BorderFactory.createLineBorder(Color.black,1));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48000"/>
            <a:ext cx="243840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By default, a list component is large enough to display all of the items it contains.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Sometimes a list component contains too many items to be displayed at once.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GUI applications display a scroll bar on list components that contain a large number of items.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List components do not automatically display a scroll bar.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/>
            <a:r>
              <a:rPr lang="en-US" sz="2800" dirty="0" smtClean="0"/>
              <a:t>To display a scroll bar on a list component,  follow these general steps.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Set the number of visible rows for the list component.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Create a scroll pane object and add the list component to it.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Add the scroll pane object to any other containers, such as panels.</a:t>
            </a:r>
          </a:p>
          <a:p>
            <a:pPr marL="338138" indent="-338138"/>
            <a:r>
              <a:rPr lang="en-US" sz="2800" dirty="0" smtClean="0"/>
              <a:t>For this list:</a:t>
            </a:r>
          </a:p>
          <a:p>
            <a:pPr marL="741363"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marL="741363"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Establish the size of the list component.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nameList.setVisibleRowCount</a:t>
            </a:r>
            <a:r>
              <a:rPr lang="en-US" sz="2000" b="1" dirty="0" smtClean="0">
                <a:latin typeface="Courier New" pitchFamily="49" charset="0"/>
              </a:rPr>
              <a:t>(3);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Create a scroll pane object and add the list component to it.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scroll pane object </a:t>
            </a:r>
            <a:r>
              <a:rPr lang="en-US" sz="2400" dirty="0" smtClean="0"/>
              <a:t>is a container that displays scroll bars on any component it contains.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JScrollPane</a:t>
            </a:r>
            <a:r>
              <a:rPr lang="en-US" sz="2400" dirty="0" smtClean="0"/>
              <a:t> class to create a scroll pane object.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We pass the object that we wish to add to the scroll pane as an argument to the </a:t>
            </a:r>
            <a:r>
              <a:rPr lang="en-US" sz="2400" dirty="0" err="1" smtClean="0">
                <a:latin typeface="Courier New" pitchFamily="49" charset="0"/>
              </a:rPr>
              <a:t>JScrollPane</a:t>
            </a:r>
            <a:r>
              <a:rPr lang="en-US" sz="2400" dirty="0" smtClean="0"/>
              <a:t> constructor.</a:t>
            </a:r>
            <a:r>
              <a:rPr lang="en-US" sz="2400" dirty="0" smtClean="0">
                <a:latin typeface="Minion-Regular" charset="0"/>
              </a:rPr>
              <a:t> </a:t>
            </a:r>
            <a:br>
              <a:rPr lang="en-US" sz="2400" dirty="0" smtClean="0">
                <a:latin typeface="Minion-Regular" charset="0"/>
              </a:rPr>
            </a:br>
            <a:endParaRPr lang="en-US" sz="2400" dirty="0" smtClean="0">
              <a:latin typeface="Minion-Regular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 = new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 the scroll pane object to any other containers that are necessary for our GUI.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JPanel</a:t>
            </a:r>
            <a:r>
              <a:rPr lang="en-US" sz="2000" b="1" dirty="0" smtClean="0">
                <a:latin typeface="Courier New" pitchFamily="49" charset="0"/>
              </a:rPr>
              <a:t> panel = new </a:t>
            </a:r>
            <a:r>
              <a:rPr lang="en-US" sz="2000" b="1" dirty="0" err="1" smtClean="0">
                <a:latin typeface="Courier New" pitchFamily="49" charset="0"/>
              </a:rPr>
              <a:t>JPanel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panel.add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add(panel);</a:t>
            </a:r>
          </a:p>
          <a:p>
            <a:r>
              <a:rPr lang="en-US" sz="2800" dirty="0" smtClean="0"/>
              <a:t>When the list component is displayed, it will appear with:</a:t>
            </a:r>
          </a:p>
          <a:p>
            <a:pPr lvl="1"/>
            <a:r>
              <a:rPr lang="en-US" sz="2400" dirty="0" smtClean="0"/>
              <a:t>Three items showing at a time and</a:t>
            </a:r>
          </a:p>
          <a:p>
            <a:pPr lvl="1"/>
            <a:r>
              <a:rPr lang="en-US" sz="2400" dirty="0" smtClean="0"/>
              <a:t>scroll bars: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components added to a </a:t>
            </a:r>
            <a:r>
              <a:rPr lang="en-US" dirty="0" err="1" smtClean="0">
                <a:latin typeface="Courier New" pitchFamily="49" charset="0"/>
              </a:rPr>
              <a:t>JScrollPane</a:t>
            </a:r>
            <a:r>
              <a:rPr lang="en-US" dirty="0" smtClean="0"/>
              <a:t> object only display a scroll bar if there are more items in the list than there are visible rows.</a:t>
            </a:r>
          </a:p>
          <a:p>
            <a:r>
              <a:rPr lang="en-US" dirty="0" smtClean="0"/>
              <a:t>When a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 is added to a </a:t>
            </a:r>
            <a:r>
              <a:rPr lang="en-US" dirty="0" err="1" smtClean="0">
                <a:latin typeface="Courier New" pitchFamily="49" charset="0"/>
              </a:rPr>
              <a:t>JScrollPane</a:t>
            </a:r>
            <a:r>
              <a:rPr lang="en-US" dirty="0" smtClean="0"/>
              <a:t> object, a border will automatically appear around the list.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ListWindowWithScroll.java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setListData</a:t>
            </a:r>
            <a:r>
              <a:rPr lang="en-US" sz="2800" dirty="0" smtClean="0"/>
              <a:t> method allows the adding of items in an existing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component.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setListData</a:t>
            </a:r>
            <a:r>
              <a:rPr lang="en-US" sz="2400" b="1" dirty="0" smtClean="0">
                <a:latin typeface="Courier New" pitchFamily="49" charset="0"/>
              </a:rPr>
              <a:t>(Object[] </a:t>
            </a:r>
            <a:r>
              <a:rPr lang="en-US" sz="2400" b="1" i="1" dirty="0" smtClean="0">
                <a:latin typeface="Courier New" pitchFamily="49" charset="0"/>
              </a:rPr>
              <a:t>data)</a:t>
            </a:r>
          </a:p>
          <a:p>
            <a:pPr lvl="1">
              <a:buNone/>
            </a:pPr>
            <a:endParaRPr lang="en-US" sz="2400" b="1" i="1" dirty="0" smtClean="0">
              <a:latin typeface="Courier New" pitchFamily="49" charset="0"/>
            </a:endParaRPr>
          </a:p>
          <a:p>
            <a:r>
              <a:rPr lang="en-US" sz="2800" dirty="0" smtClean="0"/>
              <a:t>This replaces any items that are currently displayed in the component.</a:t>
            </a:r>
          </a:p>
          <a:p>
            <a:r>
              <a:rPr lang="en-US" sz="2800" dirty="0" smtClean="0"/>
              <a:t>This can be used to add items to an empty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File Choosers and Color Choosers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Menus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about Text Components: Text Areas and Fonts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Sliders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Look and Feel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Drawing Text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Basic Graphics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create an empty list by using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component’s no-parameter constructor:</a:t>
            </a:r>
            <a:r>
              <a:rPr lang="en-US" sz="2800" dirty="0" smtClean="0">
                <a:latin typeface="Minion-Regular" charset="0"/>
              </a:rPr>
              <a:t> </a:t>
            </a:r>
            <a:br>
              <a:rPr lang="en-US" sz="2800" dirty="0" smtClean="0">
                <a:latin typeface="Minion-Regular" charset="0"/>
              </a:rPr>
            </a:br>
            <a:endParaRPr lang="en-US" sz="2800" dirty="0" smtClean="0">
              <a:latin typeface="Minion-Regular" charset="0"/>
            </a:endParaRP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Items can be added to the list: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nameList.setListData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add a single item to a list:</a:t>
            </a:r>
          </a:p>
          <a:p>
            <a:pPr marL="0" lvl="1" indent="0">
              <a:buNone/>
            </a:pPr>
            <a:r>
              <a:rPr lang="en-US" b="1" dirty="0" err="1" smtClean="0">
                <a:latin typeface="Courier New" pitchFamily="49" charset="0"/>
              </a:rPr>
              <a:t>JList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nameList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JList</a:t>
            </a:r>
            <a:r>
              <a:rPr lang="en-US" b="1" dirty="0" smtClean="0">
                <a:latin typeface="Courier New" pitchFamily="49" charset="0"/>
              </a:rPr>
              <a:t>();</a:t>
            </a:r>
            <a:endParaRPr lang="en-US" dirty="0" smtClean="0"/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private Vector&lt;String&gt; </a:t>
            </a:r>
            <a:r>
              <a:rPr lang="en-US" b="1" dirty="0" err="1" smtClean="0">
                <a:latin typeface="Courier New" pitchFamily="49" charset="0"/>
              </a:rPr>
              <a:t>nameData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private String[] </a:t>
            </a:r>
            <a:r>
              <a:rPr lang="en-US" b="1" dirty="0" err="1" smtClean="0">
                <a:latin typeface="Courier New" pitchFamily="49" charset="0"/>
              </a:rPr>
              <a:t>nameList</a:t>
            </a:r>
            <a:r>
              <a:rPr lang="en-US" b="1" dirty="0" smtClean="0">
                <a:latin typeface="Courier New" pitchFamily="49" charset="0"/>
              </a:rPr>
              <a:t> = { “John", “</a:t>
            </a:r>
            <a:r>
              <a:rPr lang="en-US" b="1" dirty="0" err="1" smtClean="0">
                <a:latin typeface="Courier New" pitchFamily="49" charset="0"/>
              </a:rPr>
              <a:t>Susy</a:t>
            </a:r>
            <a:r>
              <a:rPr lang="en-US" b="1" dirty="0" smtClean="0">
                <a:latin typeface="Courier New" pitchFamily="49" charset="0"/>
              </a:rPr>
              <a:t>", “Bill};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for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ix=0; ix&lt;</a:t>
            </a:r>
            <a:r>
              <a:rPr lang="en-US" b="1" dirty="0" err="1" smtClean="0">
                <a:latin typeface="Courier New" pitchFamily="49" charset="0"/>
              </a:rPr>
              <a:t>nameList.length</a:t>
            </a:r>
            <a:r>
              <a:rPr lang="en-US" b="1" dirty="0" smtClean="0">
                <a:latin typeface="Courier New" pitchFamily="49" charset="0"/>
              </a:rPr>
              <a:t>; ix++)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{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</a:rPr>
              <a:t>months.add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mlist</a:t>
            </a:r>
            <a:r>
              <a:rPr lang="en-US" b="1" dirty="0" smtClean="0">
                <a:latin typeface="Courier New" pitchFamily="49" charset="0"/>
              </a:rPr>
              <a:t>[ix]);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list is set to single interval selection mode by passing the constant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itchFamily="49" charset="0"/>
              </a:rPr>
              <a:t>ListSelectionModel.SINGLE_INTERVAL_SELECTION</a:t>
            </a:r>
            <a:r>
              <a:rPr lang="en-US" sz="2400" dirty="0" smtClean="0">
                <a:latin typeface="Courier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to the component’s </a:t>
            </a:r>
            <a:r>
              <a:rPr lang="en-US" sz="2400" dirty="0" err="1" smtClean="0">
                <a:latin typeface="Courier New" pitchFamily="49" charset="0"/>
              </a:rPr>
              <a:t>setSelectionMode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An interval is a set of contiguous items.</a:t>
            </a:r>
          </a:p>
          <a:p>
            <a:r>
              <a:rPr lang="en-US" sz="2400" dirty="0" smtClean="0"/>
              <a:t>The user selects:</a:t>
            </a:r>
          </a:p>
          <a:p>
            <a:pPr marL="457200" lvl="1" indent="0"/>
            <a:r>
              <a:rPr lang="en-US" sz="2000" dirty="0" smtClean="0"/>
              <a:t> the first item in the interval by clicking on it</a:t>
            </a:r>
          </a:p>
          <a:p>
            <a:pPr marL="457200" lvl="1" indent="0"/>
            <a:r>
              <a:rPr lang="en-US" sz="2000" dirty="0" smtClean="0"/>
              <a:t>the last item by holding the Shift key while clicking on it.</a:t>
            </a:r>
          </a:p>
          <a:p>
            <a:r>
              <a:rPr lang="en-US" sz="2400" dirty="0" smtClean="0"/>
              <a:t>All of the items that appear in the list from the first item through the last item are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getSelectedValue</a:t>
            </a:r>
            <a:r>
              <a:rPr lang="en-US" sz="2400" dirty="0" smtClean="0"/>
              <a:t> method returns the first item in the selected interval.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getSelectedIndex</a:t>
            </a:r>
            <a:r>
              <a:rPr lang="en-US" sz="2400" dirty="0" smtClean="0"/>
              <a:t> method returns the index of the first item in the selected interval.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get the entire selected interval, use the </a:t>
            </a:r>
            <a:r>
              <a:rPr lang="en-US" sz="2400" dirty="0" err="1" smtClean="0">
                <a:latin typeface="Courier New" pitchFamily="49" charset="0"/>
              </a:rPr>
              <a:t>getSelectedValues</a:t>
            </a:r>
            <a:r>
              <a:rPr lang="en-US" sz="2400" dirty="0" smtClean="0"/>
              <a:t> method.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method returns an array of objects, which are the items in the selected interval.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getSelectedIndices</a:t>
            </a:r>
            <a:r>
              <a:rPr lang="en-US" sz="2400" dirty="0" smtClean="0"/>
              <a:t> method returns an array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values that are the indices of all the selected items in the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Set multiple interval selection mode by passing the constant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ListSelectionModel.MULTIPLE_INTERVAL_SELECTION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400" dirty="0" smtClean="0"/>
              <a:t>to the component’s </a:t>
            </a:r>
            <a:r>
              <a:rPr lang="en-US" sz="2400" dirty="0" err="1" smtClean="0">
                <a:latin typeface="Courier New" pitchFamily="49" charset="0"/>
              </a:rPr>
              <a:t>setSelectionMode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In multiple interval selection mode:</a:t>
            </a:r>
          </a:p>
          <a:p>
            <a:pPr lvl="1"/>
            <a:r>
              <a:rPr lang="en-US" sz="2000" dirty="0" smtClean="0"/>
              <a:t>multiple items can be selected</a:t>
            </a:r>
          </a:p>
          <a:p>
            <a:pPr lvl="1"/>
            <a:r>
              <a:rPr lang="en-US" sz="2000" dirty="0" smtClean="0"/>
              <a:t>the items do not have to be in the same interval.</a:t>
            </a:r>
          </a:p>
          <a:p>
            <a:r>
              <a:rPr lang="en-US" sz="2400" dirty="0" smtClean="0"/>
              <a:t>In multiple interval selection mode the user can select single items or intervals.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Interval Selection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2917" y="2011362"/>
            <a:ext cx="435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MultipleIntervalSelection.java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517" y="1935162"/>
            <a:ext cx="37385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38991" y="1524000"/>
            <a:ext cx="8686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400" smtClean="0"/>
              <a:t>A combo box presents a drop-down list of items that the user may select from.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JComboBox</a:t>
            </a:r>
            <a:r>
              <a:rPr lang="en-US" sz="2400" smtClean="0"/>
              <a:t> class is used to create a combo box.</a:t>
            </a:r>
          </a:p>
          <a:p>
            <a:pPr eaLnBrk="1" hangingPunct="1"/>
            <a:r>
              <a:rPr lang="en-US" sz="2400" smtClean="0"/>
              <a:t>Pass an array of objects that are to be displayed as the items in the drop-down list to the constructor.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JComboBox nameBox = new JComboBox(names);</a:t>
            </a:r>
            <a:br>
              <a:rPr lang="en-US" sz="2000" b="1" smtClean="0">
                <a:latin typeface="Courier New" pitchFamily="49" charset="0"/>
              </a:rPr>
            </a:b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When displayed, the combo box created by this code will initially appear as the button: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91" y="5438775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9827" y="1600200"/>
            <a:ext cx="7318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The button displays the item that is currently selected.</a:t>
            </a:r>
          </a:p>
          <a:p>
            <a:pPr eaLnBrk="1" hangingPunct="1"/>
            <a:r>
              <a:rPr lang="en-US" sz="2800" dirty="0" smtClean="0"/>
              <a:t>The first item in the list is automatically selected when the combo box is displayed.</a:t>
            </a:r>
          </a:p>
          <a:p>
            <a:pPr eaLnBrk="1" hangingPunct="1"/>
            <a:r>
              <a:rPr lang="en-US" sz="2800" dirty="0" smtClean="0"/>
              <a:t>When the user clicks on the button, the drop-down list appears and the user may select another item.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42" y="1981200"/>
            <a:ext cx="1209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2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an item in a </a:t>
            </a:r>
            <a:r>
              <a:rPr lang="en-US" dirty="0" err="1" smtClean="0">
                <a:latin typeface="Courier New" pitchFamily="49" charset="0"/>
              </a:rPr>
              <a:t>JComboBox</a:t>
            </a:r>
            <a:r>
              <a:rPr lang="en-US" dirty="0" smtClean="0"/>
              <a:t> object is selected, it generates an action event.</a:t>
            </a:r>
          </a:p>
          <a:p>
            <a:r>
              <a:rPr lang="en-US" dirty="0" smtClean="0"/>
              <a:t>Handle action events with an action event listener class, which must have an </a:t>
            </a:r>
            <a:r>
              <a:rPr lang="en-US" dirty="0" err="1" smtClean="0">
                <a:latin typeface="Courier New" pitchFamily="49" charset="0"/>
              </a:rPr>
              <a:t>actionPerformed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When the user selects an item in a combo box, the combo box executes its action event listener’s </a:t>
            </a:r>
            <a:r>
              <a:rPr lang="en-US" dirty="0" err="1" smtClean="0">
                <a:latin typeface="Courier New" pitchFamily="49" charset="0"/>
              </a:rPr>
              <a:t>actionPerformed</a:t>
            </a:r>
            <a:r>
              <a:rPr lang="en-US" dirty="0" smtClean="0"/>
              <a:t> method, passing an </a:t>
            </a:r>
            <a:r>
              <a:rPr lang="en-US" dirty="0" err="1" smtClean="0">
                <a:latin typeface="Courier New" pitchFamily="49" charset="0"/>
              </a:rPr>
              <a:t>ActionEvent</a:t>
            </a:r>
            <a:r>
              <a:rPr lang="en-US" dirty="0" smtClean="0"/>
              <a:t> object as an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There are two methods in the </a:t>
            </a:r>
            <a:r>
              <a:rPr lang="en-US" sz="2400" dirty="0" err="1" smtClean="0">
                <a:latin typeface="Courier New" pitchFamily="49" charset="0"/>
              </a:rPr>
              <a:t>JComboBox</a:t>
            </a:r>
            <a:r>
              <a:rPr lang="en-US" sz="2400" dirty="0" smtClean="0"/>
              <a:t> class that can be used to determine which item in a list is currently selected: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getSelectedItem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getSelectedItem</a:t>
            </a:r>
            <a:r>
              <a:rPr lang="en-US" sz="2400" dirty="0" smtClean="0"/>
              <a:t> method returns a reference to the item that is currently selected.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</a:rPr>
              <a:t>selectedName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err="1" smtClean="0">
                <a:latin typeface="Courier New" pitchFamily="49" charset="0"/>
              </a:rPr>
              <a:t>selectedName</a:t>
            </a:r>
            <a:r>
              <a:rPr lang="en-US" sz="1800" dirty="0" smtClean="0">
                <a:latin typeface="Courier New" pitchFamily="49" charset="0"/>
              </a:rPr>
              <a:t> = (String) </a:t>
            </a:r>
            <a:r>
              <a:rPr lang="en-US" sz="1800" dirty="0" err="1" smtClean="0">
                <a:latin typeface="Courier New" pitchFamily="49" charset="0"/>
              </a:rPr>
              <a:t>nameBox.getSelectedItem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getSelectedItem</a:t>
            </a:r>
            <a:r>
              <a:rPr lang="en-US" sz="2400" dirty="0" smtClean="0"/>
              <a:t> returns an </a:t>
            </a:r>
            <a:r>
              <a:rPr lang="en-US" sz="2400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 reference so we cast the return value to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2925762"/>
          </a:xfrm>
        </p:spPr>
        <p:txBody>
          <a:bodyPr>
            <a:normAutofit/>
          </a:bodyPr>
          <a:lstStyle/>
          <a:p>
            <a:r>
              <a:rPr lang="en-US" dirty="0" smtClean="0"/>
              <a:t>AWT and Swing Class Hierarchy</a:t>
            </a:r>
            <a:endParaRPr lang="en-US" dirty="0"/>
          </a:p>
        </p:txBody>
      </p:sp>
      <p:pic>
        <p:nvPicPr>
          <p:cNvPr id="4" name="Picture 3" descr="Figure 1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04800"/>
            <a:ext cx="438149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getSelectedIndex</a:t>
            </a:r>
            <a:r>
              <a:rPr lang="en-US" sz="2800" dirty="0" smtClean="0"/>
              <a:t> method returns the index of the selected item.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Get the selected item from the names array: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index;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index = </a:t>
            </a:r>
            <a:r>
              <a:rPr lang="en-US" sz="2000" b="1" dirty="0" err="1" smtClean="0">
                <a:latin typeface="Courier New" pitchFamily="49" charset="0"/>
              </a:rPr>
              <a:t>nameBox.getSelectedIndex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 = names[index];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06912" y="1759744"/>
            <a:ext cx="35083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>
                <a:hlinkClick r:id="rId2" action="ppaction://hlinkfile"/>
              </a:rPr>
              <a:t>ComboBoxWindow.java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732756"/>
            <a:ext cx="3354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3713956"/>
            <a:ext cx="31242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3790156"/>
            <a:ext cx="3178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two types of combo boxes:</a:t>
            </a:r>
          </a:p>
          <a:p>
            <a:pPr lvl="1"/>
            <a:r>
              <a:rPr lang="en-US" sz="2000" dirty="0" err="1" smtClean="0"/>
              <a:t>uneditable</a:t>
            </a:r>
            <a:r>
              <a:rPr lang="en-US" sz="2000" dirty="0" smtClean="0"/>
              <a:t> – allows the user to only select items from its list. </a:t>
            </a:r>
          </a:p>
          <a:p>
            <a:pPr lvl="1"/>
            <a:r>
              <a:rPr lang="en-US" sz="2000" dirty="0" smtClean="0"/>
              <a:t>editable – combines a text field and a list.</a:t>
            </a:r>
          </a:p>
          <a:p>
            <a:pPr lvl="2"/>
            <a:r>
              <a:rPr lang="en-US" sz="1800" dirty="0" smtClean="0"/>
              <a:t>It allows the selection of items from the list</a:t>
            </a:r>
          </a:p>
          <a:p>
            <a:pPr lvl="2"/>
            <a:r>
              <a:rPr lang="en-US" sz="1800" dirty="0" smtClean="0"/>
              <a:t>allows the user to type input into the text field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setEditable</a:t>
            </a:r>
            <a:r>
              <a:rPr lang="en-US" sz="2400" dirty="0" smtClean="0"/>
              <a:t> method sets the edit mode for the component.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nameBox.setEditable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editable combo box appears as a text field with a small button displaying an arrow joining it.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the user clicks on the button, the drop-down list appears as shown in the center of the figure.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user may: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select an item from the list.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type a value into the text field.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user is not restricted to the values that appear in the list, and may type any input into the text field.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314699"/>
            <a:ext cx="1666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314699"/>
            <a:ext cx="1752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14699"/>
            <a:ext cx="1638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62250" y="1866899"/>
            <a:ext cx="37338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Note that Sharon is not in the list.</a:t>
            </a:r>
          </a:p>
        </p:txBody>
      </p:sp>
      <p:cxnSp>
        <p:nvCxnSpPr>
          <p:cNvPr id="10" name="AutoShape 7"/>
          <p:cNvCxnSpPr>
            <a:cxnSpLocks noChangeShapeType="1"/>
            <a:stCxn id="9" idx="2"/>
          </p:cNvCxnSpPr>
          <p:nvPr/>
        </p:nvCxnSpPr>
        <p:spPr bwMode="auto">
          <a:xfrm rot="5400000">
            <a:off x="4108450" y="2793999"/>
            <a:ext cx="10414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260975" y="1641474"/>
            <a:ext cx="1041400" cy="23050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7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Labels can display text, an image, or both.</a:t>
            </a:r>
          </a:p>
          <a:p>
            <a:r>
              <a:rPr lang="en-US" sz="2400" dirty="0" smtClean="0"/>
              <a:t>To display an image, create an instance of the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class, which reads the image file.</a:t>
            </a:r>
          </a:p>
          <a:p>
            <a:r>
              <a:rPr lang="en-US" sz="2400" dirty="0" smtClean="0"/>
              <a:t>The constructor accepts the name of an image file.</a:t>
            </a:r>
          </a:p>
          <a:p>
            <a:r>
              <a:rPr lang="en-US" sz="2400" dirty="0" smtClean="0"/>
              <a:t>The supported file types are JPEG, GIF, and PNG.</a:t>
            </a:r>
          </a:p>
          <a:p>
            <a:r>
              <a:rPr lang="en-US" sz="2400" dirty="0" smtClean="0"/>
              <a:t>The name can also contain path information.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i="1" dirty="0" smtClean="0">
                <a:latin typeface="Arial" pitchFamily="34" charset="0"/>
              </a:rPr>
              <a:t>or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"C:\\Workshop\\Images\\Smiley.gif");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Display the image in a label by passing the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object as an argument to the </a:t>
            </a:r>
            <a:r>
              <a:rPr lang="en-US" sz="2400" dirty="0" err="1" smtClean="0">
                <a:latin typeface="Courier New" pitchFamily="49" charset="0"/>
              </a:rPr>
              <a:t>JLabel</a:t>
            </a:r>
            <a:r>
              <a:rPr lang="en-US" sz="2400" dirty="0" smtClean="0"/>
              <a:t> constructor.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(Icon </a:t>
            </a:r>
            <a:r>
              <a:rPr lang="en-US" sz="2000" b="1" i="1" dirty="0" smtClean="0">
                <a:latin typeface="Courier New" pitchFamily="49" charset="0"/>
              </a:rPr>
              <a:t>image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 argument passed can be an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object or any object that implements the </a:t>
            </a:r>
            <a:r>
              <a:rPr lang="en-US" sz="2400" dirty="0" smtClean="0">
                <a:latin typeface="Courier New" pitchFamily="49" charset="0"/>
              </a:rPr>
              <a:t>Icon</a:t>
            </a:r>
            <a:r>
              <a:rPr lang="en-US" sz="2400" dirty="0" smtClean="0"/>
              <a:t> interface.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r>
              <a:rPr lang="en-US" sz="2000" b="1" i="1" dirty="0" smtClean="0"/>
              <a:t>or</a:t>
            </a:r>
            <a:endParaRPr lang="en-US" sz="2400" b="1" i="1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("Have a nice day!");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label.setIcon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Text is displayed to the right of images by default.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Text alignment can be modified by passing one of the following to an overloaded constructor: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SwingConstants.LEFT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SwingConstants.CENTER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SwingConstants.RIGHT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("Have a nice day!",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image,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</a:t>
            </a:r>
            <a:r>
              <a:rPr lang="en-US" sz="2000" b="1" dirty="0" err="1" smtClean="0">
                <a:latin typeface="Courier New" pitchFamily="49" charset="0"/>
              </a:rPr>
              <a:t>SwingConstants.RIGHT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a button with an image is similar to that of creating a label with an image.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To create a button with an image and text: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"Have a nice day!", image);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button.setIcon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add an image to an existing button: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"Have a nice day!");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button.setIcon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You are not limited to small graphical icons when placing images in labels or buttons.</a:t>
            </a:r>
          </a:p>
          <a:p>
            <a:r>
              <a:rPr lang="en-US" sz="2800" dirty="0" smtClean="0"/>
              <a:t>Example: </a:t>
            </a:r>
            <a:r>
              <a:rPr lang="en-US" sz="2800" dirty="0" smtClean="0">
                <a:hlinkClick r:id="rId2" action="ppaction://hlinkfile"/>
              </a:rPr>
              <a:t>MyCatImage.java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list </a:t>
            </a:r>
            <a:r>
              <a:rPr lang="en-US" sz="2800" dirty="0" smtClean="0"/>
              <a:t>is a component that displays a list of items and allows the user to select items from the list.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is used for creating lists.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an instance of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class is created, an array of objects is passed to the constructor.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(Object[] </a:t>
            </a:r>
            <a:r>
              <a:rPr lang="en-US" sz="2000" b="1" i="1" dirty="0" smtClean="0">
                <a:latin typeface="Courier New" pitchFamily="49" charset="0"/>
              </a:rPr>
              <a:t>array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uses the array to create the list of items.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mnemonic </a:t>
            </a:r>
            <a:r>
              <a:rPr lang="en-US" dirty="0" smtClean="0"/>
              <a:t>is a key that you press in combination with the Alt key to quickly access a component. (The term is from the Greek word for memory.)</a:t>
            </a:r>
          </a:p>
          <a:p>
            <a:r>
              <a:rPr lang="en-US" dirty="0" smtClean="0"/>
              <a:t>These are sometimes referred to as hot keys.</a:t>
            </a:r>
          </a:p>
          <a:p>
            <a:r>
              <a:rPr lang="en-US" dirty="0" smtClean="0"/>
              <a:t>A hot key is assigned to a component through the component’s </a:t>
            </a:r>
            <a:r>
              <a:rPr lang="en-US" dirty="0" err="1" smtClean="0">
                <a:latin typeface="Courier New" pitchFamily="49" charset="0"/>
              </a:rPr>
              <a:t>setMnemonic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The argument passed to the method is an integer code that represents the key you wish to assign.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key codes are predefined constants in the </a:t>
            </a:r>
            <a:r>
              <a:rPr lang="en-US" sz="2400" dirty="0" err="1" smtClean="0">
                <a:latin typeface="Courier New" pitchFamily="49" charset="0"/>
              </a:rPr>
              <a:t>KeyEvent</a:t>
            </a:r>
            <a:r>
              <a:rPr lang="en-US" sz="2400" dirty="0" smtClean="0"/>
              <a:t> class (</a:t>
            </a:r>
            <a:r>
              <a:rPr lang="en-US" sz="2400" dirty="0" err="1" smtClean="0">
                <a:latin typeface="Courier New" pitchFamily="49" charset="0"/>
              </a:rPr>
              <a:t>java.awt.event</a:t>
            </a:r>
            <a:r>
              <a:rPr lang="en-US" sz="2400" dirty="0" smtClean="0"/>
              <a:t> package). </a:t>
            </a:r>
          </a:p>
          <a:p>
            <a:r>
              <a:rPr lang="en-US" sz="2400" dirty="0" smtClean="0"/>
              <a:t>These constants take the form:</a:t>
            </a: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KeyEvent.VK_</a:t>
            </a:r>
            <a:r>
              <a:rPr lang="en-US" sz="2000" i="1" dirty="0" err="1" smtClean="0">
                <a:latin typeface="Courier New" pitchFamily="49" charset="0"/>
              </a:rPr>
              <a:t>x</a:t>
            </a:r>
            <a:r>
              <a:rPr lang="en-US" sz="2000" dirty="0" smtClean="0"/>
              <a:t>, where </a:t>
            </a:r>
            <a:r>
              <a:rPr lang="en-US" sz="2000" i="1" dirty="0" smtClean="0">
                <a:latin typeface="Courier New" pitchFamily="49" charset="0"/>
              </a:rPr>
              <a:t>x</a:t>
            </a:r>
            <a:r>
              <a:rPr lang="en-US" sz="2000" dirty="0" smtClean="0"/>
              <a:t> is a key on the keyboard.</a:t>
            </a:r>
          </a:p>
          <a:p>
            <a:pPr lvl="2"/>
            <a:r>
              <a:rPr lang="en-US" sz="1800" dirty="0" smtClean="0"/>
              <a:t>The letters VK in the constants stand for “virtual key”.</a:t>
            </a:r>
          </a:p>
          <a:p>
            <a:pPr lvl="1"/>
            <a:r>
              <a:rPr lang="en-US" sz="2000" dirty="0" smtClean="0"/>
              <a:t>To assign the 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 smtClean="0"/>
              <a:t> key as a mnemonic, use </a:t>
            </a:r>
            <a:r>
              <a:rPr lang="en-US" sz="2000" dirty="0" err="1" smtClean="0">
                <a:latin typeface="Courier New" pitchFamily="49" charset="0"/>
              </a:rPr>
              <a:t>KeyEvent.VK_A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exitButton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("Exit");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exitButton.setMnemonic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KeyEvent.VK_X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letter is in the component’s text, the first occurrence of that letter will appear underlined.</a:t>
            </a:r>
          </a:p>
          <a:p>
            <a:r>
              <a:rPr lang="en-US" dirty="0" smtClean="0"/>
              <a:t>If the letter does not appear in the component’s text, then no letter will appear underlined.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 also assign mnemonics to radio buttons and check boxes: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 rb1 = new 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("Breakfast");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rb1.setMnemonic(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KeyEvent.VK_B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 rb2 = new </a:t>
            </a: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("Lunch");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rb2.setMnemonic(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KeyEvent.VK_L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 cb1 = new </a:t>
            </a: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("Monday");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cb1.setMnemonic(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KeyEvent.VK_M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 cb2 = new </a:t>
            </a: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("Wednesday");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cb2.setMnemonic(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KeyEvent.VK_W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tool tip </a:t>
            </a:r>
            <a:r>
              <a:rPr lang="en-US" dirty="0" smtClean="0"/>
              <a:t>is text that is displayed in a small box when the mouse is held over a component.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box usually gives a short description of what the component does.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GUI applications use tool tips as concise help to the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Tips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24656" y="15240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mtClean="0"/>
              <a:t>Assign a tool tip to a component with the </a:t>
            </a:r>
            <a:r>
              <a:rPr lang="en-US" smtClean="0">
                <a:latin typeface="Courier New" pitchFamily="49" charset="0"/>
              </a:rPr>
              <a:t>setToolTipText</a:t>
            </a:r>
            <a:r>
              <a:rPr lang="en-US" smtClean="0"/>
              <a:t> method.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JButton exitButton = new JButton("Exit");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exitButton.setMnemonic(KeyEvent.VK_X);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exitButton.setToolTipText(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"Click here to exit.");</a:t>
            </a:r>
          </a:p>
          <a:p>
            <a:pPr eaLnBrk="1" hangingPunct="1"/>
            <a:endParaRPr lang="en-US" smtClean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405856" y="4191000"/>
            <a:ext cx="2486025" cy="1371600"/>
            <a:chOff x="2064" y="2736"/>
            <a:chExt cx="1566" cy="864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36"/>
              <a:ext cx="156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832"/>
              <a:ext cx="27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58656" y="4038600"/>
            <a:ext cx="2905125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Note the mnemonic x.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091656" y="4267200"/>
            <a:ext cx="2590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8656" y="4800600"/>
            <a:ext cx="1169988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Tool tip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691856" y="5029200"/>
            <a:ext cx="10668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41974" y="1600200"/>
            <a:ext cx="82946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file chooser is a specialized dialog box that allows the user to browse for a file and select it.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74" y="2667000"/>
            <a:ext cx="50292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Create an instance of the </a:t>
            </a:r>
            <a:r>
              <a:rPr lang="en-US" sz="2400" dirty="0" err="1" smtClean="0">
                <a:latin typeface="Courier New" pitchFamily="49" charset="0"/>
              </a:rPr>
              <a:t>JFileChooser</a:t>
            </a:r>
            <a:r>
              <a:rPr lang="en-US" sz="2400" dirty="0" smtClean="0"/>
              <a:t> class to display a file chooser dialog box.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Two of the constructors have the form: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(String </a:t>
            </a:r>
            <a:r>
              <a:rPr lang="en-US" sz="2000" b="1" i="1" dirty="0" smtClean="0">
                <a:latin typeface="Courier New" pitchFamily="49" charset="0"/>
              </a:rPr>
              <a:t>path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 first constructor shown takes no arguments and uses the default directory as the starting point for all of its dialog boxes.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second constructor takes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argument containing a valid path. This path will be the starting point for the object’s dialog boxes.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err="1" smtClean="0">
                <a:latin typeface="Courier New" pitchFamily="49" charset="0"/>
              </a:rPr>
              <a:t>JFileChooser</a:t>
            </a:r>
            <a:r>
              <a:rPr lang="en-US" sz="2800" dirty="0" smtClean="0"/>
              <a:t> object can display two types of predefined dialog boxes:</a:t>
            </a:r>
          </a:p>
          <a:p>
            <a:pPr lvl="1"/>
            <a:r>
              <a:rPr lang="en-US" sz="2400" dirty="0" smtClean="0"/>
              <a:t>open file dialog box – lets the user browse for an existing file to open. </a:t>
            </a:r>
          </a:p>
          <a:p>
            <a:pPr lvl="1"/>
            <a:r>
              <a:rPr lang="en-US" sz="2400" dirty="0" smtClean="0"/>
              <a:t>a save file dialog box – </a:t>
            </a:r>
            <a:r>
              <a:rPr lang="en-US" sz="2400" dirty="0" smtClean="0"/>
              <a:t>lets </a:t>
            </a:r>
            <a:r>
              <a:rPr lang="en-US" sz="2400" dirty="0" smtClean="0"/>
              <a:t>the user browse to a location to save a file.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display an open file dialog box, use the </a:t>
            </a:r>
            <a:r>
              <a:rPr lang="en-US" sz="2400" dirty="0" err="1" smtClean="0">
                <a:latin typeface="Courier New" pitchFamily="49" charset="0"/>
              </a:rPr>
              <a:t>showOpenDialog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showOpenDialog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 argument can be null or a reference to a component.</a:t>
            </a:r>
          </a:p>
          <a:p>
            <a:r>
              <a:rPr lang="en-US" sz="2400" dirty="0" smtClean="0"/>
              <a:t>If null is passed, the dialog box is normally centered in the screen.</a:t>
            </a:r>
          </a:p>
          <a:p>
            <a:r>
              <a:rPr lang="en-US" sz="2400" dirty="0" smtClean="0"/>
              <a:t>If you pass a reference to a component the dialog box is displayed over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can operate in any of the following selection modes: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Single Selection Mode</a:t>
            </a:r>
            <a:r>
              <a:rPr lang="en-US" sz="2400" dirty="0" smtClean="0"/>
              <a:t> - Only one item can be selected at a time.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Single Interval Selection Mode</a:t>
            </a:r>
            <a:r>
              <a:rPr lang="en-US" sz="2400" dirty="0" smtClean="0"/>
              <a:t> - Multiple items can be selected, but they must be in a single interval. An interval is a set of contiguous items.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Multiple Interval Selection Mode</a:t>
            </a:r>
            <a:r>
              <a:rPr lang="en-US" sz="2400" dirty="0" smtClean="0"/>
              <a:t> - In this mode multiple items may be selected with no restrictions.</a:t>
            </a:r>
          </a:p>
          <a:p>
            <a:pPr lvl="2"/>
            <a:r>
              <a:rPr lang="en-US" sz="2000" dirty="0" smtClean="0"/>
              <a:t>This is the default selection mode.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display a save file dialog box, use the </a:t>
            </a:r>
            <a:r>
              <a:rPr lang="en-US" sz="2800" dirty="0" err="1" smtClean="0">
                <a:latin typeface="Courier New" pitchFamily="49" charset="0"/>
              </a:rPr>
              <a:t>showSaveDialog</a:t>
            </a:r>
            <a:r>
              <a:rPr lang="en-US" sz="2800" dirty="0" smtClean="0"/>
              <a:t> method.</a:t>
            </a:r>
          </a:p>
          <a:p>
            <a:r>
              <a:rPr lang="en-US" sz="2800" dirty="0" smtClean="0"/>
              <a:t>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showSaveDialog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The argument can be either null or a reference to a component.</a:t>
            </a:r>
          </a:p>
          <a:p>
            <a:r>
              <a:rPr lang="en-US" sz="2800" dirty="0" smtClean="0"/>
              <a:t>Both methods return an integer that indicates the action taken by the user to close the dialog box.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can compare the return value to one of the following constants: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JFileChooser.CANCEL_OPTION</a:t>
            </a:r>
            <a:r>
              <a:rPr lang="en-US" sz="2000" dirty="0" smtClean="0"/>
              <a:t> – indicates that the user clicked on the Cancel button.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JFileChooser.APPROVE_OPTION</a:t>
            </a:r>
            <a:r>
              <a:rPr lang="en-US" sz="2000" dirty="0" smtClean="0"/>
              <a:t> – indicates that the user clicked on the OK button.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JFileChooser.ERROR_OPTION</a:t>
            </a:r>
            <a:r>
              <a:rPr lang="en-US" sz="2000" dirty="0" smtClean="0"/>
              <a:t> – indicates that an error occurred, or the user clicked on the standard close button on the window to dismiss it.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the user selected a file, use the </a:t>
            </a:r>
            <a:r>
              <a:rPr lang="en-US" sz="2400" dirty="0" err="1" smtClean="0">
                <a:latin typeface="Courier New" pitchFamily="49" charset="0"/>
              </a:rPr>
              <a:t>getSelectedFile</a:t>
            </a:r>
            <a:r>
              <a:rPr lang="en-US" sz="2400" dirty="0" smtClean="0"/>
              <a:t> method to determine the file that was selected.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getSelectedFile</a:t>
            </a:r>
            <a:r>
              <a:rPr lang="en-US" sz="2400" dirty="0" smtClean="0"/>
              <a:t> method returns a </a:t>
            </a:r>
            <a:r>
              <a:rPr lang="en-US" sz="2400" dirty="0" smtClean="0">
                <a:latin typeface="Courier New" pitchFamily="49" charset="0"/>
              </a:rPr>
              <a:t>File</a:t>
            </a:r>
            <a:r>
              <a:rPr lang="en-US" sz="2400" dirty="0" smtClean="0"/>
              <a:t> object, which contains data about the selected file.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 the </a:t>
            </a:r>
            <a:r>
              <a:rPr lang="en-US" sz="2800" dirty="0" smtClean="0">
                <a:latin typeface="Courier New" pitchFamily="49" charset="0"/>
              </a:rPr>
              <a:t>File</a:t>
            </a:r>
            <a:r>
              <a:rPr lang="en-US" sz="2800" dirty="0" smtClean="0"/>
              <a:t> object’s </a:t>
            </a:r>
            <a:r>
              <a:rPr lang="en-US" sz="2800" dirty="0" err="1" smtClean="0">
                <a:latin typeface="Courier New" pitchFamily="49" charset="0"/>
              </a:rPr>
              <a:t>getPath</a:t>
            </a:r>
            <a:r>
              <a:rPr lang="en-US" sz="2800" dirty="0" smtClean="0"/>
              <a:t> method to get the path and file name as a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fileChooser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status = </a:t>
            </a:r>
            <a:r>
              <a:rPr lang="en-US" sz="2000" b="1" dirty="0" err="1" smtClean="0">
                <a:latin typeface="Courier New" pitchFamily="49" charset="0"/>
              </a:rPr>
              <a:t>fileChooser.showOpenDialog</a:t>
            </a:r>
            <a:r>
              <a:rPr lang="en-US" sz="2000" b="1" dirty="0" smtClean="0">
                <a:latin typeface="Courier New" pitchFamily="49" charset="0"/>
              </a:rPr>
              <a:t>(null);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if (status == </a:t>
            </a:r>
            <a:r>
              <a:rPr lang="en-US" sz="2000" b="1" dirty="0" err="1" smtClean="0">
                <a:latin typeface="Courier New" pitchFamily="49" charset="0"/>
              </a:rPr>
              <a:t>JFileChooser.APPROVE_OPTION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File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selectedFile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   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fileChooser.getSelectedFile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String filename =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selectedFile.getPath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"You selected " + filename);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7200" y="1295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color chooser is a specialized dialog box that allows the user to select a color from a predefined palette of colors.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39624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4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By clicking the HSB tab you can select a color by specifying its hue, saturation, and brightness.</a:t>
            </a:r>
          </a:p>
          <a:p>
            <a:r>
              <a:rPr lang="en-US" sz="2400" dirty="0" smtClean="0"/>
              <a:t>By clicking the RGB tab you can select a color by specifying its red, green, and blue components.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JColorChooser</a:t>
            </a:r>
            <a:r>
              <a:rPr lang="en-US" sz="2400" dirty="0" smtClean="0"/>
              <a:t> class has a static method named </a:t>
            </a:r>
            <a:r>
              <a:rPr lang="en-US" sz="2400" dirty="0" err="1" smtClean="0">
                <a:latin typeface="Courier New" pitchFamily="49" charset="0"/>
              </a:rPr>
              <a:t>showDialog</a:t>
            </a:r>
            <a:r>
              <a:rPr lang="en-US" sz="2400" dirty="0" smtClean="0"/>
              <a:t>, with the following general format: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Color </a:t>
            </a:r>
            <a:r>
              <a:rPr lang="en-US" sz="2000" b="1" dirty="0" err="1" smtClean="0">
                <a:latin typeface="Courier New" pitchFamily="49" charset="0"/>
              </a:rPr>
              <a:t>showDialog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parent,</a:t>
            </a:r>
          </a:p>
          <a:p>
            <a:pPr lvl="1">
              <a:buNone/>
            </a:pPr>
            <a:r>
              <a:rPr lang="en-US" sz="2000" b="1" i="1" dirty="0" smtClean="0">
                <a:latin typeface="Courier New" pitchFamily="49" charset="0"/>
              </a:rPr>
              <a:t>                </a:t>
            </a: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i="1" dirty="0" smtClean="0">
                <a:latin typeface="Courier New" pitchFamily="49" charset="0"/>
              </a:rPr>
              <a:t>title</a:t>
            </a:r>
            <a:r>
              <a:rPr lang="en-US" sz="2000" b="1" dirty="0" smtClean="0">
                <a:latin typeface="Courier New" pitchFamily="49" charset="0"/>
              </a:rPr>
              <a:t>, Color </a:t>
            </a:r>
            <a:r>
              <a:rPr lang="en-US" sz="2000" b="1" i="1" dirty="0" smtClean="0">
                <a:latin typeface="Courier New" pitchFamily="49" charset="0"/>
              </a:rPr>
              <a:t>initial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the first argument is </a:t>
            </a:r>
            <a:r>
              <a:rPr lang="en-US" dirty="0" smtClean="0">
                <a:latin typeface="Courier New" pitchFamily="49" charset="0"/>
              </a:rPr>
              <a:t>null</a:t>
            </a:r>
            <a:r>
              <a:rPr lang="en-US" dirty="0" smtClean="0"/>
              <a:t>, the dialog box is normally centered in the screen.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it is a reference to a component the dialog box is displayed over the component.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second argument is the dialog title.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third argument indicates the color that appears initially selected in the dialog box.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method returns the color selected by the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JPanel</a:t>
            </a:r>
            <a:r>
              <a:rPr lang="en-US" sz="2400" b="1" dirty="0" smtClean="0">
                <a:latin typeface="Courier New" pitchFamily="49" charset="0"/>
              </a:rPr>
              <a:t> panel = new </a:t>
            </a:r>
            <a:r>
              <a:rPr lang="en-US" sz="2400" b="1" dirty="0" err="1" smtClean="0">
                <a:latin typeface="Courier New" pitchFamily="49" charset="0"/>
              </a:rPr>
              <a:t>JPanel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Color </a:t>
            </a:r>
            <a:r>
              <a:rPr lang="en-US" sz="2400" b="1" dirty="0" err="1" smtClean="0">
                <a:latin typeface="Courier New" pitchFamily="49" charset="0"/>
              </a:rPr>
              <a:t>selectedColor</a:t>
            </a:r>
            <a:r>
              <a:rPr lang="en-US" sz="2400" b="1" dirty="0" smtClean="0">
                <a:latin typeface="Courier New" pitchFamily="49" charset="0"/>
              </a:rPr>
              <a:t> =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JColorChooser.showDialog</a:t>
            </a:r>
            <a:r>
              <a:rPr lang="en-US" sz="2400" b="1" dirty="0" smtClean="0">
                <a:latin typeface="Courier New" pitchFamily="49" charset="0"/>
              </a:rPr>
              <a:t>(null,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       "Select a Background Color",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       </a:t>
            </a:r>
            <a:r>
              <a:rPr lang="en-US" sz="2400" b="1" dirty="0" err="1" smtClean="0">
                <a:latin typeface="Courier New" pitchFamily="49" charset="0"/>
              </a:rPr>
              <a:t>Color.BLUE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panel.setBackground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selectedColor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96081" y="1621342"/>
            <a:ext cx="829468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menu system </a:t>
            </a:r>
            <a:r>
              <a:rPr lang="en-US" sz="2800" smtClean="0"/>
              <a:t>is a collection of commands organized in one or more drop-down menus.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2688142"/>
            <a:ext cx="81994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0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menu system commonly consists of: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 Bar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bar </a:t>
            </a:r>
            <a:r>
              <a:rPr lang="en-US" sz="2000" dirty="0" smtClean="0"/>
              <a:t>lists the names of one or more menus.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</a:t>
            </a:r>
            <a:r>
              <a:rPr lang="en-US" sz="2000" dirty="0" smtClean="0"/>
              <a:t>is a drop-down list of menu items.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item </a:t>
            </a:r>
            <a:r>
              <a:rPr lang="en-US" sz="2000" dirty="0" smtClean="0"/>
              <a:t>can be selected by the user.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Check box 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check box menu item </a:t>
            </a:r>
            <a:r>
              <a:rPr lang="en-US" sz="2000" dirty="0" smtClean="0"/>
              <a:t>appears with a small box beside it.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item may be selected or deselected.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b="1" dirty="0" smtClean="0"/>
              <a:t>Radio button 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radio button menu item </a:t>
            </a:r>
            <a:r>
              <a:rPr lang="en-US" sz="2000" dirty="0" smtClean="0"/>
              <a:t>may be selected or deselected.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Submen</a:t>
            </a:r>
            <a:r>
              <a:rPr lang="en-US" sz="2000" dirty="0" smtClean="0"/>
              <a:t>u – A menu within a menu is called a </a:t>
            </a:r>
            <a:r>
              <a:rPr lang="en-US" sz="2000" i="1" dirty="0" smtClean="0"/>
              <a:t>submenu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Separator bar</a:t>
            </a:r>
            <a:r>
              <a:rPr lang="en-US" sz="2000" dirty="0" smtClean="0"/>
              <a:t> – A separator bar is a horizontal bar used to separate groups of items on a menu.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 smtClean="0"/>
              <a:t>A menu system is constructed with the following classes: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JMenuBar</a:t>
            </a:r>
            <a:r>
              <a:rPr lang="en-US" sz="2000" dirty="0" smtClean="0"/>
              <a:t> – Used to create a menu bar.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JMenuBar</a:t>
            </a:r>
            <a:r>
              <a:rPr lang="en-US" sz="1800" dirty="0" smtClean="0"/>
              <a:t> object can contain </a:t>
            </a:r>
            <a:r>
              <a:rPr lang="en-US" sz="1800" dirty="0" err="1" smtClean="0"/>
              <a:t>JMenu</a:t>
            </a:r>
            <a:r>
              <a:rPr lang="en-US" sz="1800" dirty="0" smtClean="0"/>
              <a:t> components.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JMenu</a:t>
            </a:r>
            <a:r>
              <a:rPr lang="en-US" sz="2000" dirty="0" smtClean="0"/>
              <a:t> – Used to create a menu. A </a:t>
            </a:r>
            <a:r>
              <a:rPr lang="en-US" sz="2000" dirty="0" err="1" smtClean="0">
                <a:latin typeface="Courier New" pitchFamily="49" charset="0"/>
              </a:rPr>
              <a:t>JMenu</a:t>
            </a:r>
            <a:r>
              <a:rPr lang="en-US" sz="2000" dirty="0" smtClean="0"/>
              <a:t> component can contain: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JMenuItem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urier New" pitchFamily="49" charset="0"/>
              </a:rPr>
              <a:t>JCheckBoxMenuItem</a:t>
            </a:r>
            <a:r>
              <a:rPr lang="en-US" sz="1800" dirty="0" smtClean="0"/>
              <a:t>, and </a:t>
            </a: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components,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as well as other </a:t>
            </a:r>
            <a:r>
              <a:rPr lang="en-US" sz="1800" dirty="0" err="1" smtClean="0">
                <a:latin typeface="Courier New" pitchFamily="49" charset="0"/>
              </a:rPr>
              <a:t>JMenu</a:t>
            </a:r>
            <a:r>
              <a:rPr lang="en-US" sz="1800" dirty="0" smtClean="0"/>
              <a:t> components.</a:t>
            </a:r>
          </a:p>
          <a:p>
            <a:pPr marL="1714500" lvl="3" indent="-342900">
              <a:lnSpc>
                <a:spcPct val="90000"/>
              </a:lnSpc>
            </a:pPr>
            <a:r>
              <a:rPr lang="en-US" sz="1600" dirty="0" smtClean="0"/>
              <a:t>A submenu is a </a:t>
            </a:r>
            <a:r>
              <a:rPr lang="en-US" sz="1600" dirty="0" err="1" smtClean="0">
                <a:latin typeface="Courier New" pitchFamily="49" charset="0"/>
              </a:rPr>
              <a:t>JMenu</a:t>
            </a:r>
            <a:r>
              <a:rPr lang="en-US" sz="1600" dirty="0" smtClean="0"/>
              <a:t> component that is inside another </a:t>
            </a:r>
            <a:r>
              <a:rPr lang="en-US" sz="1600" dirty="0" err="1" smtClean="0">
                <a:latin typeface="Courier New" pitchFamily="49" charset="0"/>
              </a:rPr>
              <a:t>JMenu</a:t>
            </a:r>
            <a:r>
              <a:rPr lang="en-US" sz="1600" dirty="0" smtClean="0"/>
              <a:t> component.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>
                <a:latin typeface="Courier New" pitchFamily="49" charset="0"/>
              </a:rPr>
              <a:t>JMenuItem</a:t>
            </a:r>
            <a:r>
              <a:rPr lang="en-US" sz="2000" dirty="0" smtClean="0"/>
              <a:t> – Used to create a regular menu item.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JMenuItem</a:t>
            </a:r>
            <a:r>
              <a:rPr lang="en-US" sz="1800" dirty="0" smtClean="0"/>
              <a:t> component generates an action event when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19350" y="1646237"/>
            <a:ext cx="35052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Single selection mode allows</a:t>
            </a:r>
          </a:p>
          <a:p>
            <a:pPr algn="ctr" eaLnBrk="1" hangingPunct="1"/>
            <a:r>
              <a:rPr lang="en-US" sz="2000"/>
              <a:t>only one item to be selected</a:t>
            </a:r>
          </a:p>
          <a:p>
            <a:pPr algn="ctr" eaLnBrk="1" hangingPunct="1"/>
            <a:r>
              <a:rPr lang="en-US" sz="2000"/>
              <a:t>at a time.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47950" y="3398837"/>
            <a:ext cx="40386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Multiple interval selection mode allows multiple items to be selected with no restrictions.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39975" y="5078412"/>
            <a:ext cx="4005263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Single interval selection mode allows</a:t>
            </a:r>
          </a:p>
          <a:p>
            <a:pPr algn="ctr" eaLnBrk="1" hangingPunct="1"/>
            <a:r>
              <a:rPr lang="en-US" sz="2000"/>
              <a:t>a single interval of contiguous items</a:t>
            </a:r>
          </a:p>
          <a:p>
            <a:pPr algn="ctr" eaLnBrk="1" hangingPunct="1"/>
            <a:r>
              <a:rPr lang="en-US" sz="2000"/>
              <a:t>to be selected.</a:t>
            </a:r>
          </a:p>
        </p:txBody>
      </p:sp>
      <p:cxnSp>
        <p:nvCxnSpPr>
          <p:cNvPr id="7" name="AutoShape 13"/>
          <p:cNvCxnSpPr>
            <a:cxnSpLocks noChangeShapeType="1"/>
            <a:stCxn id="6" idx="1"/>
          </p:cNvCxnSpPr>
          <p:nvPr/>
        </p:nvCxnSpPr>
        <p:spPr bwMode="auto">
          <a:xfrm rot="10800000">
            <a:off x="1797050" y="5268912"/>
            <a:ext cx="542925" cy="3190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4"/>
          <p:cNvCxnSpPr>
            <a:cxnSpLocks noChangeShapeType="1"/>
            <a:stCxn id="5" idx="3"/>
          </p:cNvCxnSpPr>
          <p:nvPr/>
        </p:nvCxnSpPr>
        <p:spPr bwMode="auto">
          <a:xfrm flipV="1">
            <a:off x="6686550" y="3741737"/>
            <a:ext cx="685800" cy="1666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  <a:stCxn id="4" idx="1"/>
          </p:cNvCxnSpPr>
          <p:nvPr/>
        </p:nvCxnSpPr>
        <p:spPr bwMode="auto">
          <a:xfrm rot="10800000" flipV="1">
            <a:off x="1809750" y="2155825"/>
            <a:ext cx="609600" cy="442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2243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78923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44658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JCheckBoxMenuItem</a:t>
            </a:r>
            <a:r>
              <a:rPr lang="en-US" sz="2000" dirty="0" smtClean="0"/>
              <a:t> – Used to create a check box menu item.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/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JCheckBoxMenuItem</a:t>
            </a:r>
            <a:r>
              <a:rPr lang="en-US" sz="1800" dirty="0" smtClean="0"/>
              <a:t> component generates an action event when selected.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JRadioButtonMenuItem</a:t>
            </a:r>
            <a:r>
              <a:rPr lang="en-US" sz="2000" dirty="0" smtClean="0"/>
              <a:t> – Used to create a radio button menu item.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components can be grouped together in a </a:t>
            </a:r>
            <a:r>
              <a:rPr lang="en-US" sz="1800" dirty="0" err="1" smtClean="0">
                <a:latin typeface="Courier New" pitchFamily="49" charset="0"/>
              </a:rPr>
              <a:t>ButtonGroup</a:t>
            </a:r>
            <a:r>
              <a:rPr lang="en-US" sz="1800" dirty="0" smtClean="0"/>
              <a:t> object so that only one of them can be selected at a time.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>
                <a:latin typeface="Courier New" pitchFamily="49" charset="0"/>
              </a:rPr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 generates an action event when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Example: </a:t>
            </a:r>
            <a:r>
              <a:rPr lang="en-US" dirty="0" smtClean="0">
                <a:hlinkClick r:id="rId2" action="ppaction://hlinkfile"/>
              </a:rPr>
              <a:t>MenuWindow.java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JTextField</a:t>
            </a:r>
            <a:r>
              <a:rPr lang="en-US" sz="2800" dirty="0" smtClean="0"/>
              <a:t> class is used to create text fields.</a:t>
            </a:r>
          </a:p>
          <a:p>
            <a:r>
              <a:rPr lang="en-US" sz="2800" dirty="0" smtClean="0"/>
              <a:t>A text field is a component that allows the user to enter a single line of text.</a:t>
            </a:r>
          </a:p>
          <a:p>
            <a:r>
              <a:rPr lang="en-US" sz="2800" dirty="0" smtClean="0"/>
              <a:t>A text area is like a text field that can accept multiple lines of input.</a:t>
            </a:r>
          </a:p>
          <a:p>
            <a:r>
              <a:rPr lang="en-US" sz="2800" dirty="0" smtClean="0"/>
              <a:t>You use the </a:t>
            </a:r>
            <a:r>
              <a:rPr lang="en-US" sz="2800" dirty="0" err="1" smtClean="0">
                <a:latin typeface="Courier New" pitchFamily="49" charset="0"/>
              </a:rPr>
              <a:t>JTextArea</a:t>
            </a:r>
            <a:r>
              <a:rPr lang="en-US" sz="2800" dirty="0" smtClean="0"/>
              <a:t> class to create a text area.</a:t>
            </a:r>
          </a:p>
          <a:p>
            <a:r>
              <a:rPr lang="en-US" sz="2800" dirty="0" smtClean="0"/>
              <a:t>The general format of two of the class’s constructors: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JTextArea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i="1" dirty="0" smtClean="0">
                <a:latin typeface="Courier New" pitchFamily="49" charset="0"/>
              </a:rPr>
              <a:t>rows, </a:t>
            </a:r>
            <a:r>
              <a:rPr lang="en-US" sz="2400" b="1" i="1" dirty="0" err="1" smtClean="0">
                <a:latin typeface="Courier New" pitchFamily="49" charset="0"/>
              </a:rPr>
              <a:t>int</a:t>
            </a:r>
            <a:r>
              <a:rPr lang="en-US" sz="2400" b="1" i="1" dirty="0" smtClean="0">
                <a:latin typeface="Courier New" pitchFamily="49" charset="0"/>
              </a:rPr>
              <a:t> columns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JTextArea</a:t>
            </a:r>
            <a:r>
              <a:rPr lang="en-US" sz="2400" b="1" dirty="0" smtClean="0">
                <a:latin typeface="Courier New" pitchFamily="49" charset="0"/>
              </a:rPr>
              <a:t>(String </a:t>
            </a:r>
            <a:r>
              <a:rPr lang="en-US" sz="2400" b="1" i="1" dirty="0" smtClean="0">
                <a:latin typeface="Courier New" pitchFamily="49" charset="0"/>
              </a:rPr>
              <a:t>text, </a:t>
            </a:r>
            <a:r>
              <a:rPr lang="en-US" sz="2400" b="1" i="1" dirty="0" err="1" smtClean="0">
                <a:latin typeface="Courier New" pitchFamily="49" charset="0"/>
              </a:rPr>
              <a:t>int</a:t>
            </a:r>
            <a:r>
              <a:rPr lang="en-US" sz="2400" b="1" i="1" dirty="0" smtClean="0">
                <a:latin typeface="Courier New" pitchFamily="49" charset="0"/>
              </a:rPr>
              <a:t> rows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i="1" dirty="0" smtClean="0">
                <a:latin typeface="Courier New" pitchFamily="49" charset="0"/>
              </a:rPr>
              <a:t>columns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JTextArea</a:t>
            </a:r>
            <a:r>
              <a:rPr lang="en-US" sz="2800" dirty="0" smtClean="0"/>
              <a:t> class provides the </a:t>
            </a:r>
            <a:r>
              <a:rPr lang="en-US" sz="2800" dirty="0" err="1" smtClean="0">
                <a:latin typeface="Courier New" pitchFamily="49" charset="0"/>
              </a:rPr>
              <a:t>getText</a:t>
            </a:r>
            <a:r>
              <a:rPr lang="en-US" sz="2800" dirty="0" smtClean="0"/>
              <a:t> and  </a:t>
            </a:r>
            <a:r>
              <a:rPr lang="en-US" sz="2800" dirty="0" err="1" smtClean="0">
                <a:latin typeface="Courier New" pitchFamily="49" charset="0"/>
              </a:rPr>
              <a:t>setText</a:t>
            </a:r>
            <a:r>
              <a:rPr lang="en-US" sz="2800" dirty="0" smtClean="0"/>
              <a:t> methods for getting and setting the text.</a:t>
            </a: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err="1" smtClean="0">
                <a:latin typeface="Courier New" pitchFamily="49" charset="0"/>
              </a:rPr>
              <a:t>userText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textInput.getText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textInput.setText</a:t>
            </a:r>
            <a:r>
              <a:rPr lang="en-US" sz="2400" b="1" dirty="0" smtClean="0">
                <a:latin typeface="Courier New" pitchFamily="49" charset="0"/>
              </a:rPr>
              <a:t>("Modified: " + </a:t>
            </a:r>
            <a:r>
              <a:rPr lang="en-US" sz="2400" b="1" dirty="0" err="1" smtClean="0">
                <a:latin typeface="Courier New" pitchFamily="49" charset="0"/>
              </a:rPr>
              <a:t>userText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</a:rPr>
              <a:t>JTextArea</a:t>
            </a:r>
            <a:r>
              <a:rPr lang="en-US" sz="2800" dirty="0" smtClean="0"/>
              <a:t> components do not automatically display scroll bars.</a:t>
            </a:r>
          </a:p>
          <a:p>
            <a:r>
              <a:rPr lang="en-US" sz="2800" dirty="0" smtClean="0"/>
              <a:t>You must add a text area to a scroll pane.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JTextArea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textInput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JTextArea</a:t>
            </a:r>
            <a:r>
              <a:rPr lang="en-US" sz="2400" b="1" dirty="0" smtClean="0">
                <a:latin typeface="Courier New" pitchFamily="49" charset="0"/>
              </a:rPr>
              <a:t>(20, 40);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JScrollPane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scrollPane</a:t>
            </a:r>
            <a:r>
              <a:rPr lang="en-US" sz="2400" b="1" dirty="0" smtClean="0">
                <a:latin typeface="Courier New" pitchFamily="49" charset="0"/>
              </a:rPr>
              <a:t> = new  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</a:rPr>
              <a:t>JScrollPane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textInput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JScrollPane</a:t>
            </a:r>
            <a:r>
              <a:rPr lang="en-US" sz="2800" dirty="0" smtClean="0"/>
              <a:t> object displays both vertical and horizontal scroll bars on a text area.</a:t>
            </a:r>
          </a:p>
          <a:p>
            <a:r>
              <a:rPr lang="en-US" sz="2800" dirty="0" smtClean="0"/>
              <a:t>By default, the scroll bars are not displayed until they are needed.</a:t>
            </a:r>
          </a:p>
          <a:p>
            <a:r>
              <a:rPr lang="en-US" sz="2800" dirty="0" smtClean="0"/>
              <a:t>This behavior can be altered: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scrollPane.setHorizontalScrollBarPolicy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JScrollPane.HORIZONTAL_SCROLLBAR_NEVER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scrollPane.setVerticalScrollBarPolicy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JScrollPane.VERTICAL_SCROLLBAR_ALWAYS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pass one of the following constants as an argument:</a:t>
            </a:r>
          </a:p>
          <a:p>
            <a:pPr lvl="1"/>
            <a:r>
              <a:rPr lang="en-US" dirty="0" err="1" smtClean="0">
                <a:solidFill>
                  <a:srgbClr val="FF3300"/>
                </a:solidFill>
                <a:latin typeface="Courier New" pitchFamily="49" charset="0"/>
              </a:rPr>
              <a:t>setHorizontalScrollBarPolicy</a:t>
            </a:r>
            <a:endParaRPr lang="en-US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JScrollPane.HORIZONTAL_SCROLLBAR_AS_NEEDED</a:t>
            </a:r>
            <a:r>
              <a:rPr lang="en-US" sz="2000" dirty="0" smtClean="0">
                <a:latin typeface="Courier New" pitchFamily="49" charset="0"/>
              </a:rPr>
              <a:t>.</a:t>
            </a:r>
            <a:endParaRPr lang="en-US" dirty="0" smtClean="0"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JScrollPane.HORIZONTAL_SCROLLBAR_NEVER</a:t>
            </a:r>
            <a:endParaRPr lang="en-US" sz="2000" dirty="0" smtClean="0"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JScrollPane.HORIZONTAL_SCROLLBAR_ALWAYS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dirty="0" err="1" smtClean="0">
                <a:solidFill>
                  <a:srgbClr val="FF3300"/>
                </a:solidFill>
                <a:latin typeface="Courier New" pitchFamily="49" charset="0"/>
              </a:rPr>
              <a:t>setVericalScrollBarPolicy</a:t>
            </a:r>
            <a:endParaRPr lang="en-US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JScrollPane.VERTICAL_SCROLLBAR_AS_NEEDED</a:t>
            </a:r>
            <a:endParaRPr lang="en-US" sz="1800" dirty="0" smtClean="0"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JScrollPane.VERTICAL_SCROLLBAR_NEVER</a:t>
            </a:r>
            <a:endParaRPr lang="en-US" sz="1800" dirty="0" smtClean="0"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JScrollPane.VERTICAL_SCROLLBAR_ALWAYS</a:t>
            </a:r>
            <a:endParaRPr lang="en-US" sz="1800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By default, </a:t>
            </a:r>
            <a:r>
              <a:rPr lang="en-US" sz="2400" dirty="0" err="1" smtClean="0">
                <a:latin typeface="Courier New" pitchFamily="49" charset="0"/>
              </a:rPr>
              <a:t>JTextArea</a:t>
            </a:r>
            <a:r>
              <a:rPr lang="en-US" sz="2400" dirty="0" smtClean="0"/>
              <a:t> components do not perform </a:t>
            </a:r>
            <a:r>
              <a:rPr lang="en-US" sz="2400" i="1" dirty="0" smtClean="0"/>
              <a:t>line wrapping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enable line wrapping: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textInput.setLineWrap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There are two different styles of line wrapping:</a:t>
            </a:r>
          </a:p>
          <a:p>
            <a:pPr lvl="1"/>
            <a:r>
              <a:rPr lang="en-US" sz="2000" dirty="0" smtClean="0"/>
              <a:t>word wrapping – the line breaks always occur between words.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textInput.setWrapStyleWord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400" dirty="0" smtClean="0">
              <a:latin typeface="Minion-Regular" charset="0"/>
            </a:endParaRPr>
          </a:p>
          <a:p>
            <a:pPr lvl="1"/>
            <a:r>
              <a:rPr lang="en-US" sz="2400" dirty="0" smtClean="0"/>
              <a:t>character wrapping – lines are broken between characters (default mode).</a:t>
            </a:r>
          </a:p>
          <a:p>
            <a:pPr lvl="1">
              <a:buNone/>
            </a:pPr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Components display according to their font characteristics:</a:t>
            </a:r>
          </a:p>
          <a:p>
            <a:pPr lvl="1"/>
            <a:r>
              <a:rPr lang="en-US" sz="2000" dirty="0" smtClean="0"/>
              <a:t>font – the name of the typeface</a:t>
            </a:r>
          </a:p>
          <a:p>
            <a:pPr lvl="1"/>
            <a:r>
              <a:rPr lang="en-US" sz="2000" dirty="0" smtClean="0"/>
              <a:t>style – can be plain, bold, and/or italic</a:t>
            </a:r>
          </a:p>
          <a:p>
            <a:pPr lvl="1"/>
            <a:r>
              <a:rPr lang="en-US" sz="2000" dirty="0" smtClean="0"/>
              <a:t>size – size of the text in points.</a:t>
            </a:r>
          </a:p>
          <a:p>
            <a:r>
              <a:rPr lang="en-US" sz="2400" dirty="0" smtClean="0"/>
              <a:t>A component’s </a:t>
            </a:r>
            <a:r>
              <a:rPr lang="en-US" sz="2400" dirty="0" err="1" smtClean="0">
                <a:latin typeface="Courier New" pitchFamily="49" charset="0"/>
              </a:rPr>
              <a:t>setFont</a:t>
            </a:r>
            <a:r>
              <a:rPr lang="en-US" sz="2400" dirty="0" smtClean="0"/>
              <a:t> method will change the appearance of the text in the component:</a:t>
            </a:r>
            <a:endParaRPr lang="en-US" sz="28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setFont</a:t>
            </a:r>
            <a:r>
              <a:rPr lang="en-US" sz="2000" b="1" dirty="0" smtClean="0">
                <a:latin typeface="Courier New" pitchFamily="49" charset="0"/>
              </a:rPr>
              <a:t> (Font </a:t>
            </a:r>
            <a:r>
              <a:rPr lang="en-US" sz="2000" b="1" i="1" dirty="0" smtClean="0">
                <a:latin typeface="Courier New" pitchFamily="49" charset="0"/>
              </a:rPr>
              <a:t>appearance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>
                <a:latin typeface="Minion-Regular" charset="0"/>
              </a:rPr>
              <a:t>A </a:t>
            </a:r>
            <a:r>
              <a:rPr lang="en-US" sz="2400" dirty="0" smtClean="0">
                <a:latin typeface="Courier New" pitchFamily="49" charset="0"/>
              </a:rPr>
              <a:t>Font</a:t>
            </a:r>
            <a:r>
              <a:rPr lang="en-US" sz="2400" dirty="0" smtClean="0">
                <a:latin typeface="Minion-Regular" charset="0"/>
              </a:rPr>
              <a:t> constructor takes three parameters:</a:t>
            </a:r>
            <a:endParaRPr lang="en-US" sz="2800" dirty="0" smtClean="0">
              <a:latin typeface="Minion-Regular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Font(String </a:t>
            </a:r>
            <a:r>
              <a:rPr lang="en-US" sz="2000" b="1" i="1" dirty="0" err="1" smtClean="0">
                <a:latin typeface="Courier New" pitchFamily="49" charset="0"/>
              </a:rPr>
              <a:t>fontName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style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size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Java guarantees that you will have the fonts: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Dialog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DialogInput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Monospaced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SansSerif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</a:rPr>
              <a:t>Serif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 are three font styles: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Font.PLAIN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Font.BOLD</a:t>
            </a:r>
            <a:r>
              <a:rPr lang="en-US" sz="2400" dirty="0" smtClean="0"/>
              <a:t>, and </a:t>
            </a:r>
            <a:r>
              <a:rPr lang="en-US" sz="2400" dirty="0" err="1" smtClean="0">
                <a:latin typeface="Courier New" pitchFamily="49" charset="0"/>
              </a:rPr>
              <a:t>Font.ITALIC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label.setFont</a:t>
            </a:r>
            <a:r>
              <a:rPr lang="en-US" sz="2000" b="1" dirty="0" smtClean="0">
                <a:latin typeface="Courier New" pitchFamily="49" charset="0"/>
              </a:rPr>
              <a:t>(new Font(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"Serif", </a:t>
            </a:r>
            <a:r>
              <a:rPr lang="en-US" sz="2000" b="1" dirty="0" err="1" smtClean="0">
                <a:latin typeface="Courier New" pitchFamily="49" charset="0"/>
              </a:rPr>
              <a:t>Font.BOLD</a:t>
            </a:r>
            <a:r>
              <a:rPr lang="en-US" sz="2000" b="1" dirty="0" smtClean="0">
                <a:latin typeface="Courier New" pitchFamily="49" charset="0"/>
              </a:rPr>
              <a:t>, 24));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Font styles can be combined adding them.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label.setFont</a:t>
            </a:r>
            <a:r>
              <a:rPr lang="en-US" sz="2000" b="1" dirty="0" smtClean="0">
                <a:latin typeface="Courier New" pitchFamily="49" charset="0"/>
              </a:rPr>
              <a:t>(new Font(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"Serif",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Font.BOLD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+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Font.ITALIC</a:t>
            </a:r>
            <a:r>
              <a:rPr lang="en-US" sz="2000" b="1" dirty="0" smtClean="0">
                <a:latin typeface="Courier New" pitchFamily="49" charset="0"/>
              </a:rPr>
              <a:t>, 24));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58775" y="1828800"/>
            <a:ext cx="45720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smtClean="0"/>
              <a:t>A slider is a component that allows the user to graphically adjust a number within a range.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Sliders are created from the </a:t>
            </a:r>
            <a:r>
              <a:rPr lang="en-US" sz="3000" smtClean="0">
                <a:latin typeface="Courier New" pitchFamily="49" charset="0"/>
              </a:rPr>
              <a:t>JSlider</a:t>
            </a:r>
            <a:r>
              <a:rPr lang="en-US" sz="3000" smtClean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They display an image of a “slider knob” that can be dragged along a track.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752600"/>
            <a:ext cx="3168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change a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component’s selection mode with the </a:t>
            </a:r>
            <a:r>
              <a:rPr lang="en-US" sz="2800" dirty="0" err="1" smtClean="0">
                <a:latin typeface="Courier New" pitchFamily="49" charset="0"/>
              </a:rPr>
              <a:t>setSelectionMode</a:t>
            </a:r>
            <a:r>
              <a:rPr lang="en-US" sz="2800" dirty="0" smtClean="0"/>
              <a:t> method.</a:t>
            </a:r>
          </a:p>
          <a:p>
            <a:r>
              <a:rPr lang="en-US" sz="2800" dirty="0" smtClean="0"/>
              <a:t>The method accepts an 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/>
              <a:t> argument that determines the selection mode:</a:t>
            </a: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ListSelectionModel.SINGLE_SELECTION</a:t>
            </a:r>
            <a:endParaRPr lang="en-US" sz="2000" dirty="0" smtClean="0">
              <a:latin typeface="Minion-Regular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ListSelectionModel.SINGLE_INTERVAL_SELECTION</a:t>
            </a:r>
            <a:endParaRPr lang="en-US" sz="2000" dirty="0" smtClean="0">
              <a:latin typeface="Minion-Regular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ListSelectionModel.MULTIPLE_INTERVAL_SELECTION</a:t>
            </a:r>
            <a:endParaRPr lang="en-US" sz="2000" dirty="0" smtClean="0">
              <a:latin typeface="Minion-Regular" charset="0"/>
            </a:endParaRPr>
          </a:p>
          <a:p>
            <a:r>
              <a:rPr lang="en-US" sz="2800" dirty="0" smtClean="0"/>
              <a:t>Example: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nameList.setSelectionMode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</a:rPr>
              <a:t>ListSelectionModel.SINGLE_SELECTION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slider is designed to represent a range of numeric values.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the user moves the knob along the track, the numeric value is adjusted accordingly.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Between the minimum and maximum values, major tick marks are displayed with a label indicating the value at that tick mark.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Between the major tick marks are minor tick marks.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JSlider</a:t>
            </a:r>
            <a:r>
              <a:rPr lang="en-US" sz="2800" dirty="0" smtClean="0"/>
              <a:t> constructor has the 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orientation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minValue</a:t>
            </a:r>
            <a:r>
              <a:rPr lang="en-US" sz="2000" b="1" dirty="0" smtClean="0">
                <a:latin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maxValue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For orientation, one of these constants should be used:</a:t>
            </a: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JSlider.HORIZONTAL</a:t>
            </a:r>
            <a:endParaRPr lang="en-US" sz="2400" dirty="0" smtClean="0">
              <a:latin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JSlider.VERTICAL</a:t>
            </a:r>
            <a:endParaRPr lang="en-US" dirty="0" smtClean="0">
              <a:latin typeface="Minion-Regula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 slider1 = new </a:t>
            </a: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JSlider.HORIZONTAL</a:t>
            </a:r>
            <a:r>
              <a:rPr lang="en-US" sz="2000" b="1" dirty="0" smtClean="0">
                <a:latin typeface="Courier New" pitchFamily="49" charset="0"/>
              </a:rPr>
              <a:t>, 0, 50, 25);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 slider2 = new </a:t>
            </a: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JSlider.VERTICAL</a:t>
            </a:r>
            <a:r>
              <a:rPr lang="en-US" sz="2000" b="1" dirty="0" smtClean="0">
                <a:latin typeface="Courier New" pitchFamily="49" charset="0"/>
              </a:rPr>
              <a:t>, 0, 50, 25);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Set the major and minor tick mark spacing with: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setMajorTickSpacing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setMinorTickSpacing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slider1.setMajorTickSpacing(10);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slider1.setMinorTickSpacing(2);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Display tick marks by calling: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setPaintTickMarks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9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slider1.setPaintTickMarks(true);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Display numeric labels on the slider by calling: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setPaintLabels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7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slider1.setPaintLabels(true);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When the knob’s position is moved, the slider component generates a </a:t>
            </a:r>
            <a:r>
              <a:rPr lang="en-US" sz="2400" i="1" dirty="0" smtClean="0"/>
              <a:t>change event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handle the change event, write a </a:t>
            </a:r>
            <a:r>
              <a:rPr lang="en-US" sz="2400" i="1" dirty="0" smtClean="0"/>
              <a:t>change listener </a:t>
            </a:r>
            <a:r>
              <a:rPr lang="en-US" sz="2400" dirty="0" smtClean="0"/>
              <a:t>class.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change listener class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must implement the </a:t>
            </a:r>
            <a:r>
              <a:rPr lang="en-US" sz="2400" dirty="0" err="1" smtClean="0">
                <a:latin typeface="Courier New" pitchFamily="49" charset="0"/>
              </a:rPr>
              <a:t>ChangeListener</a:t>
            </a:r>
            <a:r>
              <a:rPr lang="en-US" sz="2400" dirty="0" smtClean="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must have a method named </a:t>
            </a:r>
            <a:r>
              <a:rPr lang="en-US" sz="2400" dirty="0" err="1" smtClean="0">
                <a:latin typeface="Courier New" pitchFamily="49" charset="0"/>
              </a:rPr>
              <a:t>stateChanged</a:t>
            </a:r>
            <a:r>
              <a:rPr lang="en-US" sz="24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method must take an argument of the </a:t>
            </a:r>
            <a:r>
              <a:rPr lang="en-US" sz="2000" dirty="0" err="1" smtClean="0">
                <a:latin typeface="Courier New" pitchFamily="49" charset="0"/>
              </a:rPr>
              <a:t>ChangeEvent</a:t>
            </a:r>
            <a:r>
              <a:rPr lang="en-US" sz="2000" dirty="0" smtClean="0"/>
              <a:t> type.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retrieve the current value stored in a </a:t>
            </a:r>
            <a:r>
              <a:rPr lang="en-US" sz="2800" dirty="0" err="1" smtClean="0">
                <a:latin typeface="Courier New" pitchFamily="49" charset="0"/>
              </a:rPr>
              <a:t>JSlider</a:t>
            </a:r>
            <a:r>
              <a:rPr lang="en-US" sz="2800" dirty="0" smtClean="0"/>
              <a:t>, use the </a:t>
            </a:r>
            <a:r>
              <a:rPr lang="en-US" sz="2800" dirty="0" err="1" smtClean="0">
                <a:latin typeface="Courier New" pitchFamily="49" charset="0"/>
              </a:rPr>
              <a:t>getValue</a:t>
            </a:r>
            <a:r>
              <a:rPr lang="en-US" sz="2800" dirty="0" smtClean="0"/>
              <a:t> method.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currentValue</a:t>
            </a:r>
            <a:r>
              <a:rPr lang="en-US" sz="2000" b="1" dirty="0" smtClean="0">
                <a:latin typeface="Courier New" pitchFamily="49" charset="0"/>
              </a:rPr>
              <a:t> = slider1.getValue();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hlinkClick r:id="rId2" action="ppaction://hlinkfile"/>
              </a:rPr>
              <a:t>TempConverter.java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appearance of a particular system’s GUI is known as its </a:t>
            </a:r>
            <a:r>
              <a:rPr lang="en-US" sz="2800" i="1" dirty="0" smtClean="0"/>
              <a:t>look and feel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Java allows you to select the look and feel of a GUI application.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On most systems, Java’s default look and feel is called </a:t>
            </a:r>
            <a:r>
              <a:rPr lang="en-US" sz="2800" i="1" dirty="0" smtClean="0"/>
              <a:t>Metal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 are also Motif and Windows look and feel classes for Java.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Motif is similar to a UNIX look and feel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Windows is the look and feel of the Windows operating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an application’s look and feel, call the </a:t>
            </a:r>
            <a:r>
              <a:rPr lang="en-US" dirty="0" err="1" smtClean="0">
                <a:latin typeface="Courier New" pitchFamily="49" charset="0"/>
              </a:rPr>
              <a:t>UIManager</a:t>
            </a:r>
            <a:r>
              <a:rPr lang="en-US" dirty="0" smtClean="0"/>
              <a:t> class’s static </a:t>
            </a:r>
            <a:r>
              <a:rPr lang="en-US" dirty="0" err="1" smtClean="0">
                <a:latin typeface="Courier New" pitchFamily="49" charset="0"/>
              </a:rPr>
              <a:t>setLookAndFeel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Java has a class for each look and feel.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setLookAndFeel</a:t>
            </a:r>
            <a:r>
              <a:rPr lang="en-US" dirty="0" smtClean="0"/>
              <a:t> method takes the fully qualified class name for the desired look and feel as its argument.</a:t>
            </a:r>
          </a:p>
          <a:p>
            <a:r>
              <a:rPr lang="en-US" dirty="0" smtClean="0"/>
              <a:t>The class name must be passed as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Metal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javax.swing.plaf.metal.MetalLookAndFeel</a:t>
            </a:r>
            <a:r>
              <a:rPr lang="en-US" b="1" dirty="0" smtClean="0">
                <a:latin typeface="Courier New" pitchFamily="49" charset="0"/>
              </a:rPr>
              <a:t>"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Motif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com.sun.java.swing.plaf.motif.MotifLookAndFeel</a:t>
            </a:r>
            <a:r>
              <a:rPr lang="en-US" b="1" dirty="0" smtClean="0">
                <a:latin typeface="Courier New" pitchFamily="49" charset="0"/>
              </a:rPr>
              <a:t>"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Windows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com.sun.java.swing.plaf.windows.WindowsLookAndFeel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63763"/>
            <a:ext cx="8153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Any components that have already been created need to be updated.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(…);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This method takes a reference to the component that you want to update as an argument.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UIManager.setLookAndFeel</a:t>
            </a:r>
            <a:r>
              <a:rPr lang="en-US" sz="2400" dirty="0" smtClean="0"/>
              <a:t> method throws a number of exceptions: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ClassNotFoundException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InstantiationException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IllegalAccessException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UnsupportedLookAndFeelException</a:t>
            </a:r>
            <a:endParaRPr lang="en-US" sz="2000" dirty="0" smtClean="0">
              <a:latin typeface="Minion-Regula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an item in a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object is selected it generates a </a:t>
            </a:r>
            <a:r>
              <a:rPr lang="en-US" sz="2800" i="1" dirty="0" smtClean="0"/>
              <a:t>list selection event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event is handled by an instance of a </a:t>
            </a:r>
            <a:r>
              <a:rPr lang="en-US" sz="2800" i="1" dirty="0" smtClean="0"/>
              <a:t>list selection listener </a:t>
            </a:r>
            <a:r>
              <a:rPr lang="en-US" sz="2800" dirty="0" smtClean="0"/>
              <a:t>class, which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must implement the </a:t>
            </a:r>
            <a:r>
              <a:rPr lang="en-US" sz="2000" dirty="0" err="1" smtClean="0">
                <a:latin typeface="Courier New" pitchFamily="49" charset="0"/>
              </a:rPr>
              <a:t>ListSelectionListener</a:t>
            </a:r>
            <a:r>
              <a:rPr lang="en-US" sz="2000" dirty="0" smtClean="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must have a method named </a:t>
            </a:r>
            <a:r>
              <a:rPr lang="en-US" sz="2000" dirty="0" err="1" smtClean="0">
                <a:latin typeface="Courier New" pitchFamily="49" charset="0"/>
              </a:rPr>
              <a:t>valueChanged</a:t>
            </a:r>
            <a:r>
              <a:rPr lang="en-US" sz="2000" dirty="0" smtClean="0"/>
              <a:t>. This method must take an argument of the </a:t>
            </a:r>
            <a:r>
              <a:rPr lang="en-US" sz="2000" dirty="0" err="1" smtClean="0">
                <a:latin typeface="Courier New" pitchFamily="49" charset="0"/>
              </a:rPr>
              <a:t>ListSelectionEvent</a:t>
            </a:r>
            <a:r>
              <a:rPr lang="en-US" sz="2000" dirty="0" smtClean="0"/>
              <a:t> type.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the </a:t>
            </a:r>
            <a:r>
              <a:rPr lang="en-US" sz="2800" dirty="0" err="1" smtClean="0">
                <a:latin typeface="Courier New" pitchFamily="49" charset="0"/>
              </a:rPr>
              <a:t>addListSelectionListener</a:t>
            </a:r>
            <a:r>
              <a:rPr lang="en-US" sz="2800" dirty="0" smtClean="0"/>
              <a:t> method of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class to register the instance of the list selection listener class with the list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 (Motif):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UIManager.setLookAndFeel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"</a:t>
            </a:r>
            <a:r>
              <a:rPr lang="en-US" sz="1800" b="1" dirty="0" err="1" smtClean="0">
                <a:latin typeface="Courier New" pitchFamily="49" charset="0"/>
              </a:rPr>
              <a:t>com.sun.java.swing.plaf.motif.MotifLookAndFeel</a:t>
            </a:r>
            <a:r>
              <a:rPr lang="en-US" sz="1800" b="1" dirty="0" smtClean="0">
                <a:latin typeface="Courier New" pitchFamily="49" charset="0"/>
              </a:rPr>
              <a:t>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(this);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catch (Exception 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"Error setting the look and feel.");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System.exit</a:t>
            </a:r>
            <a:r>
              <a:rPr lang="en-US" sz="2000" b="1" dirty="0" smtClean="0">
                <a:latin typeface="Courier New" pitchFamily="49" charset="0"/>
              </a:rPr>
              <a:t>(0);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 (Windows):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UIManager.setLookAndFeel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"</a:t>
            </a:r>
            <a:r>
              <a:rPr lang="en-US" sz="1800" b="1" dirty="0" err="1" smtClean="0">
                <a:latin typeface="Courier New" pitchFamily="49" charset="0"/>
              </a:rPr>
              <a:t>com.sun.java.swing.plaf.windows.WindowsLookAndFeel</a:t>
            </a:r>
            <a:r>
              <a:rPr lang="en-US" sz="1800" b="1" dirty="0" smtClean="0">
                <a:latin typeface="Courier New" pitchFamily="49" charset="0"/>
              </a:rPr>
              <a:t>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(this);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catch (Exception 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"Error setting the look and feel.");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System.exit</a:t>
            </a:r>
            <a:r>
              <a:rPr lang="en-US" sz="2000" b="1" dirty="0" smtClean="0">
                <a:latin typeface="Courier New" pitchFamily="49" charset="0"/>
              </a:rPr>
              <a:t>(0);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Draw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 have an associated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that may be used to draw lines and shapes.</a:t>
            </a:r>
          </a:p>
          <a:p>
            <a:r>
              <a:rPr lang="en-US" dirty="0"/>
              <a:t>Java allows drawing of lines and graphical shapes such as rectangles, ovals, and arcs.</a:t>
            </a:r>
          </a:p>
          <a:p>
            <a:r>
              <a:rPr lang="en-US" smtClean="0"/>
              <a:t>Frames </a:t>
            </a:r>
            <a:r>
              <a:rPr lang="en-US" smtClean="0"/>
              <a:t>and </a:t>
            </a:r>
            <a:r>
              <a:rPr lang="en-US" dirty="0"/>
              <a:t>panels can become a canvas for your drawings.</a:t>
            </a:r>
          </a:p>
          <a:p>
            <a:r>
              <a:rPr lang="en-US" dirty="0" smtClean="0"/>
              <a:t>What I’m about to show you works pretty much the same in Swing and 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location of each pixel in a component is identified with an </a:t>
            </a:r>
            <a:r>
              <a:rPr lang="en-US" i="1" dirty="0"/>
              <a:t>X </a:t>
            </a:r>
            <a:r>
              <a:rPr lang="en-US" dirty="0"/>
              <a:t>coordinate and a </a:t>
            </a:r>
            <a:r>
              <a:rPr lang="en-US" i="1" dirty="0"/>
              <a:t>Y </a:t>
            </a:r>
            <a:r>
              <a:rPr lang="en-US" dirty="0"/>
              <a:t>coordinate.</a:t>
            </a:r>
          </a:p>
          <a:p>
            <a:r>
              <a:rPr lang="en-US" dirty="0"/>
              <a:t>The coordinates are usually written in the form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).</a:t>
            </a:r>
          </a:p>
          <a:p>
            <a:r>
              <a:rPr lang="en-US" dirty="0"/>
              <a:t>Unlike Cartesian coordinates, the upper-left corner of a drawing area (0, 0).</a:t>
            </a:r>
          </a:p>
          <a:p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coordinates increase from left to right, and the </a:t>
            </a:r>
            <a:r>
              <a:rPr lang="en-US" i="1" dirty="0"/>
              <a:t>Y </a:t>
            </a:r>
            <a:r>
              <a:rPr lang="en-US" dirty="0"/>
              <a:t>coordinates increase from top to bottom.</a:t>
            </a:r>
          </a:p>
          <a:p>
            <a:r>
              <a:rPr lang="en-US" dirty="0"/>
              <a:t>When drawing a line or shape on a component, you must indicate its position using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an internal object that is derived from the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class, which is part of the </a:t>
            </a:r>
            <a:r>
              <a:rPr lang="en-US" dirty="0" err="1">
                <a:latin typeface="Courier New" pitchFamily="49" charset="0"/>
              </a:rPr>
              <a:t>java.awt</a:t>
            </a:r>
            <a:r>
              <a:rPr lang="en-US" dirty="0"/>
              <a:t> package.</a:t>
            </a:r>
          </a:p>
          <a:p>
            <a:r>
              <a:rPr lang="en-US" dirty="0"/>
              <a:t>This object has numerous methods for drawing graphical shapes on the surface of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Some of the methods of the </a:t>
            </a:r>
            <a:r>
              <a:rPr lang="en-US" sz="2800" dirty="0">
                <a:latin typeface="Courier New" pitchFamily="49" charset="0"/>
              </a:rPr>
              <a:t>Graphics</a:t>
            </a:r>
            <a:r>
              <a:rPr lang="en-US" sz="2800" dirty="0"/>
              <a:t> class: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setColor</a:t>
            </a:r>
            <a:r>
              <a:rPr lang="en-US" sz="2000" dirty="0">
                <a:latin typeface="Courier New" pitchFamily="49" charset="0"/>
              </a:rPr>
              <a:t>(Color </a:t>
            </a:r>
            <a:r>
              <a:rPr lang="en-US" sz="2000" i="1" dirty="0"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Sets the drawing color for this object.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getColor</a:t>
            </a:r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– Returns the current drawing color for this object.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drawLine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x1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y1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x2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y2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a line on the component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drawRect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width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height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the outline of a rectangle on the component.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fillOval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width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height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a filled oval.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drawString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y)</a:t>
            </a:r>
            <a:r>
              <a:rPr lang="en-US" sz="2000" dirty="0"/>
              <a:t> – Draws the string passed into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using the current font.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call these methods, you must get a reference to a component’s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object.</a:t>
            </a:r>
          </a:p>
          <a:p>
            <a:r>
              <a:rPr lang="en-US" sz="2400" dirty="0"/>
              <a:t>One way to do this is to override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method.</a:t>
            </a:r>
          </a:p>
          <a:p>
            <a:r>
              <a:rPr lang="en-US" sz="2400" dirty="0"/>
              <a:t>You can override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in any class that is derived from: 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JApplet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JFrame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/>
              <a:t>Any AWT class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 responsible for displaying, or “painting,” a component on the screen.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 automatically called</a:t>
            </a:r>
          </a:p>
          <a:p>
            <a:pPr lvl="1"/>
            <a:r>
              <a:rPr lang="en-US" sz="2400" dirty="0"/>
              <a:t>when the component is first displayed and</a:t>
            </a:r>
          </a:p>
          <a:p>
            <a:pPr lvl="1"/>
            <a:r>
              <a:rPr lang="en-US" sz="2400" dirty="0"/>
              <a:t>any time the component needs to be redisplayed.</a:t>
            </a:r>
          </a:p>
          <a:p>
            <a:r>
              <a:rPr lang="en-US" sz="2400" dirty="0"/>
              <a:t>The header for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is: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public void paint(Graphics g)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method’s argument is a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object, which is automatically passed by the calling component.</a:t>
            </a:r>
          </a:p>
          <a:p>
            <a:r>
              <a:rPr lang="en-US" sz="2400" dirty="0"/>
              <a:t>Overriding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method, allows drawing of graphics on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argument.</a:t>
            </a:r>
            <a:br>
              <a:rPr lang="en-US" sz="2400" dirty="0"/>
            </a:br>
            <a:r>
              <a:rPr lang="en-US" sz="2800" dirty="0"/>
              <a:t>Example: </a:t>
            </a:r>
            <a:r>
              <a:rPr lang="en-US" sz="2800" dirty="0">
                <a:hlinkClick r:id="rId2" action="ppaction://hlinkfile"/>
              </a:rPr>
              <a:t>LineDemo.java</a:t>
            </a:r>
            <a:r>
              <a:rPr lang="en-US" sz="2800" dirty="0"/>
              <a:t>, </a:t>
            </a:r>
            <a:r>
              <a:rPr lang="en-US" sz="2800" dirty="0">
                <a:hlinkClick r:id="rId3" action="ppaction://hlinkfile"/>
              </a:rPr>
              <a:t>LineDemo.html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argument is responsible for drawing the entire applet window.</a:t>
            </a:r>
          </a:p>
          <a:p>
            <a:r>
              <a:rPr lang="en-US" sz="2400" dirty="0"/>
              <a:t>It is advisable to call the base class paint method passing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object, </a:t>
            </a:r>
            <a:r>
              <a:rPr lang="en-US" sz="2400" dirty="0">
                <a:latin typeface="Courier New" pitchFamily="49" charset="0"/>
              </a:rPr>
              <a:t>g</a:t>
            </a:r>
            <a:r>
              <a:rPr lang="en-US" sz="2400" dirty="0"/>
              <a:t>, as an argument:</a:t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super.paint</a:t>
            </a:r>
            <a:r>
              <a:rPr lang="en-US" sz="2000" b="1" dirty="0">
                <a:latin typeface="Courier New" pitchFamily="49" charset="0"/>
              </a:rPr>
              <a:t>(g);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g.setColor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Color.red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g.drawLine</a:t>
            </a:r>
            <a:r>
              <a:rPr lang="en-US" sz="2000" b="1" dirty="0">
                <a:latin typeface="Courier New" pitchFamily="49" charset="0"/>
              </a:rPr>
              <a:t>(20, 20, 280, 280);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This is a red diagonal line drawn from the top-left area of the applet window to the bottom-right area.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 generates an event:</a:t>
            </a:r>
          </a:p>
          <a:p>
            <a:pPr lvl="1"/>
            <a:r>
              <a:rPr lang="en-US" dirty="0" smtClean="0"/>
              <a:t>it automatically executes the </a:t>
            </a:r>
            <a:r>
              <a:rPr lang="en-US" dirty="0" err="1" smtClean="0">
                <a:latin typeface="Courier New" pitchFamily="49" charset="0"/>
              </a:rPr>
              <a:t>valueChanged</a:t>
            </a:r>
            <a:r>
              <a:rPr lang="en-US" dirty="0" smtClean="0"/>
              <a:t> method of the list selection listener object</a:t>
            </a:r>
          </a:p>
          <a:p>
            <a:pPr lvl="1"/>
            <a:r>
              <a:rPr lang="en-US" dirty="0" smtClean="0"/>
              <a:t>It passes the event object as an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Rectangles can be drawn or filled.</a:t>
            </a:r>
            <a:br>
              <a:rPr lang="en-US" sz="2400" dirty="0"/>
            </a:br>
            <a:endParaRPr lang="en-US" sz="2400" dirty="0"/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g.drawRect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g.fillRect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fillRect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drawRect</a:t>
            </a:r>
            <a:r>
              <a:rPr lang="en-US" sz="2400" dirty="0"/>
              <a:t> take four integers as parameters: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drawRect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>
                <a:hlinkClick r:id="rId2" action="ppaction://hlinkfile"/>
              </a:rPr>
              <a:t>RectangleDemo.java</a:t>
            </a:r>
            <a:endParaRPr lang="en-US" sz="2000" dirty="0"/>
          </a:p>
          <a:p>
            <a:pPr lvl="1"/>
            <a:r>
              <a:rPr lang="en-US" sz="2000" dirty="0">
                <a:hlinkClick r:id="rId3" action="ppaction://hlinkfile"/>
              </a:rPr>
              <a:t>RectangleDemo.html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Ovals and Bounding Rectangles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62755" y="1447800"/>
            <a:ext cx="829468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Ovals are created by drawing the oval inside of a “bounding rectangle”.</a:t>
            </a:r>
          </a:p>
          <a:p>
            <a:pPr>
              <a:lnSpc>
                <a:spcPct val="90000"/>
              </a:lnSpc>
            </a:pPr>
            <a:r>
              <a:rPr lang="en-US" sz="2400"/>
              <a:t>This rectangle is invisible to the viewer of the </a:t>
            </a:r>
            <a:r>
              <a:rPr lang="en-US" sz="2400">
                <a:latin typeface="Courier New" pitchFamily="49" charset="0"/>
              </a:rPr>
              <a:t>Graphics</a:t>
            </a:r>
            <a:r>
              <a:rPr lang="en-US" sz="2400"/>
              <a:t> object.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g.fillOval(x, y, width, height);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977355" y="3429000"/>
            <a:ext cx="5759450" cy="2590800"/>
            <a:chOff x="624" y="2304"/>
            <a:chExt cx="3628" cy="163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/>
                <a:t>(x,y)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104" y="2640"/>
              <a:ext cx="24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344" y="2544"/>
              <a:ext cx="22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256" y="23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/>
                <a:t>Width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696" y="2640"/>
              <a:ext cx="0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744" y="312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/>
                <a:t>Height</a:t>
              </a:r>
            </a:p>
          </p:txBody>
        </p:sp>
      </p:grp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45280" y="3886200"/>
            <a:ext cx="2633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OvalDemo.java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3" action="ppaction://hlinkfile"/>
              </a:rPr>
              <a:t>OvalDemo.html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40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15636" y="1414463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/>
              <a:t>Arcs are drawn from the 90 degree position counterclockwise and can be filled or unfilled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g.drawArc(0, 20, 120, 120, 0, 90);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g.fillArc(0, 20, 120, 120, 0, 90);</a:t>
            </a:r>
          </a:p>
          <a:p>
            <a:r>
              <a:rPr lang="en-US" sz="2400"/>
              <a:t>The </a:t>
            </a:r>
            <a:r>
              <a:rPr lang="en-US" sz="2400">
                <a:latin typeface="Courier New" pitchFamily="49" charset="0"/>
              </a:rPr>
              <a:t>fillArc</a:t>
            </a:r>
            <a:r>
              <a:rPr lang="en-US" sz="2400"/>
              <a:t> and </a:t>
            </a:r>
            <a:r>
              <a:rPr lang="en-US" sz="2400">
                <a:latin typeface="Courier New" pitchFamily="49" charset="0"/>
              </a:rPr>
              <a:t>drawArc</a:t>
            </a:r>
            <a:r>
              <a:rPr lang="en-US" sz="2400"/>
              <a:t> take six integers as parameters: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drawArc(int x, int y, int width, int height, int start, int end)</a:t>
            </a:r>
          </a:p>
          <a:p>
            <a:r>
              <a:rPr lang="en-US" sz="2400"/>
              <a:t>Example:</a:t>
            </a:r>
          </a:p>
          <a:p>
            <a:pPr lvl="1"/>
            <a:r>
              <a:rPr lang="en-US" sz="2400">
                <a:hlinkClick r:id="rId2" action="ppaction://hlinkfile"/>
              </a:rPr>
              <a:t>ArcDemo.java</a:t>
            </a:r>
            <a:endParaRPr lang="en-US" sz="2400"/>
          </a:p>
          <a:p>
            <a:pPr lvl="1"/>
            <a:r>
              <a:rPr lang="en-US" sz="2400">
                <a:hlinkClick r:id="rId3" action="ppaction://hlinkfile"/>
              </a:rPr>
              <a:t>ArcDemo.html</a:t>
            </a:r>
            <a:endParaRPr lang="en-US" sz="2600"/>
          </a:p>
        </p:txBody>
      </p:sp>
      <p:pic>
        <p:nvPicPr>
          <p:cNvPr id="7" name="Picture 6" descr="Figure 14-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4419600"/>
            <a:ext cx="3035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957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/>
              <a:t>Polygons are drawn using arrays of integers representing x, y coordinates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</a:rPr>
              <a:t>int[]xCoords={60,100,140,140,100,60,20,20};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	int[]yCoords={20,20,60,100,140,140,100,60};</a:t>
            </a:r>
          </a:p>
        </p:txBody>
      </p:sp>
      <p:pic>
        <p:nvPicPr>
          <p:cNvPr id="7" name="Picture 6" descr="Figure 14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400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fillPolygon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</a:rPr>
              <a:t>drawPolygon</a:t>
            </a:r>
            <a:r>
              <a:rPr lang="en-US" sz="2800" dirty="0"/>
              <a:t> use the arrays as parameters: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>
                <a:hlinkClick r:id="rId2" action="ppaction://hlinkfile"/>
              </a:rPr>
              <a:t>PolygonDemo.java</a:t>
            </a:r>
            <a:endParaRPr lang="en-US" sz="2400" dirty="0"/>
          </a:p>
          <a:p>
            <a:pPr lvl="1"/>
            <a:r>
              <a:rPr lang="en-US" sz="2400" dirty="0">
                <a:hlinkClick r:id="rId3" action="ppaction://hlinkfile"/>
              </a:rPr>
              <a:t>PolygonDemo.html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07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Graphics object, you can change the font: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dirty="0" smtClean="0">
                <a:latin typeface="Courier"/>
              </a:rPr>
              <a:t> Font </a:t>
            </a:r>
            <a:r>
              <a:rPr lang="en-US" dirty="0">
                <a:latin typeface="Courier"/>
              </a:rPr>
              <a:t>f = new Font("Serif", </a:t>
            </a:r>
            <a:r>
              <a:rPr lang="en-US" dirty="0" err="1">
                <a:latin typeface="Courier"/>
              </a:rPr>
              <a:t>Font.PLAIN</a:t>
            </a:r>
            <a:r>
              <a:rPr lang="en-US" dirty="0">
                <a:latin typeface="Courier"/>
              </a:rPr>
              <a:t>, 18);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g.setFont</a:t>
            </a:r>
            <a:r>
              <a:rPr lang="en-US" dirty="0">
                <a:latin typeface="Courier"/>
              </a:rPr>
              <a:t>(f);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g.drawString</a:t>
            </a:r>
            <a:r>
              <a:rPr lang="en-US" dirty="0">
                <a:latin typeface="Courier"/>
              </a:rPr>
              <a:t>("test", 0, 18);</a:t>
            </a:r>
            <a:endParaRPr lang="en-US" dirty="0" smtClean="0">
              <a:latin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3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urier"/>
              </a:rPr>
              <a:t>FontMetrics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FontMetrics</a:t>
            </a:r>
            <a:r>
              <a:rPr lang="en-US" dirty="0" smtClean="0"/>
              <a:t> is an abstract class, but you can get a concrete implementation for any font.  This then provides you with methods for that font.  For example: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FontMetrics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fm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getFontMetrics</a:t>
            </a:r>
            <a:r>
              <a:rPr lang="en-US" dirty="0">
                <a:latin typeface="Courier"/>
              </a:rPr>
              <a:t>(f</a:t>
            </a:r>
            <a:r>
              <a:rPr lang="en-US" dirty="0" smtClean="0">
                <a:latin typeface="Courier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width = </a:t>
            </a:r>
            <a:r>
              <a:rPr lang="en-US" dirty="0" err="1" smtClean="0">
                <a:latin typeface="Courier"/>
              </a:rPr>
              <a:t>fm.stringWidth</a:t>
            </a:r>
            <a:r>
              <a:rPr lang="en-US" dirty="0">
                <a:latin typeface="Courier"/>
              </a:rPr>
              <a:t>("Test</a:t>
            </a:r>
            <a:r>
              <a:rPr lang="en-US" dirty="0" smtClean="0">
                <a:latin typeface="Courier"/>
              </a:rPr>
              <a:t>");</a:t>
            </a:r>
          </a:p>
          <a:p>
            <a:r>
              <a:rPr lang="en-US" dirty="0" smtClean="0"/>
              <a:t>Gets the width of the string “Test” in pixels.  This can be used to right-justify or center text.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45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/>
              </a:rPr>
              <a:t>FontMetrics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this gets the height of the font, which can be useful for vertical </a:t>
            </a:r>
            <a:r>
              <a:rPr lang="en-US" smtClean="0"/>
              <a:t>centering, etc.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height = </a:t>
            </a:r>
            <a:r>
              <a:rPr lang="en-US" dirty="0" err="1">
                <a:latin typeface="Courier"/>
              </a:rPr>
              <a:t>fm.getHeight</a:t>
            </a:r>
            <a:r>
              <a:rPr lang="en-US" dirty="0" smtClean="0">
                <a:latin typeface="Courier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05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repaint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We do not call a component’s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</a:p>
          <a:p>
            <a:r>
              <a:rPr lang="en-US" sz="2800" dirty="0"/>
              <a:t>It is automatically called when the component must be redisplayed.</a:t>
            </a:r>
          </a:p>
          <a:p>
            <a:r>
              <a:rPr lang="en-US" sz="2800" dirty="0"/>
              <a:t>We can force the application or applet to call the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repaint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in Android, this is invalidate();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repaint</a:t>
            </a:r>
            <a:r>
              <a:rPr lang="en-US" sz="2800" dirty="0"/>
              <a:t> method clears the surface of the component and then calls the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82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draw on a panel, get a reference to the panel’s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and use that object’s methods.</a:t>
            </a:r>
          </a:p>
          <a:p>
            <a:r>
              <a:rPr lang="en-US" dirty="0"/>
              <a:t>The resulting graphics are drawn only on the panel.</a:t>
            </a:r>
          </a:p>
          <a:p>
            <a:r>
              <a:rPr lang="en-US" dirty="0"/>
              <a:t>Getting a reference to a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component’s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is similar to previous examples.</a:t>
            </a:r>
          </a:p>
          <a:p>
            <a:r>
              <a:rPr lang="en-US" dirty="0"/>
              <a:t>Instead of overriding the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object’s </a:t>
            </a:r>
            <a:r>
              <a:rPr lang="en-US" dirty="0">
                <a:latin typeface="Courier New" pitchFamily="49" charset="0"/>
              </a:rPr>
              <a:t>paint</a:t>
            </a:r>
            <a:r>
              <a:rPr lang="en-US" dirty="0"/>
              <a:t> method, override its </a:t>
            </a:r>
            <a:r>
              <a:rPr lang="en-US" dirty="0" err="1">
                <a:latin typeface="Courier New" pitchFamily="49" charset="0"/>
              </a:rPr>
              <a:t>paintComponent</a:t>
            </a:r>
            <a:r>
              <a:rPr lang="en-US" dirty="0"/>
              <a:t> method.</a:t>
            </a:r>
          </a:p>
          <a:p>
            <a:r>
              <a:rPr lang="en-US" dirty="0"/>
              <a:t>This is true for all Swing components except </a:t>
            </a:r>
            <a:r>
              <a:rPr lang="en-US" dirty="0" err="1">
                <a:latin typeface="Courier New" pitchFamily="49" charset="0"/>
              </a:rPr>
              <a:t>JApplet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6603</Words>
  <Application>Microsoft Office PowerPoint</Application>
  <PresentationFormat>On-screen Show (4:3)</PresentationFormat>
  <Paragraphs>1091</Paragraphs>
  <Slides>119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All About Android</vt:lpstr>
      <vt:lpstr>What We’ll Cover</vt:lpstr>
      <vt:lpstr>AWT and Swing Class Hierarchy</vt:lpstr>
      <vt:lpstr>Lists</vt:lpstr>
      <vt:lpstr>List Selection Modes</vt:lpstr>
      <vt:lpstr>List Selection Modes</vt:lpstr>
      <vt:lpstr>List Selection Modes</vt:lpstr>
      <vt:lpstr>List Events</vt:lpstr>
      <vt:lpstr>List Events</vt:lpstr>
      <vt:lpstr>Retrieving Selected Items</vt:lpstr>
      <vt:lpstr>Retrieving Selected Items</vt:lpstr>
      <vt:lpstr>Retrieving Selected Items</vt:lpstr>
      <vt:lpstr>Bordered Lists</vt:lpstr>
      <vt:lpstr>Adding A Scroll Bar To a List</vt:lpstr>
      <vt:lpstr>Adding A Scroll Bar To a List</vt:lpstr>
      <vt:lpstr>Adding A Scroll Bar To a List</vt:lpstr>
      <vt:lpstr>Adding A Scroll Bar To a List</vt:lpstr>
      <vt:lpstr>Adding A Scroll Bar To a List</vt:lpstr>
      <vt:lpstr>Adding Items to an Existing List</vt:lpstr>
      <vt:lpstr>Adding Items to an Existing List</vt:lpstr>
      <vt:lpstr>Adding Items to an Existing List</vt:lpstr>
      <vt:lpstr>Single Interval Selection Mode</vt:lpstr>
      <vt:lpstr>Single Interval Selection Mode</vt:lpstr>
      <vt:lpstr>Multiple Interval Selection Mode</vt:lpstr>
      <vt:lpstr>Multiple Interval Selection Mode</vt:lpstr>
      <vt:lpstr>Combo Boxes</vt:lpstr>
      <vt:lpstr>Combo Boxes</vt:lpstr>
      <vt:lpstr>Combo Box Events</vt:lpstr>
      <vt:lpstr>Retrieving Selected Items</vt:lpstr>
      <vt:lpstr>Retrieving Selected Items</vt:lpstr>
      <vt:lpstr>Retrieving Selected Items</vt:lpstr>
      <vt:lpstr>Editable Combo Boxes</vt:lpstr>
      <vt:lpstr>Editable Combo Boxes</vt:lpstr>
      <vt:lpstr>Editable Combo Boxes</vt:lpstr>
      <vt:lpstr>Displaying Images in Labels and Buttons</vt:lpstr>
      <vt:lpstr>Displaying Images in Labels and Buttons</vt:lpstr>
      <vt:lpstr>Displaying Images in Labels and Buttons</vt:lpstr>
      <vt:lpstr>Displaying Images in Labels and Buttons</vt:lpstr>
      <vt:lpstr>Displaying Images in Labels and Buttons</vt:lpstr>
      <vt:lpstr>Mnemonics</vt:lpstr>
      <vt:lpstr>Mnemonics</vt:lpstr>
      <vt:lpstr>Mnemonics</vt:lpstr>
      <vt:lpstr>Mnemonics</vt:lpstr>
      <vt:lpstr>Tool Tips</vt:lpstr>
      <vt:lpstr>Tool Tips</vt:lpstr>
      <vt:lpstr>File Choosers</vt:lpstr>
      <vt:lpstr>File Choosers</vt:lpstr>
      <vt:lpstr>File Choosers</vt:lpstr>
      <vt:lpstr>File Choosers</vt:lpstr>
      <vt:lpstr>File Choosers</vt:lpstr>
      <vt:lpstr>File Choosers</vt:lpstr>
      <vt:lpstr>File Choosers</vt:lpstr>
      <vt:lpstr>Color Choosers</vt:lpstr>
      <vt:lpstr>Color Choosers</vt:lpstr>
      <vt:lpstr>Color Choosers</vt:lpstr>
      <vt:lpstr>Color Choosers</vt:lpstr>
      <vt:lpstr>Menus</vt:lpstr>
      <vt:lpstr>Components of A Menu System</vt:lpstr>
      <vt:lpstr>Menu Classes</vt:lpstr>
      <vt:lpstr>Menu Classes</vt:lpstr>
      <vt:lpstr>Menu Example</vt:lpstr>
      <vt:lpstr>Text Areas</vt:lpstr>
      <vt:lpstr>Text Areas</vt:lpstr>
      <vt:lpstr>Text Areas</vt:lpstr>
      <vt:lpstr>Text Areas</vt:lpstr>
      <vt:lpstr>Text Areas</vt:lpstr>
      <vt:lpstr>Fonts</vt:lpstr>
      <vt:lpstr>Fonts</vt:lpstr>
      <vt:lpstr>Sliders</vt:lpstr>
      <vt:lpstr>Sliders</vt:lpstr>
      <vt:lpstr>Sliders</vt:lpstr>
      <vt:lpstr>Sliders</vt:lpstr>
      <vt:lpstr>Sliders</vt:lpstr>
      <vt:lpstr>Sliders</vt:lpstr>
      <vt:lpstr>Look and Feel</vt:lpstr>
      <vt:lpstr>Look and Feel</vt:lpstr>
      <vt:lpstr>Look and Feel</vt:lpstr>
      <vt:lpstr>Look and Feel</vt:lpstr>
      <vt:lpstr>Look and Feel</vt:lpstr>
      <vt:lpstr>Look and Feel</vt:lpstr>
      <vt:lpstr>Look and Feel</vt:lpstr>
      <vt:lpstr>Introduction to Graphics</vt:lpstr>
      <vt:lpstr>Drawing Shapes</vt:lpstr>
      <vt:lpstr>XY Coordinates</vt:lpstr>
      <vt:lpstr>Graphics Objects</vt:lpstr>
      <vt:lpstr>Graphics Objects</vt:lpstr>
      <vt:lpstr>Graphics Objects</vt:lpstr>
      <vt:lpstr>Graphics Objects</vt:lpstr>
      <vt:lpstr>Graphics Objects</vt:lpstr>
      <vt:lpstr>Rectangles</vt:lpstr>
      <vt:lpstr>Ovals and Bounding Rectangles</vt:lpstr>
      <vt:lpstr>Arcs</vt:lpstr>
      <vt:lpstr>Polygons</vt:lpstr>
      <vt:lpstr>Polygons</vt:lpstr>
      <vt:lpstr>Drawing Text</vt:lpstr>
      <vt:lpstr>Using the FontMetrics Class</vt:lpstr>
      <vt:lpstr>Using the FontMetrics Class</vt:lpstr>
      <vt:lpstr>The repaint Method</vt:lpstr>
      <vt:lpstr>Drawing on Panels</vt:lpstr>
      <vt:lpstr>Drawing on Panels</vt:lpstr>
      <vt:lpstr>Drawing on Panels</vt:lpstr>
      <vt:lpstr>Handling Mouse Events</vt:lpstr>
      <vt:lpstr>Handling Mouse Events</vt:lpstr>
      <vt:lpstr>Mouse Events</vt:lpstr>
      <vt:lpstr>Mouse Listener Methods</vt:lpstr>
      <vt:lpstr>Mouse Events</vt:lpstr>
      <vt:lpstr>Mouse Motion Events</vt:lpstr>
      <vt:lpstr>Mouse Motion Listener Methods</vt:lpstr>
      <vt:lpstr>Using Adapter Classes</vt:lpstr>
      <vt:lpstr>Timer Objects</vt:lpstr>
      <vt:lpstr>Timer Objects</vt:lpstr>
      <vt:lpstr>Timer Object Methods</vt:lpstr>
      <vt:lpstr>Timer Object Methods</vt:lpstr>
      <vt:lpstr>Playing Audio</vt:lpstr>
      <vt:lpstr>Playing Audio</vt:lpstr>
      <vt:lpstr>Playing Audio</vt:lpstr>
      <vt:lpstr>Using an AudioClip Object</vt:lpstr>
      <vt:lpstr>Using an AudioClip Object</vt:lpstr>
      <vt:lpstr>Playing Audio in an Application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and Android Programming</dc:title>
  <dc:creator>jcole</dc:creator>
  <cp:lastModifiedBy>jcole</cp:lastModifiedBy>
  <cp:revision>46</cp:revision>
  <dcterms:created xsi:type="dcterms:W3CDTF">2013-07-17T11:51:13Z</dcterms:created>
  <dcterms:modified xsi:type="dcterms:W3CDTF">2014-05-19T18:23:48Z</dcterms:modified>
</cp:coreProperties>
</file>