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E2D8B-7585-4897-9752-2E654E0FD0BB}" type="datetimeFigureOut">
              <a:rPr lang="en-US" smtClean="0"/>
              <a:t>5/18/2014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38CA2-FB71-4CB3-96F2-4215A154BB11}" type="slidenum">
              <a:rPr lang="en-US" smtClean="0"/>
              <a:t>‹#›</a:t>
            </a:fld>
            <a:endParaRPr lang="en-US"/>
          </a:p>
        </p:txBody>
      </p:sp>
    </p:spTree>
    <p:extLst>
      <p:ext uri="{BB962C8B-B14F-4D97-AF65-F5344CB8AC3E}">
        <p14:creationId xmlns:p14="http://schemas.microsoft.com/office/powerpoint/2010/main" val="237373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4BC4D6-BEE0-4C0D-BF32-A740A9E98CEA}" type="datetime1">
              <a:rPr lang="en-US" smtClean="0"/>
              <a:t>5/18/2014</a:t>
            </a:fld>
            <a:endParaRPr lang="en-US"/>
          </a:p>
        </p:txBody>
      </p:sp>
      <p:sp>
        <p:nvSpPr>
          <p:cNvPr id="5" name="Footer Placeholder 4"/>
          <p:cNvSpPr>
            <a:spLocks noGrp="1"/>
          </p:cNvSpPr>
          <p:nvPr>
            <p:ph type="ftr" sz="quarter" idx="11"/>
          </p:nvPr>
        </p:nvSpPr>
        <p:spPr/>
        <p:txBody>
          <a:bodyPr/>
          <a:lstStyle/>
          <a:p>
            <a:r>
              <a:rPr lang="en-US" smtClean="0"/>
              <a:t>Android Design Guidelines</a:t>
            </a:r>
            <a:endParaRPr lang="en-US"/>
          </a:p>
        </p:txBody>
      </p:sp>
      <p:sp>
        <p:nvSpPr>
          <p:cNvPr id="6" name="Slide Number Placeholder 5"/>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27273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2D290-6CAE-4640-ACFB-5D81C6920A79}" type="datetime1">
              <a:rPr lang="en-US" smtClean="0"/>
              <a:t>5/18/2014</a:t>
            </a:fld>
            <a:endParaRPr lang="en-US"/>
          </a:p>
        </p:txBody>
      </p:sp>
      <p:sp>
        <p:nvSpPr>
          <p:cNvPr id="5" name="Footer Placeholder 4"/>
          <p:cNvSpPr>
            <a:spLocks noGrp="1"/>
          </p:cNvSpPr>
          <p:nvPr>
            <p:ph type="ftr" sz="quarter" idx="11"/>
          </p:nvPr>
        </p:nvSpPr>
        <p:spPr/>
        <p:txBody>
          <a:bodyPr/>
          <a:lstStyle/>
          <a:p>
            <a:r>
              <a:rPr lang="en-US" smtClean="0"/>
              <a:t>Android Design Guidelines</a:t>
            </a:r>
            <a:endParaRPr lang="en-US"/>
          </a:p>
        </p:txBody>
      </p:sp>
      <p:sp>
        <p:nvSpPr>
          <p:cNvPr id="6" name="Slide Number Placeholder 5"/>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372954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B8D5A-C5F0-4B84-AFA5-2D9322755EFD}" type="datetime1">
              <a:rPr lang="en-US" smtClean="0"/>
              <a:t>5/18/2014</a:t>
            </a:fld>
            <a:endParaRPr lang="en-US"/>
          </a:p>
        </p:txBody>
      </p:sp>
      <p:sp>
        <p:nvSpPr>
          <p:cNvPr id="5" name="Footer Placeholder 4"/>
          <p:cNvSpPr>
            <a:spLocks noGrp="1"/>
          </p:cNvSpPr>
          <p:nvPr>
            <p:ph type="ftr" sz="quarter" idx="11"/>
          </p:nvPr>
        </p:nvSpPr>
        <p:spPr/>
        <p:txBody>
          <a:bodyPr/>
          <a:lstStyle/>
          <a:p>
            <a:r>
              <a:rPr lang="en-US" smtClean="0"/>
              <a:t>Android Design Guidelines</a:t>
            </a:r>
            <a:endParaRPr lang="en-US"/>
          </a:p>
        </p:txBody>
      </p:sp>
      <p:sp>
        <p:nvSpPr>
          <p:cNvPr id="6" name="Slide Number Placeholder 5"/>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425798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35287-3F4E-40A8-A201-E30A698D101B}" type="datetime1">
              <a:rPr lang="en-US" smtClean="0"/>
              <a:t>5/18/2014</a:t>
            </a:fld>
            <a:endParaRPr lang="en-US"/>
          </a:p>
        </p:txBody>
      </p:sp>
      <p:sp>
        <p:nvSpPr>
          <p:cNvPr id="5" name="Footer Placeholder 4"/>
          <p:cNvSpPr>
            <a:spLocks noGrp="1"/>
          </p:cNvSpPr>
          <p:nvPr>
            <p:ph type="ftr" sz="quarter" idx="11"/>
          </p:nvPr>
        </p:nvSpPr>
        <p:spPr/>
        <p:txBody>
          <a:bodyPr/>
          <a:lstStyle/>
          <a:p>
            <a:r>
              <a:rPr lang="en-US" smtClean="0"/>
              <a:t>Android Design Guidelines</a:t>
            </a:r>
            <a:endParaRPr lang="en-US"/>
          </a:p>
        </p:txBody>
      </p:sp>
      <p:sp>
        <p:nvSpPr>
          <p:cNvPr id="6" name="Slide Number Placeholder 5"/>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256717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C8D32-600A-44CC-B3BF-E71994373CEC}" type="datetime1">
              <a:rPr lang="en-US" smtClean="0"/>
              <a:t>5/18/2014</a:t>
            </a:fld>
            <a:endParaRPr lang="en-US"/>
          </a:p>
        </p:txBody>
      </p:sp>
      <p:sp>
        <p:nvSpPr>
          <p:cNvPr id="5" name="Footer Placeholder 4"/>
          <p:cNvSpPr>
            <a:spLocks noGrp="1"/>
          </p:cNvSpPr>
          <p:nvPr>
            <p:ph type="ftr" sz="quarter" idx="11"/>
          </p:nvPr>
        </p:nvSpPr>
        <p:spPr/>
        <p:txBody>
          <a:bodyPr/>
          <a:lstStyle/>
          <a:p>
            <a:r>
              <a:rPr lang="en-US" smtClean="0"/>
              <a:t>Android Design Guidelines</a:t>
            </a:r>
            <a:endParaRPr lang="en-US"/>
          </a:p>
        </p:txBody>
      </p:sp>
      <p:sp>
        <p:nvSpPr>
          <p:cNvPr id="6" name="Slide Number Placeholder 5"/>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15317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829915-DC15-49F6-ACB9-6BF2F7BD3C45}" type="datetime1">
              <a:rPr lang="en-US" smtClean="0"/>
              <a:t>5/18/2014</a:t>
            </a:fld>
            <a:endParaRPr lang="en-US"/>
          </a:p>
        </p:txBody>
      </p:sp>
      <p:sp>
        <p:nvSpPr>
          <p:cNvPr id="6" name="Footer Placeholder 5"/>
          <p:cNvSpPr>
            <a:spLocks noGrp="1"/>
          </p:cNvSpPr>
          <p:nvPr>
            <p:ph type="ftr" sz="quarter" idx="11"/>
          </p:nvPr>
        </p:nvSpPr>
        <p:spPr/>
        <p:txBody>
          <a:bodyPr/>
          <a:lstStyle/>
          <a:p>
            <a:r>
              <a:rPr lang="en-US" smtClean="0"/>
              <a:t>Android Design Guidelines</a:t>
            </a:r>
            <a:endParaRPr lang="en-US"/>
          </a:p>
        </p:txBody>
      </p:sp>
      <p:sp>
        <p:nvSpPr>
          <p:cNvPr id="7" name="Slide Number Placeholder 6"/>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203365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80A24F-A9CC-42AA-9068-09F68FDA7110}" type="datetime1">
              <a:rPr lang="en-US" smtClean="0"/>
              <a:t>5/18/2014</a:t>
            </a:fld>
            <a:endParaRPr lang="en-US"/>
          </a:p>
        </p:txBody>
      </p:sp>
      <p:sp>
        <p:nvSpPr>
          <p:cNvPr id="8" name="Footer Placeholder 7"/>
          <p:cNvSpPr>
            <a:spLocks noGrp="1"/>
          </p:cNvSpPr>
          <p:nvPr>
            <p:ph type="ftr" sz="quarter" idx="11"/>
          </p:nvPr>
        </p:nvSpPr>
        <p:spPr/>
        <p:txBody>
          <a:bodyPr/>
          <a:lstStyle/>
          <a:p>
            <a:r>
              <a:rPr lang="en-US" smtClean="0"/>
              <a:t>Android Design Guidelines</a:t>
            </a:r>
            <a:endParaRPr lang="en-US"/>
          </a:p>
        </p:txBody>
      </p:sp>
      <p:sp>
        <p:nvSpPr>
          <p:cNvPr id="9" name="Slide Number Placeholder 8"/>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114340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58A49-F6BF-4D13-BB2B-DD7FC362A063}" type="datetime1">
              <a:rPr lang="en-US" smtClean="0"/>
              <a:t>5/18/2014</a:t>
            </a:fld>
            <a:endParaRPr lang="en-US"/>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127608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293C-B282-4A4A-B74C-A319E5729849}" type="datetime1">
              <a:rPr lang="en-US" smtClean="0"/>
              <a:t>5/18/2014</a:t>
            </a:fld>
            <a:endParaRPr lang="en-US"/>
          </a:p>
        </p:txBody>
      </p:sp>
      <p:sp>
        <p:nvSpPr>
          <p:cNvPr id="3" name="Footer Placeholder 2"/>
          <p:cNvSpPr>
            <a:spLocks noGrp="1"/>
          </p:cNvSpPr>
          <p:nvPr>
            <p:ph type="ftr" sz="quarter" idx="11"/>
          </p:nvPr>
        </p:nvSpPr>
        <p:spPr/>
        <p:txBody>
          <a:bodyPr/>
          <a:lstStyle/>
          <a:p>
            <a:r>
              <a:rPr lang="en-US" smtClean="0"/>
              <a:t>Android Design Guidelines</a:t>
            </a:r>
            <a:endParaRPr lang="en-US"/>
          </a:p>
        </p:txBody>
      </p:sp>
      <p:sp>
        <p:nvSpPr>
          <p:cNvPr id="4" name="Slide Number Placeholder 3"/>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378489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583A0C-ED99-485E-852F-22F4A9365689}" type="datetime1">
              <a:rPr lang="en-US" smtClean="0"/>
              <a:t>5/18/2014</a:t>
            </a:fld>
            <a:endParaRPr lang="en-US"/>
          </a:p>
        </p:txBody>
      </p:sp>
      <p:sp>
        <p:nvSpPr>
          <p:cNvPr id="6" name="Footer Placeholder 5"/>
          <p:cNvSpPr>
            <a:spLocks noGrp="1"/>
          </p:cNvSpPr>
          <p:nvPr>
            <p:ph type="ftr" sz="quarter" idx="11"/>
          </p:nvPr>
        </p:nvSpPr>
        <p:spPr/>
        <p:txBody>
          <a:bodyPr/>
          <a:lstStyle/>
          <a:p>
            <a:r>
              <a:rPr lang="en-US" smtClean="0"/>
              <a:t>Android Design Guidelines</a:t>
            </a:r>
            <a:endParaRPr lang="en-US"/>
          </a:p>
        </p:txBody>
      </p:sp>
      <p:sp>
        <p:nvSpPr>
          <p:cNvPr id="7" name="Slide Number Placeholder 6"/>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269604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3DD67-A1C3-497C-9737-ABC8671A371A}" type="datetime1">
              <a:rPr lang="en-US" smtClean="0"/>
              <a:t>5/18/2014</a:t>
            </a:fld>
            <a:endParaRPr lang="en-US"/>
          </a:p>
        </p:txBody>
      </p:sp>
      <p:sp>
        <p:nvSpPr>
          <p:cNvPr id="6" name="Footer Placeholder 5"/>
          <p:cNvSpPr>
            <a:spLocks noGrp="1"/>
          </p:cNvSpPr>
          <p:nvPr>
            <p:ph type="ftr" sz="quarter" idx="11"/>
          </p:nvPr>
        </p:nvSpPr>
        <p:spPr/>
        <p:txBody>
          <a:bodyPr/>
          <a:lstStyle/>
          <a:p>
            <a:r>
              <a:rPr lang="en-US" smtClean="0"/>
              <a:t>Android Design Guidelines</a:t>
            </a:r>
            <a:endParaRPr lang="en-US"/>
          </a:p>
        </p:txBody>
      </p:sp>
      <p:sp>
        <p:nvSpPr>
          <p:cNvPr id="7" name="Slide Number Placeholder 6"/>
          <p:cNvSpPr>
            <a:spLocks noGrp="1"/>
          </p:cNvSpPr>
          <p:nvPr>
            <p:ph type="sldNum" sz="quarter" idx="12"/>
          </p:nvPr>
        </p:nvSpPr>
        <p:spPr/>
        <p:txBody>
          <a:bodyPr/>
          <a:lstStyle/>
          <a:p>
            <a:fld id="{1E5A3718-03BA-4656-A62F-E142C2C50DAC}" type="slidenum">
              <a:rPr lang="en-US" smtClean="0"/>
              <a:t>‹#›</a:t>
            </a:fld>
            <a:endParaRPr lang="en-US"/>
          </a:p>
        </p:txBody>
      </p:sp>
    </p:spTree>
    <p:extLst>
      <p:ext uri="{BB962C8B-B14F-4D97-AF65-F5344CB8AC3E}">
        <p14:creationId xmlns:p14="http://schemas.microsoft.com/office/powerpoint/2010/main" val="411633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740BD-40B0-459D-B1A4-65EF7279C577}" type="datetime1">
              <a:rPr lang="en-US" smtClean="0"/>
              <a:t>5/18/2014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Android Design Guidelines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A3718-03BA-4656-A62F-E142C2C50DAC}" type="slidenum">
              <a:rPr lang="en-US" smtClean="0"/>
              <a:t>‹#›</a:t>
            </a:fld>
            <a:endParaRPr lang="en-US"/>
          </a:p>
        </p:txBody>
      </p:sp>
    </p:spTree>
    <p:extLst>
      <p:ext uri="{BB962C8B-B14F-4D97-AF65-F5344CB8AC3E}">
        <p14:creationId xmlns:p14="http://schemas.microsoft.com/office/powerpoint/2010/main" val="129551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eveloper.android.com/design/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google.com/fonts/specimen/Roboto+Condense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eveloper.android.com/design/style/colo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ndroid.com/downloads/design/Android_Design_Icons_20131106.zi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developer.android.com/design/style/writing.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All </a:t>
            </a:r>
            <a:r>
              <a:rPr lang="en-US" smtClean="0"/>
              <a:t>About Android</a:t>
            </a:r>
            <a:endParaRPr lang="en-US" dirty="0"/>
          </a:p>
        </p:txBody>
      </p:sp>
      <p:sp>
        <p:nvSpPr>
          <p:cNvPr id="3" name="Subtitle 2"/>
          <p:cNvSpPr>
            <a:spLocks noGrp="1"/>
          </p:cNvSpPr>
          <p:nvPr>
            <p:ph type="subTitle" idx="1"/>
          </p:nvPr>
        </p:nvSpPr>
        <p:spPr/>
        <p:txBody>
          <a:bodyPr/>
          <a:lstStyle/>
          <a:p>
            <a:r>
              <a:rPr lang="en-US" dirty="0" smtClean="0"/>
              <a:t>Android Programming</a:t>
            </a:r>
          </a:p>
          <a:p>
            <a:r>
              <a:rPr lang="en-US" dirty="0" smtClean="0"/>
              <a:t>Design Guidelines</a:t>
            </a:r>
            <a:endParaRPr lang="en-US" dirty="0"/>
          </a:p>
        </p:txBody>
      </p:sp>
      <p:sp>
        <p:nvSpPr>
          <p:cNvPr id="4" name="Footer Placeholder 3"/>
          <p:cNvSpPr>
            <a:spLocks noGrp="1"/>
          </p:cNvSpPr>
          <p:nvPr>
            <p:ph type="ftr" sz="quarter" idx="11"/>
          </p:nvPr>
        </p:nvSpPr>
        <p:spPr/>
        <p:txBody>
          <a:bodyPr/>
          <a:lstStyle/>
          <a:p>
            <a:r>
              <a:rPr lang="en-US" dirty="0" smtClean="0"/>
              <a:t>Android Design Guidelines</a:t>
            </a:r>
            <a:endParaRPr lang="en-US" dirty="0"/>
          </a:p>
        </p:txBody>
      </p:sp>
      <p:sp>
        <p:nvSpPr>
          <p:cNvPr id="5" name="Slide Number Placeholder 4"/>
          <p:cNvSpPr>
            <a:spLocks noGrp="1"/>
          </p:cNvSpPr>
          <p:nvPr>
            <p:ph type="sldNum" sz="quarter" idx="12"/>
          </p:nvPr>
        </p:nvSpPr>
        <p:spPr/>
        <p:txBody>
          <a:bodyPr/>
          <a:lstStyle/>
          <a:p>
            <a:fld id="{C02613B5-95EB-431E-BAD5-A976F11CFE22}" type="slidenum">
              <a:rPr lang="en-US" smtClean="0"/>
              <a:t>1</a:t>
            </a:fld>
            <a:endParaRPr lang="en-US"/>
          </a:p>
        </p:txBody>
      </p:sp>
    </p:spTree>
    <p:extLst>
      <p:ext uri="{BB962C8B-B14F-4D97-AF65-F5344CB8AC3E}">
        <p14:creationId xmlns:p14="http://schemas.microsoft.com/office/powerpoint/2010/main" val="136926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UI Overview</a:t>
            </a:r>
            <a:endParaRPr lang="en-US" dirty="0"/>
          </a:p>
        </p:txBody>
      </p:sp>
      <p:sp>
        <p:nvSpPr>
          <p:cNvPr id="3" name="Content Placeholder 2"/>
          <p:cNvSpPr>
            <a:spLocks noGrp="1"/>
          </p:cNvSpPr>
          <p:nvPr>
            <p:ph idx="1"/>
          </p:nvPr>
        </p:nvSpPr>
        <p:spPr/>
        <p:txBody>
          <a:bodyPr/>
          <a:lstStyle/>
          <a:p>
            <a:pPr marL="0" indent="0">
              <a:buNone/>
            </a:pPr>
            <a:r>
              <a:rPr lang="en-US" dirty="0" smtClean="0"/>
              <a:t>Three screens:</a:t>
            </a:r>
          </a:p>
          <a:p>
            <a:r>
              <a:rPr lang="en-US" dirty="0" smtClean="0"/>
              <a:t>Home.  Has just a few apps, usually the time, perhaps some other user-selected widget</a:t>
            </a:r>
          </a:p>
          <a:p>
            <a:r>
              <a:rPr lang="en-US" dirty="0" smtClean="0"/>
              <a:t>All Apps: Series of screens with your installed apps.</a:t>
            </a:r>
          </a:p>
          <a:p>
            <a:r>
              <a:rPr lang="en-US" dirty="0" err="1" smtClean="0"/>
              <a:t>Recents</a:t>
            </a:r>
            <a:r>
              <a:rPr lang="en-US" dirty="0" smtClean="0"/>
              <a:t>: (This isn’t on my phone, but it is on the tablet)  Shows recently used apps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10</a:t>
            </a:fld>
            <a:endParaRPr lang="en-US"/>
          </a:p>
        </p:txBody>
      </p:sp>
    </p:spTree>
    <p:extLst>
      <p:ext uri="{BB962C8B-B14F-4D97-AF65-F5344CB8AC3E}">
        <p14:creationId xmlns:p14="http://schemas.microsoft.com/office/powerpoint/2010/main" val="12560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Bars</a:t>
            </a:r>
            <a:endParaRPr lang="en-US" dirty="0"/>
          </a:p>
        </p:txBody>
      </p:sp>
      <p:sp>
        <p:nvSpPr>
          <p:cNvPr id="3" name="Content Placeholder 2"/>
          <p:cNvSpPr>
            <a:spLocks noGrp="1"/>
          </p:cNvSpPr>
          <p:nvPr>
            <p:ph idx="1"/>
          </p:nvPr>
        </p:nvSpPr>
        <p:spPr/>
        <p:txBody>
          <a:bodyPr/>
          <a:lstStyle/>
          <a:p>
            <a:r>
              <a:rPr lang="en-US" dirty="0" smtClean="0"/>
              <a:t>Status Bar at the top</a:t>
            </a:r>
          </a:p>
          <a:p>
            <a:r>
              <a:rPr lang="en-US" dirty="0" smtClean="0"/>
              <a:t>System Bar at the bottom</a:t>
            </a:r>
          </a:p>
          <a:p>
            <a:r>
              <a:rPr lang="en-US" dirty="0" smtClean="0"/>
              <a:t>Notifications are short messages that the user can access from the Status Bar</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11</a:t>
            </a:fld>
            <a:endParaRPr lang="en-US"/>
          </a:p>
        </p:txBody>
      </p:sp>
    </p:spTree>
    <p:extLst>
      <p:ext uri="{BB962C8B-B14F-4D97-AF65-F5344CB8AC3E}">
        <p14:creationId xmlns:p14="http://schemas.microsoft.com/office/powerpoint/2010/main" val="44024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App Interface</a:t>
            </a:r>
            <a:endParaRPr lang="en-US" dirty="0"/>
          </a:p>
        </p:txBody>
      </p:sp>
      <p:sp>
        <p:nvSpPr>
          <p:cNvPr id="3" name="Content Placeholder 2"/>
          <p:cNvSpPr>
            <a:spLocks noGrp="1"/>
          </p:cNvSpPr>
          <p:nvPr>
            <p:ph idx="1"/>
          </p:nvPr>
        </p:nvSpPr>
        <p:spPr>
          <a:xfrm>
            <a:off x="4800600" y="1600200"/>
            <a:ext cx="3810000" cy="4525963"/>
          </a:xfrm>
        </p:spPr>
        <p:txBody>
          <a:bodyPr/>
          <a:lstStyle/>
          <a:p>
            <a:pPr marL="514350" indent="-514350">
              <a:buFont typeface="+mj-lt"/>
              <a:buAutoNum type="arabicPeriod"/>
            </a:pPr>
            <a:r>
              <a:rPr lang="en-US" dirty="0" smtClean="0"/>
              <a:t>Action Bar</a:t>
            </a:r>
          </a:p>
          <a:p>
            <a:pPr marL="514350" indent="-514350">
              <a:buFont typeface="+mj-lt"/>
              <a:buAutoNum type="arabicPeriod"/>
            </a:pPr>
            <a:r>
              <a:rPr lang="en-US" dirty="0" smtClean="0"/>
              <a:t>Navigation drawer</a:t>
            </a:r>
          </a:p>
          <a:p>
            <a:pPr marL="514350" indent="-514350">
              <a:buFont typeface="+mj-lt"/>
              <a:buAutoNum type="arabicPeriod"/>
            </a:pPr>
            <a:r>
              <a:rPr lang="en-US" dirty="0" smtClean="0"/>
              <a:t>Content area</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12</a:t>
            </a:fld>
            <a:endParaRPr lang="en-US"/>
          </a:p>
        </p:txBody>
      </p:sp>
      <p:pic>
        <p:nvPicPr>
          <p:cNvPr id="1026" name="Picture 2" descr="http://developer.android.com/design/media/app_structure_draw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828800"/>
            <a:ext cx="449791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75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Action Bar</a:t>
            </a:r>
            <a:endParaRPr lang="en-US" dirty="0"/>
          </a:p>
        </p:txBody>
      </p:sp>
      <p:sp>
        <p:nvSpPr>
          <p:cNvPr id="3" name="Content Placeholder 2"/>
          <p:cNvSpPr>
            <a:spLocks noGrp="1"/>
          </p:cNvSpPr>
          <p:nvPr>
            <p:ph idx="1"/>
          </p:nvPr>
        </p:nvSpPr>
        <p:spPr>
          <a:xfrm>
            <a:off x="381000" y="1600200"/>
            <a:ext cx="8382000" cy="4648200"/>
          </a:xfrm>
        </p:spPr>
        <p:txBody>
          <a:bodyPr>
            <a:noAutofit/>
          </a:bodyPr>
          <a:lstStyle/>
          <a:p>
            <a:r>
              <a:rPr lang="en-US" sz="2400" dirty="0" smtClean="0"/>
              <a:t>Command and control center for your app</a:t>
            </a:r>
          </a:p>
          <a:p>
            <a:r>
              <a:rPr lang="en-US" sz="2400" dirty="0"/>
              <a:t>The </a:t>
            </a:r>
            <a:r>
              <a:rPr lang="en-US" sz="2400" i="1" dirty="0"/>
              <a:t>action bar</a:t>
            </a:r>
            <a:r>
              <a:rPr lang="en-US" sz="2400" dirty="0"/>
              <a:t> is a dedicated piece of real estate at the top of each screen that is </a:t>
            </a:r>
            <a:r>
              <a:rPr lang="en-US" sz="2400" dirty="0" smtClean="0"/>
              <a:t>usually persistent </a:t>
            </a:r>
            <a:r>
              <a:rPr lang="en-US" sz="2400" dirty="0"/>
              <a:t>throughout the app</a:t>
            </a:r>
            <a:endParaRPr lang="en-US" sz="2400" dirty="0" smtClean="0"/>
          </a:p>
          <a:p>
            <a:r>
              <a:rPr lang="en-US" sz="2400" dirty="0"/>
              <a:t>Makes </a:t>
            </a:r>
            <a:r>
              <a:rPr lang="en-US" sz="2500" dirty="0"/>
              <a:t>important</a:t>
            </a:r>
            <a:r>
              <a:rPr lang="en-US" sz="2400" dirty="0"/>
              <a:t> actions prominent and accessible in a predictable way (such as </a:t>
            </a:r>
            <a:r>
              <a:rPr lang="en-US" sz="2400" i="1" dirty="0"/>
              <a:t>New</a:t>
            </a:r>
            <a:r>
              <a:rPr lang="en-US" sz="2400" dirty="0"/>
              <a:t> or </a:t>
            </a:r>
            <a:r>
              <a:rPr lang="en-US" sz="2400" i="1" dirty="0"/>
              <a:t>Search</a:t>
            </a:r>
            <a:r>
              <a:rPr lang="en-US" sz="2400" dirty="0" smtClean="0"/>
              <a:t>)</a:t>
            </a:r>
            <a:endParaRPr lang="en-US" sz="2400" dirty="0"/>
          </a:p>
          <a:p>
            <a:r>
              <a:rPr lang="en-US" sz="2400" dirty="0"/>
              <a:t>Supports consistent navigation and view switching within apps.</a:t>
            </a:r>
          </a:p>
          <a:p>
            <a:r>
              <a:rPr lang="en-US" sz="2400" dirty="0"/>
              <a:t>Reduces clutter by providing an action overflow for rarely used actions.</a:t>
            </a:r>
          </a:p>
          <a:p>
            <a:r>
              <a:rPr lang="en-US" sz="2400" dirty="0"/>
              <a:t>Provides a dedicated space for giving your app an identity.</a:t>
            </a:r>
          </a:p>
          <a:p>
            <a:r>
              <a:rPr lang="en-US" sz="2400" dirty="0" smtClean="0"/>
              <a:t>Persistent </a:t>
            </a:r>
            <a:r>
              <a:rPr lang="en-US" sz="2400" dirty="0"/>
              <a:t>throughout the app.</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13</a:t>
            </a:fld>
            <a:endParaRPr lang="en-US"/>
          </a:p>
        </p:txBody>
      </p:sp>
    </p:spTree>
    <p:extLst>
      <p:ext uri="{BB962C8B-B14F-4D97-AF65-F5344CB8AC3E}">
        <p14:creationId xmlns:p14="http://schemas.microsoft.com/office/powerpoint/2010/main" val="40934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Components</a:t>
            </a:r>
            <a:endParaRPr lang="en-US" dirty="0"/>
          </a:p>
        </p:txBody>
      </p:sp>
      <p:sp>
        <p:nvSpPr>
          <p:cNvPr id="3" name="Content Placeholder 2"/>
          <p:cNvSpPr>
            <a:spLocks noGrp="1"/>
          </p:cNvSpPr>
          <p:nvPr>
            <p:ph idx="1"/>
          </p:nvPr>
        </p:nvSpPr>
        <p:spPr/>
        <p:txBody>
          <a:bodyPr/>
          <a:lstStyle/>
          <a:p>
            <a:r>
              <a:rPr lang="en-US" dirty="0" smtClean="0"/>
              <a:t>App Icon</a:t>
            </a:r>
          </a:p>
          <a:p>
            <a:r>
              <a:rPr lang="en-US" dirty="0" smtClean="0"/>
              <a:t>View Control</a:t>
            </a:r>
          </a:p>
          <a:p>
            <a:r>
              <a:rPr lang="en-US" dirty="0" smtClean="0"/>
              <a:t>Action Buttons</a:t>
            </a:r>
          </a:p>
          <a:p>
            <a:r>
              <a:rPr lang="en-US" dirty="0" smtClean="0"/>
              <a:t>Action overflow, if there are more action buttons than easily fit in the bar.</a:t>
            </a:r>
          </a:p>
          <a:p>
            <a:r>
              <a:rPr lang="en-US" dirty="0" smtClean="0"/>
              <a:t>You can also split the action bar</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14</a:t>
            </a:fld>
            <a:endParaRPr lang="en-US"/>
          </a:p>
        </p:txBody>
      </p:sp>
    </p:spTree>
    <p:extLst>
      <p:ext uri="{BB962C8B-B14F-4D97-AF65-F5344CB8AC3E}">
        <p14:creationId xmlns:p14="http://schemas.microsoft.com/office/powerpoint/2010/main" val="2180751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Drawer</a:t>
            </a:r>
            <a:endParaRPr lang="en-US" dirty="0"/>
          </a:p>
        </p:txBody>
      </p:sp>
      <p:sp>
        <p:nvSpPr>
          <p:cNvPr id="3" name="Content Placeholder 2"/>
          <p:cNvSpPr>
            <a:spLocks noGrp="1"/>
          </p:cNvSpPr>
          <p:nvPr>
            <p:ph idx="1"/>
          </p:nvPr>
        </p:nvSpPr>
        <p:spPr/>
        <p:txBody>
          <a:bodyPr>
            <a:normAutofit fontScale="92500"/>
          </a:bodyPr>
          <a:lstStyle/>
          <a:p>
            <a:r>
              <a:rPr lang="en-US" dirty="0"/>
              <a:t>The user can bring the navigation drawer onto the screen by swiping from the left edge of the screen or by touching the application icon on the action bar</a:t>
            </a:r>
            <a:r>
              <a:rPr lang="en-US" dirty="0" smtClean="0"/>
              <a:t>.</a:t>
            </a:r>
          </a:p>
          <a:p>
            <a:r>
              <a:rPr lang="en-US" dirty="0"/>
              <a:t>Because they are transient, navigation drawers make views less cluttered. You can also use them at deeper levels in the navigation hierarchy, allowing users to switch to your app's most important screens from anywhere in the app.</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15</a:t>
            </a:fld>
            <a:endParaRPr lang="en-US"/>
          </a:p>
        </p:txBody>
      </p:sp>
    </p:spTree>
    <p:extLst>
      <p:ext uri="{BB962C8B-B14F-4D97-AF65-F5344CB8AC3E}">
        <p14:creationId xmlns:p14="http://schemas.microsoft.com/office/powerpoint/2010/main" val="757694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to use the Navigation Drawer</a:t>
            </a:r>
            <a:endParaRPr lang="en-US" dirty="0"/>
          </a:p>
        </p:txBody>
      </p:sp>
      <p:sp>
        <p:nvSpPr>
          <p:cNvPr id="3" name="Content Placeholder 2"/>
          <p:cNvSpPr>
            <a:spLocks noGrp="1"/>
          </p:cNvSpPr>
          <p:nvPr>
            <p:ph idx="1"/>
          </p:nvPr>
        </p:nvSpPr>
        <p:spPr/>
        <p:txBody>
          <a:bodyPr/>
          <a:lstStyle/>
          <a:p>
            <a:r>
              <a:rPr lang="en-US" dirty="0"/>
              <a:t>The navigation drawer is not a general replacement for top-level navigation via spinners or tabs. The structure of your app should guide your choice of which pattern to use for top-level switching</a:t>
            </a:r>
            <a:r>
              <a:rPr lang="en-US" dirty="0" smtClean="0"/>
              <a:t>.</a:t>
            </a:r>
          </a:p>
          <a:p>
            <a:pPr lvl="1"/>
            <a:r>
              <a:rPr lang="en-US" dirty="0"/>
              <a:t>More than 3 top-level </a:t>
            </a:r>
            <a:r>
              <a:rPr lang="en-US" dirty="0" smtClean="0"/>
              <a:t>views</a:t>
            </a:r>
          </a:p>
          <a:p>
            <a:pPr lvl="1"/>
            <a:r>
              <a:rPr lang="en-US" dirty="0"/>
              <a:t>Cross-navigation from lower levels</a:t>
            </a:r>
          </a:p>
          <a:p>
            <a:pPr lvl="1"/>
            <a:r>
              <a:rPr lang="en-US" dirty="0"/>
              <a:t>Deep navigation branches</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16</a:t>
            </a:fld>
            <a:endParaRPr lang="en-US"/>
          </a:p>
        </p:txBody>
      </p:sp>
    </p:spTree>
    <p:extLst>
      <p:ext uri="{BB962C8B-B14F-4D97-AF65-F5344CB8AC3E}">
        <p14:creationId xmlns:p14="http://schemas.microsoft.com/office/powerpoint/2010/main" val="153683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and Displays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 flexible</a:t>
            </a:r>
          </a:p>
          <a:p>
            <a:pPr lvl="1"/>
            <a:r>
              <a:rPr lang="en-US" dirty="0"/>
              <a:t>Stretch and compress your layouts to accommodate various heights and </a:t>
            </a:r>
            <a:r>
              <a:rPr lang="en-US" dirty="0" smtClean="0"/>
              <a:t>widths</a:t>
            </a:r>
          </a:p>
          <a:p>
            <a:r>
              <a:rPr lang="en-US" dirty="0" smtClean="0"/>
              <a:t>Optimize layouts</a:t>
            </a:r>
          </a:p>
          <a:p>
            <a:pPr lvl="1"/>
            <a:r>
              <a:rPr lang="en-US" dirty="0"/>
              <a:t>On larger devices, take advantage of extra screen real estate. </a:t>
            </a:r>
            <a:r>
              <a:rPr lang="en-US" dirty="0" smtClean="0"/>
              <a:t> Create </a:t>
            </a:r>
            <a:r>
              <a:rPr lang="en-US" dirty="0"/>
              <a:t>compound views that combine multiple views to reveal more </a:t>
            </a:r>
            <a:r>
              <a:rPr lang="en-US" dirty="0" smtClean="0"/>
              <a:t>content</a:t>
            </a:r>
          </a:p>
          <a:p>
            <a:r>
              <a:rPr lang="en-US" dirty="0" smtClean="0"/>
              <a:t>Assets for all</a:t>
            </a:r>
          </a:p>
          <a:p>
            <a:pPr lvl="1"/>
            <a:r>
              <a:rPr lang="en-US" dirty="0"/>
              <a:t>Provide resources for different screen densities (DPI) to ensure that your app looks great on any </a:t>
            </a:r>
            <a:r>
              <a:rPr lang="en-US" dirty="0" smtClean="0"/>
              <a:t>device</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17</a:t>
            </a:fld>
            <a:endParaRPr lang="en-US"/>
          </a:p>
        </p:txBody>
      </p:sp>
    </p:spTree>
    <p:extLst>
      <p:ext uri="{BB962C8B-B14F-4D97-AF65-F5344CB8AC3E}">
        <p14:creationId xmlns:p14="http://schemas.microsoft.com/office/powerpoint/2010/main" val="244383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Strategies</a:t>
            </a:r>
            <a:endParaRPr lang="en-US" dirty="0"/>
          </a:p>
        </p:txBody>
      </p:sp>
      <p:sp>
        <p:nvSpPr>
          <p:cNvPr id="3" name="Content Placeholder 2"/>
          <p:cNvSpPr>
            <a:spLocks noGrp="1"/>
          </p:cNvSpPr>
          <p:nvPr>
            <p:ph idx="1"/>
          </p:nvPr>
        </p:nvSpPr>
        <p:spPr/>
        <p:txBody>
          <a:bodyPr/>
          <a:lstStyle/>
          <a:p>
            <a:r>
              <a:rPr lang="en-US" dirty="0"/>
              <a:t>One approach is to work in the base standard (normal size and MDPI) and scale it up or down for the other buckets. Another approach is to start with the device with the largest screen size, and then scale down and figure out the UI compromises you'll need to make on smaller screens</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18</a:t>
            </a:fld>
            <a:endParaRPr lang="en-US"/>
          </a:p>
        </p:txBody>
      </p:sp>
    </p:spTree>
    <p:extLst>
      <p:ext uri="{BB962C8B-B14F-4D97-AF65-F5344CB8AC3E}">
        <p14:creationId xmlns:p14="http://schemas.microsoft.com/office/powerpoint/2010/main" val="83990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Themes are Android's mechanism for applying a consistent style to an app or activity. The style specifies the visual properties of the elements that make up your user interface, such as color, height, padding and font size. To promote greater cohesion between all apps on the platform, Android provides two system themes that you can choose from when building apps:</a:t>
            </a:r>
          </a:p>
          <a:p>
            <a:r>
              <a:rPr lang="en-US" dirty="0" err="1"/>
              <a:t>Holo</a:t>
            </a:r>
            <a:r>
              <a:rPr lang="en-US" dirty="0"/>
              <a:t> Light</a:t>
            </a:r>
          </a:p>
          <a:p>
            <a:r>
              <a:rPr lang="en-US" dirty="0" err="1"/>
              <a:t>Holo</a:t>
            </a:r>
            <a:r>
              <a:rPr lang="en-US" dirty="0"/>
              <a:t> Dark</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19</a:t>
            </a:fld>
            <a:endParaRPr lang="en-US"/>
          </a:p>
        </p:txBody>
      </p:sp>
    </p:spTree>
    <p:extLst>
      <p:ext uri="{BB962C8B-B14F-4D97-AF65-F5344CB8AC3E}">
        <p14:creationId xmlns:p14="http://schemas.microsoft.com/office/powerpoint/2010/main" val="9340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 Design</a:t>
            </a:r>
            <a:endParaRPr lang="en-US" dirty="0"/>
          </a:p>
        </p:txBody>
      </p:sp>
      <p:sp>
        <p:nvSpPr>
          <p:cNvPr id="3" name="Content Placeholder 2"/>
          <p:cNvSpPr>
            <a:spLocks noGrp="1"/>
          </p:cNvSpPr>
          <p:nvPr>
            <p:ph idx="1"/>
          </p:nvPr>
        </p:nvSpPr>
        <p:spPr/>
        <p:txBody>
          <a:bodyPr/>
          <a:lstStyle/>
          <a:p>
            <a:r>
              <a:rPr lang="en-US" dirty="0" smtClean="0"/>
              <a:t>The guidelines are phrased in the first person:</a:t>
            </a:r>
          </a:p>
          <a:p>
            <a:pPr lvl="1"/>
            <a:r>
              <a:rPr lang="en-US" dirty="0" smtClean="0"/>
              <a:t>Enchant me</a:t>
            </a:r>
          </a:p>
          <a:p>
            <a:pPr lvl="1"/>
            <a:r>
              <a:rPr lang="en-US" dirty="0" smtClean="0"/>
              <a:t>Simplify my life</a:t>
            </a:r>
          </a:p>
          <a:p>
            <a:pPr lvl="1"/>
            <a:r>
              <a:rPr lang="en-US" dirty="0" smtClean="0"/>
              <a:t>Make me amazing</a:t>
            </a:r>
          </a:p>
          <a:p>
            <a:pPr marL="342900" lvl="1" indent="-342900">
              <a:buFont typeface="Arial" panose="020B0604020202020204" pitchFamily="34" charset="0"/>
              <a:buChar char="•"/>
            </a:pPr>
            <a:r>
              <a:rPr lang="en-US" dirty="0"/>
              <a:t>Most of what follows </a:t>
            </a:r>
            <a:r>
              <a:rPr lang="en-US" dirty="0" smtClean="0"/>
              <a:t>is from Google:  </a:t>
            </a:r>
            <a:r>
              <a:rPr lang="en-US" dirty="0" smtClean="0">
                <a:hlinkClick r:id="rId2"/>
              </a:rPr>
              <a:t>Link to the design guidelines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a:t>
            </a:fld>
            <a:endParaRPr lang="en-US"/>
          </a:p>
        </p:txBody>
      </p:sp>
    </p:spTree>
    <p:extLst>
      <p:ext uri="{BB962C8B-B14F-4D97-AF65-F5344CB8AC3E}">
        <p14:creationId xmlns:p14="http://schemas.microsoft.com/office/powerpoint/2010/main" val="3681361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20</a:t>
            </a:fld>
            <a:endParaRPr lang="en-US"/>
          </a:p>
        </p:txBody>
      </p:sp>
      <p:pic>
        <p:nvPicPr>
          <p:cNvPr id="1026" name="Picture 2" descr="http://developer.android.com/design/media/themes_holo_ligh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31988"/>
            <a:ext cx="2343150" cy="3714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veloper.android.com/design/media/themes_holo_da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14670"/>
            <a:ext cx="2343150" cy="37147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89709" y="1305580"/>
            <a:ext cx="1981200" cy="523220"/>
          </a:xfrm>
          <a:prstGeom prst="rect">
            <a:avLst/>
          </a:prstGeom>
          <a:noFill/>
        </p:spPr>
        <p:txBody>
          <a:bodyPr wrap="square" rtlCol="0">
            <a:spAutoFit/>
          </a:bodyPr>
          <a:lstStyle/>
          <a:p>
            <a:r>
              <a:rPr lang="en-US" sz="2800" dirty="0" err="1" smtClean="0"/>
              <a:t>Holo</a:t>
            </a:r>
            <a:r>
              <a:rPr lang="en-US" sz="2800" dirty="0" smtClean="0"/>
              <a:t> Light</a:t>
            </a:r>
            <a:endParaRPr lang="en-US" sz="2800" dirty="0"/>
          </a:p>
        </p:txBody>
      </p:sp>
      <p:sp>
        <p:nvSpPr>
          <p:cNvPr id="8" name="TextBox 7"/>
          <p:cNvSpPr txBox="1"/>
          <p:nvPr/>
        </p:nvSpPr>
        <p:spPr>
          <a:xfrm>
            <a:off x="4114800" y="1303439"/>
            <a:ext cx="1981200" cy="523220"/>
          </a:xfrm>
          <a:prstGeom prst="rect">
            <a:avLst/>
          </a:prstGeom>
          <a:noFill/>
        </p:spPr>
        <p:txBody>
          <a:bodyPr wrap="square" rtlCol="0">
            <a:spAutoFit/>
          </a:bodyPr>
          <a:lstStyle/>
          <a:p>
            <a:r>
              <a:rPr lang="en-US" sz="2800" dirty="0" err="1" smtClean="0"/>
              <a:t>Holo</a:t>
            </a:r>
            <a:r>
              <a:rPr lang="en-US" sz="2800" dirty="0" smtClean="0"/>
              <a:t> Dark</a:t>
            </a:r>
            <a:endParaRPr lang="en-US" sz="2800" dirty="0"/>
          </a:p>
        </p:txBody>
      </p:sp>
    </p:spTree>
    <p:extLst>
      <p:ext uri="{BB962C8B-B14F-4D97-AF65-F5344CB8AC3E}">
        <p14:creationId xmlns:p14="http://schemas.microsoft.com/office/powerpoint/2010/main" val="211122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Feedback</a:t>
            </a:r>
            <a:endParaRPr lang="en-US" dirty="0"/>
          </a:p>
        </p:txBody>
      </p:sp>
      <p:sp>
        <p:nvSpPr>
          <p:cNvPr id="3" name="Content Placeholder 2"/>
          <p:cNvSpPr>
            <a:spLocks noGrp="1"/>
          </p:cNvSpPr>
          <p:nvPr>
            <p:ph idx="1"/>
          </p:nvPr>
        </p:nvSpPr>
        <p:spPr/>
        <p:txBody>
          <a:bodyPr/>
          <a:lstStyle/>
          <a:p>
            <a:r>
              <a:rPr lang="en-US" dirty="0"/>
              <a:t>Use illumination and dimming to respond to touches, reinforce the resulting behaviors of gestures, and indicate what actions are enabled and disabled</a:t>
            </a:r>
            <a:r>
              <a:rPr lang="en-US" dirty="0" smtClean="0"/>
              <a:t>.</a:t>
            </a:r>
          </a:p>
          <a:p>
            <a:r>
              <a:rPr lang="en-US" dirty="0" smtClean="0"/>
              <a:t>Be responsive to touches in a subtle but noticeable way</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21</a:t>
            </a:fld>
            <a:endParaRPr lang="en-US"/>
          </a:p>
        </p:txBody>
      </p:sp>
    </p:spTree>
    <p:extLst>
      <p:ext uri="{BB962C8B-B14F-4D97-AF65-F5344CB8AC3E}">
        <p14:creationId xmlns:p14="http://schemas.microsoft.com/office/powerpoint/2010/main" val="285639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22</a:t>
            </a:fld>
            <a:endParaRPr lang="en-US"/>
          </a:p>
        </p:txBody>
      </p:sp>
      <p:pic>
        <p:nvPicPr>
          <p:cNvPr id="2050" name="Picture 2" descr="http://developer.android.com/design/media/touch_feedback_st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752600"/>
            <a:ext cx="71723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591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lstStyle/>
          <a:p>
            <a:r>
              <a:rPr lang="en-US" dirty="0"/>
              <a:t>When your objects react to more complex gestures, help users understand what the outcome will be.</a:t>
            </a:r>
          </a:p>
          <a:p>
            <a:r>
              <a:rPr lang="en-US" dirty="0"/>
              <a:t>In </a:t>
            </a:r>
            <a:r>
              <a:rPr lang="en-US" dirty="0" err="1"/>
              <a:t>Recents</a:t>
            </a:r>
            <a:r>
              <a:rPr lang="en-US" dirty="0"/>
              <a:t>, when a user starts swiping a thumbnail left or right, it begins to dim. This helps the user understand that swiping will cause the item to be removed.</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23</a:t>
            </a:fld>
            <a:endParaRPr lang="en-US"/>
          </a:p>
        </p:txBody>
      </p:sp>
    </p:spTree>
    <p:extLst>
      <p:ext uri="{BB962C8B-B14F-4D97-AF65-F5344CB8AC3E}">
        <p14:creationId xmlns:p14="http://schemas.microsoft.com/office/powerpoint/2010/main" val="1772390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Boundaries</a:t>
            </a:r>
            <a:endParaRPr lang="en-US" dirty="0"/>
          </a:p>
        </p:txBody>
      </p:sp>
      <p:sp>
        <p:nvSpPr>
          <p:cNvPr id="3" name="Content Placeholder 2"/>
          <p:cNvSpPr>
            <a:spLocks noGrp="1"/>
          </p:cNvSpPr>
          <p:nvPr>
            <p:ph idx="1"/>
          </p:nvPr>
        </p:nvSpPr>
        <p:spPr/>
        <p:txBody>
          <a:bodyPr>
            <a:normAutofit lnSpcReduction="10000"/>
          </a:bodyPr>
          <a:lstStyle/>
          <a:p>
            <a:r>
              <a:rPr lang="en-US" dirty="0"/>
              <a:t>When users try to scroll past the beginning or end of a scrollable area, communicate the boundary with a visual cue. Many of Android's scrollable UI widgets, like lists and grid lists, have support for boundary feedback built in. If you’re building custom widgets, keep boundary feedback in mind and provide it from within your app. </a:t>
            </a:r>
            <a:endParaRPr lang="en-US" dirty="0" smtClean="0"/>
          </a:p>
          <a:p>
            <a:r>
              <a:rPr lang="en-US" dirty="0" smtClean="0"/>
              <a:t>Tilting a panel is one way to show this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24</a:t>
            </a:fld>
            <a:endParaRPr lang="en-US"/>
          </a:p>
        </p:txBody>
      </p:sp>
    </p:spTree>
    <p:extLst>
      <p:ext uri="{BB962C8B-B14F-4D97-AF65-F5344CB8AC3E}">
        <p14:creationId xmlns:p14="http://schemas.microsoft.com/office/powerpoint/2010/main" val="225077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Grids</a:t>
            </a:r>
            <a:endParaRPr lang="en-US" dirty="0"/>
          </a:p>
        </p:txBody>
      </p:sp>
      <p:sp>
        <p:nvSpPr>
          <p:cNvPr id="3" name="Content Placeholder 2"/>
          <p:cNvSpPr>
            <a:spLocks noGrp="1"/>
          </p:cNvSpPr>
          <p:nvPr>
            <p:ph idx="1"/>
          </p:nvPr>
        </p:nvSpPr>
        <p:spPr/>
        <p:txBody>
          <a:bodyPr>
            <a:normAutofit fontScale="92500"/>
          </a:bodyPr>
          <a:lstStyle/>
          <a:p>
            <a:r>
              <a:rPr lang="en-US" dirty="0"/>
              <a:t>Devices vary not only in physical size, but also in screen density (</a:t>
            </a:r>
            <a:r>
              <a:rPr lang="en-US" dirty="0" smtClean="0"/>
              <a:t>Dots Per Inch). </a:t>
            </a:r>
            <a:r>
              <a:rPr lang="en-US" dirty="0"/>
              <a:t>To simplify the way you design for multiple screens, think of each device as falling into a particular size bucket and density bucket:</a:t>
            </a:r>
          </a:p>
          <a:p>
            <a:r>
              <a:rPr lang="en-US" dirty="0"/>
              <a:t>The size buckets are </a:t>
            </a:r>
            <a:r>
              <a:rPr lang="en-US" i="1" dirty="0"/>
              <a:t>handset</a:t>
            </a:r>
            <a:r>
              <a:rPr lang="en-US" dirty="0"/>
              <a:t> (smaller than 600dp) and </a:t>
            </a:r>
            <a:r>
              <a:rPr lang="en-US" i="1" dirty="0"/>
              <a:t>tablet</a:t>
            </a:r>
            <a:r>
              <a:rPr lang="en-US" dirty="0"/>
              <a:t> (larger than or equal 600dp).</a:t>
            </a:r>
          </a:p>
          <a:p>
            <a:r>
              <a:rPr lang="en-US" dirty="0"/>
              <a:t>The density buckets are LDPI, MDPI, HDPI, XHDPI, XXHDPI, and XXXHDPI.</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25</a:t>
            </a:fld>
            <a:endParaRPr lang="en-US"/>
          </a:p>
        </p:txBody>
      </p:sp>
    </p:spTree>
    <p:extLst>
      <p:ext uri="{BB962C8B-B14F-4D97-AF65-F5344CB8AC3E}">
        <p14:creationId xmlns:p14="http://schemas.microsoft.com/office/powerpoint/2010/main" val="1792404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Grids</a:t>
            </a:r>
            <a:endParaRPr lang="en-US" dirty="0"/>
          </a:p>
        </p:txBody>
      </p:sp>
      <p:sp>
        <p:nvSpPr>
          <p:cNvPr id="3" name="Content Placeholder 2"/>
          <p:cNvSpPr>
            <a:spLocks noGrp="1"/>
          </p:cNvSpPr>
          <p:nvPr>
            <p:ph idx="1"/>
          </p:nvPr>
        </p:nvSpPr>
        <p:spPr/>
        <p:txBody>
          <a:bodyPr>
            <a:normAutofit lnSpcReduction="10000"/>
          </a:bodyPr>
          <a:lstStyle/>
          <a:p>
            <a:r>
              <a:rPr lang="en-US" dirty="0"/>
              <a:t>Optimize your application's UI by designing alternative layouts for some of the different size buckets, and provide alternative bitmap images for different density buckets</a:t>
            </a:r>
            <a:r>
              <a:rPr lang="en-US" dirty="0" smtClean="0"/>
              <a:t>.</a:t>
            </a:r>
          </a:p>
          <a:p>
            <a:r>
              <a:rPr lang="en-US" dirty="0" smtClean="0"/>
              <a:t>In the “res” folder, you’ll see:</a:t>
            </a:r>
          </a:p>
          <a:p>
            <a:pPr lvl="1"/>
            <a:r>
              <a:rPr lang="en-US" dirty="0" err="1" smtClean="0"/>
              <a:t>Drawable_hdpi</a:t>
            </a:r>
            <a:endParaRPr lang="en-US" dirty="0" smtClean="0"/>
          </a:p>
          <a:p>
            <a:pPr lvl="1"/>
            <a:r>
              <a:rPr lang="en-US" dirty="0" err="1" smtClean="0"/>
              <a:t>Drawable_mdpi</a:t>
            </a:r>
            <a:endParaRPr lang="en-US" dirty="0" smtClean="0"/>
          </a:p>
          <a:p>
            <a:pPr lvl="1"/>
            <a:r>
              <a:rPr lang="en-US" dirty="0" err="1" smtClean="0"/>
              <a:t>Drawable_ldpi</a:t>
            </a:r>
            <a:endParaRPr lang="en-US" dirty="0" smtClean="0"/>
          </a:p>
          <a:p>
            <a:pPr lvl="1"/>
            <a:r>
              <a:rPr lang="en-US" dirty="0" err="1" smtClean="0"/>
              <a:t>Drawable_xhdpi</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26</a:t>
            </a:fld>
            <a:endParaRPr lang="en-US"/>
          </a:p>
        </p:txBody>
      </p:sp>
    </p:spTree>
    <p:extLst>
      <p:ext uri="{BB962C8B-B14F-4D97-AF65-F5344CB8AC3E}">
        <p14:creationId xmlns:p14="http://schemas.microsoft.com/office/powerpoint/2010/main" val="164349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and Grids</a:t>
            </a:r>
            <a:endParaRPr lang="en-US" dirty="0"/>
          </a:p>
        </p:txBody>
      </p:sp>
      <p:sp>
        <p:nvSpPr>
          <p:cNvPr id="3" name="Content Placeholder 2"/>
          <p:cNvSpPr>
            <a:spLocks noGrp="1"/>
          </p:cNvSpPr>
          <p:nvPr>
            <p:ph idx="1"/>
          </p:nvPr>
        </p:nvSpPr>
        <p:spPr/>
        <p:txBody>
          <a:bodyPr/>
          <a:lstStyle/>
          <a:p>
            <a:r>
              <a:rPr lang="en-US" dirty="0" err="1" smtClean="0"/>
              <a:t>dp</a:t>
            </a:r>
            <a:r>
              <a:rPr lang="en-US" dirty="0" smtClean="0"/>
              <a:t> = density-independent pixels</a:t>
            </a:r>
          </a:p>
          <a:p>
            <a:r>
              <a:rPr lang="en-US" dirty="0"/>
              <a:t>Devices vary in the amount of density-independent pixels (</a:t>
            </a:r>
            <a:r>
              <a:rPr lang="en-US" dirty="0" err="1"/>
              <a:t>dp</a:t>
            </a:r>
            <a:r>
              <a:rPr lang="en-US" dirty="0"/>
              <a:t>) they can display.</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27</a:t>
            </a:fld>
            <a:endParaRPr lang="en-US"/>
          </a:p>
        </p:txBody>
      </p:sp>
    </p:spTree>
    <p:extLst>
      <p:ext uri="{BB962C8B-B14F-4D97-AF65-F5344CB8AC3E}">
        <p14:creationId xmlns:p14="http://schemas.microsoft.com/office/powerpoint/2010/main" val="330127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48DP Rhythm</a:t>
            </a:r>
            <a:endParaRPr lang="en-US" dirty="0"/>
          </a:p>
        </p:txBody>
      </p:sp>
      <p:sp>
        <p:nvSpPr>
          <p:cNvPr id="3" name="Content Placeholder 2"/>
          <p:cNvSpPr>
            <a:spLocks noGrp="1"/>
          </p:cNvSpPr>
          <p:nvPr>
            <p:ph idx="1"/>
          </p:nvPr>
        </p:nvSpPr>
        <p:spPr/>
        <p:txBody>
          <a:bodyPr>
            <a:normAutofit fontScale="85000" lnSpcReduction="20000"/>
          </a:bodyPr>
          <a:lstStyle/>
          <a:p>
            <a:r>
              <a:rPr lang="en-US" dirty="0"/>
              <a:t>On average, 48dp translate to a physical size of about 9mm (with some variability). This is comfortably in the range of recommended target sizes (7-10 mm) for touchscreen objects and users will be able to reliably and accurately target them with their fingers.</a:t>
            </a:r>
          </a:p>
          <a:p>
            <a:r>
              <a:rPr lang="en-US" dirty="0"/>
              <a:t>If you design your elements to be at least 48dp high and wide you can guarantee that:</a:t>
            </a:r>
          </a:p>
          <a:p>
            <a:pPr lvl="1"/>
            <a:r>
              <a:rPr lang="en-US" dirty="0"/>
              <a:t>your targets will never be smaller than the minimum recommended target size of 7mm regardless of what screen they are displayed on.</a:t>
            </a:r>
          </a:p>
          <a:p>
            <a:pPr lvl="1"/>
            <a:r>
              <a:rPr lang="en-US" dirty="0"/>
              <a:t>you strike a good compromise between overall information density on the one hand, and </a:t>
            </a:r>
            <a:r>
              <a:rPr lang="en-US" dirty="0" err="1"/>
              <a:t>targetability</a:t>
            </a:r>
            <a:r>
              <a:rPr lang="en-US" dirty="0"/>
              <a:t> of UI elements on the other</a:t>
            </a:r>
            <a:r>
              <a:rPr lang="en-US" dirty="0" smtClean="0"/>
              <a:t>. (Remember </a:t>
            </a:r>
            <a:r>
              <a:rPr lang="en-US" dirty="0" err="1" smtClean="0"/>
              <a:t>Fitts’s</a:t>
            </a:r>
            <a:r>
              <a:rPr lang="en-US" dirty="0" smtClean="0"/>
              <a:t> Law)</a:t>
            </a:r>
            <a:endParaRPr lang="en-US" dirty="0"/>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28</a:t>
            </a:fld>
            <a:endParaRPr lang="en-US"/>
          </a:p>
        </p:txBody>
      </p:sp>
    </p:spTree>
    <p:extLst>
      <p:ext uri="{BB962C8B-B14F-4D97-AF65-F5344CB8AC3E}">
        <p14:creationId xmlns:p14="http://schemas.microsoft.com/office/powerpoint/2010/main" val="309145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Mind the Gaps</a:t>
            </a:r>
            <a:endParaRPr lang="en-US" dirty="0"/>
          </a:p>
        </p:txBody>
      </p:sp>
      <p:sp>
        <p:nvSpPr>
          <p:cNvPr id="3" name="Content Placeholder 2"/>
          <p:cNvSpPr>
            <a:spLocks noGrp="1"/>
          </p:cNvSpPr>
          <p:nvPr>
            <p:ph idx="1"/>
          </p:nvPr>
        </p:nvSpPr>
        <p:spPr>
          <a:xfrm>
            <a:off x="457200" y="1143001"/>
            <a:ext cx="8229600" cy="533400"/>
          </a:xfrm>
        </p:spPr>
        <p:txBody>
          <a:bodyPr>
            <a:normAutofit fontScale="92500" lnSpcReduction="10000"/>
          </a:bodyPr>
          <a:lstStyle/>
          <a:p>
            <a:r>
              <a:rPr lang="en-US" dirty="0"/>
              <a:t>Spacing between each UI element is 8dp.</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29</a:t>
            </a:fld>
            <a:endParaRPr lang="en-US"/>
          </a:p>
        </p:txBody>
      </p:sp>
      <p:pic>
        <p:nvPicPr>
          <p:cNvPr id="3074" name="Picture 2" descr="http://developer.android.com/design/media/metrics_for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22947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8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Enchant Me</a:t>
            </a:r>
            <a:endParaRPr lang="en-US" dirty="0"/>
          </a:p>
        </p:txBody>
      </p:sp>
      <p:sp>
        <p:nvSpPr>
          <p:cNvPr id="3" name="Content Placeholder 2"/>
          <p:cNvSpPr>
            <a:spLocks noGrp="1"/>
          </p:cNvSpPr>
          <p:nvPr>
            <p:ph idx="1"/>
          </p:nvPr>
        </p:nvSpPr>
        <p:spPr>
          <a:xfrm>
            <a:off x="304800" y="1600200"/>
            <a:ext cx="8534400" cy="4525963"/>
          </a:xfrm>
        </p:spPr>
        <p:txBody>
          <a:bodyPr>
            <a:normAutofit fontScale="92500"/>
          </a:bodyPr>
          <a:lstStyle/>
          <a:p>
            <a:r>
              <a:rPr lang="en-US" dirty="0" smtClean="0"/>
              <a:t>Android apps are sleek and aesthetically pleasing.</a:t>
            </a:r>
          </a:p>
          <a:p>
            <a:r>
              <a:rPr lang="en-US" dirty="0" smtClean="0"/>
              <a:t>Transitions are fast and clear</a:t>
            </a:r>
          </a:p>
          <a:p>
            <a:r>
              <a:rPr lang="en-US" dirty="0" smtClean="0"/>
              <a:t>Layout and typography are crisp and meaningful.</a:t>
            </a:r>
          </a:p>
          <a:p>
            <a:r>
              <a:rPr lang="en-US" dirty="0" smtClean="0"/>
              <a:t>App icons are works of art in their own right.</a:t>
            </a:r>
          </a:p>
          <a:p>
            <a:r>
              <a:rPr lang="en-US" dirty="0" smtClean="0"/>
              <a:t>Like a well-made tool, your app should strive to combine beauty, simplicity and purpose to create a magical experience that is effortless and powerful.</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a:t>
            </a:fld>
            <a:endParaRPr lang="en-US"/>
          </a:p>
        </p:txBody>
      </p:sp>
    </p:spTree>
    <p:extLst>
      <p:ext uri="{BB962C8B-B14F-4D97-AF65-F5344CB8AC3E}">
        <p14:creationId xmlns:p14="http://schemas.microsoft.com/office/powerpoint/2010/main" val="3358744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Content Placeholder 2"/>
          <p:cNvSpPr>
            <a:spLocks noGrp="1"/>
          </p:cNvSpPr>
          <p:nvPr>
            <p:ph idx="1"/>
          </p:nvPr>
        </p:nvSpPr>
        <p:spPr/>
        <p:txBody>
          <a:bodyPr/>
          <a:lstStyle/>
          <a:p>
            <a:r>
              <a:rPr lang="en-US" dirty="0" smtClean="0"/>
              <a:t>Ice Cream Sandwich introduced the </a:t>
            </a:r>
            <a:r>
              <a:rPr lang="en-US" dirty="0" err="1" smtClean="0"/>
              <a:t>Roboto</a:t>
            </a:r>
            <a:r>
              <a:rPr lang="en-US" dirty="0" smtClean="0"/>
              <a:t> typeface</a:t>
            </a:r>
          </a:p>
          <a:p>
            <a:r>
              <a:rPr lang="en-US" dirty="0"/>
              <a:t>The current </a:t>
            </a:r>
            <a:r>
              <a:rPr lang="en-US" dirty="0" err="1" smtClean="0"/>
              <a:t>TextView</a:t>
            </a:r>
            <a:r>
              <a:rPr lang="en-US" dirty="0" smtClean="0"/>
              <a:t> framework </a:t>
            </a:r>
            <a:r>
              <a:rPr lang="en-US" dirty="0"/>
              <a:t>offers </a:t>
            </a:r>
            <a:r>
              <a:rPr lang="en-US" dirty="0" err="1"/>
              <a:t>Roboto</a:t>
            </a:r>
            <a:r>
              <a:rPr lang="en-US" dirty="0"/>
              <a:t> in thin, light, regular and bold weights, along with an italic style for each weight. The framework also offers the </a:t>
            </a:r>
            <a:r>
              <a:rPr lang="en-US" dirty="0" err="1">
                <a:hlinkClick r:id="rId2"/>
              </a:rPr>
              <a:t>Roboto</a:t>
            </a:r>
            <a:r>
              <a:rPr lang="en-US" dirty="0">
                <a:hlinkClick r:id="rId2"/>
              </a:rPr>
              <a:t> Condensed</a:t>
            </a:r>
            <a:r>
              <a:rPr lang="en-US" dirty="0"/>
              <a:t> variant in regular and bold weights, along with an italic style for each weight</a:t>
            </a:r>
            <a:r>
              <a:rPr lang="en-US" dirty="0" smtClean="0"/>
              <a:t>. re</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30</a:t>
            </a:fld>
            <a:endParaRPr lang="en-US"/>
          </a:p>
        </p:txBody>
      </p:sp>
    </p:spTree>
    <p:extLst>
      <p:ext uri="{BB962C8B-B14F-4D97-AF65-F5344CB8AC3E}">
        <p14:creationId xmlns:p14="http://schemas.microsoft.com/office/powerpoint/2010/main" val="3480224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Typographic Scale</a:t>
            </a:r>
            <a:endParaRPr lang="en-US" dirty="0"/>
          </a:p>
        </p:txBody>
      </p:sp>
      <p:sp>
        <p:nvSpPr>
          <p:cNvPr id="3" name="Content Placeholder 2"/>
          <p:cNvSpPr>
            <a:spLocks noGrp="1"/>
          </p:cNvSpPr>
          <p:nvPr>
            <p:ph idx="1"/>
          </p:nvPr>
        </p:nvSpPr>
        <p:spPr>
          <a:xfrm>
            <a:off x="457200" y="1600201"/>
            <a:ext cx="8229600" cy="2514600"/>
          </a:xfrm>
        </p:spPr>
        <p:txBody>
          <a:bodyPr>
            <a:normAutofit lnSpcReduction="10000"/>
          </a:bodyPr>
          <a:lstStyle/>
          <a:p>
            <a:r>
              <a:rPr lang="en-US" dirty="0"/>
              <a:t>Contrast in type sizes can go a long way to create ordered, understandable layouts. However, too many different sizes in the same UI can be messy. The Android framework uses the following limited set of type sizes:</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31</a:t>
            </a:fld>
            <a:endParaRPr lang="en-US"/>
          </a:p>
        </p:txBody>
      </p:sp>
      <p:pic>
        <p:nvPicPr>
          <p:cNvPr id="4098" name="Picture 2" descr="http://developer.android.com/design/media/typography_siz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103" y="4114800"/>
            <a:ext cx="384441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53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Typographic Scale</a:t>
            </a:r>
            <a:endParaRPr lang="en-US" dirty="0"/>
          </a:p>
        </p:txBody>
      </p:sp>
      <p:sp>
        <p:nvSpPr>
          <p:cNvPr id="3" name="Content Placeholder 2"/>
          <p:cNvSpPr>
            <a:spLocks noGrp="1"/>
          </p:cNvSpPr>
          <p:nvPr>
            <p:ph idx="1"/>
          </p:nvPr>
        </p:nvSpPr>
        <p:spPr/>
        <p:txBody>
          <a:bodyPr>
            <a:normAutofit lnSpcReduction="10000"/>
          </a:bodyPr>
          <a:lstStyle/>
          <a:p>
            <a:r>
              <a:rPr lang="en-US" dirty="0"/>
              <a:t>Users can select a system-wide scaling factor for text in the Settings app. In order to support these accessibility features, type should be specified in scale-independent pixels (</a:t>
            </a:r>
            <a:r>
              <a:rPr lang="en-US" dirty="0" err="1"/>
              <a:t>sp</a:t>
            </a:r>
            <a:r>
              <a:rPr lang="en-US" dirty="0"/>
              <a:t>) wherever possible. Layouts supporting scalable types should be tested against these settings.</a:t>
            </a:r>
          </a:p>
          <a:p>
            <a:r>
              <a:rPr lang="en-US" dirty="0" smtClean="0"/>
              <a:t>From the XML:</a:t>
            </a:r>
          </a:p>
          <a:p>
            <a:r>
              <a:rPr lang="en-US" dirty="0"/>
              <a:t>&lt;</a:t>
            </a:r>
            <a:r>
              <a:rPr lang="en-US" dirty="0" err="1"/>
              <a:t>dimen</a:t>
            </a:r>
            <a:r>
              <a:rPr lang="en-US" dirty="0"/>
              <a:t> name=</a:t>
            </a:r>
            <a:r>
              <a:rPr lang="en-US" i="1" dirty="0"/>
              <a:t>"</a:t>
            </a:r>
            <a:r>
              <a:rPr lang="en-US" i="1" dirty="0" err="1"/>
              <a:t>ThirtyPitch</a:t>
            </a:r>
            <a:r>
              <a:rPr lang="en-US" i="1" dirty="0"/>
              <a:t>"&gt;</a:t>
            </a:r>
            <a:r>
              <a:rPr lang="en-US" i="1" dirty="0" smtClean="0"/>
              <a:t>30sp&lt;/</a:t>
            </a:r>
            <a:r>
              <a:rPr lang="en-US" i="1" dirty="0" err="1"/>
              <a:t>dimen</a:t>
            </a:r>
            <a:r>
              <a:rPr lang="en-US" i="1" dirty="0"/>
              <a:t>&gt;</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32</a:t>
            </a:fld>
            <a:endParaRPr lang="en-US"/>
          </a:p>
        </p:txBody>
      </p:sp>
    </p:spTree>
    <p:extLst>
      <p:ext uri="{BB962C8B-B14F-4D97-AF65-F5344CB8AC3E}">
        <p14:creationId xmlns:p14="http://schemas.microsoft.com/office/powerpoint/2010/main" val="356020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a:xfrm>
            <a:off x="381000" y="1600200"/>
            <a:ext cx="8458200" cy="4525963"/>
          </a:xfrm>
        </p:spPr>
        <p:txBody>
          <a:bodyPr/>
          <a:lstStyle/>
          <a:p>
            <a:pPr marL="0" indent="0">
              <a:buNone/>
            </a:pPr>
            <a:r>
              <a:rPr lang="en-US" dirty="0"/>
              <a:t>More detail here: </a:t>
            </a:r>
            <a:r>
              <a:rPr lang="en-US" dirty="0">
                <a:hlinkClick r:id="rId2"/>
              </a:rPr>
              <a:t>http://</a:t>
            </a:r>
            <a:r>
              <a:rPr lang="en-US" dirty="0" smtClean="0">
                <a:hlinkClick r:id="rId2"/>
              </a:rPr>
              <a:t>developer.android.com/design/style/color.html</a:t>
            </a:r>
            <a:endParaRPr lang="en-US" dirty="0" smtClean="0"/>
          </a:p>
          <a:p>
            <a:r>
              <a:rPr lang="en-US" dirty="0" smtClean="0"/>
              <a:t>Use color mostly for emphasis</a:t>
            </a:r>
          </a:p>
          <a:p>
            <a:r>
              <a:rPr lang="en-US" dirty="0" smtClean="0"/>
              <a:t>Blue is the standard accent color</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33</a:t>
            </a:fld>
            <a:endParaRPr lang="en-US"/>
          </a:p>
        </p:txBody>
      </p:sp>
    </p:spTree>
    <p:extLst>
      <p:ext uri="{BB962C8B-B14F-4D97-AF65-F5344CB8AC3E}">
        <p14:creationId xmlns:p14="http://schemas.microsoft.com/office/powerpoint/2010/main" val="4127933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Iconography</a:t>
            </a:r>
            <a:endParaRPr lang="en-US" dirty="0"/>
          </a:p>
        </p:txBody>
      </p:sp>
      <p:sp>
        <p:nvSpPr>
          <p:cNvPr id="3" name="Content Placeholder 2"/>
          <p:cNvSpPr>
            <a:spLocks noGrp="1"/>
          </p:cNvSpPr>
          <p:nvPr>
            <p:ph idx="1"/>
          </p:nvPr>
        </p:nvSpPr>
        <p:spPr/>
        <p:txBody>
          <a:bodyPr>
            <a:normAutofit lnSpcReduction="10000"/>
          </a:bodyPr>
          <a:lstStyle/>
          <a:p>
            <a:r>
              <a:rPr lang="en-US" dirty="0"/>
              <a:t>An icon is a graphic that takes up a small portion of screen real estate and provides a quick, intuitive representation of an action, a status, or an app</a:t>
            </a:r>
            <a:r>
              <a:rPr lang="en-US" dirty="0" smtClean="0"/>
              <a:t>.</a:t>
            </a:r>
          </a:p>
          <a:p>
            <a:r>
              <a:rPr lang="en-US" dirty="0" smtClean="0"/>
              <a:t>You can provide the icon in different sizes.</a:t>
            </a:r>
          </a:p>
          <a:p>
            <a:r>
              <a:rPr lang="en-US" dirty="0"/>
              <a:t>When your app runs, Android checks the characteristics of the device screen and loads the appropriate density-specific assets for your app. </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34</a:t>
            </a:fld>
            <a:endParaRPr lang="en-US"/>
          </a:p>
        </p:txBody>
      </p:sp>
    </p:spTree>
    <p:extLst>
      <p:ext uri="{BB962C8B-B14F-4D97-AF65-F5344CB8AC3E}">
        <p14:creationId xmlns:p14="http://schemas.microsoft.com/office/powerpoint/2010/main" val="3736286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Launcher</a:t>
            </a:r>
            <a:endParaRPr lang="en-US" dirty="0"/>
          </a:p>
        </p:txBody>
      </p:sp>
      <p:sp>
        <p:nvSpPr>
          <p:cNvPr id="3" name="Content Placeholder 2"/>
          <p:cNvSpPr>
            <a:spLocks noGrp="1"/>
          </p:cNvSpPr>
          <p:nvPr>
            <p:ph idx="1"/>
          </p:nvPr>
        </p:nvSpPr>
        <p:spPr/>
        <p:txBody>
          <a:bodyPr/>
          <a:lstStyle/>
          <a:p>
            <a:r>
              <a:rPr lang="en-US" dirty="0"/>
              <a:t>The launcher icon is the visual representation of your app on the Home or All Apps screen. Since the user can change the Home screen's wallpaper, make sure that your launcher icon is clearly visible on any type of background.</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35</a:t>
            </a:fld>
            <a:endParaRPr lang="en-US"/>
          </a:p>
        </p:txBody>
      </p:sp>
    </p:spTree>
    <p:extLst>
      <p:ext uri="{BB962C8B-B14F-4D97-AF65-F5344CB8AC3E}">
        <p14:creationId xmlns:p14="http://schemas.microsoft.com/office/powerpoint/2010/main" val="3387659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Launcher – Size and Scale</a:t>
            </a:r>
            <a:endParaRPr lang="en-US" dirty="0"/>
          </a:p>
        </p:txBody>
      </p:sp>
      <p:sp>
        <p:nvSpPr>
          <p:cNvPr id="3" name="Content Placeholder 2"/>
          <p:cNvSpPr>
            <a:spLocks noGrp="1"/>
          </p:cNvSpPr>
          <p:nvPr>
            <p:ph idx="1"/>
          </p:nvPr>
        </p:nvSpPr>
        <p:spPr/>
        <p:txBody>
          <a:bodyPr/>
          <a:lstStyle/>
          <a:p>
            <a:r>
              <a:rPr lang="en-US" dirty="0"/>
              <a:t>Launcher icons on a mobile device must be </a:t>
            </a:r>
            <a:r>
              <a:rPr lang="en-US" b="1" dirty="0"/>
              <a:t>48x48 </a:t>
            </a:r>
            <a:r>
              <a:rPr lang="en-US" b="1" dirty="0" err="1"/>
              <a:t>dp</a:t>
            </a:r>
            <a:r>
              <a:rPr lang="en-US" dirty="0"/>
              <a:t>.</a:t>
            </a:r>
          </a:p>
          <a:p>
            <a:r>
              <a:rPr lang="en-US" dirty="0"/>
              <a:t>Launcher icons for display on Google Play must be </a:t>
            </a:r>
            <a:r>
              <a:rPr lang="en-US" b="1" dirty="0"/>
              <a:t>512x512 pixels</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36</a:t>
            </a:fld>
            <a:endParaRPr lang="en-US"/>
          </a:p>
        </p:txBody>
      </p:sp>
    </p:spTree>
    <p:extLst>
      <p:ext uri="{BB962C8B-B14F-4D97-AF65-F5344CB8AC3E}">
        <p14:creationId xmlns:p14="http://schemas.microsoft.com/office/powerpoint/2010/main" val="259062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Launcher </a:t>
            </a:r>
            <a:r>
              <a:rPr lang="en-US" dirty="0"/>
              <a:t>– </a:t>
            </a:r>
            <a:r>
              <a:rPr lang="en-US" dirty="0" smtClean="0"/>
              <a:t>Style</a:t>
            </a:r>
            <a:endParaRPr lang="en-US" dirty="0"/>
          </a:p>
        </p:txBody>
      </p:sp>
      <p:sp>
        <p:nvSpPr>
          <p:cNvPr id="3" name="Content Placeholder 2"/>
          <p:cNvSpPr>
            <a:spLocks noGrp="1"/>
          </p:cNvSpPr>
          <p:nvPr>
            <p:ph idx="1"/>
          </p:nvPr>
        </p:nvSpPr>
        <p:spPr/>
        <p:txBody>
          <a:bodyPr/>
          <a:lstStyle/>
          <a:p>
            <a:r>
              <a:rPr lang="en-US" dirty="0"/>
              <a:t>Use a distinct silhouette. Three-dimensional, front view, with a slight perspective as if viewed from above, so that users perceive some depth.</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37</a:t>
            </a:fld>
            <a:endParaRPr lang="en-US"/>
          </a:p>
        </p:txBody>
      </p:sp>
    </p:spTree>
    <p:extLst>
      <p:ext uri="{BB962C8B-B14F-4D97-AF65-F5344CB8AC3E}">
        <p14:creationId xmlns:p14="http://schemas.microsoft.com/office/powerpoint/2010/main" val="3967553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Icons</a:t>
            </a:r>
            <a:endParaRPr lang="en-US" dirty="0"/>
          </a:p>
        </p:txBody>
      </p:sp>
      <p:sp>
        <p:nvSpPr>
          <p:cNvPr id="3" name="Content Placeholder 2"/>
          <p:cNvSpPr>
            <a:spLocks noGrp="1"/>
          </p:cNvSpPr>
          <p:nvPr>
            <p:ph idx="1"/>
          </p:nvPr>
        </p:nvSpPr>
        <p:spPr/>
        <p:txBody>
          <a:bodyPr/>
          <a:lstStyle/>
          <a:p>
            <a:r>
              <a:rPr lang="en-US" dirty="0" smtClean="0"/>
              <a:t>Graphic </a:t>
            </a:r>
            <a:r>
              <a:rPr lang="en-US" dirty="0"/>
              <a:t>buttons that represent the most important actions people can take within your app. Each one should employ a simple metaphor representing a single concept that most people can grasp at a glance</a:t>
            </a:r>
            <a:r>
              <a:rPr lang="en-US" dirty="0" smtClean="0"/>
              <a:t>.</a:t>
            </a:r>
          </a:p>
          <a:p>
            <a:r>
              <a:rPr lang="en-US" dirty="0" smtClean="0"/>
              <a:t>Be aware of cultural differences.  Remember the elephant.</a:t>
            </a:r>
          </a:p>
          <a:p>
            <a:r>
              <a:rPr lang="en-US" dirty="0">
                <a:hlinkClick r:id="rId2"/>
              </a:rPr>
              <a:t>Download the Action Bar Icon </a:t>
            </a:r>
            <a:r>
              <a:rPr lang="en-US" dirty="0" smtClean="0">
                <a:hlinkClick r:id="rId2"/>
              </a:rPr>
              <a:t>Pack</a:t>
            </a:r>
            <a:r>
              <a:rPr lang="en-US" dirty="0" smtClean="0"/>
              <a:t> (4.3MB)</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38</a:t>
            </a:fld>
            <a:endParaRPr lang="en-US"/>
          </a:p>
        </p:txBody>
      </p:sp>
    </p:spTree>
    <p:extLst>
      <p:ext uri="{BB962C8B-B14F-4D97-AF65-F5344CB8AC3E}">
        <p14:creationId xmlns:p14="http://schemas.microsoft.com/office/powerpoint/2010/main" val="424880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Icons – Size and Scale</a:t>
            </a:r>
            <a:endParaRPr lang="en-US" dirty="0"/>
          </a:p>
        </p:txBody>
      </p:sp>
      <p:sp>
        <p:nvSpPr>
          <p:cNvPr id="3" name="Content Placeholder 2"/>
          <p:cNvSpPr>
            <a:spLocks noGrp="1"/>
          </p:cNvSpPr>
          <p:nvPr>
            <p:ph idx="1"/>
          </p:nvPr>
        </p:nvSpPr>
        <p:spPr/>
        <p:txBody>
          <a:bodyPr/>
          <a:lstStyle/>
          <a:p>
            <a:r>
              <a:rPr lang="en-US" dirty="0"/>
              <a:t>Action bar icons for phones should be </a:t>
            </a:r>
            <a:r>
              <a:rPr lang="en-US" b="1" dirty="0"/>
              <a:t>32x32 </a:t>
            </a:r>
            <a:r>
              <a:rPr lang="en-US" b="1" dirty="0" err="1"/>
              <a:t>dp</a:t>
            </a:r>
            <a:r>
              <a:rPr lang="en-US" dirty="0"/>
              <a:t>.</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39</a:t>
            </a:fld>
            <a:endParaRPr lang="en-US"/>
          </a:p>
        </p:txBody>
      </p:sp>
    </p:spTree>
    <p:extLst>
      <p:ext uri="{BB962C8B-B14F-4D97-AF65-F5344CB8AC3E}">
        <p14:creationId xmlns:p14="http://schemas.microsoft.com/office/powerpoint/2010/main" val="79626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My Life</a:t>
            </a:r>
            <a:endParaRPr lang="en-US" dirty="0"/>
          </a:p>
        </p:txBody>
      </p:sp>
      <p:sp>
        <p:nvSpPr>
          <p:cNvPr id="3" name="Content Placeholder 2"/>
          <p:cNvSpPr>
            <a:spLocks noGrp="1"/>
          </p:cNvSpPr>
          <p:nvPr>
            <p:ph idx="1"/>
          </p:nvPr>
        </p:nvSpPr>
        <p:spPr/>
        <p:txBody>
          <a:bodyPr>
            <a:normAutofit/>
          </a:bodyPr>
          <a:lstStyle/>
          <a:p>
            <a:r>
              <a:rPr lang="en-US" dirty="0" smtClean="0"/>
              <a:t>Android apps make life easier and are easy to understand.</a:t>
            </a:r>
          </a:p>
          <a:p>
            <a:r>
              <a:rPr lang="en-US" dirty="0" smtClean="0"/>
              <a:t>When people use your app for the first time, they should intuitively grasp the most important features. </a:t>
            </a:r>
          </a:p>
          <a:p>
            <a:r>
              <a:rPr lang="en-US" dirty="0" smtClean="0"/>
              <a:t>Android apps remove ongoing chores like file management and syncing.</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a:t>
            </a:fld>
            <a:endParaRPr lang="en-US"/>
          </a:p>
        </p:txBody>
      </p:sp>
    </p:spTree>
    <p:extLst>
      <p:ext uri="{BB962C8B-B14F-4D97-AF65-F5344CB8AC3E}">
        <p14:creationId xmlns:p14="http://schemas.microsoft.com/office/powerpoint/2010/main" val="3101011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Bar Icons </a:t>
            </a:r>
            <a:r>
              <a:rPr lang="en-US" dirty="0"/>
              <a:t>– </a:t>
            </a:r>
            <a:r>
              <a:rPr lang="en-US" dirty="0" smtClean="0"/>
              <a:t>Style</a:t>
            </a:r>
            <a:endParaRPr lang="en-US" dirty="0"/>
          </a:p>
        </p:txBody>
      </p:sp>
      <p:sp>
        <p:nvSpPr>
          <p:cNvPr id="3" name="Content Placeholder 2"/>
          <p:cNvSpPr>
            <a:spLocks noGrp="1"/>
          </p:cNvSpPr>
          <p:nvPr>
            <p:ph idx="1"/>
          </p:nvPr>
        </p:nvSpPr>
        <p:spPr/>
        <p:txBody>
          <a:bodyPr/>
          <a:lstStyle/>
          <a:p>
            <a:r>
              <a:rPr lang="en-US" dirty="0"/>
              <a:t>Pictographic, flat, not too detailed, with smooth curves or sharp shapes. If the graphic is thin, rotate it 45° left or right to fill the focal space. The thickness of the strokes and negative spaces should be a minimum of 2 </a:t>
            </a:r>
            <a:r>
              <a:rPr lang="en-US" dirty="0" err="1"/>
              <a:t>dp</a:t>
            </a:r>
            <a:r>
              <a:rPr lang="en-US"/>
              <a:t>.</a:t>
            </a:r>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40</a:t>
            </a:fld>
            <a:endParaRPr lang="en-US"/>
          </a:p>
        </p:txBody>
      </p:sp>
    </p:spTree>
    <p:extLst>
      <p:ext uri="{BB962C8B-B14F-4D97-AF65-F5344CB8AC3E}">
        <p14:creationId xmlns:p14="http://schemas.microsoft.com/office/powerpoint/2010/main" val="3243713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Style</a:t>
            </a:r>
            <a:endParaRPr lang="en-US" dirty="0"/>
          </a:p>
        </p:txBody>
      </p:sp>
      <p:sp>
        <p:nvSpPr>
          <p:cNvPr id="3" name="Content Placeholder 2"/>
          <p:cNvSpPr>
            <a:spLocks noGrp="1"/>
          </p:cNvSpPr>
          <p:nvPr>
            <p:ph idx="1"/>
          </p:nvPr>
        </p:nvSpPr>
        <p:spPr/>
        <p:txBody>
          <a:bodyPr/>
          <a:lstStyle/>
          <a:p>
            <a:r>
              <a:rPr lang="en-US" dirty="0"/>
              <a:t>When writing text that appears in your app, keep it concise, simple, and </a:t>
            </a:r>
            <a:r>
              <a:rPr lang="en-US" dirty="0" smtClean="0"/>
              <a:t>friendly</a:t>
            </a:r>
          </a:p>
          <a:p>
            <a:r>
              <a:rPr lang="en-US" dirty="0" smtClean="0">
                <a:hlinkClick r:id="rId2"/>
              </a:rPr>
              <a:t>More detail here</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41</a:t>
            </a:fld>
            <a:endParaRPr lang="en-US"/>
          </a:p>
        </p:txBody>
      </p:sp>
    </p:spTree>
    <p:extLst>
      <p:ext uri="{BB962C8B-B14F-4D97-AF65-F5344CB8AC3E}">
        <p14:creationId xmlns:p14="http://schemas.microsoft.com/office/powerpoint/2010/main" val="927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Android’s Voice</a:t>
            </a:r>
            <a:endParaRPr lang="en-US" dirty="0"/>
          </a:p>
        </p:txBody>
      </p:sp>
      <p:sp>
        <p:nvSpPr>
          <p:cNvPr id="3" name="Content Placeholder 2"/>
          <p:cNvSpPr>
            <a:spLocks noGrp="1"/>
          </p:cNvSpPr>
          <p:nvPr>
            <p:ph idx="1"/>
          </p:nvPr>
        </p:nvSpPr>
        <p:spPr/>
        <p:txBody>
          <a:bodyPr/>
          <a:lstStyle/>
          <a:p>
            <a:r>
              <a:rPr lang="en-US" b="1" dirty="0"/>
              <a:t>Concise</a:t>
            </a:r>
          </a:p>
          <a:p>
            <a:pPr lvl="1"/>
            <a:r>
              <a:rPr lang="en-US" dirty="0"/>
              <a:t>Describe only what the user needs to know.</a:t>
            </a:r>
          </a:p>
          <a:p>
            <a:pPr lvl="1"/>
            <a:r>
              <a:rPr lang="en-US" dirty="0"/>
              <a:t>Eliminate redundancy, such as titles that restate the body of an information box.</a:t>
            </a:r>
          </a:p>
          <a:p>
            <a:pPr lvl="1"/>
            <a:r>
              <a:rPr lang="en-US" dirty="0"/>
              <a:t>Keep text as short as possible</a:t>
            </a:r>
          </a:p>
          <a:p>
            <a:pPr lvl="1"/>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42</a:t>
            </a:fld>
            <a:endParaRPr lang="en-US"/>
          </a:p>
        </p:txBody>
      </p:sp>
    </p:spTree>
    <p:extLst>
      <p:ext uri="{BB962C8B-B14F-4D97-AF65-F5344CB8AC3E}">
        <p14:creationId xmlns:p14="http://schemas.microsoft.com/office/powerpoint/2010/main" val="3228842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Android’s Voice</a:t>
            </a:r>
          </a:p>
        </p:txBody>
      </p:sp>
      <p:sp>
        <p:nvSpPr>
          <p:cNvPr id="3" name="Content Placeholder 2"/>
          <p:cNvSpPr>
            <a:spLocks noGrp="1"/>
          </p:cNvSpPr>
          <p:nvPr>
            <p:ph idx="1"/>
          </p:nvPr>
        </p:nvSpPr>
        <p:spPr/>
        <p:txBody>
          <a:bodyPr/>
          <a:lstStyle/>
          <a:p>
            <a:r>
              <a:rPr lang="en-US" b="1" dirty="0"/>
              <a:t>Simple</a:t>
            </a:r>
          </a:p>
          <a:p>
            <a:pPr lvl="1"/>
            <a:r>
              <a:rPr lang="en-US" dirty="0"/>
              <a:t>Use short words, active verbs, and common nouns.</a:t>
            </a:r>
          </a:p>
          <a:p>
            <a:pPr lvl="1"/>
            <a:r>
              <a:rPr lang="en-US" dirty="0"/>
              <a:t>Put the most important thing first. “Front-load” the first 11 characters with the most salient information in the string.</a:t>
            </a:r>
          </a:p>
          <a:p>
            <a:pPr lvl="1"/>
            <a:r>
              <a:rPr lang="en-US" dirty="0"/>
              <a:t>Don’t try to explain subtle differences. They are lost on most users</a:t>
            </a:r>
            <a:r>
              <a:rPr lang="en-US" dirty="0" smtClean="0"/>
              <a:t>.</a:t>
            </a:r>
          </a:p>
          <a:p>
            <a:pPr lvl="1"/>
            <a:r>
              <a:rPr lang="en-US" dirty="0" smtClean="0"/>
              <a:t>Focus on the user’s concern, not technical issues</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43</a:t>
            </a:fld>
            <a:endParaRPr lang="en-US"/>
          </a:p>
        </p:txBody>
      </p:sp>
    </p:spTree>
    <p:extLst>
      <p:ext uri="{BB962C8B-B14F-4D97-AF65-F5344CB8AC3E}">
        <p14:creationId xmlns:p14="http://schemas.microsoft.com/office/powerpoint/2010/main" val="3284462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Android’s Voice</a:t>
            </a:r>
          </a:p>
        </p:txBody>
      </p:sp>
      <p:sp>
        <p:nvSpPr>
          <p:cNvPr id="3" name="Content Placeholder 2"/>
          <p:cNvSpPr>
            <a:spLocks noGrp="1"/>
          </p:cNvSpPr>
          <p:nvPr>
            <p:ph idx="1"/>
          </p:nvPr>
        </p:nvSpPr>
        <p:spPr/>
        <p:txBody>
          <a:bodyPr/>
          <a:lstStyle/>
          <a:p>
            <a:r>
              <a:rPr lang="en-US" b="1" dirty="0"/>
              <a:t>Simple</a:t>
            </a:r>
          </a:p>
          <a:p>
            <a:pPr lvl="1"/>
            <a:r>
              <a:rPr lang="en-US" dirty="0"/>
              <a:t>Use short words, active verbs, and common nouns.</a:t>
            </a:r>
          </a:p>
          <a:p>
            <a:pPr lvl="1"/>
            <a:r>
              <a:rPr lang="en-US" dirty="0"/>
              <a:t>Put the most important thing first. “Front-load” the first 11 characters with the most salient information in the string.</a:t>
            </a:r>
          </a:p>
          <a:p>
            <a:pPr lvl="1"/>
            <a:r>
              <a:rPr lang="en-US" dirty="0"/>
              <a:t>Don’t try to explain subtle differences. They are lost on most users</a:t>
            </a:r>
            <a:r>
              <a:rPr lang="en-US" dirty="0" smtClean="0"/>
              <a:t>.</a:t>
            </a:r>
          </a:p>
          <a:p>
            <a:pPr lvl="1"/>
            <a:r>
              <a:rPr lang="en-US" dirty="0" smtClean="0"/>
              <a:t>Avoid being confusing or annoying.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44</a:t>
            </a:fld>
            <a:endParaRPr lang="en-US"/>
          </a:p>
        </p:txBody>
      </p:sp>
    </p:spTree>
    <p:extLst>
      <p:ext uri="{BB962C8B-B14F-4D97-AF65-F5344CB8AC3E}">
        <p14:creationId xmlns:p14="http://schemas.microsoft.com/office/powerpoint/2010/main" val="2474122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Text</a:t>
            </a:r>
            <a:endParaRPr lang="en-US" dirty="0"/>
          </a:p>
        </p:txBody>
      </p:sp>
      <p:sp>
        <p:nvSpPr>
          <p:cNvPr id="3" name="Content Placeholder 2"/>
          <p:cNvSpPr>
            <a:spLocks noGrp="1"/>
          </p:cNvSpPr>
          <p:nvPr>
            <p:ph idx="1"/>
          </p:nvPr>
        </p:nvSpPr>
        <p:spPr>
          <a:xfrm>
            <a:off x="457200" y="1447800"/>
            <a:ext cx="8229600" cy="4800600"/>
          </a:xfrm>
        </p:spPr>
        <p:txBody>
          <a:bodyPr>
            <a:normAutofit lnSpcReduction="10000"/>
          </a:bodyPr>
          <a:lstStyle/>
          <a:p>
            <a:r>
              <a:rPr lang="en-US" b="1" dirty="0"/>
              <a:t>Capitalization</a:t>
            </a:r>
          </a:p>
          <a:p>
            <a:pPr lvl="1"/>
            <a:r>
              <a:rPr lang="en-US" dirty="0"/>
              <a:t>Use sentence-style capitalization for all UI strings: “Words to live by.”</a:t>
            </a:r>
          </a:p>
          <a:p>
            <a:pPr lvl="1"/>
            <a:r>
              <a:rPr lang="en-US" dirty="0"/>
              <a:t>Capitalize all important words in: </a:t>
            </a:r>
          </a:p>
          <a:p>
            <a:pPr lvl="2"/>
            <a:r>
              <a:rPr lang="en-US" dirty="0"/>
              <a:t>App names (Calendar, Google Drive)</a:t>
            </a:r>
          </a:p>
          <a:p>
            <a:pPr lvl="2"/>
            <a:r>
              <a:rPr lang="en-US" dirty="0"/>
              <a:t>Named features (Android Beam, Face Unlock)</a:t>
            </a:r>
          </a:p>
          <a:p>
            <a:pPr lvl="2"/>
            <a:r>
              <a:rPr lang="en-US" dirty="0"/>
              <a:t>Proper nouns (Statue of Liberty, San Francisco Giants)</a:t>
            </a:r>
          </a:p>
          <a:p>
            <a:pPr lvl="1"/>
            <a:r>
              <a:rPr lang="en-US" dirty="0"/>
              <a:t>Be conservative. Don't capitalize words that aren't part of a formal feature name: </a:t>
            </a:r>
          </a:p>
          <a:p>
            <a:pPr lvl="2"/>
            <a:r>
              <a:rPr lang="en-US" dirty="0" err="1"/>
              <a:t>Sim</a:t>
            </a:r>
            <a:r>
              <a:rPr lang="en-US" dirty="0"/>
              <a:t> card lock, Home screen, not </a:t>
            </a:r>
            <a:r>
              <a:rPr lang="en-US" dirty="0" err="1"/>
              <a:t>Sim</a:t>
            </a:r>
            <a:r>
              <a:rPr lang="en-US" dirty="0"/>
              <a:t> Card Lock, Home Screen.</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45</a:t>
            </a:fld>
            <a:endParaRPr lang="en-US"/>
          </a:p>
        </p:txBody>
      </p:sp>
    </p:spTree>
    <p:extLst>
      <p:ext uri="{BB962C8B-B14F-4D97-AF65-F5344CB8AC3E}">
        <p14:creationId xmlns:p14="http://schemas.microsoft.com/office/powerpoint/2010/main" val="9360775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Text</a:t>
            </a:r>
          </a:p>
        </p:txBody>
      </p:sp>
      <p:sp>
        <p:nvSpPr>
          <p:cNvPr id="3" name="Content Placeholder 2"/>
          <p:cNvSpPr>
            <a:spLocks noGrp="1"/>
          </p:cNvSpPr>
          <p:nvPr>
            <p:ph idx="1"/>
          </p:nvPr>
        </p:nvSpPr>
        <p:spPr/>
        <p:txBody>
          <a:bodyPr>
            <a:normAutofit lnSpcReduction="10000"/>
          </a:bodyPr>
          <a:lstStyle/>
          <a:p>
            <a:r>
              <a:rPr lang="en-US" b="1" dirty="0"/>
              <a:t>Punctuation</a:t>
            </a:r>
          </a:p>
          <a:p>
            <a:pPr lvl="1"/>
            <a:r>
              <a:rPr lang="en-US" b="1" dirty="0"/>
              <a:t>Period.</a:t>
            </a:r>
            <a:r>
              <a:rPr lang="en-US" dirty="0"/>
              <a:t> Don't use a period after a single sentence or phrase used in isolation, such as in a toast, label, or notification. Wherever two or more sentences run together, use a period for each sentence. </a:t>
            </a:r>
          </a:p>
          <a:p>
            <a:pPr lvl="1"/>
            <a:r>
              <a:rPr lang="en-US" b="1" dirty="0"/>
              <a:t>Ellipsis.</a:t>
            </a:r>
            <a:r>
              <a:rPr lang="en-US" dirty="0"/>
              <a:t> Use the ellipsis character (…) (Option-; on </a:t>
            </a:r>
            <a:r>
              <a:rPr lang="en-US" dirty="0" err="1"/>
              <a:t>MacOS</a:t>
            </a:r>
            <a:r>
              <a:rPr lang="en-US" dirty="0"/>
              <a:t> and &amp;</a:t>
            </a:r>
            <a:r>
              <a:rPr lang="en-US" dirty="0" err="1"/>
              <a:t>hellip</a:t>
            </a:r>
            <a:r>
              <a:rPr lang="en-US" dirty="0"/>
              <a:t>; in HTML) to indicate </a:t>
            </a:r>
          </a:p>
          <a:p>
            <a:pPr lvl="2"/>
            <a:r>
              <a:rPr lang="en-US" dirty="0"/>
              <a:t>Incompleteness, such as an action in progress (“Downloading...”) or truncated text.</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46</a:t>
            </a:fld>
            <a:endParaRPr lang="en-US"/>
          </a:p>
        </p:txBody>
      </p:sp>
    </p:spTree>
    <p:extLst>
      <p:ext uri="{BB962C8B-B14F-4D97-AF65-F5344CB8AC3E}">
        <p14:creationId xmlns:p14="http://schemas.microsoft.com/office/powerpoint/2010/main" val="648120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My Life</a:t>
            </a:r>
            <a:endParaRPr lang="en-US" dirty="0"/>
          </a:p>
        </p:txBody>
      </p:sp>
      <p:sp>
        <p:nvSpPr>
          <p:cNvPr id="3" name="Content Placeholder 2"/>
          <p:cNvSpPr>
            <a:spLocks noGrp="1"/>
          </p:cNvSpPr>
          <p:nvPr>
            <p:ph idx="1"/>
          </p:nvPr>
        </p:nvSpPr>
        <p:spPr/>
        <p:txBody>
          <a:bodyPr/>
          <a:lstStyle/>
          <a:p>
            <a:r>
              <a:rPr lang="en-US" dirty="0" smtClean="0"/>
              <a:t>Simple tasks never require complex procedures, and complex tasks are tailored to the human hand and mind.</a:t>
            </a:r>
          </a:p>
          <a:p>
            <a:r>
              <a:rPr lang="en-US" dirty="0" smtClean="0"/>
              <a:t>People of all ages and cultures feel firmly in control, and are never overwhelmed by too many choices or irrelevant flash.</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5</a:t>
            </a:fld>
            <a:endParaRPr lang="en-US"/>
          </a:p>
        </p:txBody>
      </p:sp>
    </p:spTree>
    <p:extLst>
      <p:ext uri="{BB962C8B-B14F-4D97-AF65-F5344CB8AC3E}">
        <p14:creationId xmlns:p14="http://schemas.microsoft.com/office/powerpoint/2010/main" val="329717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Me Amazing</a:t>
            </a:r>
            <a:endParaRPr lang="en-US" dirty="0"/>
          </a:p>
        </p:txBody>
      </p:sp>
      <p:sp>
        <p:nvSpPr>
          <p:cNvPr id="3" name="Content Placeholder 2"/>
          <p:cNvSpPr>
            <a:spLocks noGrp="1"/>
          </p:cNvSpPr>
          <p:nvPr>
            <p:ph idx="1"/>
          </p:nvPr>
        </p:nvSpPr>
        <p:spPr/>
        <p:txBody>
          <a:bodyPr>
            <a:normAutofit lnSpcReduction="10000"/>
          </a:bodyPr>
          <a:lstStyle/>
          <a:p>
            <a:r>
              <a:rPr lang="en-US" dirty="0" smtClean="0"/>
              <a:t>It's not enough to make an app that is easy to use. Android apps empower people to try new things and to use apps in inventive new ways.</a:t>
            </a:r>
          </a:p>
          <a:p>
            <a:r>
              <a:rPr lang="en-US" dirty="0" smtClean="0"/>
              <a:t>Android lets people combine applications into new workflows through multitasking, notifications, and sharing across apps.</a:t>
            </a:r>
          </a:p>
          <a:p>
            <a:r>
              <a:rPr lang="en-US" dirty="0" smtClean="0"/>
              <a:t>At the same time, your app should feel personal, giving people access to superb technology with clarity and grace.</a:t>
            </a:r>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6</a:t>
            </a:fld>
            <a:endParaRPr lang="en-US"/>
          </a:p>
        </p:txBody>
      </p:sp>
    </p:spTree>
    <p:extLst>
      <p:ext uri="{BB962C8B-B14F-4D97-AF65-F5344CB8AC3E}">
        <p14:creationId xmlns:p14="http://schemas.microsoft.com/office/powerpoint/2010/main" val="350052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Enchant Me</a:t>
            </a:r>
            <a:endParaRPr lang="en-US" dirty="0"/>
          </a:p>
        </p:txBody>
      </p:sp>
      <p:sp>
        <p:nvSpPr>
          <p:cNvPr id="3" name="Content Placeholder 2"/>
          <p:cNvSpPr>
            <a:spLocks noGrp="1"/>
          </p:cNvSpPr>
          <p:nvPr>
            <p:ph idx="1"/>
          </p:nvPr>
        </p:nvSpPr>
        <p:spPr/>
        <p:txBody>
          <a:bodyPr/>
          <a:lstStyle/>
          <a:p>
            <a:r>
              <a:rPr lang="en-US" b="1" dirty="0" smtClean="0"/>
              <a:t>Delight me in surprising ways</a:t>
            </a:r>
          </a:p>
          <a:p>
            <a:r>
              <a:rPr lang="en-US" b="1" dirty="0" smtClean="0"/>
              <a:t>Real objects are more fun than buttons and menus</a:t>
            </a:r>
          </a:p>
          <a:p>
            <a:r>
              <a:rPr lang="en-US" b="1" dirty="0" smtClean="0"/>
              <a:t>Let me make it mine</a:t>
            </a:r>
          </a:p>
          <a:p>
            <a:r>
              <a:rPr lang="en-US" b="1" dirty="0" smtClean="0"/>
              <a:t>Get to know me</a:t>
            </a:r>
          </a:p>
          <a:p>
            <a:endParaRPr lang="en-US" b="1" dirty="0" smtClean="0"/>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7</a:t>
            </a:fld>
            <a:endParaRPr lang="en-US"/>
          </a:p>
        </p:txBody>
      </p:sp>
    </p:spTree>
    <p:extLst>
      <p:ext uri="{BB962C8B-B14F-4D97-AF65-F5344CB8AC3E}">
        <p14:creationId xmlns:p14="http://schemas.microsoft.com/office/powerpoint/2010/main" val="305569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Simplify My Life</a:t>
            </a:r>
            <a:endParaRPr lang="en-US" dirty="0"/>
          </a:p>
        </p:txBody>
      </p:sp>
      <p:sp>
        <p:nvSpPr>
          <p:cNvPr id="3" name="Content Placeholder 2"/>
          <p:cNvSpPr>
            <a:spLocks noGrp="1"/>
          </p:cNvSpPr>
          <p:nvPr>
            <p:ph idx="1"/>
          </p:nvPr>
        </p:nvSpPr>
        <p:spPr/>
        <p:txBody>
          <a:bodyPr>
            <a:normAutofit lnSpcReduction="10000"/>
          </a:bodyPr>
          <a:lstStyle/>
          <a:p>
            <a:r>
              <a:rPr lang="en-US" dirty="0" smtClean="0"/>
              <a:t>Keep it brief</a:t>
            </a:r>
          </a:p>
          <a:p>
            <a:r>
              <a:rPr lang="en-US" dirty="0" smtClean="0"/>
              <a:t>Pictures are faster than words</a:t>
            </a:r>
          </a:p>
          <a:p>
            <a:r>
              <a:rPr lang="en-US" dirty="0" smtClean="0"/>
              <a:t>Decide for me but let me have the final say</a:t>
            </a:r>
          </a:p>
          <a:p>
            <a:r>
              <a:rPr lang="en-US" dirty="0" smtClean="0"/>
              <a:t>Only show what I need when I need it</a:t>
            </a:r>
          </a:p>
          <a:p>
            <a:r>
              <a:rPr lang="en-US" dirty="0" smtClean="0"/>
              <a:t>I should always know where I am</a:t>
            </a:r>
          </a:p>
          <a:p>
            <a:r>
              <a:rPr lang="en-US" dirty="0" smtClean="0"/>
              <a:t>Never lose my stuff</a:t>
            </a:r>
          </a:p>
          <a:p>
            <a:r>
              <a:rPr lang="en-US" dirty="0" smtClean="0"/>
              <a:t>If it looks the same, it should act the same</a:t>
            </a:r>
          </a:p>
          <a:p>
            <a:r>
              <a:rPr lang="en-US" dirty="0" smtClean="0"/>
              <a:t>Only interrupt me if it's important</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8</a:t>
            </a:fld>
            <a:endParaRPr lang="en-US"/>
          </a:p>
        </p:txBody>
      </p:sp>
    </p:spTree>
    <p:extLst>
      <p:ext uri="{BB962C8B-B14F-4D97-AF65-F5344CB8AC3E}">
        <p14:creationId xmlns:p14="http://schemas.microsoft.com/office/powerpoint/2010/main" val="207692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Me Amazing</a:t>
            </a:r>
            <a:endParaRPr lang="en-US" dirty="0"/>
          </a:p>
        </p:txBody>
      </p:sp>
      <p:sp>
        <p:nvSpPr>
          <p:cNvPr id="3" name="Content Placeholder 2"/>
          <p:cNvSpPr>
            <a:spLocks noGrp="1"/>
          </p:cNvSpPr>
          <p:nvPr>
            <p:ph idx="1"/>
          </p:nvPr>
        </p:nvSpPr>
        <p:spPr/>
        <p:txBody>
          <a:bodyPr/>
          <a:lstStyle/>
          <a:p>
            <a:r>
              <a:rPr lang="en-US" dirty="0" smtClean="0"/>
              <a:t>Give me tricks that work everywhere</a:t>
            </a:r>
          </a:p>
          <a:p>
            <a:r>
              <a:rPr lang="en-US" dirty="0" smtClean="0"/>
              <a:t>It's not my fault</a:t>
            </a:r>
          </a:p>
          <a:p>
            <a:r>
              <a:rPr lang="en-US" dirty="0" smtClean="0"/>
              <a:t>Sprinkle encouragement</a:t>
            </a:r>
          </a:p>
          <a:p>
            <a:r>
              <a:rPr lang="en-US" dirty="0" smtClean="0"/>
              <a:t>Do the heavy lifting for me</a:t>
            </a:r>
          </a:p>
          <a:p>
            <a:r>
              <a:rPr lang="en-US" dirty="0" smtClean="0"/>
              <a:t>Make important things fast</a:t>
            </a:r>
          </a:p>
          <a:p>
            <a:endParaRPr lang="en-US" dirty="0"/>
          </a:p>
        </p:txBody>
      </p:sp>
      <p:sp>
        <p:nvSpPr>
          <p:cNvPr id="4" name="Footer Placeholder 3"/>
          <p:cNvSpPr>
            <a:spLocks noGrp="1"/>
          </p:cNvSpPr>
          <p:nvPr>
            <p:ph type="ftr" sz="quarter" idx="11"/>
          </p:nvPr>
        </p:nvSpPr>
        <p:spPr/>
        <p:txBody>
          <a:bodyPr/>
          <a:lstStyle/>
          <a:p>
            <a:r>
              <a:rPr lang="en-US" smtClean="0"/>
              <a:t>Android Design Guidelines</a:t>
            </a:r>
            <a:endParaRPr lang="en-US"/>
          </a:p>
        </p:txBody>
      </p:sp>
      <p:sp>
        <p:nvSpPr>
          <p:cNvPr id="5" name="Slide Number Placeholder 4"/>
          <p:cNvSpPr>
            <a:spLocks noGrp="1"/>
          </p:cNvSpPr>
          <p:nvPr>
            <p:ph type="sldNum" sz="quarter" idx="12"/>
          </p:nvPr>
        </p:nvSpPr>
        <p:spPr/>
        <p:txBody>
          <a:bodyPr/>
          <a:lstStyle/>
          <a:p>
            <a:fld id="{1E5A3718-03BA-4656-A62F-E142C2C50DAC}" type="slidenum">
              <a:rPr lang="en-US" smtClean="0"/>
              <a:t>9</a:t>
            </a:fld>
            <a:endParaRPr lang="en-US"/>
          </a:p>
        </p:txBody>
      </p:sp>
    </p:spTree>
    <p:extLst>
      <p:ext uri="{BB962C8B-B14F-4D97-AF65-F5344CB8AC3E}">
        <p14:creationId xmlns:p14="http://schemas.microsoft.com/office/powerpoint/2010/main" val="1982957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2348</Words>
  <Application>Microsoft Office PowerPoint</Application>
  <PresentationFormat>On-screen Show (4:3)</PresentationFormat>
  <Paragraphs>286</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All About Android</vt:lpstr>
      <vt:lpstr>Mobile App Design</vt:lpstr>
      <vt:lpstr>Enchant Me</vt:lpstr>
      <vt:lpstr>Simplify My Life</vt:lpstr>
      <vt:lpstr>Simplify My Life</vt:lpstr>
      <vt:lpstr>Make Me Amazing</vt:lpstr>
      <vt:lpstr>How to Enchant Me</vt:lpstr>
      <vt:lpstr>How to Simplify My Life</vt:lpstr>
      <vt:lpstr>How to Make Me Amazing</vt:lpstr>
      <vt:lpstr>Android UI Overview</vt:lpstr>
      <vt:lpstr>System Bars</vt:lpstr>
      <vt:lpstr>Common App Interface</vt:lpstr>
      <vt:lpstr>The Action Bar</vt:lpstr>
      <vt:lpstr>Action Bar Components</vt:lpstr>
      <vt:lpstr>Navigation Drawer</vt:lpstr>
      <vt:lpstr>When to use the Navigation Drawer</vt:lpstr>
      <vt:lpstr>Devices and Displays</vt:lpstr>
      <vt:lpstr>Display Strategies</vt:lpstr>
      <vt:lpstr>Themes</vt:lpstr>
      <vt:lpstr>Themes</vt:lpstr>
      <vt:lpstr>Touch Feedback</vt:lpstr>
      <vt:lpstr>States</vt:lpstr>
      <vt:lpstr>Communication</vt:lpstr>
      <vt:lpstr>Boundaries</vt:lpstr>
      <vt:lpstr>Metrics and Grids</vt:lpstr>
      <vt:lpstr>Metrics and Grids</vt:lpstr>
      <vt:lpstr>Metrics and Grids</vt:lpstr>
      <vt:lpstr>48DP Rhythm</vt:lpstr>
      <vt:lpstr>Mind the Gaps</vt:lpstr>
      <vt:lpstr>Typography</vt:lpstr>
      <vt:lpstr>Typographic Scale</vt:lpstr>
      <vt:lpstr>Typographic Scale</vt:lpstr>
      <vt:lpstr>Color</vt:lpstr>
      <vt:lpstr>Iconography</vt:lpstr>
      <vt:lpstr>Launcher</vt:lpstr>
      <vt:lpstr>Launcher – Size and Scale</vt:lpstr>
      <vt:lpstr>Launcher – Style</vt:lpstr>
      <vt:lpstr>Action Bar Icons</vt:lpstr>
      <vt:lpstr>Action Bar Icons – Size and Scale</vt:lpstr>
      <vt:lpstr>Action Bar Icons – Style</vt:lpstr>
      <vt:lpstr>Writing Style</vt:lpstr>
      <vt:lpstr>Android’s Voice</vt:lpstr>
      <vt:lpstr>Android’s Voice</vt:lpstr>
      <vt:lpstr>Android’s Voice</vt:lpstr>
      <vt:lpstr>Formatting Text</vt:lpstr>
      <vt:lpstr>Formatting Text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jcole</dc:creator>
  <cp:lastModifiedBy>jcole</cp:lastModifiedBy>
  <cp:revision>38</cp:revision>
  <dcterms:created xsi:type="dcterms:W3CDTF">2014-02-20T02:01:43Z</dcterms:created>
  <dcterms:modified xsi:type="dcterms:W3CDTF">2014-05-19T01:15:38Z</dcterms:modified>
</cp:coreProperties>
</file>