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58" r:id="rId3"/>
    <p:sldId id="259" r:id="rId4"/>
    <p:sldId id="261" r:id="rId5"/>
    <p:sldId id="260" r:id="rId6"/>
    <p:sldId id="265" r:id="rId7"/>
    <p:sldId id="267" r:id="rId8"/>
    <p:sldId id="263" r:id="rId9"/>
    <p:sldId id="266" r:id="rId10"/>
    <p:sldId id="272" r:id="rId11"/>
    <p:sldId id="273" r:id="rId12"/>
    <p:sldId id="268" r:id="rId13"/>
    <p:sldId id="269" r:id="rId14"/>
    <p:sldId id="270" r:id="rId15"/>
    <p:sldId id="271" r:id="rId16"/>
    <p:sldId id="274" r:id="rId17"/>
    <p:sldId id="275" r:id="rId18"/>
    <p:sldId id="276" r:id="rId19"/>
    <p:sldId id="277" r:id="rId20"/>
    <p:sldId id="278" r:id="rId21"/>
    <p:sldId id="279" r:id="rId22"/>
    <p:sldId id="280" r:id="rId23"/>
    <p:sldId id="281" r:id="rId24"/>
    <p:sldId id="26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39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00A827-B108-40B3-A22E-2EAF00BC2959}" type="datetimeFigureOut">
              <a:rPr lang="en-US" smtClean="0"/>
              <a:t>3/25/2014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4F37B0-60C3-48FD-8DC2-B46B4533EF70}" type="slidenum">
              <a:rPr lang="en-US" smtClean="0"/>
              <a:t>‹#›</a:t>
            </a:fld>
            <a:endParaRPr lang="en-US"/>
          </a:p>
        </p:txBody>
      </p:sp>
    </p:spTree>
    <p:extLst>
      <p:ext uri="{BB962C8B-B14F-4D97-AF65-F5344CB8AC3E}">
        <p14:creationId xmlns:p14="http://schemas.microsoft.com/office/powerpoint/2010/main" val="1194811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7AABCF-E678-42F0-BB88-B3D8BF21DF3C}" type="datetime1">
              <a:rPr lang="en-US" smtClean="0"/>
              <a:t>3/25/2014</a:t>
            </a:fld>
            <a:endParaRPr lang="en-US"/>
          </a:p>
        </p:txBody>
      </p:sp>
      <p:sp>
        <p:nvSpPr>
          <p:cNvPr id="5" name="Footer Placeholder 4"/>
          <p:cNvSpPr>
            <a:spLocks noGrp="1"/>
          </p:cNvSpPr>
          <p:nvPr>
            <p:ph type="ftr" sz="quarter" idx="11"/>
          </p:nvPr>
        </p:nvSpPr>
        <p:spPr/>
        <p:txBody>
          <a:bodyPr/>
          <a:lstStyle/>
          <a:p>
            <a:r>
              <a:rPr lang="en-US" smtClean="0"/>
              <a:t>Android Programming: Drawing</a:t>
            </a:r>
            <a:endParaRPr lang="en-US"/>
          </a:p>
        </p:txBody>
      </p:sp>
      <p:sp>
        <p:nvSpPr>
          <p:cNvPr id="6" name="Slide Number Placeholder 5"/>
          <p:cNvSpPr>
            <a:spLocks noGrp="1"/>
          </p:cNvSpPr>
          <p:nvPr>
            <p:ph type="sldNum" sz="quarter" idx="12"/>
          </p:nvPr>
        </p:nvSpPr>
        <p:spPr/>
        <p:txBody>
          <a:bodyPr/>
          <a:lstStyle/>
          <a:p>
            <a:fld id="{A6E77FBB-01A6-4458-8407-6D31A3996251}" type="slidenum">
              <a:rPr lang="en-US" smtClean="0"/>
              <a:t>‹#›</a:t>
            </a:fld>
            <a:endParaRPr lang="en-US"/>
          </a:p>
        </p:txBody>
      </p:sp>
    </p:spTree>
    <p:extLst>
      <p:ext uri="{BB962C8B-B14F-4D97-AF65-F5344CB8AC3E}">
        <p14:creationId xmlns:p14="http://schemas.microsoft.com/office/powerpoint/2010/main" val="1537414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79EBA9-858F-471C-BEE2-8BF512018CB4}" type="datetime1">
              <a:rPr lang="en-US" smtClean="0"/>
              <a:t>3/25/2014</a:t>
            </a:fld>
            <a:endParaRPr lang="en-US"/>
          </a:p>
        </p:txBody>
      </p:sp>
      <p:sp>
        <p:nvSpPr>
          <p:cNvPr id="5" name="Footer Placeholder 4"/>
          <p:cNvSpPr>
            <a:spLocks noGrp="1"/>
          </p:cNvSpPr>
          <p:nvPr>
            <p:ph type="ftr" sz="quarter" idx="11"/>
          </p:nvPr>
        </p:nvSpPr>
        <p:spPr/>
        <p:txBody>
          <a:bodyPr/>
          <a:lstStyle/>
          <a:p>
            <a:r>
              <a:rPr lang="en-US" smtClean="0"/>
              <a:t>Android Programming: Drawing</a:t>
            </a:r>
            <a:endParaRPr lang="en-US"/>
          </a:p>
        </p:txBody>
      </p:sp>
      <p:sp>
        <p:nvSpPr>
          <p:cNvPr id="6" name="Slide Number Placeholder 5"/>
          <p:cNvSpPr>
            <a:spLocks noGrp="1"/>
          </p:cNvSpPr>
          <p:nvPr>
            <p:ph type="sldNum" sz="quarter" idx="12"/>
          </p:nvPr>
        </p:nvSpPr>
        <p:spPr/>
        <p:txBody>
          <a:bodyPr/>
          <a:lstStyle/>
          <a:p>
            <a:fld id="{A6E77FBB-01A6-4458-8407-6D31A3996251}" type="slidenum">
              <a:rPr lang="en-US" smtClean="0"/>
              <a:t>‹#›</a:t>
            </a:fld>
            <a:endParaRPr lang="en-US"/>
          </a:p>
        </p:txBody>
      </p:sp>
    </p:spTree>
    <p:extLst>
      <p:ext uri="{BB962C8B-B14F-4D97-AF65-F5344CB8AC3E}">
        <p14:creationId xmlns:p14="http://schemas.microsoft.com/office/powerpoint/2010/main" val="1995952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073C7B-574E-4189-B212-450D078D57D0}" type="datetime1">
              <a:rPr lang="en-US" smtClean="0"/>
              <a:t>3/25/2014</a:t>
            </a:fld>
            <a:endParaRPr lang="en-US"/>
          </a:p>
        </p:txBody>
      </p:sp>
      <p:sp>
        <p:nvSpPr>
          <p:cNvPr id="5" name="Footer Placeholder 4"/>
          <p:cNvSpPr>
            <a:spLocks noGrp="1"/>
          </p:cNvSpPr>
          <p:nvPr>
            <p:ph type="ftr" sz="quarter" idx="11"/>
          </p:nvPr>
        </p:nvSpPr>
        <p:spPr/>
        <p:txBody>
          <a:bodyPr/>
          <a:lstStyle/>
          <a:p>
            <a:r>
              <a:rPr lang="en-US" smtClean="0"/>
              <a:t>Android Programming: Drawing</a:t>
            </a:r>
            <a:endParaRPr lang="en-US"/>
          </a:p>
        </p:txBody>
      </p:sp>
      <p:sp>
        <p:nvSpPr>
          <p:cNvPr id="6" name="Slide Number Placeholder 5"/>
          <p:cNvSpPr>
            <a:spLocks noGrp="1"/>
          </p:cNvSpPr>
          <p:nvPr>
            <p:ph type="sldNum" sz="quarter" idx="12"/>
          </p:nvPr>
        </p:nvSpPr>
        <p:spPr/>
        <p:txBody>
          <a:bodyPr/>
          <a:lstStyle/>
          <a:p>
            <a:fld id="{A6E77FBB-01A6-4458-8407-6D31A3996251}" type="slidenum">
              <a:rPr lang="en-US" smtClean="0"/>
              <a:t>‹#›</a:t>
            </a:fld>
            <a:endParaRPr lang="en-US"/>
          </a:p>
        </p:txBody>
      </p:sp>
    </p:spTree>
    <p:extLst>
      <p:ext uri="{BB962C8B-B14F-4D97-AF65-F5344CB8AC3E}">
        <p14:creationId xmlns:p14="http://schemas.microsoft.com/office/powerpoint/2010/main" val="2938129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8A2011-136F-42AD-8A7A-2D8EFC818B0A}" type="datetime1">
              <a:rPr lang="en-US" smtClean="0"/>
              <a:t>3/25/2014</a:t>
            </a:fld>
            <a:endParaRPr lang="en-US"/>
          </a:p>
        </p:txBody>
      </p:sp>
      <p:sp>
        <p:nvSpPr>
          <p:cNvPr id="5" name="Footer Placeholder 4"/>
          <p:cNvSpPr>
            <a:spLocks noGrp="1"/>
          </p:cNvSpPr>
          <p:nvPr>
            <p:ph type="ftr" sz="quarter" idx="11"/>
          </p:nvPr>
        </p:nvSpPr>
        <p:spPr/>
        <p:txBody>
          <a:bodyPr/>
          <a:lstStyle/>
          <a:p>
            <a:r>
              <a:rPr lang="en-US" smtClean="0"/>
              <a:t>Android Programming: Drawing</a:t>
            </a:r>
            <a:endParaRPr lang="en-US"/>
          </a:p>
        </p:txBody>
      </p:sp>
      <p:sp>
        <p:nvSpPr>
          <p:cNvPr id="6" name="Slide Number Placeholder 5"/>
          <p:cNvSpPr>
            <a:spLocks noGrp="1"/>
          </p:cNvSpPr>
          <p:nvPr>
            <p:ph type="sldNum" sz="quarter" idx="12"/>
          </p:nvPr>
        </p:nvSpPr>
        <p:spPr/>
        <p:txBody>
          <a:bodyPr/>
          <a:lstStyle/>
          <a:p>
            <a:fld id="{A6E77FBB-01A6-4458-8407-6D31A3996251}" type="slidenum">
              <a:rPr lang="en-US" smtClean="0"/>
              <a:t>‹#›</a:t>
            </a:fld>
            <a:endParaRPr lang="en-US"/>
          </a:p>
        </p:txBody>
      </p:sp>
    </p:spTree>
    <p:extLst>
      <p:ext uri="{BB962C8B-B14F-4D97-AF65-F5344CB8AC3E}">
        <p14:creationId xmlns:p14="http://schemas.microsoft.com/office/powerpoint/2010/main" val="862893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0BC5D3-314F-473F-8D27-D96578DF7105}" type="datetime1">
              <a:rPr lang="en-US" smtClean="0"/>
              <a:t>3/25/2014</a:t>
            </a:fld>
            <a:endParaRPr lang="en-US"/>
          </a:p>
        </p:txBody>
      </p:sp>
      <p:sp>
        <p:nvSpPr>
          <p:cNvPr id="5" name="Footer Placeholder 4"/>
          <p:cNvSpPr>
            <a:spLocks noGrp="1"/>
          </p:cNvSpPr>
          <p:nvPr>
            <p:ph type="ftr" sz="quarter" idx="11"/>
          </p:nvPr>
        </p:nvSpPr>
        <p:spPr/>
        <p:txBody>
          <a:bodyPr/>
          <a:lstStyle/>
          <a:p>
            <a:r>
              <a:rPr lang="en-US" smtClean="0"/>
              <a:t>Android Programming: Drawing</a:t>
            </a:r>
            <a:endParaRPr lang="en-US"/>
          </a:p>
        </p:txBody>
      </p:sp>
      <p:sp>
        <p:nvSpPr>
          <p:cNvPr id="6" name="Slide Number Placeholder 5"/>
          <p:cNvSpPr>
            <a:spLocks noGrp="1"/>
          </p:cNvSpPr>
          <p:nvPr>
            <p:ph type="sldNum" sz="quarter" idx="12"/>
          </p:nvPr>
        </p:nvSpPr>
        <p:spPr/>
        <p:txBody>
          <a:bodyPr/>
          <a:lstStyle/>
          <a:p>
            <a:fld id="{A6E77FBB-01A6-4458-8407-6D31A3996251}" type="slidenum">
              <a:rPr lang="en-US" smtClean="0"/>
              <a:t>‹#›</a:t>
            </a:fld>
            <a:endParaRPr lang="en-US"/>
          </a:p>
        </p:txBody>
      </p:sp>
    </p:spTree>
    <p:extLst>
      <p:ext uri="{BB962C8B-B14F-4D97-AF65-F5344CB8AC3E}">
        <p14:creationId xmlns:p14="http://schemas.microsoft.com/office/powerpoint/2010/main" val="1744270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3E483C-D790-4B6A-9C80-7B8D079121B7}" type="datetime1">
              <a:rPr lang="en-US" smtClean="0"/>
              <a:t>3/25/2014</a:t>
            </a:fld>
            <a:endParaRPr lang="en-US"/>
          </a:p>
        </p:txBody>
      </p:sp>
      <p:sp>
        <p:nvSpPr>
          <p:cNvPr id="6" name="Footer Placeholder 5"/>
          <p:cNvSpPr>
            <a:spLocks noGrp="1"/>
          </p:cNvSpPr>
          <p:nvPr>
            <p:ph type="ftr" sz="quarter" idx="11"/>
          </p:nvPr>
        </p:nvSpPr>
        <p:spPr/>
        <p:txBody>
          <a:bodyPr/>
          <a:lstStyle/>
          <a:p>
            <a:r>
              <a:rPr lang="en-US" smtClean="0"/>
              <a:t>Android Programming: Drawing</a:t>
            </a:r>
            <a:endParaRPr lang="en-US"/>
          </a:p>
        </p:txBody>
      </p:sp>
      <p:sp>
        <p:nvSpPr>
          <p:cNvPr id="7" name="Slide Number Placeholder 6"/>
          <p:cNvSpPr>
            <a:spLocks noGrp="1"/>
          </p:cNvSpPr>
          <p:nvPr>
            <p:ph type="sldNum" sz="quarter" idx="12"/>
          </p:nvPr>
        </p:nvSpPr>
        <p:spPr/>
        <p:txBody>
          <a:bodyPr/>
          <a:lstStyle/>
          <a:p>
            <a:fld id="{A6E77FBB-01A6-4458-8407-6D31A3996251}" type="slidenum">
              <a:rPr lang="en-US" smtClean="0"/>
              <a:t>‹#›</a:t>
            </a:fld>
            <a:endParaRPr lang="en-US"/>
          </a:p>
        </p:txBody>
      </p:sp>
    </p:spTree>
    <p:extLst>
      <p:ext uri="{BB962C8B-B14F-4D97-AF65-F5344CB8AC3E}">
        <p14:creationId xmlns:p14="http://schemas.microsoft.com/office/powerpoint/2010/main" val="1836372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68422E-631D-4973-8580-C3C914496E84}" type="datetime1">
              <a:rPr lang="en-US" smtClean="0"/>
              <a:t>3/25/2014</a:t>
            </a:fld>
            <a:endParaRPr lang="en-US"/>
          </a:p>
        </p:txBody>
      </p:sp>
      <p:sp>
        <p:nvSpPr>
          <p:cNvPr id="8" name="Footer Placeholder 7"/>
          <p:cNvSpPr>
            <a:spLocks noGrp="1"/>
          </p:cNvSpPr>
          <p:nvPr>
            <p:ph type="ftr" sz="quarter" idx="11"/>
          </p:nvPr>
        </p:nvSpPr>
        <p:spPr/>
        <p:txBody>
          <a:bodyPr/>
          <a:lstStyle/>
          <a:p>
            <a:r>
              <a:rPr lang="en-US" smtClean="0"/>
              <a:t>Android Programming: Drawing</a:t>
            </a:r>
            <a:endParaRPr lang="en-US"/>
          </a:p>
        </p:txBody>
      </p:sp>
      <p:sp>
        <p:nvSpPr>
          <p:cNvPr id="9" name="Slide Number Placeholder 8"/>
          <p:cNvSpPr>
            <a:spLocks noGrp="1"/>
          </p:cNvSpPr>
          <p:nvPr>
            <p:ph type="sldNum" sz="quarter" idx="12"/>
          </p:nvPr>
        </p:nvSpPr>
        <p:spPr/>
        <p:txBody>
          <a:bodyPr/>
          <a:lstStyle/>
          <a:p>
            <a:fld id="{A6E77FBB-01A6-4458-8407-6D31A3996251}" type="slidenum">
              <a:rPr lang="en-US" smtClean="0"/>
              <a:t>‹#›</a:t>
            </a:fld>
            <a:endParaRPr lang="en-US"/>
          </a:p>
        </p:txBody>
      </p:sp>
    </p:spTree>
    <p:extLst>
      <p:ext uri="{BB962C8B-B14F-4D97-AF65-F5344CB8AC3E}">
        <p14:creationId xmlns:p14="http://schemas.microsoft.com/office/powerpoint/2010/main" val="3288895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72CB54-4FF3-484A-8E79-F0CDC856B2BE}" type="datetime1">
              <a:rPr lang="en-US" smtClean="0"/>
              <a:t>3/25/2014</a:t>
            </a:fld>
            <a:endParaRPr lang="en-US"/>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A6E77FBB-01A6-4458-8407-6D31A3996251}" type="slidenum">
              <a:rPr lang="en-US" smtClean="0"/>
              <a:t>‹#›</a:t>
            </a:fld>
            <a:endParaRPr lang="en-US"/>
          </a:p>
        </p:txBody>
      </p:sp>
    </p:spTree>
    <p:extLst>
      <p:ext uri="{BB962C8B-B14F-4D97-AF65-F5344CB8AC3E}">
        <p14:creationId xmlns:p14="http://schemas.microsoft.com/office/powerpoint/2010/main" val="2029643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F0FC07-3011-4A58-ADA2-313D25420E5E}" type="datetime1">
              <a:rPr lang="en-US" smtClean="0"/>
              <a:t>3/25/2014</a:t>
            </a:fld>
            <a:endParaRPr lang="en-US"/>
          </a:p>
        </p:txBody>
      </p:sp>
      <p:sp>
        <p:nvSpPr>
          <p:cNvPr id="3" name="Footer Placeholder 2"/>
          <p:cNvSpPr>
            <a:spLocks noGrp="1"/>
          </p:cNvSpPr>
          <p:nvPr>
            <p:ph type="ftr" sz="quarter" idx="11"/>
          </p:nvPr>
        </p:nvSpPr>
        <p:spPr/>
        <p:txBody>
          <a:bodyPr/>
          <a:lstStyle/>
          <a:p>
            <a:r>
              <a:rPr lang="en-US" smtClean="0"/>
              <a:t>Android Programming: Drawing</a:t>
            </a:r>
            <a:endParaRPr lang="en-US"/>
          </a:p>
        </p:txBody>
      </p:sp>
      <p:sp>
        <p:nvSpPr>
          <p:cNvPr id="4" name="Slide Number Placeholder 3"/>
          <p:cNvSpPr>
            <a:spLocks noGrp="1"/>
          </p:cNvSpPr>
          <p:nvPr>
            <p:ph type="sldNum" sz="quarter" idx="12"/>
          </p:nvPr>
        </p:nvSpPr>
        <p:spPr/>
        <p:txBody>
          <a:bodyPr/>
          <a:lstStyle/>
          <a:p>
            <a:fld id="{A6E77FBB-01A6-4458-8407-6D31A3996251}" type="slidenum">
              <a:rPr lang="en-US" smtClean="0"/>
              <a:t>‹#›</a:t>
            </a:fld>
            <a:endParaRPr lang="en-US"/>
          </a:p>
        </p:txBody>
      </p:sp>
    </p:spTree>
    <p:extLst>
      <p:ext uri="{BB962C8B-B14F-4D97-AF65-F5344CB8AC3E}">
        <p14:creationId xmlns:p14="http://schemas.microsoft.com/office/powerpoint/2010/main" val="927916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14E375-569F-41D0-83DB-AD6877271A3D}" type="datetime1">
              <a:rPr lang="en-US" smtClean="0"/>
              <a:t>3/25/2014</a:t>
            </a:fld>
            <a:endParaRPr lang="en-US"/>
          </a:p>
        </p:txBody>
      </p:sp>
      <p:sp>
        <p:nvSpPr>
          <p:cNvPr id="6" name="Footer Placeholder 5"/>
          <p:cNvSpPr>
            <a:spLocks noGrp="1"/>
          </p:cNvSpPr>
          <p:nvPr>
            <p:ph type="ftr" sz="quarter" idx="11"/>
          </p:nvPr>
        </p:nvSpPr>
        <p:spPr/>
        <p:txBody>
          <a:bodyPr/>
          <a:lstStyle/>
          <a:p>
            <a:r>
              <a:rPr lang="en-US" smtClean="0"/>
              <a:t>Android Programming: Drawing</a:t>
            </a:r>
            <a:endParaRPr lang="en-US"/>
          </a:p>
        </p:txBody>
      </p:sp>
      <p:sp>
        <p:nvSpPr>
          <p:cNvPr id="7" name="Slide Number Placeholder 6"/>
          <p:cNvSpPr>
            <a:spLocks noGrp="1"/>
          </p:cNvSpPr>
          <p:nvPr>
            <p:ph type="sldNum" sz="quarter" idx="12"/>
          </p:nvPr>
        </p:nvSpPr>
        <p:spPr/>
        <p:txBody>
          <a:bodyPr/>
          <a:lstStyle/>
          <a:p>
            <a:fld id="{A6E77FBB-01A6-4458-8407-6D31A3996251}" type="slidenum">
              <a:rPr lang="en-US" smtClean="0"/>
              <a:t>‹#›</a:t>
            </a:fld>
            <a:endParaRPr lang="en-US"/>
          </a:p>
        </p:txBody>
      </p:sp>
    </p:spTree>
    <p:extLst>
      <p:ext uri="{BB962C8B-B14F-4D97-AF65-F5344CB8AC3E}">
        <p14:creationId xmlns:p14="http://schemas.microsoft.com/office/powerpoint/2010/main" val="146203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B8B84-3D3C-48C2-9F50-165EDEC82B20}" type="datetime1">
              <a:rPr lang="en-US" smtClean="0"/>
              <a:t>3/25/2014</a:t>
            </a:fld>
            <a:endParaRPr lang="en-US"/>
          </a:p>
        </p:txBody>
      </p:sp>
      <p:sp>
        <p:nvSpPr>
          <p:cNvPr id="6" name="Footer Placeholder 5"/>
          <p:cNvSpPr>
            <a:spLocks noGrp="1"/>
          </p:cNvSpPr>
          <p:nvPr>
            <p:ph type="ftr" sz="quarter" idx="11"/>
          </p:nvPr>
        </p:nvSpPr>
        <p:spPr/>
        <p:txBody>
          <a:bodyPr/>
          <a:lstStyle/>
          <a:p>
            <a:r>
              <a:rPr lang="en-US" smtClean="0"/>
              <a:t>Android Programming: Drawing</a:t>
            </a:r>
            <a:endParaRPr lang="en-US"/>
          </a:p>
        </p:txBody>
      </p:sp>
      <p:sp>
        <p:nvSpPr>
          <p:cNvPr id="7" name="Slide Number Placeholder 6"/>
          <p:cNvSpPr>
            <a:spLocks noGrp="1"/>
          </p:cNvSpPr>
          <p:nvPr>
            <p:ph type="sldNum" sz="quarter" idx="12"/>
          </p:nvPr>
        </p:nvSpPr>
        <p:spPr/>
        <p:txBody>
          <a:bodyPr/>
          <a:lstStyle/>
          <a:p>
            <a:fld id="{A6E77FBB-01A6-4458-8407-6D31A3996251}" type="slidenum">
              <a:rPr lang="en-US" smtClean="0"/>
              <a:t>‹#›</a:t>
            </a:fld>
            <a:endParaRPr lang="en-US"/>
          </a:p>
        </p:txBody>
      </p:sp>
    </p:spTree>
    <p:extLst>
      <p:ext uri="{BB962C8B-B14F-4D97-AF65-F5344CB8AC3E}">
        <p14:creationId xmlns:p14="http://schemas.microsoft.com/office/powerpoint/2010/main" val="919437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F1C89F-DFE3-450A-A200-44F4610EBE65}" type="datetime1">
              <a:rPr lang="en-US" smtClean="0"/>
              <a:t>3/25/2014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Android Programming: Drawing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E77FBB-01A6-4458-8407-6D31A3996251}" type="slidenum">
              <a:rPr lang="en-US" smtClean="0"/>
              <a:t>‹#›</a:t>
            </a:fld>
            <a:endParaRPr lang="en-US"/>
          </a:p>
        </p:txBody>
      </p:sp>
    </p:spTree>
    <p:extLst>
      <p:ext uri="{BB962C8B-B14F-4D97-AF65-F5344CB8AC3E}">
        <p14:creationId xmlns:p14="http://schemas.microsoft.com/office/powerpoint/2010/main" val="3790429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developer.android.com/reference/android/view/SurfaceView.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developer.android.com/reference/android/view/SurfaceHolder.Callback.html" TargetMode="External"/><Relationship Id="rId2" Type="http://schemas.openxmlformats.org/officeDocument/2006/relationships/hyperlink" Target="http://developer.android.com/reference/android/view/SurfaceView.html" TargetMode="External"/><Relationship Id="rId1" Type="http://schemas.openxmlformats.org/officeDocument/2006/relationships/slideLayout" Target="../slideLayouts/slideLayout2.xml"/><Relationship Id="rId4" Type="http://schemas.openxmlformats.org/officeDocument/2006/relationships/hyperlink" Target="http://developer.android.com/reference/android/view/Surface.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developer.android.com/reference/android/view/SurfaceView.html#getHolder()" TargetMode="External"/><Relationship Id="rId2" Type="http://schemas.openxmlformats.org/officeDocument/2006/relationships/hyperlink" Target="http://developer.android.com/reference/android/view/SurfaceHolder.html" TargetMode="External"/><Relationship Id="rId1" Type="http://schemas.openxmlformats.org/officeDocument/2006/relationships/slideLayout" Target="../slideLayouts/slideLayout2.xml"/><Relationship Id="rId5" Type="http://schemas.openxmlformats.org/officeDocument/2006/relationships/hyperlink" Target="http://developer.android.com/reference/android/view/SurfaceHolder.html#addCallback(android.view.SurfaceHolder.Callback)" TargetMode="External"/><Relationship Id="rId4" Type="http://schemas.openxmlformats.org/officeDocument/2006/relationships/hyperlink" Target="http://developer.android.com/reference/android/view/SurfaceHolder.Callback.html"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developer.android.com/reference/android/graphics/drawable/package-summary.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developer.android.com/reference/android/graphics/drawable/BitmapDrawable.html" TargetMode="External"/><Relationship Id="rId2" Type="http://schemas.openxmlformats.org/officeDocument/2006/relationships/hyperlink" Target="http://developer.android.com/reference/android/graphics/drawable/Drawable.html" TargetMode="External"/><Relationship Id="rId1" Type="http://schemas.openxmlformats.org/officeDocument/2006/relationships/slideLayout" Target="../slideLayouts/slideLayout2.xml"/><Relationship Id="rId6" Type="http://schemas.openxmlformats.org/officeDocument/2006/relationships/hyperlink" Target="http://developer.android.com/reference/android/graphics/drawable/LayerDrawable.html" TargetMode="External"/><Relationship Id="rId5" Type="http://schemas.openxmlformats.org/officeDocument/2006/relationships/hyperlink" Target="http://developer.android.com/reference/android/graphics/drawable/PictureDrawable.html" TargetMode="External"/><Relationship Id="rId4" Type="http://schemas.openxmlformats.org/officeDocument/2006/relationships/hyperlink" Target="http://developer.android.com/reference/android/graphics/drawable/ShapeDrawable.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developer.android.com/reference/android/graphics/drawable/ShapeDrawable.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developer.android.com/guide/topics/graphics/2d-graphic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developer.android.com/reference/android/graphics/Canvas.html#drawPicture%28android.graphics.Picture,%20android.graphics.Rect%29" TargetMode="External"/><Relationship Id="rId2" Type="http://schemas.openxmlformats.org/officeDocument/2006/relationships/hyperlink" Target="http://developer.android.com/reference/android/view/View.html#onDraw%28android.graphics.Canvas%29"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developer.android.com/reference/android/view/View.html#onDraw(android.graphics.Canvas)" TargetMode="External"/><Relationship Id="rId2" Type="http://schemas.openxmlformats.org/officeDocument/2006/relationships/hyperlink" Target="http://developer.android.com/reference/android/view/View.html#invalidate()" TargetMode="External"/><Relationship Id="rId1" Type="http://schemas.openxmlformats.org/officeDocument/2006/relationships/slideLayout" Target="../slideLayouts/slideLayout2.xml"/><Relationship Id="rId4" Type="http://schemas.openxmlformats.org/officeDocument/2006/relationships/hyperlink" Target="http://developer.android.com/reference/android/view/SurfaceView.html"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developer.android.com/reference/android/view/View.html#postInvalidat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User Interface Design</a:t>
            </a:r>
            <a:endParaRPr lang="en-US" dirty="0"/>
          </a:p>
        </p:txBody>
      </p:sp>
      <p:sp>
        <p:nvSpPr>
          <p:cNvPr id="3" name="Subtitle 2"/>
          <p:cNvSpPr>
            <a:spLocks noGrp="1"/>
          </p:cNvSpPr>
          <p:nvPr>
            <p:ph type="subTitle" idx="1"/>
          </p:nvPr>
        </p:nvSpPr>
        <p:spPr/>
        <p:txBody>
          <a:bodyPr/>
          <a:lstStyle/>
          <a:p>
            <a:r>
              <a:rPr lang="en-US" dirty="0" smtClean="0"/>
              <a:t>Android Programming</a:t>
            </a:r>
          </a:p>
          <a:p>
            <a:r>
              <a:rPr lang="en-US" dirty="0" smtClean="0"/>
              <a:t>Part 3: Drawing</a:t>
            </a:r>
            <a:endParaRPr lang="en-US" dirty="0"/>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9CCC01AF-3CF8-4231-877E-66442B52E465}" type="slidenum">
              <a:rPr lang="en-US" smtClean="0"/>
              <a:t>1</a:t>
            </a:fld>
            <a:endParaRPr lang="en-US"/>
          </a:p>
        </p:txBody>
      </p:sp>
    </p:spTree>
    <p:extLst>
      <p:ext uri="{BB962C8B-B14F-4D97-AF65-F5344CB8AC3E}">
        <p14:creationId xmlns:p14="http://schemas.microsoft.com/office/powerpoint/2010/main" val="10865330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in Canvas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program shown uses the following methods of Canvas:</a:t>
            </a:r>
          </a:p>
          <a:p>
            <a:r>
              <a:rPr lang="en-US" dirty="0" err="1" smtClean="0"/>
              <a:t>drawText</a:t>
            </a:r>
            <a:r>
              <a:rPr lang="en-US" dirty="0" smtClean="0"/>
              <a:t>()</a:t>
            </a:r>
          </a:p>
          <a:p>
            <a:r>
              <a:rPr lang="en-US" dirty="0" err="1" smtClean="0"/>
              <a:t>drawCircle</a:t>
            </a:r>
            <a:r>
              <a:rPr lang="en-US" dirty="0" smtClean="0"/>
              <a:t>()</a:t>
            </a:r>
          </a:p>
          <a:p>
            <a:r>
              <a:rPr lang="en-US" dirty="0" err="1" smtClean="0"/>
              <a:t>drawLine</a:t>
            </a:r>
            <a:r>
              <a:rPr lang="en-US" dirty="0" smtClean="0"/>
              <a:t>()</a:t>
            </a:r>
          </a:p>
          <a:p>
            <a:r>
              <a:rPr lang="en-US" dirty="0" smtClean="0"/>
              <a:t>Others include:</a:t>
            </a:r>
          </a:p>
          <a:p>
            <a:r>
              <a:rPr lang="en-US" dirty="0" err="1" smtClean="0"/>
              <a:t>drawRect</a:t>
            </a:r>
            <a:r>
              <a:rPr lang="en-US" dirty="0" smtClean="0"/>
              <a:t>()</a:t>
            </a:r>
          </a:p>
          <a:p>
            <a:r>
              <a:rPr lang="en-US" dirty="0" err="1" smtClean="0"/>
              <a:t>drawPoint</a:t>
            </a:r>
            <a:r>
              <a:rPr lang="en-US" dirty="0" smtClean="0"/>
              <a:t>()</a:t>
            </a:r>
          </a:p>
          <a:p>
            <a:r>
              <a:rPr lang="en-US" dirty="0" err="1" smtClean="0"/>
              <a:t>drawBitmap</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A6E77FBB-01A6-4458-8407-6D31A3996251}" type="slidenum">
              <a:rPr lang="en-US" smtClean="0"/>
              <a:t>10</a:t>
            </a:fld>
            <a:endParaRPr lang="en-US"/>
          </a:p>
        </p:txBody>
      </p:sp>
    </p:spTree>
    <p:extLst>
      <p:ext uri="{BB962C8B-B14F-4D97-AF65-F5344CB8AC3E}">
        <p14:creationId xmlns:p14="http://schemas.microsoft.com/office/powerpoint/2010/main" val="7283828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i="1" dirty="0" smtClean="0"/>
              <a:t>Paint</a:t>
            </a:r>
            <a:r>
              <a:rPr lang="en-US" dirty="0" smtClean="0"/>
              <a:t> object</a:t>
            </a:r>
            <a:endParaRPr lang="en-US" dirty="0"/>
          </a:p>
        </p:txBody>
      </p:sp>
      <p:sp>
        <p:nvSpPr>
          <p:cNvPr id="3" name="Content Placeholder 2"/>
          <p:cNvSpPr>
            <a:spLocks noGrp="1"/>
          </p:cNvSpPr>
          <p:nvPr>
            <p:ph idx="1"/>
          </p:nvPr>
        </p:nvSpPr>
        <p:spPr>
          <a:xfrm>
            <a:off x="457200" y="1676400"/>
            <a:ext cx="8229600" cy="4114512"/>
          </a:xfrm>
        </p:spPr>
        <p:txBody>
          <a:bodyPr/>
          <a:lstStyle/>
          <a:p>
            <a:pPr marL="0" indent="0">
              <a:buNone/>
            </a:pPr>
            <a:r>
              <a:rPr lang="en-US" dirty="0">
                <a:solidFill>
                  <a:srgbClr val="000000"/>
                </a:solidFill>
                <a:latin typeface="Consolas"/>
              </a:rPr>
              <a:t> Paint </a:t>
            </a:r>
            <a:r>
              <a:rPr lang="en-US" dirty="0" err="1">
                <a:solidFill>
                  <a:srgbClr val="0000C0"/>
                </a:solidFill>
                <a:latin typeface="Consolas"/>
              </a:rPr>
              <a:t>pBlack</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Paint</a:t>
            </a:r>
            <a:r>
              <a:rPr lang="en-US" b="1" dirty="0" smtClean="0">
                <a:solidFill>
                  <a:srgbClr val="000000"/>
                </a:solidFill>
                <a:latin typeface="Consolas"/>
              </a:rPr>
              <a:t>();</a:t>
            </a:r>
          </a:p>
          <a:p>
            <a:pPr marL="0" indent="0">
              <a:buNone/>
            </a:pPr>
            <a:r>
              <a:rPr lang="en-US" dirty="0">
                <a:solidFill>
                  <a:srgbClr val="000000"/>
                </a:solidFill>
                <a:latin typeface="Consolas"/>
              </a:rPr>
              <a:t> </a:t>
            </a:r>
            <a:r>
              <a:rPr lang="en-US" dirty="0" err="1">
                <a:solidFill>
                  <a:srgbClr val="0000C0"/>
                </a:solidFill>
                <a:latin typeface="Consolas"/>
              </a:rPr>
              <a:t>pBlack</a:t>
            </a:r>
            <a:r>
              <a:rPr lang="en-US" dirty="0" err="1">
                <a:solidFill>
                  <a:srgbClr val="000000"/>
                </a:solidFill>
                <a:latin typeface="Consolas"/>
              </a:rPr>
              <a:t>.setColor</a:t>
            </a:r>
            <a:r>
              <a:rPr lang="en-US" dirty="0">
                <a:solidFill>
                  <a:srgbClr val="000000"/>
                </a:solidFill>
                <a:latin typeface="Consolas"/>
              </a:rPr>
              <a:t>(</a:t>
            </a:r>
            <a:r>
              <a:rPr lang="en-US" dirty="0" err="1">
                <a:solidFill>
                  <a:srgbClr val="000000"/>
                </a:solidFill>
                <a:latin typeface="Consolas"/>
              </a:rPr>
              <a:t>Color.</a:t>
            </a:r>
            <a:r>
              <a:rPr lang="en-US" i="1" dirty="0" err="1">
                <a:solidFill>
                  <a:srgbClr val="0000C0"/>
                </a:solidFill>
                <a:latin typeface="Consolas"/>
              </a:rPr>
              <a:t>BLACK</a:t>
            </a:r>
            <a:r>
              <a:rPr lang="en-US" i="1" dirty="0">
                <a:solidFill>
                  <a:srgbClr val="000000"/>
                </a:solidFill>
                <a:latin typeface="Consolas"/>
              </a:rPr>
              <a:t>);</a:t>
            </a:r>
          </a:p>
          <a:p>
            <a:pPr marL="0" indent="0">
              <a:buNone/>
            </a:pPr>
            <a:r>
              <a:rPr lang="en-US" dirty="0">
                <a:solidFill>
                  <a:srgbClr val="000000"/>
                </a:solidFill>
                <a:latin typeface="Consolas"/>
              </a:rPr>
              <a:t> </a:t>
            </a:r>
            <a:r>
              <a:rPr lang="en-US" dirty="0" err="1" smtClean="0">
                <a:solidFill>
                  <a:srgbClr val="0000C0"/>
                </a:solidFill>
                <a:latin typeface="Consolas"/>
              </a:rPr>
              <a:t>pBlack</a:t>
            </a:r>
            <a:r>
              <a:rPr lang="en-US" dirty="0" err="1" smtClean="0">
                <a:solidFill>
                  <a:srgbClr val="000000"/>
                </a:solidFill>
                <a:latin typeface="Consolas"/>
              </a:rPr>
              <a:t>.setStrokeWidth</a:t>
            </a:r>
            <a:r>
              <a:rPr lang="en-US" dirty="0" smtClean="0">
                <a:solidFill>
                  <a:srgbClr val="000000"/>
                </a:solidFill>
                <a:latin typeface="Consolas"/>
              </a:rPr>
              <a:t>(4</a:t>
            </a:r>
            <a:r>
              <a:rPr lang="en-US" dirty="0">
                <a:solidFill>
                  <a:srgbClr val="000000"/>
                </a:solidFill>
                <a:latin typeface="Consolas"/>
              </a:rPr>
              <a:t>);</a:t>
            </a:r>
          </a:p>
          <a:p>
            <a:pPr marL="0" indent="0">
              <a:buNone/>
            </a:pPr>
            <a:r>
              <a:rPr lang="en-US" dirty="0">
                <a:solidFill>
                  <a:srgbClr val="000000"/>
                </a:solidFill>
                <a:latin typeface="Consolas"/>
              </a:rPr>
              <a:t> </a:t>
            </a:r>
            <a:r>
              <a:rPr lang="en-US" dirty="0" err="1" smtClean="0">
                <a:solidFill>
                  <a:srgbClr val="0000C0"/>
                </a:solidFill>
                <a:latin typeface="Consolas"/>
              </a:rPr>
              <a:t>pBlack</a:t>
            </a:r>
            <a:r>
              <a:rPr lang="en-US" dirty="0" err="1" smtClean="0">
                <a:solidFill>
                  <a:srgbClr val="000000"/>
                </a:solidFill>
                <a:latin typeface="Consolas"/>
              </a:rPr>
              <a:t>.setTextSize</a:t>
            </a:r>
            <a:r>
              <a:rPr lang="en-US" dirty="0" smtClean="0">
                <a:solidFill>
                  <a:srgbClr val="000000"/>
                </a:solidFill>
                <a:latin typeface="Consolas"/>
              </a:rPr>
              <a:t>(35</a:t>
            </a:r>
            <a:r>
              <a:rPr lang="en-US" dirty="0">
                <a:solidFill>
                  <a:srgbClr val="000000"/>
                </a:solidFill>
                <a:latin typeface="Consolas"/>
              </a:rPr>
              <a:t>);</a:t>
            </a:r>
          </a:p>
          <a:p>
            <a:pPr marL="0" indent="0">
              <a:buNone/>
            </a:pPr>
            <a:r>
              <a:rPr lang="en-US" dirty="0" smtClean="0">
                <a:solidFill>
                  <a:srgbClr val="0000C0"/>
                </a:solidFill>
                <a:latin typeface="Consolas"/>
              </a:rPr>
              <a:t> </a:t>
            </a:r>
            <a:r>
              <a:rPr lang="en-US" dirty="0" err="1" smtClean="0">
                <a:solidFill>
                  <a:srgbClr val="0000C0"/>
                </a:solidFill>
                <a:latin typeface="Consolas"/>
              </a:rPr>
              <a:t>pBlack</a:t>
            </a:r>
            <a:r>
              <a:rPr lang="en-US" dirty="0" err="1" smtClean="0">
                <a:solidFill>
                  <a:srgbClr val="000000"/>
                </a:solidFill>
                <a:latin typeface="Consolas"/>
              </a:rPr>
              <a:t>.setStyle</a:t>
            </a:r>
            <a:r>
              <a:rPr lang="en-US" dirty="0" smtClean="0">
                <a:solidFill>
                  <a:srgbClr val="000000"/>
                </a:solidFill>
                <a:latin typeface="Consolas"/>
              </a:rPr>
              <a:t>(</a:t>
            </a:r>
            <a:r>
              <a:rPr lang="en-US" dirty="0" err="1" smtClean="0">
                <a:solidFill>
                  <a:srgbClr val="000000"/>
                </a:solidFill>
                <a:latin typeface="Consolas"/>
              </a:rPr>
              <a:t>Style.</a:t>
            </a:r>
            <a:r>
              <a:rPr lang="en-US" i="1" dirty="0" err="1" smtClean="0">
                <a:solidFill>
                  <a:srgbClr val="0000C0"/>
                </a:solidFill>
                <a:latin typeface="Consolas"/>
              </a:rPr>
              <a:t>STROKE</a:t>
            </a:r>
            <a:r>
              <a:rPr lang="en-US" i="1" dirty="0">
                <a:solidFill>
                  <a:srgbClr val="000000"/>
                </a:solidFill>
                <a:latin typeface="Consolas"/>
              </a:rPr>
              <a:t>);</a:t>
            </a:r>
            <a:endParaRPr lang="en-US" dirty="0"/>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A6E77FBB-01A6-4458-8407-6D31A3996251}" type="slidenum">
              <a:rPr lang="en-US" smtClean="0"/>
              <a:t>11</a:t>
            </a:fld>
            <a:endParaRPr lang="en-US"/>
          </a:p>
        </p:txBody>
      </p:sp>
    </p:spTree>
    <p:extLst>
      <p:ext uri="{BB962C8B-B14F-4D97-AF65-F5344CB8AC3E}">
        <p14:creationId xmlns:p14="http://schemas.microsoft.com/office/powerpoint/2010/main" val="16517644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a:t>
            </a:r>
            <a:r>
              <a:rPr lang="en-US" dirty="0" err="1" smtClean="0"/>
              <a:t>SurfaceView</a:t>
            </a:r>
            <a:endParaRPr lang="en-US" dirty="0"/>
          </a:p>
        </p:txBody>
      </p:sp>
      <p:sp>
        <p:nvSpPr>
          <p:cNvPr id="3" name="Content Placeholder 2"/>
          <p:cNvSpPr>
            <a:spLocks noGrp="1"/>
          </p:cNvSpPr>
          <p:nvPr>
            <p:ph idx="1"/>
          </p:nvPr>
        </p:nvSpPr>
        <p:spPr/>
        <p:txBody>
          <a:bodyPr/>
          <a:lstStyle/>
          <a:p>
            <a:r>
              <a:rPr lang="en-US" dirty="0"/>
              <a:t>The </a:t>
            </a:r>
            <a:r>
              <a:rPr lang="en-US" dirty="0" err="1">
                <a:hlinkClick r:id="rId2"/>
              </a:rPr>
              <a:t>SurfaceView</a:t>
            </a:r>
            <a:r>
              <a:rPr lang="en-US" dirty="0"/>
              <a:t> is a special subclass of View that offers a dedicated drawing surface within the View hierarchy. The aim is to offer this drawing surface to an application's secondary thread, so that the application isn't required to wait until the system's View hierarchy is ready to draw. Instead, a secondary thread that has reference to a </a:t>
            </a:r>
            <a:r>
              <a:rPr lang="en-US" dirty="0" err="1"/>
              <a:t>SurfaceView</a:t>
            </a:r>
            <a:r>
              <a:rPr lang="en-US" dirty="0"/>
              <a:t> can draw to its own Canvas at its own pace.</a:t>
            </a:r>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A6E77FBB-01A6-4458-8407-6D31A3996251}" type="slidenum">
              <a:rPr lang="en-US" smtClean="0"/>
              <a:t>12</a:t>
            </a:fld>
            <a:endParaRPr lang="en-US"/>
          </a:p>
        </p:txBody>
      </p:sp>
    </p:spTree>
    <p:extLst>
      <p:ext uri="{BB962C8B-B14F-4D97-AF65-F5344CB8AC3E}">
        <p14:creationId xmlns:p14="http://schemas.microsoft.com/office/powerpoint/2010/main" val="35026516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a:t>
            </a:r>
            <a:r>
              <a:rPr lang="en-US" dirty="0" err="1"/>
              <a:t>SurfaceView</a:t>
            </a:r>
            <a:endParaRPr lang="en-US" dirty="0"/>
          </a:p>
        </p:txBody>
      </p:sp>
      <p:sp>
        <p:nvSpPr>
          <p:cNvPr id="3" name="Content Placeholder 2"/>
          <p:cNvSpPr>
            <a:spLocks noGrp="1"/>
          </p:cNvSpPr>
          <p:nvPr>
            <p:ph idx="1"/>
          </p:nvPr>
        </p:nvSpPr>
        <p:spPr/>
        <p:txBody>
          <a:bodyPr/>
          <a:lstStyle/>
          <a:p>
            <a:r>
              <a:rPr lang="en-US" dirty="0"/>
              <a:t>To begin, you need to create a new class that extends </a:t>
            </a:r>
            <a:r>
              <a:rPr lang="en-US" dirty="0" err="1">
                <a:hlinkClick r:id="rId2"/>
              </a:rPr>
              <a:t>SurfaceView</a:t>
            </a:r>
            <a:r>
              <a:rPr lang="en-US" dirty="0"/>
              <a:t>. The class should also implement </a:t>
            </a:r>
            <a:r>
              <a:rPr lang="en-US" dirty="0" err="1">
                <a:hlinkClick r:id="rId3"/>
              </a:rPr>
              <a:t>SurfaceHolder.Callback</a:t>
            </a:r>
            <a:r>
              <a:rPr lang="en-US" dirty="0"/>
              <a:t>. This subclass is an interface that will notify you with information about the underlying </a:t>
            </a:r>
            <a:r>
              <a:rPr lang="en-US" dirty="0">
                <a:hlinkClick r:id="rId4"/>
              </a:rPr>
              <a:t>Surface</a:t>
            </a:r>
            <a:r>
              <a:rPr lang="en-US" dirty="0"/>
              <a:t>, such as when it is created, changed, or destroyed. </a:t>
            </a:r>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A6E77FBB-01A6-4458-8407-6D31A3996251}" type="slidenum">
              <a:rPr lang="en-US" smtClean="0"/>
              <a:t>13</a:t>
            </a:fld>
            <a:endParaRPr lang="en-US"/>
          </a:p>
        </p:txBody>
      </p:sp>
    </p:spTree>
    <p:extLst>
      <p:ext uri="{BB962C8B-B14F-4D97-AF65-F5344CB8AC3E}">
        <p14:creationId xmlns:p14="http://schemas.microsoft.com/office/powerpoint/2010/main" val="15448229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a:t>
            </a:r>
            <a:r>
              <a:rPr lang="en-US" dirty="0" err="1"/>
              <a:t>SurfaceView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Instead of handling the Surface object directly, you should handle it via a </a:t>
            </a:r>
            <a:r>
              <a:rPr lang="en-US" dirty="0" err="1">
                <a:hlinkClick r:id="rId2"/>
              </a:rPr>
              <a:t>SurfaceHolder</a:t>
            </a:r>
            <a:r>
              <a:rPr lang="en-US" dirty="0" smtClean="0"/>
              <a:t>.</a:t>
            </a:r>
          </a:p>
          <a:p>
            <a:r>
              <a:rPr lang="en-US" dirty="0" smtClean="0"/>
              <a:t>When </a:t>
            </a:r>
            <a:r>
              <a:rPr lang="en-US" dirty="0"/>
              <a:t>your </a:t>
            </a:r>
            <a:r>
              <a:rPr lang="en-US" dirty="0" err="1"/>
              <a:t>SurfaceView</a:t>
            </a:r>
            <a:r>
              <a:rPr lang="en-US" dirty="0"/>
              <a:t> is initialized, get the </a:t>
            </a:r>
            <a:r>
              <a:rPr lang="en-US" dirty="0" err="1"/>
              <a:t>SurfaceHolder</a:t>
            </a:r>
            <a:r>
              <a:rPr lang="en-US" dirty="0"/>
              <a:t> by calling </a:t>
            </a:r>
            <a:r>
              <a:rPr lang="en-US" dirty="0" err="1">
                <a:hlinkClick r:id="rId3"/>
              </a:rPr>
              <a:t>getHolder</a:t>
            </a:r>
            <a:r>
              <a:rPr lang="en-US" dirty="0" smtClean="0">
                <a:hlinkClick r:id="rId3"/>
              </a:rPr>
              <a:t>()</a:t>
            </a:r>
            <a:r>
              <a:rPr lang="en-US" dirty="0" smtClean="0"/>
              <a:t>.</a:t>
            </a:r>
          </a:p>
          <a:p>
            <a:r>
              <a:rPr lang="en-US" dirty="0" smtClean="0"/>
              <a:t>Notify </a:t>
            </a:r>
            <a:r>
              <a:rPr lang="en-US" dirty="0"/>
              <a:t>the </a:t>
            </a:r>
            <a:r>
              <a:rPr lang="en-US" dirty="0" err="1"/>
              <a:t>SurfaceHolder</a:t>
            </a:r>
            <a:r>
              <a:rPr lang="en-US" dirty="0"/>
              <a:t> that you'd like to receive </a:t>
            </a:r>
            <a:r>
              <a:rPr lang="en-US" dirty="0" err="1"/>
              <a:t>SurfaceHolder</a:t>
            </a:r>
            <a:r>
              <a:rPr lang="en-US" dirty="0"/>
              <a:t> callbacks (from </a:t>
            </a:r>
            <a:r>
              <a:rPr lang="en-US" dirty="0" err="1">
                <a:hlinkClick r:id="rId4"/>
              </a:rPr>
              <a:t>SurfaceHolder.Callback</a:t>
            </a:r>
            <a:r>
              <a:rPr lang="en-US" dirty="0"/>
              <a:t>) by calling </a:t>
            </a:r>
            <a:r>
              <a:rPr lang="en-US" dirty="0" err="1">
                <a:hlinkClick r:id="rId5"/>
              </a:rPr>
              <a:t>addCallback</a:t>
            </a:r>
            <a:r>
              <a:rPr lang="en-US" dirty="0">
                <a:hlinkClick r:id="rId5"/>
              </a:rPr>
              <a:t>()</a:t>
            </a:r>
            <a:r>
              <a:rPr lang="en-US" dirty="0"/>
              <a:t> (pass it </a:t>
            </a:r>
            <a:r>
              <a:rPr lang="en-US" i="1" dirty="0"/>
              <a:t>this</a:t>
            </a:r>
            <a:r>
              <a:rPr lang="en-US" dirty="0"/>
              <a:t>). Then override each of the </a:t>
            </a:r>
            <a:r>
              <a:rPr lang="en-US" dirty="0" err="1">
                <a:hlinkClick r:id="rId4"/>
              </a:rPr>
              <a:t>SurfaceHolder.Callback</a:t>
            </a:r>
            <a:r>
              <a:rPr lang="en-US" dirty="0"/>
              <a:t> methods inside your </a:t>
            </a:r>
            <a:r>
              <a:rPr lang="en-US" dirty="0" err="1"/>
              <a:t>SurfaceView</a:t>
            </a:r>
            <a:r>
              <a:rPr lang="en-US" dirty="0"/>
              <a:t> class.</a:t>
            </a:r>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A6E77FBB-01A6-4458-8407-6D31A3996251}" type="slidenum">
              <a:rPr lang="en-US" smtClean="0"/>
              <a:t>14</a:t>
            </a:fld>
            <a:endParaRPr lang="en-US"/>
          </a:p>
        </p:txBody>
      </p:sp>
    </p:spTree>
    <p:extLst>
      <p:ext uri="{BB962C8B-B14F-4D97-AF65-F5344CB8AC3E}">
        <p14:creationId xmlns:p14="http://schemas.microsoft.com/office/powerpoint/2010/main" val="40196203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Drawables</a:t>
            </a:r>
            <a:endParaRPr lang="en-US" dirty="0"/>
          </a:p>
        </p:txBody>
      </p:sp>
      <p:sp>
        <p:nvSpPr>
          <p:cNvPr id="3" name="Content Placeholder 2"/>
          <p:cNvSpPr>
            <a:spLocks noGrp="1"/>
          </p:cNvSpPr>
          <p:nvPr>
            <p:ph idx="1"/>
          </p:nvPr>
        </p:nvSpPr>
        <p:spPr/>
        <p:txBody>
          <a:bodyPr/>
          <a:lstStyle/>
          <a:p>
            <a:r>
              <a:rPr lang="en-US" dirty="0"/>
              <a:t>Android offers a custom 2D graphics library for drawing shapes and images. The </a:t>
            </a:r>
            <a:r>
              <a:rPr lang="en-US" dirty="0" err="1">
                <a:hlinkClick r:id="rId2"/>
              </a:rPr>
              <a:t>android.graphics.drawable</a:t>
            </a:r>
            <a:r>
              <a:rPr lang="en-US" dirty="0"/>
              <a:t> package is where you'll find the common classes used for drawing in two-dimensions.</a:t>
            </a:r>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A6E77FBB-01A6-4458-8407-6D31A3996251}" type="slidenum">
              <a:rPr lang="en-US" smtClean="0"/>
              <a:t>15</a:t>
            </a:fld>
            <a:endParaRPr lang="en-US"/>
          </a:p>
        </p:txBody>
      </p:sp>
    </p:spTree>
    <p:extLst>
      <p:ext uri="{BB962C8B-B14F-4D97-AF65-F5344CB8AC3E}">
        <p14:creationId xmlns:p14="http://schemas.microsoft.com/office/powerpoint/2010/main" val="28998975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Drawables</a:t>
            </a:r>
            <a:endParaRPr lang="en-US" dirty="0"/>
          </a:p>
        </p:txBody>
      </p:sp>
      <p:sp>
        <p:nvSpPr>
          <p:cNvPr id="3" name="Content Placeholder 2"/>
          <p:cNvSpPr>
            <a:spLocks noGrp="1"/>
          </p:cNvSpPr>
          <p:nvPr>
            <p:ph idx="1"/>
          </p:nvPr>
        </p:nvSpPr>
        <p:spPr>
          <a:xfrm>
            <a:off x="457200" y="1600200"/>
            <a:ext cx="8305800" cy="4525963"/>
          </a:xfrm>
        </p:spPr>
        <p:txBody>
          <a:bodyPr>
            <a:normAutofit fontScale="92500" lnSpcReduction="10000"/>
          </a:bodyPr>
          <a:lstStyle/>
          <a:p>
            <a:r>
              <a:rPr lang="en-US" dirty="0"/>
              <a:t>A </a:t>
            </a:r>
            <a:r>
              <a:rPr lang="en-US" dirty="0" err="1">
                <a:hlinkClick r:id="rId2"/>
              </a:rPr>
              <a:t>Drawable</a:t>
            </a:r>
            <a:r>
              <a:rPr lang="en-US" dirty="0"/>
              <a:t> is a general abstraction for "something that can be drawn</a:t>
            </a:r>
            <a:r>
              <a:rPr lang="en-US" dirty="0" smtClean="0"/>
              <a:t>.“</a:t>
            </a:r>
          </a:p>
          <a:p>
            <a:r>
              <a:rPr lang="en-US" dirty="0" smtClean="0"/>
              <a:t>The </a:t>
            </a:r>
            <a:r>
              <a:rPr lang="en-US" dirty="0" err="1"/>
              <a:t>Drawable</a:t>
            </a:r>
            <a:r>
              <a:rPr lang="en-US" dirty="0"/>
              <a:t> class extends to define a variety of specific kinds of </a:t>
            </a:r>
            <a:r>
              <a:rPr lang="en-US" dirty="0" err="1"/>
              <a:t>drawable</a:t>
            </a:r>
            <a:r>
              <a:rPr lang="en-US" dirty="0"/>
              <a:t> graphics, including </a:t>
            </a:r>
            <a:r>
              <a:rPr lang="en-US" dirty="0" err="1">
                <a:hlinkClick r:id="rId3"/>
              </a:rPr>
              <a:t>BitmapDrawable</a:t>
            </a:r>
            <a:r>
              <a:rPr lang="en-US" dirty="0"/>
              <a:t>, </a:t>
            </a:r>
            <a:r>
              <a:rPr lang="en-US" dirty="0" err="1">
                <a:hlinkClick r:id="rId4"/>
              </a:rPr>
              <a:t>ShapeDrawable</a:t>
            </a:r>
            <a:r>
              <a:rPr lang="en-US" dirty="0"/>
              <a:t>, </a:t>
            </a:r>
            <a:r>
              <a:rPr lang="en-US" dirty="0" err="1">
                <a:hlinkClick r:id="rId5"/>
              </a:rPr>
              <a:t>PictureDrawable</a:t>
            </a:r>
            <a:r>
              <a:rPr lang="en-US" dirty="0"/>
              <a:t>, </a:t>
            </a:r>
            <a:r>
              <a:rPr lang="en-US" dirty="0" err="1">
                <a:hlinkClick r:id="rId6"/>
              </a:rPr>
              <a:t>LayerDrawable</a:t>
            </a:r>
            <a:r>
              <a:rPr lang="en-US" dirty="0"/>
              <a:t>, and several more. </a:t>
            </a:r>
            <a:endParaRPr lang="en-US" dirty="0" smtClean="0"/>
          </a:p>
          <a:p>
            <a:r>
              <a:rPr lang="en-US" dirty="0" smtClean="0"/>
              <a:t>You </a:t>
            </a:r>
            <a:r>
              <a:rPr lang="en-US" dirty="0"/>
              <a:t>can also extend these to define your own custom </a:t>
            </a:r>
            <a:r>
              <a:rPr lang="en-US" dirty="0" err="1"/>
              <a:t>Drawable</a:t>
            </a:r>
            <a:r>
              <a:rPr lang="en-US" dirty="0"/>
              <a:t> objects that behave in unique ways.</a:t>
            </a:r>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A6E77FBB-01A6-4458-8407-6D31A3996251}" type="slidenum">
              <a:rPr lang="en-US" smtClean="0"/>
              <a:t>16</a:t>
            </a:fld>
            <a:endParaRPr lang="en-US"/>
          </a:p>
        </p:txBody>
      </p:sp>
    </p:spTree>
    <p:extLst>
      <p:ext uri="{BB962C8B-B14F-4D97-AF65-F5344CB8AC3E}">
        <p14:creationId xmlns:p14="http://schemas.microsoft.com/office/powerpoint/2010/main" val="17793921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Instantiate a </a:t>
            </a:r>
            <a:r>
              <a:rPr lang="en-US" dirty="0" err="1" smtClean="0"/>
              <a:t>Drawable</a:t>
            </a:r>
            <a:endParaRPr lang="en-US" dirty="0"/>
          </a:p>
        </p:txBody>
      </p:sp>
      <p:sp>
        <p:nvSpPr>
          <p:cNvPr id="3" name="Content Placeholder 2"/>
          <p:cNvSpPr>
            <a:spLocks noGrp="1"/>
          </p:cNvSpPr>
          <p:nvPr>
            <p:ph idx="1"/>
          </p:nvPr>
        </p:nvSpPr>
        <p:spPr/>
        <p:txBody>
          <a:bodyPr/>
          <a:lstStyle/>
          <a:p>
            <a:r>
              <a:rPr lang="en-US" dirty="0" smtClean="0"/>
              <a:t>Using </a:t>
            </a:r>
            <a:r>
              <a:rPr lang="en-US" dirty="0"/>
              <a:t>an image saved in your project </a:t>
            </a:r>
            <a:r>
              <a:rPr lang="en-US" dirty="0" smtClean="0"/>
              <a:t>resources</a:t>
            </a:r>
          </a:p>
          <a:p>
            <a:r>
              <a:rPr lang="en-US" dirty="0"/>
              <a:t>U</a:t>
            </a:r>
            <a:r>
              <a:rPr lang="en-US" dirty="0" smtClean="0"/>
              <a:t>sing </a:t>
            </a:r>
            <a:r>
              <a:rPr lang="en-US" dirty="0"/>
              <a:t>an XML file that defines the </a:t>
            </a:r>
            <a:r>
              <a:rPr lang="en-US" dirty="0" err="1"/>
              <a:t>Drawable</a:t>
            </a:r>
            <a:r>
              <a:rPr lang="en-US" dirty="0"/>
              <a:t> </a:t>
            </a:r>
            <a:r>
              <a:rPr lang="en-US" dirty="0" smtClean="0"/>
              <a:t>properties</a:t>
            </a:r>
          </a:p>
          <a:p>
            <a:r>
              <a:rPr lang="en-US" dirty="0"/>
              <a:t>U</a:t>
            </a:r>
            <a:r>
              <a:rPr lang="en-US" dirty="0" smtClean="0"/>
              <a:t>sing </a:t>
            </a:r>
            <a:r>
              <a:rPr lang="en-US" dirty="0"/>
              <a:t>the normal class constructors</a:t>
            </a:r>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A6E77FBB-01A6-4458-8407-6D31A3996251}" type="slidenum">
              <a:rPr lang="en-US" smtClean="0"/>
              <a:t>17</a:t>
            </a:fld>
            <a:endParaRPr lang="en-US"/>
          </a:p>
        </p:txBody>
      </p:sp>
    </p:spTree>
    <p:extLst>
      <p:ext uri="{BB962C8B-B14F-4D97-AF65-F5344CB8AC3E}">
        <p14:creationId xmlns:p14="http://schemas.microsoft.com/office/powerpoint/2010/main" val="13504815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from </a:t>
            </a:r>
            <a:r>
              <a:rPr lang="en-US" dirty="0" smtClean="0"/>
              <a:t>Resource Images</a:t>
            </a:r>
            <a:endParaRPr lang="en-US" dirty="0"/>
          </a:p>
        </p:txBody>
      </p:sp>
      <p:sp>
        <p:nvSpPr>
          <p:cNvPr id="3" name="Content Placeholder 2"/>
          <p:cNvSpPr>
            <a:spLocks noGrp="1"/>
          </p:cNvSpPr>
          <p:nvPr>
            <p:ph idx="1"/>
          </p:nvPr>
        </p:nvSpPr>
        <p:spPr/>
        <p:txBody>
          <a:bodyPr/>
          <a:lstStyle/>
          <a:p>
            <a:r>
              <a:rPr lang="en-US" dirty="0"/>
              <a:t>Supported file types are PNG (preferred), JPG (acceptable) and GIF (discouraged</a:t>
            </a:r>
            <a:r>
              <a:rPr lang="en-US" dirty="0" smtClean="0"/>
              <a:t>).</a:t>
            </a:r>
          </a:p>
          <a:p>
            <a:r>
              <a:rPr lang="en-US" dirty="0" smtClean="0"/>
              <a:t>This </a:t>
            </a:r>
            <a:r>
              <a:rPr lang="en-US" dirty="0"/>
              <a:t>technique would obviously be preferred for application icons, logos, or other graphics such as those used in a game.</a:t>
            </a:r>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A6E77FBB-01A6-4458-8407-6D31A3996251}" type="slidenum">
              <a:rPr lang="en-US" smtClean="0"/>
              <a:t>18</a:t>
            </a:fld>
            <a:endParaRPr lang="en-US"/>
          </a:p>
        </p:txBody>
      </p:sp>
    </p:spTree>
    <p:extLst>
      <p:ext uri="{BB962C8B-B14F-4D97-AF65-F5344CB8AC3E}">
        <p14:creationId xmlns:p14="http://schemas.microsoft.com/office/powerpoint/2010/main" val="42593760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from Resource Images</a:t>
            </a:r>
          </a:p>
        </p:txBody>
      </p:sp>
      <p:sp>
        <p:nvSpPr>
          <p:cNvPr id="3" name="Content Placeholder 2"/>
          <p:cNvSpPr>
            <a:spLocks noGrp="1"/>
          </p:cNvSpPr>
          <p:nvPr>
            <p:ph idx="1"/>
          </p:nvPr>
        </p:nvSpPr>
        <p:spPr/>
        <p:txBody>
          <a:bodyPr/>
          <a:lstStyle/>
          <a:p>
            <a:r>
              <a:rPr lang="en-US" dirty="0"/>
              <a:t>To use an image resource, just add your file to the res/</a:t>
            </a:r>
            <a:r>
              <a:rPr lang="en-US" dirty="0" err="1"/>
              <a:t>drawable</a:t>
            </a:r>
            <a:r>
              <a:rPr lang="en-US" dirty="0"/>
              <a:t>/ directory of your </a:t>
            </a:r>
            <a:r>
              <a:rPr lang="en-US" dirty="0" smtClean="0"/>
              <a:t>project.</a:t>
            </a:r>
          </a:p>
          <a:p>
            <a:r>
              <a:rPr lang="en-US" dirty="0" smtClean="0"/>
              <a:t>From </a:t>
            </a:r>
            <a:r>
              <a:rPr lang="en-US" dirty="0"/>
              <a:t>there, you can reference it from your code or your XML layout. </a:t>
            </a:r>
            <a:endParaRPr lang="en-US" dirty="0" smtClean="0"/>
          </a:p>
          <a:p>
            <a:r>
              <a:rPr lang="en-US" dirty="0" smtClean="0"/>
              <a:t>It </a:t>
            </a:r>
            <a:r>
              <a:rPr lang="en-US" dirty="0"/>
              <a:t>is referred using a resource ID, which is the file name without the file type extension (E.g., my_image.png is referenced as </a:t>
            </a:r>
            <a:r>
              <a:rPr lang="en-US" i="1" dirty="0" err="1"/>
              <a:t>my_image</a:t>
            </a:r>
            <a:r>
              <a:rPr lang="en-US" dirty="0"/>
              <a:t>).</a:t>
            </a:r>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A6E77FBB-01A6-4458-8407-6D31A3996251}" type="slidenum">
              <a:rPr lang="en-US" smtClean="0"/>
              <a:t>19</a:t>
            </a:fld>
            <a:endParaRPr lang="en-US"/>
          </a:p>
        </p:txBody>
      </p:sp>
    </p:spTree>
    <p:extLst>
      <p:ext uri="{BB962C8B-B14F-4D97-AF65-F5344CB8AC3E}">
        <p14:creationId xmlns:p14="http://schemas.microsoft.com/office/powerpoint/2010/main" val="8335215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Canvas and </a:t>
            </a:r>
            <a:r>
              <a:rPr lang="en-US" dirty="0" err="1" smtClean="0"/>
              <a:t>Drawables</a:t>
            </a:r>
            <a:endParaRPr lang="en-US" dirty="0"/>
          </a:p>
        </p:txBody>
      </p:sp>
      <p:sp>
        <p:nvSpPr>
          <p:cNvPr id="3" name="Content Placeholder 2"/>
          <p:cNvSpPr>
            <a:spLocks noGrp="1"/>
          </p:cNvSpPr>
          <p:nvPr>
            <p:ph idx="1"/>
          </p:nvPr>
        </p:nvSpPr>
        <p:spPr/>
        <p:txBody>
          <a:bodyPr/>
          <a:lstStyle/>
          <a:p>
            <a:r>
              <a:rPr lang="en-US" dirty="0" smtClean="0"/>
              <a:t>The Android framework APIs provide a set of 2D drawing APIs that allow you to render custom graphics onto a canvas or to modify existing Views to customize their look and feel.</a:t>
            </a:r>
            <a:endParaRPr lang="en-US" dirty="0"/>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9CCC01AF-3CF8-4231-877E-66442B52E465}" type="slidenum">
              <a:rPr lang="en-US" smtClean="0"/>
              <a:t>2</a:t>
            </a:fld>
            <a:endParaRPr lang="en-US"/>
          </a:p>
        </p:txBody>
      </p:sp>
    </p:spTree>
    <p:extLst>
      <p:ext uri="{BB962C8B-B14F-4D97-AF65-F5344CB8AC3E}">
        <p14:creationId xmlns:p14="http://schemas.microsoft.com/office/powerpoint/2010/main" val="15908812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a </a:t>
            </a:r>
            <a:r>
              <a:rPr lang="en-US" dirty="0" err="1" smtClean="0"/>
              <a:t>Drawable</a:t>
            </a:r>
            <a:r>
              <a:rPr lang="en-US" dirty="0" smtClean="0"/>
              <a:t> from a Resource</a:t>
            </a:r>
            <a:endParaRPr lang="en-US" dirty="0"/>
          </a:p>
        </p:txBody>
      </p:sp>
      <p:sp>
        <p:nvSpPr>
          <p:cNvPr id="3" name="Content Placeholder 2"/>
          <p:cNvSpPr>
            <a:spLocks noGrp="1"/>
          </p:cNvSpPr>
          <p:nvPr>
            <p:ph idx="1"/>
          </p:nvPr>
        </p:nvSpPr>
        <p:spPr/>
        <p:txBody>
          <a:bodyPr/>
          <a:lstStyle/>
          <a:p>
            <a:pPr marL="0" indent="0">
              <a:buNone/>
            </a:pPr>
            <a:r>
              <a:rPr lang="en-US" dirty="0"/>
              <a:t>Resources res = </a:t>
            </a:r>
            <a:r>
              <a:rPr lang="en-US" dirty="0" err="1"/>
              <a:t>mContext.getResources</a:t>
            </a:r>
            <a:r>
              <a:rPr lang="en-US" dirty="0" smtClean="0"/>
              <a:t>();</a:t>
            </a:r>
          </a:p>
          <a:p>
            <a:pPr marL="0" indent="0">
              <a:buNone/>
            </a:pPr>
            <a:r>
              <a:rPr lang="en-US" dirty="0" err="1" smtClean="0"/>
              <a:t>Drawable</a:t>
            </a:r>
            <a:r>
              <a:rPr lang="en-US" dirty="0" smtClean="0"/>
              <a:t> </a:t>
            </a:r>
            <a:r>
              <a:rPr lang="en-US" dirty="0" err="1"/>
              <a:t>myImage</a:t>
            </a:r>
            <a:r>
              <a:rPr lang="en-US" dirty="0"/>
              <a:t> = </a:t>
            </a:r>
            <a:r>
              <a:rPr lang="en-US" dirty="0" err="1" smtClean="0"/>
              <a:t>res.getDrawable</a:t>
            </a:r>
            <a:r>
              <a:rPr lang="en-US" dirty="0" smtClean="0"/>
              <a:t>(</a:t>
            </a:r>
            <a:r>
              <a:rPr lang="en-US" dirty="0" err="1" smtClean="0"/>
              <a:t>res.drawable.my_image</a:t>
            </a:r>
            <a:r>
              <a:rPr lang="en-US" dirty="0"/>
              <a:t>);</a:t>
            </a:r>
            <a:br>
              <a:rPr lang="en-US" dirty="0"/>
            </a:br>
            <a:endParaRPr lang="en-US" dirty="0"/>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A6E77FBB-01A6-4458-8407-6D31A3996251}" type="slidenum">
              <a:rPr lang="en-US" smtClean="0"/>
              <a:t>20</a:t>
            </a:fld>
            <a:endParaRPr lang="en-US"/>
          </a:p>
        </p:txBody>
      </p:sp>
    </p:spTree>
    <p:extLst>
      <p:ext uri="{BB962C8B-B14F-4D97-AF65-F5344CB8AC3E}">
        <p14:creationId xmlns:p14="http://schemas.microsoft.com/office/powerpoint/2010/main" val="24774205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XML</a:t>
            </a:r>
            <a:endParaRPr lang="en-US" dirty="0"/>
          </a:p>
        </p:txBody>
      </p:sp>
      <p:sp>
        <p:nvSpPr>
          <p:cNvPr id="3" name="Content Placeholder 2"/>
          <p:cNvSpPr>
            <a:spLocks noGrp="1"/>
          </p:cNvSpPr>
          <p:nvPr>
            <p:ph idx="1"/>
          </p:nvPr>
        </p:nvSpPr>
        <p:spPr/>
        <p:txBody>
          <a:bodyPr/>
          <a:lstStyle/>
          <a:p>
            <a:pPr marL="0" indent="0">
              <a:buNone/>
            </a:pPr>
            <a:r>
              <a:rPr lang="en-US" dirty="0"/>
              <a:t>&lt;</a:t>
            </a:r>
            <a:r>
              <a:rPr lang="en-US" dirty="0" err="1"/>
              <a:t>ImageView</a:t>
            </a:r>
            <a:r>
              <a:rPr lang="en-US" dirty="0"/>
              <a:t/>
            </a:r>
            <a:br>
              <a:rPr lang="en-US" dirty="0"/>
            </a:br>
            <a:r>
              <a:rPr lang="en-US" dirty="0"/>
              <a:t>      </a:t>
            </a:r>
            <a:r>
              <a:rPr lang="en-US" dirty="0" err="1"/>
              <a:t>android:layout_width</a:t>
            </a:r>
            <a:r>
              <a:rPr lang="en-US" dirty="0"/>
              <a:t>="</a:t>
            </a:r>
            <a:r>
              <a:rPr lang="en-US" dirty="0" err="1"/>
              <a:t>wrap_content</a:t>
            </a:r>
            <a:r>
              <a:rPr lang="en-US" dirty="0"/>
              <a:t>"</a:t>
            </a:r>
            <a:br>
              <a:rPr lang="en-US" dirty="0"/>
            </a:br>
            <a:r>
              <a:rPr lang="en-US" dirty="0"/>
              <a:t>      </a:t>
            </a:r>
            <a:r>
              <a:rPr lang="en-US" dirty="0" err="1"/>
              <a:t>android:layout_height</a:t>
            </a:r>
            <a:r>
              <a:rPr lang="en-US" dirty="0"/>
              <a:t>="</a:t>
            </a:r>
            <a:r>
              <a:rPr lang="en-US" dirty="0" err="1"/>
              <a:t>wrap_content</a:t>
            </a:r>
            <a:r>
              <a:rPr lang="en-US" dirty="0"/>
              <a:t>"</a:t>
            </a:r>
            <a:br>
              <a:rPr lang="en-US" dirty="0"/>
            </a:br>
            <a:r>
              <a:rPr lang="en-US" dirty="0"/>
              <a:t>      </a:t>
            </a:r>
            <a:r>
              <a:rPr lang="en-US" dirty="0" err="1"/>
              <a:t>android:tint</a:t>
            </a:r>
            <a:r>
              <a:rPr lang="en-US" dirty="0"/>
              <a:t>="#55ff0000"</a:t>
            </a:r>
            <a:br>
              <a:rPr lang="en-US" dirty="0"/>
            </a:br>
            <a:r>
              <a:rPr lang="en-US" dirty="0"/>
              <a:t>      </a:t>
            </a:r>
            <a:r>
              <a:rPr lang="en-US" dirty="0" err="1"/>
              <a:t>android:src</a:t>
            </a:r>
            <a:r>
              <a:rPr lang="en-US" dirty="0"/>
              <a:t>="@</a:t>
            </a:r>
            <a:r>
              <a:rPr lang="en-US" dirty="0" err="1"/>
              <a:t>drawable</a:t>
            </a:r>
            <a:r>
              <a:rPr lang="en-US" dirty="0"/>
              <a:t>/</a:t>
            </a:r>
            <a:r>
              <a:rPr lang="en-US" dirty="0" err="1"/>
              <a:t>my_image</a:t>
            </a:r>
            <a:r>
              <a:rPr lang="en-US" dirty="0"/>
              <a:t>"/&gt;</a:t>
            </a:r>
            <a:br>
              <a:rPr lang="en-US" dirty="0"/>
            </a:br>
            <a:endParaRPr lang="en-US" dirty="0"/>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A6E77FBB-01A6-4458-8407-6D31A3996251}" type="slidenum">
              <a:rPr lang="en-US" smtClean="0"/>
              <a:t>21</a:t>
            </a:fld>
            <a:endParaRPr lang="en-US"/>
          </a:p>
        </p:txBody>
      </p:sp>
    </p:spTree>
    <p:extLst>
      <p:ext uri="{BB962C8B-B14F-4D97-AF65-F5344CB8AC3E}">
        <p14:creationId xmlns:p14="http://schemas.microsoft.com/office/powerpoint/2010/main" val="7510813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Shape </a:t>
            </a:r>
            <a:r>
              <a:rPr lang="en-US" dirty="0" err="1" smtClean="0"/>
              <a:t>Drawable</a:t>
            </a:r>
            <a:endParaRPr lang="en-US" dirty="0"/>
          </a:p>
        </p:txBody>
      </p:sp>
      <p:sp>
        <p:nvSpPr>
          <p:cNvPr id="3" name="Content Placeholder 2"/>
          <p:cNvSpPr>
            <a:spLocks noGrp="1"/>
          </p:cNvSpPr>
          <p:nvPr>
            <p:ph idx="1"/>
          </p:nvPr>
        </p:nvSpPr>
        <p:spPr/>
        <p:txBody>
          <a:bodyPr>
            <a:normAutofit fontScale="92500" lnSpcReduction="10000"/>
          </a:bodyPr>
          <a:lstStyle/>
          <a:p>
            <a:r>
              <a:rPr lang="en-US" dirty="0"/>
              <a:t>When you want to dynamically draw some two-dimensional graphics, a </a:t>
            </a:r>
            <a:r>
              <a:rPr lang="en-US" dirty="0" err="1">
                <a:hlinkClick r:id="rId2"/>
              </a:rPr>
              <a:t>ShapeDrawable</a:t>
            </a:r>
            <a:r>
              <a:rPr lang="en-US" dirty="0"/>
              <a:t> object will probably suit your needs</a:t>
            </a:r>
            <a:r>
              <a:rPr lang="en-US" dirty="0" smtClean="0"/>
              <a:t>.</a:t>
            </a:r>
          </a:p>
          <a:p>
            <a:r>
              <a:rPr lang="en-US" dirty="0" smtClean="0"/>
              <a:t>With </a:t>
            </a:r>
            <a:r>
              <a:rPr lang="en-US" dirty="0"/>
              <a:t>a </a:t>
            </a:r>
            <a:r>
              <a:rPr lang="en-US" dirty="0" err="1"/>
              <a:t>ShapeDrawable</a:t>
            </a:r>
            <a:r>
              <a:rPr lang="en-US" dirty="0"/>
              <a:t>, you can programmatically draw primitive shapes and style </a:t>
            </a:r>
            <a:r>
              <a:rPr lang="en-US" dirty="0" smtClean="0"/>
              <a:t>them </a:t>
            </a:r>
            <a:r>
              <a:rPr lang="en-US" dirty="0"/>
              <a:t>in any way imaginable</a:t>
            </a:r>
            <a:r>
              <a:rPr lang="en-US" dirty="0" smtClean="0"/>
              <a:t>.</a:t>
            </a:r>
          </a:p>
          <a:p>
            <a:r>
              <a:rPr lang="en-US" dirty="0"/>
              <a:t>Because the </a:t>
            </a:r>
            <a:r>
              <a:rPr lang="en-US" dirty="0" err="1"/>
              <a:t>ShapeDrawable</a:t>
            </a:r>
            <a:r>
              <a:rPr lang="en-US" dirty="0"/>
              <a:t> has its own draw() method, you can create a subclass of View that draws the </a:t>
            </a:r>
            <a:r>
              <a:rPr lang="en-US" dirty="0" err="1"/>
              <a:t>ShapeDrawable</a:t>
            </a:r>
            <a:r>
              <a:rPr lang="en-US" dirty="0"/>
              <a:t> during the </a:t>
            </a:r>
            <a:r>
              <a:rPr lang="en-US" dirty="0" err="1"/>
              <a:t>View.onDraw</a:t>
            </a:r>
            <a:r>
              <a:rPr lang="en-US" dirty="0"/>
              <a:t>() method</a:t>
            </a:r>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A6E77FBB-01A6-4458-8407-6D31A3996251}" type="slidenum">
              <a:rPr lang="en-US" smtClean="0"/>
              <a:t>22</a:t>
            </a:fld>
            <a:endParaRPr lang="en-US"/>
          </a:p>
        </p:txBody>
      </p:sp>
    </p:spTree>
    <p:extLst>
      <p:ext uri="{BB962C8B-B14F-4D97-AF65-F5344CB8AC3E}">
        <p14:creationId xmlns:p14="http://schemas.microsoft.com/office/powerpoint/2010/main" val="28981832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ShapeDrawable</a:t>
            </a:r>
            <a:r>
              <a:rPr lang="en-US" dirty="0" smtClean="0"/>
              <a:t> Example</a:t>
            </a:r>
            <a:endParaRPr lang="en-US" dirty="0"/>
          </a:p>
        </p:txBody>
      </p:sp>
      <p:sp>
        <p:nvSpPr>
          <p:cNvPr id="3" name="Content Placeholder 2"/>
          <p:cNvSpPr>
            <a:spLocks noGrp="1"/>
          </p:cNvSpPr>
          <p:nvPr>
            <p:ph idx="1"/>
          </p:nvPr>
        </p:nvSpPr>
        <p:spPr>
          <a:xfrm>
            <a:off x="457200" y="1600200"/>
            <a:ext cx="8229600" cy="4800600"/>
          </a:xfrm>
        </p:spPr>
        <p:txBody>
          <a:bodyPr>
            <a:normAutofit fontScale="62500" lnSpcReduction="20000"/>
          </a:bodyPr>
          <a:lstStyle/>
          <a:p>
            <a:pPr marL="0" indent="0">
              <a:buNone/>
            </a:pPr>
            <a:r>
              <a:rPr lang="en-US" dirty="0"/>
              <a:t>public class </a:t>
            </a:r>
            <a:r>
              <a:rPr lang="en-US" dirty="0" err="1"/>
              <a:t>CustomDrawableView</a:t>
            </a:r>
            <a:r>
              <a:rPr lang="en-US" dirty="0"/>
              <a:t> extends View {</a:t>
            </a:r>
            <a:br>
              <a:rPr lang="en-US" dirty="0"/>
            </a:br>
            <a:r>
              <a:rPr lang="en-US" dirty="0"/>
              <a:t>      private </a:t>
            </a:r>
            <a:r>
              <a:rPr lang="en-US" dirty="0" err="1"/>
              <a:t>ShapeDrawable</a:t>
            </a:r>
            <a:r>
              <a:rPr lang="en-US" dirty="0"/>
              <a:t> </a:t>
            </a:r>
            <a:r>
              <a:rPr lang="en-US" dirty="0" err="1"/>
              <a:t>mDrawable</a:t>
            </a:r>
            <a:r>
              <a:rPr lang="en-US" dirty="0"/>
              <a:t>;</a:t>
            </a:r>
            <a:br>
              <a:rPr lang="en-US" dirty="0"/>
            </a:br>
            <a:r>
              <a:rPr lang="en-US" dirty="0"/>
              <a:t/>
            </a:r>
            <a:br>
              <a:rPr lang="en-US" dirty="0"/>
            </a:br>
            <a:r>
              <a:rPr lang="en-US" dirty="0"/>
              <a:t>      public </a:t>
            </a:r>
            <a:r>
              <a:rPr lang="en-US" dirty="0" err="1"/>
              <a:t>CustomDrawableView</a:t>
            </a:r>
            <a:r>
              <a:rPr lang="en-US" dirty="0"/>
              <a:t>(Context context) {</a:t>
            </a:r>
            <a:br>
              <a:rPr lang="en-US" dirty="0"/>
            </a:br>
            <a:r>
              <a:rPr lang="en-US" dirty="0"/>
              <a:t>      super(context);</a:t>
            </a:r>
            <a:br>
              <a:rPr lang="en-US" dirty="0"/>
            </a:br>
            <a:r>
              <a:rPr lang="en-US" dirty="0"/>
              <a:t>      </a:t>
            </a:r>
            <a:r>
              <a:rPr lang="en-US" dirty="0" err="1"/>
              <a:t>int</a:t>
            </a:r>
            <a:r>
              <a:rPr lang="en-US" dirty="0"/>
              <a:t> x = 10;</a:t>
            </a:r>
            <a:br>
              <a:rPr lang="en-US" dirty="0"/>
            </a:br>
            <a:r>
              <a:rPr lang="en-US" dirty="0"/>
              <a:t>      </a:t>
            </a:r>
            <a:r>
              <a:rPr lang="en-US" dirty="0" err="1"/>
              <a:t>int</a:t>
            </a:r>
            <a:r>
              <a:rPr lang="en-US" dirty="0"/>
              <a:t> y = 10;</a:t>
            </a:r>
            <a:br>
              <a:rPr lang="en-US" dirty="0"/>
            </a:br>
            <a:r>
              <a:rPr lang="en-US" dirty="0"/>
              <a:t>      </a:t>
            </a:r>
            <a:r>
              <a:rPr lang="en-US" dirty="0" err="1"/>
              <a:t>int</a:t>
            </a:r>
            <a:r>
              <a:rPr lang="en-US" dirty="0"/>
              <a:t> width = 300;</a:t>
            </a:r>
            <a:br>
              <a:rPr lang="en-US" dirty="0"/>
            </a:br>
            <a:r>
              <a:rPr lang="en-US" dirty="0"/>
              <a:t>      </a:t>
            </a:r>
            <a:r>
              <a:rPr lang="en-US" dirty="0" err="1"/>
              <a:t>int</a:t>
            </a:r>
            <a:r>
              <a:rPr lang="en-US" dirty="0"/>
              <a:t> height = 50;</a:t>
            </a:r>
            <a:br>
              <a:rPr lang="en-US" dirty="0"/>
            </a:br>
            <a:r>
              <a:rPr lang="en-US" dirty="0"/>
              <a:t/>
            </a:r>
            <a:br>
              <a:rPr lang="en-US" dirty="0"/>
            </a:br>
            <a:r>
              <a:rPr lang="en-US" dirty="0"/>
              <a:t>      </a:t>
            </a:r>
            <a:r>
              <a:rPr lang="en-US" dirty="0" err="1"/>
              <a:t>mDrawable</a:t>
            </a:r>
            <a:r>
              <a:rPr lang="en-US" dirty="0"/>
              <a:t> = new </a:t>
            </a:r>
            <a:r>
              <a:rPr lang="en-US" dirty="0" err="1"/>
              <a:t>ShapeDrawable</a:t>
            </a:r>
            <a:r>
              <a:rPr lang="en-US" dirty="0"/>
              <a:t>(new </a:t>
            </a:r>
            <a:r>
              <a:rPr lang="en-US" dirty="0" err="1"/>
              <a:t>OvalShape</a:t>
            </a:r>
            <a:r>
              <a:rPr lang="en-US" dirty="0"/>
              <a:t>());</a:t>
            </a:r>
            <a:br>
              <a:rPr lang="en-US" dirty="0"/>
            </a:br>
            <a:r>
              <a:rPr lang="en-US" dirty="0"/>
              <a:t>      </a:t>
            </a:r>
            <a:r>
              <a:rPr lang="en-US" dirty="0" err="1"/>
              <a:t>mDrawable.getPaint</a:t>
            </a:r>
            <a:r>
              <a:rPr lang="en-US" dirty="0"/>
              <a:t>().</a:t>
            </a:r>
            <a:r>
              <a:rPr lang="en-US" dirty="0" err="1"/>
              <a:t>setColor</a:t>
            </a:r>
            <a:r>
              <a:rPr lang="en-US" dirty="0"/>
              <a:t>(0xff74AC23);</a:t>
            </a:r>
            <a:br>
              <a:rPr lang="en-US" dirty="0"/>
            </a:br>
            <a:r>
              <a:rPr lang="en-US" dirty="0"/>
              <a:t>      </a:t>
            </a:r>
            <a:r>
              <a:rPr lang="en-US" dirty="0" err="1"/>
              <a:t>mDrawable.setBounds</a:t>
            </a:r>
            <a:r>
              <a:rPr lang="en-US" dirty="0"/>
              <a:t>(x, y, x + width, y + height);</a:t>
            </a:r>
            <a:br>
              <a:rPr lang="en-US" dirty="0"/>
            </a:br>
            <a:r>
              <a:rPr lang="en-US" dirty="0" smtClean="0"/>
              <a:t>  </a:t>
            </a:r>
            <a:r>
              <a:rPr lang="en-US" dirty="0"/>
              <a:t>      }</a:t>
            </a:r>
            <a:r>
              <a:rPr lang="en-US"/>
              <a:t/>
            </a:r>
            <a:br>
              <a:rPr lang="en-US"/>
            </a:br>
            <a:r>
              <a:rPr lang="en-US" dirty="0" smtClean="0"/>
              <a:t>        protected </a:t>
            </a:r>
            <a:r>
              <a:rPr lang="en-US" dirty="0"/>
              <a:t>void </a:t>
            </a:r>
            <a:r>
              <a:rPr lang="en-US" dirty="0" err="1"/>
              <a:t>onDraw</a:t>
            </a:r>
            <a:r>
              <a:rPr lang="en-US" dirty="0"/>
              <a:t>(Canvas canvas) {</a:t>
            </a:r>
            <a:br>
              <a:rPr lang="en-US" dirty="0"/>
            </a:br>
            <a:r>
              <a:rPr lang="en-US" dirty="0"/>
              <a:t>    </a:t>
            </a:r>
            <a:r>
              <a:rPr lang="en-US" dirty="0" smtClean="0"/>
              <a:t>  </a:t>
            </a:r>
            <a:r>
              <a:rPr lang="en-US" dirty="0"/>
              <a:t>  </a:t>
            </a:r>
            <a:r>
              <a:rPr lang="en-US" dirty="0" err="1"/>
              <a:t>mDrawable.draw</a:t>
            </a:r>
            <a:r>
              <a:rPr lang="en-US" dirty="0"/>
              <a:t>(canvas);</a:t>
            </a:r>
            <a:br>
              <a:rPr lang="en-US" dirty="0"/>
            </a:br>
            <a:r>
              <a:rPr lang="en-US" dirty="0"/>
              <a:t>      </a:t>
            </a:r>
            <a:r>
              <a:rPr lang="en-US" dirty="0" smtClean="0"/>
              <a:t>  }</a:t>
            </a:r>
            <a:r>
              <a:rPr lang="en-US" dirty="0"/>
              <a:t/>
            </a:r>
            <a:br>
              <a:rPr lang="en-US" dirty="0"/>
            </a:br>
            <a:r>
              <a:rPr lang="en-US" dirty="0"/>
              <a:t>      }</a:t>
            </a:r>
            <a:br>
              <a:rPr lang="en-US" dirty="0"/>
            </a:br>
            <a:endParaRPr lang="en-US" dirty="0"/>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A6E77FBB-01A6-4458-8407-6D31A3996251}" type="slidenum">
              <a:rPr lang="en-US" smtClean="0"/>
              <a:t>23</a:t>
            </a:fld>
            <a:endParaRPr lang="en-US"/>
          </a:p>
        </p:txBody>
      </p:sp>
    </p:spTree>
    <p:extLst>
      <p:ext uri="{BB962C8B-B14F-4D97-AF65-F5344CB8AC3E}">
        <p14:creationId xmlns:p14="http://schemas.microsoft.com/office/powerpoint/2010/main" val="34417742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smtClean="0"/>
              <a:t>Most of the info in these slides is at:</a:t>
            </a:r>
          </a:p>
          <a:p>
            <a:r>
              <a:rPr lang="en-US" dirty="0" smtClean="0">
                <a:hlinkClick r:id="rId2"/>
              </a:rPr>
              <a:t>http://developer.android.com/guide/topics/graphics/2d-graphics.html</a:t>
            </a:r>
            <a:endParaRPr lang="en-US" dirty="0"/>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A6E77FBB-01A6-4458-8407-6D31A3996251}" type="slidenum">
              <a:rPr lang="en-US" smtClean="0"/>
              <a:t>24</a:t>
            </a:fld>
            <a:endParaRPr lang="en-US"/>
          </a:p>
        </p:txBody>
      </p:sp>
    </p:spTree>
    <p:extLst>
      <p:ext uri="{BB962C8B-B14F-4D97-AF65-F5344CB8AC3E}">
        <p14:creationId xmlns:p14="http://schemas.microsoft.com/office/powerpoint/2010/main" val="35980680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Ways to Draw: 1</a:t>
            </a:r>
            <a:endParaRPr lang="en-US" dirty="0"/>
          </a:p>
        </p:txBody>
      </p:sp>
      <p:sp>
        <p:nvSpPr>
          <p:cNvPr id="3" name="Content Placeholder 2"/>
          <p:cNvSpPr>
            <a:spLocks noGrp="1"/>
          </p:cNvSpPr>
          <p:nvPr>
            <p:ph idx="1"/>
          </p:nvPr>
        </p:nvSpPr>
        <p:spPr/>
        <p:txBody>
          <a:bodyPr/>
          <a:lstStyle/>
          <a:p>
            <a:r>
              <a:rPr lang="en-US" dirty="0" smtClean="0"/>
              <a:t>Draw your graphics or animations into a View object from your layout</a:t>
            </a:r>
          </a:p>
          <a:p>
            <a:r>
              <a:rPr lang="en-US" dirty="0" smtClean="0"/>
              <a:t>In this manner, the drawing of your graphics is handled by the system's normal View hierarchy drawing process — you simply define the graphics to go inside the View</a:t>
            </a:r>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9CCC01AF-3CF8-4231-877E-66442B52E465}" type="slidenum">
              <a:rPr lang="en-US" smtClean="0"/>
              <a:t>3</a:t>
            </a:fld>
            <a:endParaRPr lang="en-US"/>
          </a:p>
        </p:txBody>
      </p:sp>
    </p:spTree>
    <p:extLst>
      <p:ext uri="{BB962C8B-B14F-4D97-AF65-F5344CB8AC3E}">
        <p14:creationId xmlns:p14="http://schemas.microsoft.com/office/powerpoint/2010/main" val="42744337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Ways to Draw: 1</a:t>
            </a:r>
            <a:endParaRPr lang="en-US" dirty="0"/>
          </a:p>
        </p:txBody>
      </p:sp>
      <p:sp>
        <p:nvSpPr>
          <p:cNvPr id="3" name="Content Placeholder 2"/>
          <p:cNvSpPr>
            <a:spLocks noGrp="1"/>
          </p:cNvSpPr>
          <p:nvPr>
            <p:ph idx="1"/>
          </p:nvPr>
        </p:nvSpPr>
        <p:spPr/>
        <p:txBody>
          <a:bodyPr/>
          <a:lstStyle/>
          <a:p>
            <a:r>
              <a:rPr lang="en-US" dirty="0" smtClean="0"/>
              <a:t>With Eclipse, you can drag and drop objects onto the view</a:t>
            </a:r>
          </a:p>
          <a:p>
            <a:r>
              <a:rPr lang="en-US" dirty="0" smtClean="0"/>
              <a:t>This works well for things like Notepad and form fill applications</a:t>
            </a:r>
          </a:p>
          <a:p>
            <a:endParaRPr lang="en-US" dirty="0"/>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A6E77FBB-01A6-4458-8407-6D31A3996251}" type="slidenum">
              <a:rPr lang="en-US" smtClean="0"/>
              <a:t>4</a:t>
            </a:fld>
            <a:endParaRPr lang="en-US"/>
          </a:p>
        </p:txBody>
      </p:sp>
    </p:spTree>
    <p:extLst>
      <p:ext uri="{BB962C8B-B14F-4D97-AF65-F5344CB8AC3E}">
        <p14:creationId xmlns:p14="http://schemas.microsoft.com/office/powerpoint/2010/main" val="352070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Ways to Draw: 2</a:t>
            </a:r>
            <a:endParaRPr lang="en-US" dirty="0"/>
          </a:p>
        </p:txBody>
      </p:sp>
      <p:sp>
        <p:nvSpPr>
          <p:cNvPr id="3" name="Content Placeholder 2"/>
          <p:cNvSpPr>
            <a:spLocks noGrp="1"/>
          </p:cNvSpPr>
          <p:nvPr>
            <p:ph idx="1"/>
          </p:nvPr>
        </p:nvSpPr>
        <p:spPr/>
        <p:txBody>
          <a:bodyPr/>
          <a:lstStyle/>
          <a:p>
            <a:r>
              <a:rPr lang="en-US" dirty="0" smtClean="0"/>
              <a:t>Draw your graphics directly to a Canvas.</a:t>
            </a:r>
          </a:p>
          <a:p>
            <a:r>
              <a:rPr lang="en-US" dirty="0" smtClean="0"/>
              <a:t>This way, you personally call the appropriate class's </a:t>
            </a:r>
            <a:r>
              <a:rPr lang="en-US" dirty="0" err="1" smtClean="0">
                <a:hlinkClick r:id="rId2"/>
              </a:rPr>
              <a:t>onDraw</a:t>
            </a:r>
            <a:r>
              <a:rPr lang="en-US" dirty="0" smtClean="0">
                <a:hlinkClick r:id="rId2"/>
              </a:rPr>
              <a:t>()</a:t>
            </a:r>
            <a:r>
              <a:rPr lang="en-US" dirty="0" smtClean="0"/>
              <a:t> method (passing it your Canvas), or one of the Canvas draw...() methods (like </a:t>
            </a:r>
            <a:r>
              <a:rPr lang="en-US" dirty="0" err="1" smtClean="0">
                <a:hlinkClick r:id="rId3"/>
              </a:rPr>
              <a:t>drawPicture</a:t>
            </a:r>
            <a:r>
              <a:rPr lang="en-US" dirty="0" smtClean="0">
                <a:hlinkClick r:id="rId3"/>
              </a:rPr>
              <a:t>()</a:t>
            </a:r>
            <a:r>
              <a:rPr lang="en-US" dirty="0" smtClean="0"/>
              <a:t>). In doing so, you are also in control of any animation.</a:t>
            </a:r>
            <a:endParaRPr lang="en-US" dirty="0"/>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9CCC01AF-3CF8-4231-877E-66442B52E465}" type="slidenum">
              <a:rPr lang="en-US" smtClean="0"/>
              <a:t>5</a:t>
            </a:fld>
            <a:endParaRPr lang="en-US"/>
          </a:p>
        </p:txBody>
      </p:sp>
    </p:spTree>
    <p:extLst>
      <p:ext uri="{BB962C8B-B14F-4D97-AF65-F5344CB8AC3E}">
        <p14:creationId xmlns:p14="http://schemas.microsoft.com/office/powerpoint/2010/main" val="31792338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Ways to Draw: 2</a:t>
            </a:r>
            <a:endParaRPr lang="en-US" dirty="0"/>
          </a:p>
        </p:txBody>
      </p:sp>
      <p:sp>
        <p:nvSpPr>
          <p:cNvPr id="3" name="Content Placeholder 2"/>
          <p:cNvSpPr>
            <a:spLocks noGrp="1"/>
          </p:cNvSpPr>
          <p:nvPr>
            <p:ph idx="1"/>
          </p:nvPr>
        </p:nvSpPr>
        <p:spPr/>
        <p:txBody>
          <a:bodyPr/>
          <a:lstStyle/>
          <a:p>
            <a:r>
              <a:rPr lang="en-US" dirty="0"/>
              <a:t>In the same thread as your UI Activity, wherein you create a custom View component in your layout, call </a:t>
            </a:r>
            <a:r>
              <a:rPr lang="en-US" dirty="0">
                <a:hlinkClick r:id="rId2"/>
              </a:rPr>
              <a:t>invalidate()</a:t>
            </a:r>
            <a:r>
              <a:rPr lang="en-US" dirty="0"/>
              <a:t> and then handle the </a:t>
            </a:r>
            <a:r>
              <a:rPr lang="en-US" dirty="0" err="1">
                <a:hlinkClick r:id="rId3"/>
              </a:rPr>
              <a:t>onDraw</a:t>
            </a:r>
            <a:r>
              <a:rPr lang="en-US" dirty="0">
                <a:hlinkClick r:id="rId3"/>
              </a:rPr>
              <a:t>()</a:t>
            </a:r>
            <a:r>
              <a:rPr lang="en-US" dirty="0"/>
              <a:t> callback.</a:t>
            </a:r>
          </a:p>
          <a:p>
            <a:r>
              <a:rPr lang="en-US" dirty="0"/>
              <a:t>Or, in a separate thread, wherein you manage a </a:t>
            </a:r>
            <a:r>
              <a:rPr lang="en-US" dirty="0" err="1">
                <a:hlinkClick r:id="rId4"/>
              </a:rPr>
              <a:t>SurfaceView</a:t>
            </a:r>
            <a:r>
              <a:rPr lang="en-US" dirty="0"/>
              <a:t> and perform draws to the Canvas as fast as your thread is capable (you do not need to request invalidate()).</a:t>
            </a:r>
          </a:p>
          <a:p>
            <a:endParaRPr lang="en-US" dirty="0"/>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A6E77FBB-01A6-4458-8407-6D31A3996251}" type="slidenum">
              <a:rPr lang="en-US" smtClean="0"/>
              <a:t>6</a:t>
            </a:fld>
            <a:endParaRPr lang="en-US"/>
          </a:p>
        </p:txBody>
      </p:sp>
    </p:spTree>
    <p:extLst>
      <p:ext uri="{BB962C8B-B14F-4D97-AF65-F5344CB8AC3E}">
        <p14:creationId xmlns:p14="http://schemas.microsoft.com/office/powerpoint/2010/main" val="3726486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Ways to Draw: 2</a:t>
            </a:r>
          </a:p>
        </p:txBody>
      </p:sp>
      <p:sp>
        <p:nvSpPr>
          <p:cNvPr id="3" name="Content Placeholder 2"/>
          <p:cNvSpPr>
            <a:spLocks noGrp="1"/>
          </p:cNvSpPr>
          <p:nvPr>
            <p:ph idx="1"/>
          </p:nvPr>
        </p:nvSpPr>
        <p:spPr/>
        <p:txBody>
          <a:bodyPr/>
          <a:lstStyle/>
          <a:p>
            <a:r>
              <a:rPr lang="en-US" b="1" dirty="0"/>
              <a:t>Note: </a:t>
            </a:r>
            <a:r>
              <a:rPr lang="en-US" dirty="0"/>
              <a:t>In order to request an invalidate from a thread other than your main Activity's thread, you must call </a:t>
            </a:r>
            <a:r>
              <a:rPr lang="en-US" dirty="0" err="1">
                <a:hlinkClick r:id="rId2"/>
              </a:rPr>
              <a:t>postInvalidate</a:t>
            </a:r>
            <a:r>
              <a:rPr lang="en-US" dirty="0">
                <a:hlinkClick r:id="rId2"/>
              </a:rPr>
              <a:t>()</a:t>
            </a:r>
            <a:r>
              <a:rPr lang="en-US" dirty="0"/>
              <a:t>.</a:t>
            </a:r>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A6E77FBB-01A6-4458-8407-6D31A3996251}" type="slidenum">
              <a:rPr lang="en-US" smtClean="0"/>
              <a:t>7</a:t>
            </a:fld>
            <a:endParaRPr lang="en-US"/>
          </a:p>
        </p:txBody>
      </p:sp>
    </p:spTree>
    <p:extLst>
      <p:ext uri="{BB962C8B-B14F-4D97-AF65-F5344CB8AC3E}">
        <p14:creationId xmlns:p14="http://schemas.microsoft.com/office/powerpoint/2010/main" val="22702014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with </a:t>
            </a:r>
            <a:r>
              <a:rPr lang="en-US" dirty="0" err="1" smtClean="0"/>
              <a:t>onDraw</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solidFill>
                  <a:srgbClr val="000000"/>
                </a:solidFill>
                <a:latin typeface="Consolas"/>
              </a:rPr>
              <a:t> </a:t>
            </a:r>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onDraw</a:t>
            </a:r>
            <a:r>
              <a:rPr lang="en-US" b="1" dirty="0">
                <a:solidFill>
                  <a:srgbClr val="000000"/>
                </a:solidFill>
                <a:latin typeface="Consolas"/>
              </a:rPr>
              <a:t>(Canvas canvas</a:t>
            </a:r>
            <a:r>
              <a:rPr lang="en-US" b="1" dirty="0" smtClean="0">
                <a:solidFill>
                  <a:srgbClr val="000000"/>
                </a:solidFill>
                <a:latin typeface="Consolas"/>
              </a:rPr>
              <a:t>) </a:t>
            </a:r>
            <a:r>
              <a:rPr lang="en-US" dirty="0" smtClean="0">
                <a:solidFill>
                  <a:srgbClr val="000000"/>
                </a:solidFill>
                <a:latin typeface="Consolas"/>
              </a:rPr>
              <a:t> </a:t>
            </a:r>
            <a:r>
              <a:rPr lang="en-US" dirty="0">
                <a:solidFill>
                  <a:srgbClr val="000000"/>
                </a:solidFill>
                <a:latin typeface="Consolas"/>
              </a:rPr>
              <a:t>{</a:t>
            </a:r>
          </a:p>
          <a:p>
            <a:pPr marL="0" indent="0">
              <a:buNone/>
            </a:pPr>
            <a:r>
              <a:rPr lang="en-US" dirty="0">
                <a:solidFill>
                  <a:srgbClr val="000000"/>
                </a:solidFill>
                <a:latin typeface="Consolas"/>
              </a:rPr>
              <a:t> </a:t>
            </a:r>
            <a:r>
              <a:rPr lang="en-US" dirty="0" smtClean="0">
                <a:solidFill>
                  <a:srgbClr val="000000"/>
                </a:solidFill>
                <a:latin typeface="Consolas"/>
              </a:rPr>
              <a:t>	</a:t>
            </a:r>
            <a:r>
              <a:rPr lang="en-US" b="1" dirty="0" err="1" smtClean="0">
                <a:solidFill>
                  <a:srgbClr val="7F0055"/>
                </a:solidFill>
                <a:latin typeface="Consolas"/>
              </a:rPr>
              <a:t>int</a:t>
            </a:r>
            <a:r>
              <a:rPr lang="en-US" b="1" dirty="0" smtClean="0">
                <a:solidFill>
                  <a:srgbClr val="000000"/>
                </a:solidFill>
                <a:latin typeface="Consolas"/>
              </a:rPr>
              <a:t> </a:t>
            </a:r>
            <a:r>
              <a:rPr lang="en-US" b="1" dirty="0" err="1">
                <a:solidFill>
                  <a:srgbClr val="000000"/>
                </a:solidFill>
                <a:latin typeface="Consolas"/>
              </a:rPr>
              <a:t>xpos</a:t>
            </a:r>
            <a:r>
              <a:rPr lang="en-US" b="1" dirty="0">
                <a:solidFill>
                  <a:srgbClr val="000000"/>
                </a:solidFill>
                <a:latin typeface="Consolas"/>
              </a:rPr>
              <a:t>, </a:t>
            </a:r>
            <a:r>
              <a:rPr lang="en-US" b="1" dirty="0" err="1">
                <a:solidFill>
                  <a:srgbClr val="000000"/>
                </a:solidFill>
                <a:latin typeface="Consolas"/>
              </a:rPr>
              <a:t>ypos</a:t>
            </a:r>
            <a:r>
              <a:rPr lang="en-US" b="1" dirty="0">
                <a:solidFill>
                  <a:srgbClr val="000000"/>
                </a:solidFill>
                <a:latin typeface="Consolas"/>
              </a:rPr>
              <a:t>;</a:t>
            </a:r>
          </a:p>
          <a:p>
            <a:pPr marL="0" indent="0">
              <a:buNone/>
            </a:pPr>
            <a:r>
              <a:rPr lang="en-US" dirty="0">
                <a:solidFill>
                  <a:srgbClr val="000000"/>
                </a:solidFill>
                <a:latin typeface="Consolas"/>
              </a:rPr>
              <a:t>     </a:t>
            </a:r>
            <a:r>
              <a:rPr lang="en-US" b="1" dirty="0" smtClean="0">
                <a:solidFill>
                  <a:srgbClr val="7F0055"/>
                </a:solidFill>
                <a:latin typeface="Consolas"/>
              </a:rPr>
              <a:t>float</a:t>
            </a:r>
            <a:r>
              <a:rPr lang="en-US" b="1" dirty="0" smtClean="0">
                <a:solidFill>
                  <a:srgbClr val="000000"/>
                </a:solidFill>
                <a:latin typeface="Consolas"/>
              </a:rPr>
              <a:t> </a:t>
            </a:r>
            <a:r>
              <a:rPr lang="en-US" b="1" dirty="0" err="1">
                <a:solidFill>
                  <a:srgbClr val="000000"/>
                </a:solidFill>
                <a:latin typeface="Consolas"/>
              </a:rPr>
              <a:t>xdiv</a:t>
            </a:r>
            <a:r>
              <a:rPr lang="en-US" b="1" dirty="0">
                <a:solidFill>
                  <a:srgbClr val="000000"/>
                </a:solidFill>
                <a:latin typeface="Consolas"/>
              </a:rPr>
              <a:t>, </a:t>
            </a:r>
            <a:r>
              <a:rPr lang="en-US" b="1" dirty="0" err="1">
                <a:solidFill>
                  <a:srgbClr val="000000"/>
                </a:solidFill>
                <a:latin typeface="Consolas"/>
              </a:rPr>
              <a:t>ydiv</a:t>
            </a:r>
            <a:r>
              <a:rPr lang="en-US" b="1" dirty="0" smtClean="0">
                <a:solidFill>
                  <a:srgbClr val="000000"/>
                </a:solidFill>
                <a:latin typeface="Consolas"/>
              </a:rPr>
              <a:t>;</a:t>
            </a:r>
          </a:p>
          <a:p>
            <a:pPr marL="0" indent="0">
              <a:buNone/>
            </a:pPr>
            <a:r>
              <a:rPr lang="en-US" dirty="0" smtClean="0">
                <a:solidFill>
                  <a:srgbClr val="000000"/>
                </a:solidFill>
                <a:latin typeface="Consolas"/>
              </a:rPr>
              <a:t>     </a:t>
            </a:r>
            <a:r>
              <a:rPr lang="en-US" dirty="0" smtClean="0">
                <a:solidFill>
                  <a:srgbClr val="0000C0"/>
                </a:solidFill>
                <a:latin typeface="Consolas"/>
              </a:rPr>
              <a:t>width</a:t>
            </a:r>
            <a:r>
              <a:rPr lang="en-US" dirty="0" smtClean="0">
                <a:solidFill>
                  <a:srgbClr val="000000"/>
                </a:solidFill>
                <a:latin typeface="Consolas"/>
              </a:rPr>
              <a:t> = </a:t>
            </a:r>
            <a:r>
              <a:rPr lang="en-US" b="1" dirty="0" err="1" smtClean="0">
                <a:solidFill>
                  <a:srgbClr val="7F0055"/>
                </a:solidFill>
                <a:latin typeface="Consolas"/>
              </a:rPr>
              <a:t>this</a:t>
            </a:r>
            <a:r>
              <a:rPr lang="en-US" b="1" dirty="0" err="1" smtClean="0">
                <a:solidFill>
                  <a:srgbClr val="000000"/>
                </a:solidFill>
                <a:latin typeface="Consolas"/>
              </a:rPr>
              <a:t>.getWidth</a:t>
            </a:r>
            <a:r>
              <a:rPr lang="en-US" b="1" dirty="0" smtClean="0">
                <a:solidFill>
                  <a:srgbClr val="000000"/>
                </a:solidFill>
                <a:latin typeface="Consolas"/>
              </a:rPr>
              <a:t>();</a:t>
            </a:r>
          </a:p>
          <a:p>
            <a:pPr marL="0" indent="0">
              <a:buNone/>
            </a:pPr>
            <a:r>
              <a:rPr lang="en-US" dirty="0" smtClean="0">
                <a:solidFill>
                  <a:srgbClr val="000000"/>
                </a:solidFill>
                <a:latin typeface="Consolas"/>
              </a:rPr>
              <a:t>     </a:t>
            </a:r>
            <a:r>
              <a:rPr lang="en-US" dirty="0" smtClean="0">
                <a:solidFill>
                  <a:srgbClr val="0000C0"/>
                </a:solidFill>
                <a:latin typeface="Consolas"/>
              </a:rPr>
              <a:t>height</a:t>
            </a:r>
            <a:r>
              <a:rPr lang="en-US" dirty="0" smtClean="0">
                <a:solidFill>
                  <a:srgbClr val="000000"/>
                </a:solidFill>
                <a:latin typeface="Consolas"/>
              </a:rPr>
              <a:t> </a:t>
            </a:r>
            <a:r>
              <a:rPr lang="en-US" dirty="0">
                <a:solidFill>
                  <a:srgbClr val="000000"/>
                </a:solidFill>
                <a:latin typeface="Consolas"/>
              </a:rPr>
              <a:t>= </a:t>
            </a:r>
            <a:r>
              <a:rPr lang="en-US" b="1" dirty="0" err="1">
                <a:solidFill>
                  <a:srgbClr val="7F0055"/>
                </a:solidFill>
                <a:latin typeface="Consolas"/>
              </a:rPr>
              <a:t>this</a:t>
            </a:r>
            <a:r>
              <a:rPr lang="en-US" b="1" dirty="0" err="1">
                <a:solidFill>
                  <a:srgbClr val="000000"/>
                </a:solidFill>
                <a:latin typeface="Consolas"/>
              </a:rPr>
              <a:t>.getHeight</a:t>
            </a:r>
            <a:r>
              <a:rPr lang="en-US" b="1" dirty="0">
                <a:solidFill>
                  <a:srgbClr val="000000"/>
                </a:solidFill>
                <a:latin typeface="Consolas"/>
              </a:rPr>
              <a:t>();</a:t>
            </a:r>
          </a:p>
          <a:p>
            <a:pPr marL="0" indent="0">
              <a:buNone/>
            </a:pPr>
            <a:r>
              <a:rPr lang="en-US" dirty="0" smtClean="0">
                <a:solidFill>
                  <a:srgbClr val="000000"/>
                </a:solidFill>
                <a:latin typeface="Consolas"/>
              </a:rPr>
              <a:t>	</a:t>
            </a:r>
            <a:r>
              <a:rPr lang="en-US" dirty="0" err="1" smtClean="0">
                <a:solidFill>
                  <a:srgbClr val="000000"/>
                </a:solidFill>
                <a:latin typeface="Consolas"/>
              </a:rPr>
              <a:t>xdiv</a:t>
            </a:r>
            <a:r>
              <a:rPr lang="en-US" dirty="0" smtClean="0">
                <a:solidFill>
                  <a:srgbClr val="000000"/>
                </a:solidFill>
                <a:latin typeface="Consolas"/>
              </a:rPr>
              <a:t> = 4.0f / </a:t>
            </a:r>
            <a:r>
              <a:rPr lang="en-US" dirty="0" smtClean="0">
                <a:solidFill>
                  <a:srgbClr val="0000C0"/>
                </a:solidFill>
                <a:latin typeface="Consolas"/>
              </a:rPr>
              <a:t>width</a:t>
            </a:r>
            <a:r>
              <a:rPr lang="en-US" dirty="0" smtClean="0">
                <a:solidFill>
                  <a:srgbClr val="000000"/>
                </a:solidFill>
                <a:latin typeface="Consolas"/>
              </a:rPr>
              <a:t>;</a:t>
            </a:r>
          </a:p>
          <a:p>
            <a:pPr marL="0" indent="0">
              <a:buNone/>
            </a:pPr>
            <a:r>
              <a:rPr lang="en-US" dirty="0" smtClean="0">
                <a:solidFill>
                  <a:srgbClr val="000000"/>
                </a:solidFill>
                <a:latin typeface="Consolas"/>
              </a:rPr>
              <a:t>     </a:t>
            </a:r>
            <a:r>
              <a:rPr lang="en-US" dirty="0" err="1" smtClean="0">
                <a:solidFill>
                  <a:srgbClr val="000000"/>
                </a:solidFill>
                <a:latin typeface="Consolas"/>
              </a:rPr>
              <a:t>ydiv</a:t>
            </a:r>
            <a:r>
              <a:rPr lang="en-US" dirty="0" smtClean="0">
                <a:solidFill>
                  <a:srgbClr val="000000"/>
                </a:solidFill>
                <a:latin typeface="Consolas"/>
              </a:rPr>
              <a:t> </a:t>
            </a:r>
            <a:r>
              <a:rPr lang="en-US" dirty="0">
                <a:solidFill>
                  <a:srgbClr val="000000"/>
                </a:solidFill>
                <a:latin typeface="Consolas"/>
              </a:rPr>
              <a:t>= 4.0f / </a:t>
            </a:r>
            <a:r>
              <a:rPr lang="en-US" dirty="0">
                <a:solidFill>
                  <a:srgbClr val="0000C0"/>
                </a:solidFill>
                <a:latin typeface="Consolas"/>
              </a:rPr>
              <a:t>height</a:t>
            </a:r>
            <a:r>
              <a:rPr lang="en-US" dirty="0">
                <a:solidFill>
                  <a:srgbClr val="000000"/>
                </a:solidFill>
                <a:latin typeface="Consolas"/>
              </a:rPr>
              <a:t>;</a:t>
            </a:r>
          </a:p>
          <a:p>
            <a:pPr marL="0" indent="0">
              <a:buNone/>
            </a:pPr>
            <a:r>
              <a:rPr lang="en-US" dirty="0">
                <a:solidFill>
                  <a:srgbClr val="000000"/>
                </a:solidFill>
                <a:latin typeface="Consolas"/>
              </a:rPr>
              <a:t>     </a:t>
            </a:r>
            <a:r>
              <a:rPr lang="en-US" dirty="0" err="1" smtClean="0">
                <a:solidFill>
                  <a:srgbClr val="000000"/>
                </a:solidFill>
                <a:latin typeface="Consolas"/>
              </a:rPr>
              <a:t>canvas.drawText</a:t>
            </a:r>
            <a:r>
              <a:rPr lang="en-US" dirty="0">
                <a:solidFill>
                  <a:srgbClr val="000000"/>
                </a:solidFill>
                <a:latin typeface="Consolas"/>
              </a:rPr>
              <a:t>(</a:t>
            </a:r>
            <a:r>
              <a:rPr lang="en-US" dirty="0">
                <a:solidFill>
                  <a:srgbClr val="2A00FF"/>
                </a:solidFill>
                <a:latin typeface="Consolas"/>
              </a:rPr>
              <a:t>"John Cole's Balance App"</a:t>
            </a:r>
            <a:r>
              <a:rPr lang="en-US" dirty="0">
                <a:solidFill>
                  <a:srgbClr val="000000"/>
                </a:solidFill>
                <a:latin typeface="Consolas"/>
              </a:rPr>
              <a:t>, 0, 40, </a:t>
            </a:r>
            <a:r>
              <a:rPr lang="en-US" dirty="0" err="1">
                <a:solidFill>
                  <a:srgbClr val="0000C0"/>
                </a:solidFill>
                <a:latin typeface="Consolas"/>
              </a:rPr>
              <a:t>pBlack</a:t>
            </a:r>
            <a:r>
              <a:rPr lang="en-US" dirty="0" smtClean="0">
                <a:solidFill>
                  <a:srgbClr val="000000"/>
                </a:solidFill>
                <a:latin typeface="Consolas"/>
              </a:rPr>
              <a:t>);</a:t>
            </a:r>
          </a:p>
          <a:p>
            <a:pPr marL="0" indent="0">
              <a:buNone/>
            </a:pPr>
            <a:r>
              <a:rPr lang="en-US" dirty="0" smtClean="0">
                <a:solidFill>
                  <a:srgbClr val="000000"/>
                </a:solidFill>
                <a:latin typeface="Consolas"/>
              </a:rPr>
              <a:t>	</a:t>
            </a:r>
            <a:r>
              <a:rPr lang="en-US" dirty="0" err="1" smtClean="0">
                <a:solidFill>
                  <a:srgbClr val="000000"/>
                </a:solidFill>
                <a:latin typeface="Consolas"/>
              </a:rPr>
              <a:t>canvas.drawCircle</a:t>
            </a:r>
            <a:r>
              <a:rPr lang="en-US" dirty="0" smtClean="0">
                <a:solidFill>
                  <a:srgbClr val="000000"/>
                </a:solidFill>
                <a:latin typeface="Consolas"/>
              </a:rPr>
              <a:t>(</a:t>
            </a:r>
            <a:r>
              <a:rPr lang="en-US" dirty="0" smtClean="0">
                <a:solidFill>
                  <a:srgbClr val="0000C0"/>
                </a:solidFill>
                <a:latin typeface="Consolas"/>
              </a:rPr>
              <a:t>width</a:t>
            </a:r>
            <a:r>
              <a:rPr lang="en-US" dirty="0" smtClean="0">
                <a:solidFill>
                  <a:srgbClr val="000000"/>
                </a:solidFill>
                <a:latin typeface="Consolas"/>
              </a:rPr>
              <a:t>/2</a:t>
            </a:r>
            <a:r>
              <a:rPr lang="en-US" dirty="0">
                <a:solidFill>
                  <a:srgbClr val="000000"/>
                </a:solidFill>
                <a:latin typeface="Consolas"/>
              </a:rPr>
              <a:t>, </a:t>
            </a:r>
            <a:r>
              <a:rPr lang="en-US" dirty="0">
                <a:solidFill>
                  <a:srgbClr val="0000C0"/>
                </a:solidFill>
                <a:latin typeface="Consolas"/>
              </a:rPr>
              <a:t>height</a:t>
            </a:r>
            <a:r>
              <a:rPr lang="en-US" dirty="0">
                <a:solidFill>
                  <a:srgbClr val="000000"/>
                </a:solidFill>
                <a:latin typeface="Consolas"/>
              </a:rPr>
              <a:t>/2, 70, </a:t>
            </a:r>
            <a:r>
              <a:rPr lang="en-US" dirty="0" err="1">
                <a:solidFill>
                  <a:srgbClr val="0000C0"/>
                </a:solidFill>
                <a:latin typeface="Consolas"/>
              </a:rPr>
              <a:t>pBlack</a:t>
            </a:r>
            <a:r>
              <a:rPr lang="en-US" dirty="0">
                <a:solidFill>
                  <a:srgbClr val="000000"/>
                </a:solidFill>
                <a:latin typeface="Consolas"/>
              </a:rPr>
              <a:t>);</a:t>
            </a:r>
            <a:endParaRPr lang="en-US" dirty="0"/>
          </a:p>
        </p:txBody>
      </p:sp>
      <p:sp>
        <p:nvSpPr>
          <p:cNvPr id="5" name="Footer Placeholder 4"/>
          <p:cNvSpPr>
            <a:spLocks noGrp="1"/>
          </p:cNvSpPr>
          <p:nvPr>
            <p:ph type="ftr" sz="quarter" idx="11"/>
          </p:nvPr>
        </p:nvSpPr>
        <p:spPr/>
        <p:txBody>
          <a:bodyPr/>
          <a:lstStyle/>
          <a:p>
            <a:r>
              <a:rPr lang="en-US" smtClean="0"/>
              <a:t>Android Programming: Drawing</a:t>
            </a:r>
            <a:endParaRPr lang="en-US"/>
          </a:p>
        </p:txBody>
      </p:sp>
      <p:sp>
        <p:nvSpPr>
          <p:cNvPr id="6" name="Slide Number Placeholder 5"/>
          <p:cNvSpPr>
            <a:spLocks noGrp="1"/>
          </p:cNvSpPr>
          <p:nvPr>
            <p:ph type="sldNum" sz="quarter" idx="12"/>
          </p:nvPr>
        </p:nvSpPr>
        <p:spPr/>
        <p:txBody>
          <a:bodyPr/>
          <a:lstStyle/>
          <a:p>
            <a:fld id="{A6E77FBB-01A6-4458-8407-6D31A3996251}" type="slidenum">
              <a:rPr lang="en-US" smtClean="0"/>
              <a:t>8</a:t>
            </a:fld>
            <a:endParaRPr lang="en-US"/>
          </a:p>
        </p:txBody>
      </p:sp>
    </p:spTree>
    <p:extLst>
      <p:ext uri="{BB962C8B-B14F-4D97-AF65-F5344CB8AC3E}">
        <p14:creationId xmlns:p14="http://schemas.microsoft.com/office/powerpoint/2010/main" val="9692242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 View</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b="1" dirty="0" smtClean="0">
                <a:solidFill>
                  <a:srgbClr val="7F0055"/>
                </a:solidFill>
                <a:latin typeface="Consolas"/>
              </a:rPr>
              <a:t>public</a:t>
            </a:r>
            <a:r>
              <a:rPr lang="en-US" b="1" dirty="0" smtClean="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highlight>
                  <a:srgbClr val="D4D4D4"/>
                </a:highlight>
                <a:latin typeface="Consolas"/>
              </a:rPr>
              <a:t>onSensorChanged</a:t>
            </a:r>
            <a:r>
              <a:rPr lang="en-US" b="1" dirty="0">
                <a:solidFill>
                  <a:srgbClr val="000000"/>
                </a:solidFill>
                <a:highlight>
                  <a:srgbClr val="D4D4D4"/>
                </a:highlight>
                <a:latin typeface="Consolas"/>
              </a:rPr>
              <a:t>(</a:t>
            </a:r>
            <a:r>
              <a:rPr lang="en-US" b="1" dirty="0" err="1">
                <a:solidFill>
                  <a:srgbClr val="000000"/>
                </a:solidFill>
                <a:highlight>
                  <a:srgbClr val="D4D4D4"/>
                </a:highlight>
                <a:latin typeface="Consolas"/>
              </a:rPr>
              <a:t>SensorEvent</a:t>
            </a:r>
            <a:r>
              <a:rPr lang="en-US" b="1" dirty="0">
                <a:solidFill>
                  <a:srgbClr val="000000"/>
                </a:solidFill>
                <a:highlight>
                  <a:srgbClr val="D4D4D4"/>
                </a:highlight>
                <a:latin typeface="Consolas"/>
              </a:rPr>
              <a:t> </a:t>
            </a:r>
            <a:r>
              <a:rPr lang="en-US" b="1" dirty="0" smtClean="0">
                <a:solidFill>
                  <a:srgbClr val="000000"/>
                </a:solidFill>
                <a:highlight>
                  <a:srgbClr val="D4D4D4"/>
                </a:highlight>
                <a:latin typeface="Consolas"/>
              </a:rPr>
              <a:t>e)</a:t>
            </a:r>
            <a:endParaRPr lang="en-US" b="1" dirty="0">
              <a:solidFill>
                <a:srgbClr val="000000"/>
              </a:solidFill>
              <a:highlight>
                <a:srgbClr val="D4D4D4"/>
              </a:highlight>
              <a:latin typeface="Consolas"/>
            </a:endParaRPr>
          </a:p>
          <a:p>
            <a:pPr marL="0" indent="0">
              <a:buNone/>
            </a:pPr>
            <a:r>
              <a:rPr lang="en-US" dirty="0">
                <a:solidFill>
                  <a:srgbClr val="000000"/>
                </a:solidFill>
                <a:latin typeface="Consolas"/>
              </a:rPr>
              <a:t> </a:t>
            </a:r>
            <a:r>
              <a:rPr lang="en-US" dirty="0" smtClean="0">
                <a:solidFill>
                  <a:srgbClr val="000000"/>
                </a:solidFill>
                <a:latin typeface="Consolas"/>
              </a:rPr>
              <a:t> </a:t>
            </a:r>
            <a:r>
              <a:rPr lang="en-US" dirty="0">
                <a:solidFill>
                  <a:srgbClr val="000000"/>
                </a:solidFill>
                <a:latin typeface="Consolas"/>
              </a:rPr>
              <a:t>{</a:t>
            </a:r>
          </a:p>
          <a:p>
            <a:pPr marL="0" indent="0">
              <a:buNone/>
            </a:pPr>
            <a:r>
              <a:rPr lang="en-US" sz="2600" dirty="0">
                <a:solidFill>
                  <a:srgbClr val="000000"/>
                </a:solidFill>
                <a:latin typeface="Consolas"/>
              </a:rPr>
              <a:t> </a:t>
            </a:r>
            <a:r>
              <a:rPr lang="en-US" sz="2600" dirty="0" smtClean="0">
                <a:solidFill>
                  <a:srgbClr val="000000"/>
                </a:solidFill>
                <a:latin typeface="Consolas"/>
              </a:rPr>
              <a:t> </a:t>
            </a:r>
            <a:r>
              <a:rPr lang="en-US" sz="2600" dirty="0">
                <a:solidFill>
                  <a:srgbClr val="7F0055"/>
                </a:solidFill>
                <a:latin typeface="Consolas"/>
              </a:rPr>
              <a:t>if</a:t>
            </a:r>
            <a:r>
              <a:rPr lang="en-US" sz="2600" dirty="0">
                <a:solidFill>
                  <a:srgbClr val="000000"/>
                </a:solidFill>
                <a:latin typeface="Consolas"/>
              </a:rPr>
              <a:t> (</a:t>
            </a:r>
            <a:r>
              <a:rPr lang="en-US" sz="2600" dirty="0" err="1" smtClean="0">
                <a:solidFill>
                  <a:srgbClr val="000000"/>
                </a:solidFill>
                <a:latin typeface="Consolas"/>
              </a:rPr>
              <a:t>e.</a:t>
            </a:r>
            <a:r>
              <a:rPr lang="en-US" sz="2600" dirty="0" err="1" smtClean="0">
                <a:solidFill>
                  <a:srgbClr val="0000C0"/>
                </a:solidFill>
                <a:latin typeface="Consolas"/>
              </a:rPr>
              <a:t>sensor</a:t>
            </a:r>
            <a:r>
              <a:rPr lang="en-US" sz="2600" dirty="0" err="1" smtClean="0">
                <a:solidFill>
                  <a:srgbClr val="000000"/>
                </a:solidFill>
                <a:latin typeface="Consolas"/>
              </a:rPr>
              <a:t>.getType</a:t>
            </a:r>
            <a:r>
              <a:rPr lang="en-US" sz="2600" b="1" dirty="0">
                <a:solidFill>
                  <a:srgbClr val="000000"/>
                </a:solidFill>
                <a:latin typeface="Consolas"/>
              </a:rPr>
              <a:t>()==</a:t>
            </a:r>
            <a:r>
              <a:rPr lang="en-US" sz="2600" b="1" dirty="0" err="1">
                <a:solidFill>
                  <a:srgbClr val="000000"/>
                </a:solidFill>
                <a:latin typeface="Consolas"/>
              </a:rPr>
              <a:t>Sensor.</a:t>
            </a:r>
            <a:r>
              <a:rPr lang="en-US" sz="2600" b="1" i="1" dirty="0" err="1">
                <a:solidFill>
                  <a:srgbClr val="0000C0"/>
                </a:solidFill>
                <a:latin typeface="Consolas"/>
              </a:rPr>
              <a:t>TYPE_ACCELEROMETER</a:t>
            </a:r>
            <a:r>
              <a:rPr lang="en-US" sz="2600" b="1" i="1" dirty="0">
                <a:solidFill>
                  <a:srgbClr val="000000"/>
                </a:solidFill>
                <a:latin typeface="Consolas"/>
              </a:rPr>
              <a:t>)</a:t>
            </a:r>
          </a:p>
          <a:p>
            <a:pPr marL="0" indent="0">
              <a:buNone/>
            </a:pPr>
            <a:r>
              <a:rPr lang="en-US" dirty="0">
                <a:solidFill>
                  <a:srgbClr val="000000"/>
                </a:solidFill>
                <a:latin typeface="Consolas"/>
              </a:rPr>
              <a:t> </a:t>
            </a:r>
            <a:r>
              <a:rPr lang="en-US" dirty="0" smtClean="0">
                <a:solidFill>
                  <a:srgbClr val="000000"/>
                </a:solidFill>
                <a:latin typeface="Consolas"/>
              </a:rPr>
              <a:t>   </a:t>
            </a:r>
            <a:r>
              <a:rPr lang="en-US" dirty="0">
                <a:solidFill>
                  <a:srgbClr val="000000"/>
                </a:solidFill>
                <a:latin typeface="Consolas"/>
              </a:rPr>
              <a:t>{ </a:t>
            </a:r>
          </a:p>
          <a:p>
            <a:pPr marL="0" indent="0">
              <a:buNone/>
            </a:pPr>
            <a:r>
              <a:rPr lang="en-US" dirty="0">
                <a:solidFill>
                  <a:srgbClr val="000000"/>
                </a:solidFill>
                <a:latin typeface="Consolas"/>
              </a:rPr>
              <a:t> </a:t>
            </a:r>
            <a:r>
              <a:rPr lang="en-US" dirty="0" smtClean="0">
                <a:solidFill>
                  <a:srgbClr val="000000"/>
                </a:solidFill>
                <a:latin typeface="Consolas"/>
              </a:rPr>
              <a:t>   </a:t>
            </a:r>
            <a:r>
              <a:rPr lang="en-US" dirty="0" smtClean="0">
                <a:solidFill>
                  <a:srgbClr val="0000C0"/>
                </a:solidFill>
                <a:latin typeface="Consolas"/>
              </a:rPr>
              <a:t>x</a:t>
            </a:r>
            <a:r>
              <a:rPr lang="en-US" dirty="0">
                <a:solidFill>
                  <a:srgbClr val="000000"/>
                </a:solidFill>
                <a:latin typeface="Consolas"/>
              </a:rPr>
              <a:t>=(</a:t>
            </a:r>
            <a:r>
              <a:rPr lang="en-US" dirty="0" err="1">
                <a:solidFill>
                  <a:srgbClr val="000000"/>
                </a:solidFill>
                <a:latin typeface="Consolas"/>
              </a:rPr>
              <a:t>event.</a:t>
            </a:r>
            <a:r>
              <a:rPr lang="en-US" dirty="0" err="1">
                <a:solidFill>
                  <a:srgbClr val="0000C0"/>
                </a:solidFill>
                <a:latin typeface="Consolas"/>
              </a:rPr>
              <a:t>values</a:t>
            </a:r>
            <a:r>
              <a:rPr lang="en-US" dirty="0">
                <a:solidFill>
                  <a:srgbClr val="000000"/>
                </a:solidFill>
                <a:latin typeface="Consolas"/>
              </a:rPr>
              <a:t>[0]); </a:t>
            </a:r>
          </a:p>
          <a:p>
            <a:pPr marL="0" indent="0">
              <a:buNone/>
            </a:pPr>
            <a:r>
              <a:rPr lang="en-US" dirty="0">
                <a:solidFill>
                  <a:srgbClr val="000000"/>
                </a:solidFill>
                <a:latin typeface="Consolas"/>
              </a:rPr>
              <a:t>    </a:t>
            </a:r>
            <a:r>
              <a:rPr lang="en-US" dirty="0" smtClean="0">
                <a:solidFill>
                  <a:srgbClr val="0000C0"/>
                </a:solidFill>
                <a:latin typeface="Consolas"/>
              </a:rPr>
              <a:t>y</a:t>
            </a:r>
            <a:r>
              <a:rPr lang="en-US" dirty="0">
                <a:solidFill>
                  <a:srgbClr val="000000"/>
                </a:solidFill>
                <a:latin typeface="Consolas"/>
              </a:rPr>
              <a:t>=(</a:t>
            </a:r>
            <a:r>
              <a:rPr lang="en-US" dirty="0" err="1">
                <a:solidFill>
                  <a:srgbClr val="000000"/>
                </a:solidFill>
                <a:latin typeface="Consolas"/>
              </a:rPr>
              <a:t>event.</a:t>
            </a:r>
            <a:r>
              <a:rPr lang="en-US" dirty="0" err="1">
                <a:solidFill>
                  <a:srgbClr val="0000C0"/>
                </a:solidFill>
                <a:latin typeface="Consolas"/>
              </a:rPr>
              <a:t>values</a:t>
            </a:r>
            <a:r>
              <a:rPr lang="en-US" dirty="0">
                <a:solidFill>
                  <a:srgbClr val="000000"/>
                </a:solidFill>
                <a:latin typeface="Consolas"/>
              </a:rPr>
              <a:t>[1]); </a:t>
            </a:r>
          </a:p>
          <a:p>
            <a:pPr marL="0" indent="0">
              <a:buNone/>
            </a:pPr>
            <a:r>
              <a:rPr lang="en-US" dirty="0">
                <a:solidFill>
                  <a:srgbClr val="000000"/>
                </a:solidFill>
                <a:latin typeface="Consolas"/>
              </a:rPr>
              <a:t>    </a:t>
            </a:r>
            <a:r>
              <a:rPr lang="en-US" dirty="0" smtClean="0">
                <a:solidFill>
                  <a:srgbClr val="0000C0"/>
                </a:solidFill>
                <a:latin typeface="Consolas"/>
              </a:rPr>
              <a:t>z</a:t>
            </a:r>
            <a:r>
              <a:rPr lang="en-US" dirty="0">
                <a:solidFill>
                  <a:srgbClr val="000000"/>
                </a:solidFill>
                <a:latin typeface="Consolas"/>
              </a:rPr>
              <a:t>=(</a:t>
            </a:r>
            <a:r>
              <a:rPr lang="en-US" dirty="0" err="1">
                <a:solidFill>
                  <a:srgbClr val="000000"/>
                </a:solidFill>
                <a:latin typeface="Consolas"/>
              </a:rPr>
              <a:t>event.</a:t>
            </a:r>
            <a:r>
              <a:rPr lang="en-US" dirty="0" err="1">
                <a:solidFill>
                  <a:srgbClr val="0000C0"/>
                </a:solidFill>
                <a:latin typeface="Consolas"/>
              </a:rPr>
              <a:t>values</a:t>
            </a:r>
            <a:r>
              <a:rPr lang="en-US" dirty="0">
                <a:solidFill>
                  <a:srgbClr val="000000"/>
                </a:solidFill>
                <a:latin typeface="Consolas"/>
              </a:rPr>
              <a:t>[2]);</a:t>
            </a:r>
          </a:p>
          <a:p>
            <a:pPr marL="0" indent="0">
              <a:buNone/>
            </a:pPr>
            <a:r>
              <a:rPr lang="en-US" dirty="0">
                <a:solidFill>
                  <a:srgbClr val="000000"/>
                </a:solidFill>
                <a:latin typeface="Consolas"/>
              </a:rPr>
              <a:t>    </a:t>
            </a:r>
            <a:r>
              <a:rPr lang="en-US" b="1" dirty="0" err="1" smtClean="0">
                <a:solidFill>
                  <a:srgbClr val="7F0055"/>
                </a:solidFill>
                <a:latin typeface="Consolas"/>
              </a:rPr>
              <a:t>this</a:t>
            </a:r>
            <a:r>
              <a:rPr lang="en-US" b="1" dirty="0" err="1" smtClean="0">
                <a:solidFill>
                  <a:srgbClr val="000000"/>
                </a:solidFill>
                <a:latin typeface="Consolas"/>
              </a:rPr>
              <a:t>.invalidate</a:t>
            </a:r>
            <a:r>
              <a:rPr lang="en-US" b="1" dirty="0">
                <a:solidFill>
                  <a:srgbClr val="000000"/>
                </a:solidFill>
                <a:latin typeface="Consolas"/>
              </a:rPr>
              <a:t>();</a:t>
            </a:r>
          </a:p>
          <a:p>
            <a:pPr marL="0" indent="0">
              <a:buNone/>
            </a:pPr>
            <a:r>
              <a:rPr lang="en-US" dirty="0">
                <a:solidFill>
                  <a:srgbClr val="000000"/>
                </a:solidFill>
                <a:latin typeface="Consolas"/>
              </a:rPr>
              <a:t>    } </a:t>
            </a:r>
            <a:endParaRPr lang="en-US" dirty="0"/>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A6E77FBB-01A6-4458-8407-6D31A3996251}" type="slidenum">
              <a:rPr lang="en-US" smtClean="0"/>
              <a:t>9</a:t>
            </a:fld>
            <a:endParaRPr lang="en-US"/>
          </a:p>
        </p:txBody>
      </p:sp>
    </p:spTree>
    <p:extLst>
      <p:ext uri="{BB962C8B-B14F-4D97-AF65-F5344CB8AC3E}">
        <p14:creationId xmlns:p14="http://schemas.microsoft.com/office/powerpoint/2010/main" val="12138735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812</TotalTime>
  <Words>1026</Words>
  <Application>Microsoft Office PowerPoint</Application>
  <PresentationFormat>On-screen Show (4:3)</PresentationFormat>
  <Paragraphs>141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User Interface Design</vt:lpstr>
      <vt:lpstr>Canvas and Drawables</vt:lpstr>
      <vt:lpstr>Two Ways to Draw: 1</vt:lpstr>
      <vt:lpstr>Two Ways to Draw: 1</vt:lpstr>
      <vt:lpstr>Two Ways to Draw: 2</vt:lpstr>
      <vt:lpstr>Two Ways to Draw: 2</vt:lpstr>
      <vt:lpstr>Two Ways to Draw: 2</vt:lpstr>
      <vt:lpstr>Drawing with onDraw</vt:lpstr>
      <vt:lpstr>In the View</vt:lpstr>
      <vt:lpstr>Methods in Canvas</vt:lpstr>
      <vt:lpstr>The Paint object</vt:lpstr>
      <vt:lpstr>Using a SurfaceView</vt:lpstr>
      <vt:lpstr>Using a SurfaceView</vt:lpstr>
      <vt:lpstr>Using a SurfaceView</vt:lpstr>
      <vt:lpstr>Drawables</vt:lpstr>
      <vt:lpstr>Drawables</vt:lpstr>
      <vt:lpstr>Instantiate a Drawable</vt:lpstr>
      <vt:lpstr>Creating from Resource Images</vt:lpstr>
      <vt:lpstr>Creating from Resource Images</vt:lpstr>
      <vt:lpstr>Creating a Drawable from a Resource</vt:lpstr>
      <vt:lpstr>Sample XML</vt:lpstr>
      <vt:lpstr>Shape Drawable</vt:lpstr>
      <vt:lpstr>ShapeDrawable Example</vt:lpstr>
      <vt:lpstr>Resources</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Interface Design</dc:title>
  <dc:creator>jcole</dc:creator>
  <cp:lastModifiedBy>jcole</cp:lastModifiedBy>
  <cp:revision>23</cp:revision>
  <dcterms:created xsi:type="dcterms:W3CDTF">2014-03-23T00:11:47Z</dcterms:created>
  <dcterms:modified xsi:type="dcterms:W3CDTF">2014-03-25T14:48:26Z</dcterms:modified>
</cp:coreProperties>
</file>