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4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2481F2-3EE1-4340-969F-711BDAA8978F}" type="datetimeFigureOut">
              <a:rPr lang="en-US" smtClean="0"/>
              <a:t>7/19/2013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200963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481F2-3EE1-4340-969F-711BDAA8978F}" type="datetimeFigureOut">
              <a:rPr lang="en-US" smtClean="0"/>
              <a:t>7/19/2013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155498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481F2-3EE1-4340-969F-711BDAA8978F}" type="datetimeFigureOut">
              <a:rPr lang="en-US" smtClean="0"/>
              <a:t>7/19/2013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194176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481F2-3EE1-4340-969F-711BDAA8978F}" type="datetimeFigureOut">
              <a:rPr lang="en-US" smtClean="0"/>
              <a:t>7/19/2013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152610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481F2-3EE1-4340-969F-711BDAA8978F}" type="datetimeFigureOut">
              <a:rPr lang="en-US" smtClean="0"/>
              <a:t>7/19/2013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187357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2481F2-3EE1-4340-969F-711BDAA8978F}" type="datetimeFigureOut">
              <a:rPr lang="en-US" smtClean="0"/>
              <a:t>7/19/2013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84412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2481F2-3EE1-4340-969F-711BDAA8978F}" type="datetimeFigureOut">
              <a:rPr lang="en-US" smtClean="0"/>
              <a:t>7/19/2013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398793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2481F2-3EE1-4340-969F-711BDAA8978F}" type="datetimeFigureOut">
              <a:rPr lang="en-US" smtClean="0"/>
              <a:t>7/19/2013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249367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481F2-3EE1-4340-969F-711BDAA8978F}" type="datetimeFigureOut">
              <a:rPr lang="en-US" smtClean="0"/>
              <a:t>7/19/2013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326751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481F2-3EE1-4340-969F-711BDAA8978F}" type="datetimeFigureOut">
              <a:rPr lang="en-US" smtClean="0"/>
              <a:t>7/19/2013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254717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481F2-3EE1-4340-969F-711BDAA8978F}" type="datetimeFigureOut">
              <a:rPr lang="en-US" smtClean="0"/>
              <a:t>7/19/2013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BCFCC-CB93-4163-BB7F-3B0C6910898A}" type="slidenum">
              <a:rPr lang="en-US" smtClean="0"/>
              <a:t>‹#›</a:t>
            </a:fld>
            <a:endParaRPr lang="en-US"/>
          </a:p>
        </p:txBody>
      </p:sp>
    </p:spTree>
    <p:extLst>
      <p:ext uri="{BB962C8B-B14F-4D97-AF65-F5344CB8AC3E}">
        <p14:creationId xmlns:p14="http://schemas.microsoft.com/office/powerpoint/2010/main" val="97038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481F2-3EE1-4340-969F-711BDAA8978F}" type="datetimeFigureOut">
              <a:rPr lang="en-US" smtClean="0"/>
              <a:t>7/19/2013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BCFCC-CB93-4163-BB7F-3B0C6910898A}" type="slidenum">
              <a:rPr lang="en-US" smtClean="0"/>
              <a:t>‹#›</a:t>
            </a:fld>
            <a:endParaRPr lang="en-US"/>
          </a:p>
        </p:txBody>
      </p:sp>
    </p:spTree>
    <p:extLst>
      <p:ext uri="{BB962C8B-B14F-4D97-AF65-F5344CB8AC3E}">
        <p14:creationId xmlns:p14="http://schemas.microsoft.com/office/powerpoint/2010/main" val="378434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Java and Android Programming</a:t>
            </a:r>
            <a:endParaRPr lang="en-US" dirty="0"/>
          </a:p>
        </p:txBody>
      </p:sp>
      <p:sp>
        <p:nvSpPr>
          <p:cNvPr id="3" name="Subtitle 2"/>
          <p:cNvSpPr>
            <a:spLocks noGrp="1"/>
          </p:cNvSpPr>
          <p:nvPr>
            <p:ph type="subTitle" idx="1"/>
          </p:nvPr>
        </p:nvSpPr>
        <p:spPr/>
        <p:txBody>
          <a:bodyPr/>
          <a:lstStyle/>
          <a:p>
            <a:r>
              <a:rPr lang="en-US" dirty="0" smtClean="0"/>
              <a:t>Multithreading</a:t>
            </a:r>
            <a:endParaRPr lang="en-US" dirty="0"/>
          </a:p>
        </p:txBody>
      </p:sp>
    </p:spTree>
    <p:extLst>
      <p:ext uri="{BB962C8B-B14F-4D97-AF65-F5344CB8AC3E}">
        <p14:creationId xmlns:p14="http://schemas.microsoft.com/office/powerpoint/2010/main" val="2771074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Priority</a:t>
            </a:r>
          </a:p>
        </p:txBody>
      </p:sp>
      <p:sp>
        <p:nvSpPr>
          <p:cNvPr id="3" name="Content Placeholder 2"/>
          <p:cNvSpPr>
            <a:spLocks noGrp="1"/>
          </p:cNvSpPr>
          <p:nvPr>
            <p:ph idx="1"/>
          </p:nvPr>
        </p:nvSpPr>
        <p:spPr/>
        <p:txBody>
          <a:bodyPr/>
          <a:lstStyle/>
          <a:p>
            <a:pPr marL="334963" indent="-334963"/>
            <a:r>
              <a:rPr lang="en-US" dirty="0"/>
              <a:t>Each thread is assigned a default priority of </a:t>
            </a:r>
            <a:r>
              <a:rPr lang="en-US" dirty="0" err="1">
                <a:latin typeface="Courier New" pitchFamily="49" charset="0"/>
              </a:rPr>
              <a:t>Thread.NORM_PRIORITY</a:t>
            </a:r>
            <a:r>
              <a:rPr lang="en-US" dirty="0"/>
              <a:t>. You can reset the priority using </a:t>
            </a:r>
            <a:r>
              <a:rPr lang="en-US" dirty="0" err="1">
                <a:latin typeface="Courier New" pitchFamily="49" charset="0"/>
              </a:rPr>
              <a:t>setPriority</a:t>
            </a:r>
            <a:r>
              <a:rPr lang="en-US" dirty="0">
                <a:latin typeface="Courier New" pitchFamily="49" charset="0"/>
              </a:rPr>
              <a:t>(</a:t>
            </a:r>
            <a:r>
              <a:rPr lang="en-US" dirty="0" err="1">
                <a:latin typeface="Courier New" pitchFamily="49" charset="0"/>
              </a:rPr>
              <a:t>int</a:t>
            </a:r>
            <a:r>
              <a:rPr lang="en-US" dirty="0">
                <a:latin typeface="Courier New" pitchFamily="49" charset="0"/>
              </a:rPr>
              <a:t> priority)</a:t>
            </a:r>
            <a:r>
              <a:rPr lang="en-US" dirty="0"/>
              <a:t>. </a:t>
            </a:r>
          </a:p>
          <a:p>
            <a:pPr marL="334963" indent="-334963">
              <a:spcBef>
                <a:spcPct val="100000"/>
              </a:spcBef>
            </a:pPr>
            <a:r>
              <a:rPr lang="en-US" dirty="0"/>
              <a:t>Some constants for priorities include </a:t>
            </a:r>
            <a:r>
              <a:rPr lang="en-US" dirty="0" err="1">
                <a:latin typeface="Courier New" pitchFamily="49" charset="0"/>
              </a:rPr>
              <a:t>Thread.MIN_PRIORITY</a:t>
            </a:r>
            <a:r>
              <a:rPr lang="en-US" dirty="0"/>
              <a:t> </a:t>
            </a:r>
            <a:r>
              <a:rPr lang="en-US" dirty="0" err="1">
                <a:latin typeface="Courier New" pitchFamily="49" charset="0"/>
              </a:rPr>
              <a:t>Thread.MAX_PRIORITY</a:t>
            </a:r>
            <a:r>
              <a:rPr lang="en-US" dirty="0"/>
              <a:t> </a:t>
            </a:r>
            <a:r>
              <a:rPr lang="en-US" dirty="0" err="1">
                <a:latin typeface="Courier New" pitchFamily="49" charset="0"/>
              </a:rPr>
              <a:t>Thread.NORM_PRIORITY</a:t>
            </a:r>
            <a:endParaRPr lang="en-US" dirty="0">
              <a:latin typeface="Book Antiqua" pitchFamily="18" charset="0"/>
            </a:endParaRPr>
          </a:p>
          <a:p>
            <a:endParaRPr lang="en-US" dirty="0"/>
          </a:p>
        </p:txBody>
      </p:sp>
    </p:spTree>
    <p:extLst>
      <p:ext uri="{BB962C8B-B14F-4D97-AF65-F5344CB8AC3E}">
        <p14:creationId xmlns:p14="http://schemas.microsoft.com/office/powerpoint/2010/main" val="406586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Synchronization</a:t>
            </a:r>
          </a:p>
        </p:txBody>
      </p:sp>
      <p:sp>
        <p:nvSpPr>
          <p:cNvPr id="4" name="Text Box 3"/>
          <p:cNvSpPr txBox="1">
            <a:spLocks noChangeArrowheads="1"/>
          </p:cNvSpPr>
          <p:nvPr/>
        </p:nvSpPr>
        <p:spPr bwMode="auto">
          <a:xfrm>
            <a:off x="356755" y="1579418"/>
            <a:ext cx="8458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sz="3200" dirty="0"/>
              <a:t>A shared resource may be corrupted if it is accessed simultaneously by multiple threads. For example, two unsynchronized threads accessing the same bank account may cause conflict.</a:t>
            </a:r>
            <a:endParaRPr 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355" y="3733800"/>
            <a:ext cx="8763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109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4" name="Rectangle 3"/>
          <p:cNvSpPr>
            <a:spLocks noGrp="1" noChangeArrowheads="1"/>
          </p:cNvSpPr>
          <p:nvPr/>
        </p:nvSpPr>
        <p:spPr bwMode="auto">
          <a:xfrm>
            <a:off x="290946" y="1316182"/>
            <a:ext cx="8458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lnSpc>
                <a:spcPct val="90000"/>
              </a:lnSpc>
              <a:buFont typeface="Monotype Sorts" pitchFamily="2" charset="2"/>
              <a:buNone/>
            </a:pPr>
            <a:r>
              <a:rPr lang="en-US" sz="2000" dirty="0"/>
              <a:t>What, then, caused the error in the example? Here is a possible scenario:</a:t>
            </a:r>
          </a:p>
        </p:txBody>
      </p:sp>
      <p:sp>
        <p:nvSpPr>
          <p:cNvPr id="5" name="Rectangle 4"/>
          <p:cNvSpPr>
            <a:spLocks noChangeArrowheads="1"/>
          </p:cNvSpPr>
          <p:nvPr/>
        </p:nvSpPr>
        <p:spPr bwMode="auto">
          <a:xfrm>
            <a:off x="315191" y="3602182"/>
            <a:ext cx="8458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nSpc>
                <a:spcPct val="90000"/>
              </a:lnSpc>
              <a:spcBef>
                <a:spcPct val="20000"/>
              </a:spcBef>
              <a:buClr>
                <a:schemeClr val="tx2"/>
              </a:buClr>
              <a:buSzPct val="75000"/>
              <a:buFont typeface="Monotype Sorts" pitchFamily="2" charset="2"/>
              <a:buNone/>
            </a:pPr>
            <a:r>
              <a:rPr lang="en-US">
                <a:cs typeface="Times New Roman" pitchFamily="18" charset="0"/>
              </a:rPr>
              <a:t>The effect of this scenario is that Task 1 did nothing, because in Step 4 Task 2 overrides </a:t>
            </a:r>
            <a:r>
              <a:rPr lang="en-US" u="sng">
                <a:cs typeface="Times New Roman" pitchFamily="18" charset="0"/>
              </a:rPr>
              <a:t>Task 1</a:t>
            </a:r>
            <a:r>
              <a:rPr lang="en-US">
                <a:cs typeface="Times New Roman" pitchFamily="18" charset="0"/>
              </a:rPr>
              <a:t>'s result. Obviously, the problem is that </a:t>
            </a:r>
            <a:r>
              <a:rPr lang="en-US" u="sng">
                <a:cs typeface="Times New Roman" pitchFamily="18" charset="0"/>
              </a:rPr>
              <a:t>Task 1</a:t>
            </a:r>
            <a:r>
              <a:rPr lang="en-US">
                <a:cs typeface="Times New Roman" pitchFamily="18" charset="0"/>
              </a:rPr>
              <a:t> and </a:t>
            </a:r>
            <a:r>
              <a:rPr lang="en-US" u="sng">
                <a:cs typeface="Times New Roman" pitchFamily="18" charset="0"/>
              </a:rPr>
              <a:t>Task 2</a:t>
            </a:r>
            <a:r>
              <a:rPr lang="en-US">
                <a:cs typeface="Times New Roman" pitchFamily="18" charset="0"/>
              </a:rPr>
              <a:t> are accessing a common resource in a way that causes conflict. This is a common problem known as a </a:t>
            </a:r>
            <a:r>
              <a:rPr lang="en-US" i="1">
                <a:cs typeface="Times New Roman" pitchFamily="18" charset="0"/>
              </a:rPr>
              <a:t>race condition</a:t>
            </a:r>
            <a:r>
              <a:rPr lang="en-US">
                <a:cs typeface="Times New Roman" pitchFamily="18" charset="0"/>
              </a:rPr>
              <a:t> in multithreaded programs. A class is said to be </a:t>
            </a:r>
            <a:r>
              <a:rPr lang="en-US" i="1">
                <a:cs typeface="Times New Roman" pitchFamily="18" charset="0"/>
              </a:rPr>
              <a:t>thread-safe</a:t>
            </a:r>
            <a:r>
              <a:rPr lang="en-US">
                <a:cs typeface="Times New Roman" pitchFamily="18" charset="0"/>
              </a:rPr>
              <a:t> if an object of the class does not cause a race condition in the presence of multiple threads. As demonstrated in the preceding example, the </a:t>
            </a:r>
            <a:r>
              <a:rPr lang="en-US" u="sng">
                <a:cs typeface="Times New Roman" pitchFamily="18" charset="0"/>
              </a:rPr>
              <a:t>Account</a:t>
            </a:r>
            <a:r>
              <a:rPr lang="en-US">
                <a:cs typeface="Times New Roman" pitchFamily="18" charset="0"/>
              </a:rPr>
              <a:t> class is not thread-safe.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391" y="1697182"/>
            <a:ext cx="7696200" cy="179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046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rPr>
              <a:t>synchronized</a:t>
            </a:r>
            <a:r>
              <a:rPr lang="en-US" dirty="0"/>
              <a:t> keyword</a:t>
            </a:r>
          </a:p>
        </p:txBody>
      </p:sp>
      <p:sp>
        <p:nvSpPr>
          <p:cNvPr id="3" name="Content Placeholder 2"/>
          <p:cNvSpPr>
            <a:spLocks noGrp="1"/>
          </p:cNvSpPr>
          <p:nvPr>
            <p:ph idx="1"/>
          </p:nvPr>
        </p:nvSpPr>
        <p:spPr/>
        <p:txBody>
          <a:bodyPr/>
          <a:lstStyle/>
          <a:p>
            <a:pPr marL="0" indent="0">
              <a:buFont typeface="Monotype Sorts" pitchFamily="2" charset="2"/>
              <a:buNone/>
            </a:pPr>
            <a:r>
              <a:rPr lang="en-US" sz="2400" dirty="0"/>
              <a:t>To avoid race conditions, more than one thread must be prevented from simultaneously entering certain part of the program, known as critical region. The critical region in the Listing 29.7 is the entire deposit method. You can use the synchronized keyword to synchronize the method so that only one thread can access the method at a time. There are several ways to correct the problem in Listing 29.7, one approach is to make Account thread-safe by adding the synchronized keyword in the deposit method in Line 45 as follows: </a:t>
            </a:r>
          </a:p>
          <a:p>
            <a:pPr marL="0" indent="0">
              <a:buFont typeface="Monotype Sorts" pitchFamily="2" charset="2"/>
              <a:buNone/>
            </a:pPr>
            <a:r>
              <a:rPr lang="en-US" sz="2400" dirty="0"/>
              <a:t> </a:t>
            </a:r>
          </a:p>
          <a:p>
            <a:pPr lvl="1">
              <a:buFontTx/>
              <a:buNone/>
            </a:pPr>
            <a:r>
              <a:rPr lang="en-US" sz="2000" dirty="0"/>
              <a:t>public synchronized void deposit(double amount)</a:t>
            </a:r>
          </a:p>
          <a:p>
            <a:endParaRPr lang="en-US" dirty="0"/>
          </a:p>
        </p:txBody>
      </p:sp>
    </p:spTree>
    <p:extLst>
      <p:ext uri="{BB962C8B-B14F-4D97-AF65-F5344CB8AC3E}">
        <p14:creationId xmlns:p14="http://schemas.microsoft.com/office/powerpoint/2010/main" val="166142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Synchronizing Instance Methods and Static Methods</a:t>
            </a:r>
          </a:p>
        </p:txBody>
      </p:sp>
      <p:sp>
        <p:nvSpPr>
          <p:cNvPr id="3" name="Content Placeholder 2"/>
          <p:cNvSpPr>
            <a:spLocks noGrp="1"/>
          </p:cNvSpPr>
          <p:nvPr>
            <p:ph idx="1"/>
          </p:nvPr>
        </p:nvSpPr>
        <p:spPr/>
        <p:txBody>
          <a:bodyPr>
            <a:normAutofit fontScale="92500" lnSpcReduction="20000"/>
          </a:bodyPr>
          <a:lstStyle/>
          <a:p>
            <a:r>
              <a:rPr lang="en-US" dirty="0"/>
              <a:t>A synchronized method acquires a lock before it executes. In the case of an instance method, the lock is on the object for which the method was invoked. In the case of a static method, the lock is on the class. If one thread invokes a synchronized instance method (respectively, static method) on an object, the lock of that object (respectively, class) is acquired first, then the method is executed, and finally the lock is released. Another thread invoking the same method of that object (respectively, class) is blocked until the lock is released. </a:t>
            </a:r>
          </a:p>
          <a:p>
            <a:endParaRPr lang="en-US" dirty="0"/>
          </a:p>
        </p:txBody>
      </p:sp>
    </p:spTree>
    <p:extLst>
      <p:ext uri="{BB962C8B-B14F-4D97-AF65-F5344CB8AC3E}">
        <p14:creationId xmlns:p14="http://schemas.microsoft.com/office/powerpoint/2010/main" val="33697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Synchronizing Instance Methods and Static Methods</a:t>
            </a:r>
          </a:p>
        </p:txBody>
      </p:sp>
      <p:sp>
        <p:nvSpPr>
          <p:cNvPr id="10" name="Rectangle 9"/>
          <p:cNvSpPr>
            <a:spLocks noGrp="1" noChangeArrowheads="1"/>
          </p:cNvSpPr>
          <p:nvPr/>
        </p:nvSpPr>
        <p:spPr bwMode="auto">
          <a:xfrm>
            <a:off x="190500" y="1579418"/>
            <a:ext cx="8763000" cy="154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spcBef>
                <a:spcPct val="0"/>
              </a:spcBef>
              <a:buFont typeface="Monotype Sorts" pitchFamily="2" charset="2"/>
              <a:buNone/>
            </a:pPr>
            <a:r>
              <a:rPr lang="en-US" sz="2400" dirty="0"/>
              <a:t>With the deposit method synchronized, the preceding scenario cannot happen. If Task 2 starts to enter the method, and Task 1 is already in the method, Task 2 is blocked until Task 1 finishes the method.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391" y="2971800"/>
            <a:ext cx="60960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08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ourier" charset="0"/>
                <a:cs typeface="Times New Roman" pitchFamily="18" charset="0"/>
              </a:rPr>
              <a:t> </a:t>
            </a:r>
            <a:r>
              <a:rPr lang="en-US" dirty="0"/>
              <a:t>Synchronization Using Locks </a:t>
            </a:r>
          </a:p>
        </p:txBody>
      </p:sp>
      <p:sp>
        <p:nvSpPr>
          <p:cNvPr id="6" name="Rectangle 5"/>
          <p:cNvSpPr>
            <a:spLocks noGrp="1" noChangeArrowheads="1"/>
          </p:cNvSpPr>
          <p:nvPr/>
        </p:nvSpPr>
        <p:spPr bwMode="auto">
          <a:xfrm>
            <a:off x="190500" y="1295400"/>
            <a:ext cx="876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lnSpc>
                <a:spcPct val="80000"/>
              </a:lnSpc>
              <a:spcBef>
                <a:spcPct val="0"/>
              </a:spcBef>
              <a:buFont typeface="Monotype Sorts" pitchFamily="2" charset="2"/>
              <a:buNone/>
            </a:pPr>
            <a:r>
              <a:rPr lang="en-US" sz="2400" dirty="0"/>
              <a:t>A synchronized instance method implicitly acquires a lock on the instance before it executes the method. </a:t>
            </a:r>
          </a:p>
          <a:p>
            <a:pPr marL="0" indent="0">
              <a:lnSpc>
                <a:spcPct val="80000"/>
              </a:lnSpc>
              <a:spcBef>
                <a:spcPct val="0"/>
              </a:spcBef>
              <a:buFont typeface="Monotype Sorts" pitchFamily="2" charset="2"/>
              <a:buNone/>
            </a:pPr>
            <a:r>
              <a:rPr lang="en-US" sz="2400" dirty="0"/>
              <a:t>JDK 1.5 enables you to use locks explicitly. The new locking features are flexible and give you more control for coordinating threads. A lock is an instance of the </a:t>
            </a:r>
            <a:r>
              <a:rPr lang="en-US" sz="2400" u="sng" dirty="0"/>
              <a:t>Lock</a:t>
            </a:r>
            <a:r>
              <a:rPr lang="en-US" sz="2400" dirty="0"/>
              <a:t> interface, which declares the methods for acquiring and releasing locks, as shown in Figure 29.14. A lock may also use the </a:t>
            </a:r>
            <a:r>
              <a:rPr lang="en-US" sz="2400" u="sng" dirty="0" err="1"/>
              <a:t>newCondition</a:t>
            </a:r>
            <a:r>
              <a:rPr lang="en-US" sz="2400" u="sng" dirty="0"/>
              <a:t>()</a:t>
            </a:r>
            <a:r>
              <a:rPr lang="en-US" sz="2400" dirty="0"/>
              <a:t> method to create any number of </a:t>
            </a:r>
            <a:r>
              <a:rPr lang="en-US" sz="2400" u="sng" dirty="0"/>
              <a:t>Condition</a:t>
            </a:r>
            <a:r>
              <a:rPr lang="en-US" sz="2400" dirty="0"/>
              <a:t> objects, which can be used for thread communications.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657600"/>
            <a:ext cx="6932613"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35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ourier" charset="0"/>
                <a:cs typeface="Times New Roman" pitchFamily="18" charset="0"/>
              </a:rPr>
              <a:t> </a:t>
            </a:r>
            <a:r>
              <a:rPr lang="en-US" dirty="0"/>
              <a:t>Fairness Policy </a:t>
            </a:r>
          </a:p>
        </p:txBody>
      </p:sp>
      <p:sp>
        <p:nvSpPr>
          <p:cNvPr id="3" name="Content Placeholder 2"/>
          <p:cNvSpPr>
            <a:spLocks noGrp="1"/>
          </p:cNvSpPr>
          <p:nvPr>
            <p:ph idx="1"/>
          </p:nvPr>
        </p:nvSpPr>
        <p:spPr/>
        <p:txBody>
          <a:bodyPr>
            <a:normAutofit fontScale="92500" lnSpcReduction="20000"/>
          </a:bodyPr>
          <a:lstStyle/>
          <a:p>
            <a:r>
              <a:rPr lang="en-US" u="sng" dirty="0" err="1"/>
              <a:t>ReentrantLock</a:t>
            </a:r>
            <a:r>
              <a:rPr lang="en-US" dirty="0"/>
              <a:t> is a concrete implementation of </a:t>
            </a:r>
            <a:r>
              <a:rPr lang="en-US" u="sng" dirty="0"/>
              <a:t>Lock</a:t>
            </a:r>
            <a:r>
              <a:rPr lang="en-US" dirty="0"/>
              <a:t> for creating mutual exclusive locks. You can create a lock with the specified fairness policy. True fairness policies guarantee the longest-wait thread to obtain the lock first. False fairness policies grant a lock to a waiting thread without any access order. Programs using fair locks accessed by many threads may have poor overall performance than those using the default setting, but have smaller variances in times to obtain locks and guarantee lack of starvation. </a:t>
            </a:r>
          </a:p>
          <a:p>
            <a:endParaRPr lang="en-US" dirty="0"/>
          </a:p>
        </p:txBody>
      </p:sp>
    </p:spTree>
    <p:extLst>
      <p:ext uri="{BB962C8B-B14F-4D97-AF65-F5344CB8AC3E}">
        <p14:creationId xmlns:p14="http://schemas.microsoft.com/office/powerpoint/2010/main" val="2630783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ourier" charset="0"/>
                <a:cs typeface="Times New Roman" pitchFamily="18" charset="0"/>
              </a:rPr>
              <a:t> </a:t>
            </a:r>
            <a:r>
              <a:rPr lang="en-US" dirty="0"/>
              <a:t>Example: Using  Locks</a:t>
            </a:r>
          </a:p>
        </p:txBody>
      </p:sp>
      <p:sp>
        <p:nvSpPr>
          <p:cNvPr id="3" name="Content Placeholder 2"/>
          <p:cNvSpPr>
            <a:spLocks noGrp="1"/>
          </p:cNvSpPr>
          <p:nvPr>
            <p:ph idx="1"/>
          </p:nvPr>
        </p:nvSpPr>
        <p:spPr/>
        <p:txBody>
          <a:bodyPr/>
          <a:lstStyle/>
          <a:p>
            <a:r>
              <a:rPr lang="en-US" dirty="0" smtClean="0"/>
              <a:t>Show the </a:t>
            </a:r>
            <a:r>
              <a:rPr lang="en-US" i="1" dirty="0" err="1" smtClean="0"/>
              <a:t>AccountWithSyncUsingLock</a:t>
            </a:r>
            <a:r>
              <a:rPr lang="en-US" dirty="0" smtClean="0"/>
              <a:t> example</a:t>
            </a:r>
            <a:endParaRPr lang="en-US" dirty="0"/>
          </a:p>
        </p:txBody>
      </p:sp>
    </p:spTree>
    <p:extLst>
      <p:ext uri="{BB962C8B-B14F-4D97-AF65-F5344CB8AC3E}">
        <p14:creationId xmlns:p14="http://schemas.microsoft.com/office/powerpoint/2010/main" val="334584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Concept</a:t>
            </a:r>
          </a:p>
        </p:txBody>
      </p:sp>
      <p:sp>
        <p:nvSpPr>
          <p:cNvPr id="4" name="Footer Placeholder 3"/>
          <p:cNvSpPr>
            <a:spLocks noGrp="1"/>
          </p:cNvSpPr>
          <p:nvPr>
            <p:ph type="ftr" sz="quarter" idx="11"/>
          </p:nvPr>
        </p:nvSpPr>
        <p:spPr/>
        <p:txBody>
          <a:bodyPr/>
          <a:lstStyle/>
          <a:p>
            <a:r>
              <a:rPr lang="en-US" smtClean="0"/>
              <a:t>More GUI Programming</a:t>
            </a:r>
            <a:endParaRPr lang="en-US"/>
          </a:p>
        </p:txBody>
      </p:sp>
      <p:sp>
        <p:nvSpPr>
          <p:cNvPr id="5" name="Slide Number Placeholder 4"/>
          <p:cNvSpPr>
            <a:spLocks noGrp="1"/>
          </p:cNvSpPr>
          <p:nvPr>
            <p:ph type="sldNum" sz="quarter" idx="12"/>
          </p:nvPr>
        </p:nvSpPr>
        <p:spPr/>
        <p:txBody>
          <a:bodyPr/>
          <a:lstStyle/>
          <a:p>
            <a:fld id="{B86FFB6A-1751-41E6-B635-4681EF9DA1B1}" type="slidenum">
              <a:rPr lang="en-US" smtClean="0"/>
              <a:t>2</a:t>
            </a:fld>
            <a:endParaRPr lang="en-US"/>
          </a:p>
        </p:txBody>
      </p:sp>
      <p:sp>
        <p:nvSpPr>
          <p:cNvPr id="10" name="Text Box 5"/>
          <p:cNvSpPr txBox="1">
            <a:spLocks noChangeArrowheads="1"/>
          </p:cNvSpPr>
          <p:nvPr/>
        </p:nvSpPr>
        <p:spPr bwMode="auto">
          <a:xfrm>
            <a:off x="533400" y="1523206"/>
            <a:ext cx="22098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sz="2600" dirty="0" smtClean="0"/>
              <a:t>Multiple </a:t>
            </a:r>
            <a:r>
              <a:rPr lang="en-US" sz="2600" dirty="0"/>
              <a:t>threads on multiple </a:t>
            </a:r>
            <a:r>
              <a:rPr lang="en-US" sz="2600" dirty="0" smtClean="0"/>
              <a:t>CPUs</a:t>
            </a:r>
            <a:r>
              <a:rPr kumimoji="0" lang="en-US" sz="2600" b="0" i="0" u="none" strike="noStrike" kern="1200" cap="none" spc="0" normalizeH="0" baseline="0" noProof="0" dirty="0" smtClean="0">
                <a:ln>
                  <a:noFill/>
                </a:ln>
                <a:solidFill>
                  <a:srgbClr val="FFFFFF"/>
                </a:solidFill>
                <a:effectLst/>
                <a:uLnTx/>
                <a:uFillTx/>
                <a:latin typeface="Times New Roman" pitchFamily="18" charset="0"/>
                <a:ea typeface="+mn-ea"/>
                <a:cs typeface="+mn-cs"/>
              </a:rPr>
              <a:t>CPUs</a:t>
            </a:r>
            <a:endParaRPr kumimoji="0" lang="en-US" sz="2600" b="0" i="0" u="none" strike="noStrike" kern="1200" cap="none" spc="0" normalizeH="0" baseline="0" noProof="0" dirty="0">
              <a:ln>
                <a:noFill/>
              </a:ln>
              <a:solidFill>
                <a:srgbClr val="FFFFFF"/>
              </a:solidFill>
              <a:effectLst/>
              <a:uLnTx/>
              <a:uFillTx/>
              <a:latin typeface="Times New Roman" pitchFamily="18" charset="0"/>
              <a:ea typeface="+mn-ea"/>
              <a:cs typeface="+mn-cs"/>
            </a:endParaRPr>
          </a:p>
        </p:txBody>
      </p:sp>
      <p:sp>
        <p:nvSpPr>
          <p:cNvPr id="11" name="Text Box 6"/>
          <p:cNvSpPr txBox="1">
            <a:spLocks noChangeArrowheads="1"/>
          </p:cNvSpPr>
          <p:nvPr/>
        </p:nvSpPr>
        <p:spPr bwMode="auto">
          <a:xfrm>
            <a:off x="533400" y="3580606"/>
            <a:ext cx="22098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sz="2600" dirty="0" smtClean="0"/>
              <a:t>Multiple </a:t>
            </a:r>
            <a:r>
              <a:rPr lang="en-US" sz="2600" dirty="0"/>
              <a:t>threads sharing a </a:t>
            </a:r>
            <a:r>
              <a:rPr lang="en-US" sz="2600" dirty="0" smtClean="0"/>
              <a:t>single CPU</a:t>
            </a:r>
            <a:r>
              <a:rPr kumimoji="0" lang="en-US" sz="2600" b="0" i="0" u="none" strike="noStrike" kern="1200" cap="none" spc="0" normalizeH="0" baseline="0" noProof="0" dirty="0" smtClean="0">
                <a:ln>
                  <a:noFill/>
                </a:ln>
                <a:solidFill>
                  <a:srgbClr val="FFFFFF"/>
                </a:solidFill>
                <a:effectLst/>
                <a:uLnTx/>
                <a:uFillTx/>
                <a:latin typeface="Times New Roman" pitchFamily="18" charset="0"/>
                <a:ea typeface="+mn-ea"/>
                <a:cs typeface="+mn-cs"/>
              </a:rPr>
              <a:t>single </a:t>
            </a:r>
            <a:r>
              <a:rPr kumimoji="0" lang="en-US" sz="2600" b="0" i="0" u="none" strike="noStrike" kern="1200" cap="none" spc="0" normalizeH="0" baseline="0" noProof="0" dirty="0">
                <a:ln>
                  <a:noFill/>
                </a:ln>
                <a:solidFill>
                  <a:srgbClr val="FFFFFF"/>
                </a:solidFill>
                <a:effectLst/>
                <a:uLnTx/>
                <a:uFillTx/>
                <a:latin typeface="Times New Roman" pitchFamily="18" charset="0"/>
                <a:ea typeface="+mn-ea"/>
                <a:cs typeface="+mn-cs"/>
              </a:rPr>
              <a:t>CPU</a:t>
            </a:r>
          </a:p>
        </p:txBody>
      </p:sp>
      <p:pic>
        <p:nvPicPr>
          <p:cNvPr id="12" name="Picture 11"/>
          <p:cNvPicPr>
            <a:picLocks noChangeAspect="1" noChangeArrowheads="1"/>
          </p:cNvPicPr>
          <p:nvPr/>
        </p:nvPicPr>
        <p:blipFill>
          <a:blip r:embed="rId2">
            <a:extLst>
              <a:ext uri="{28A0092B-C50C-407E-A947-70E740481C1C}">
                <a14:useLocalDpi xmlns:a14="http://schemas.microsoft.com/office/drawing/2010/main" val="0"/>
              </a:ext>
            </a:extLst>
          </a:blip>
          <a:srcRect l="-1067" t="19858" r="42267" b="61858"/>
          <a:stretch>
            <a:fillRect/>
          </a:stretch>
        </p:blipFill>
        <p:spPr bwMode="auto">
          <a:xfrm>
            <a:off x="2667000" y="1527969"/>
            <a:ext cx="5905500" cy="174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3">
            <a:extLst>
              <a:ext uri="{28A0092B-C50C-407E-A947-70E740481C1C}">
                <a14:useLocalDpi xmlns:a14="http://schemas.microsoft.com/office/drawing/2010/main" val="0"/>
              </a:ext>
            </a:extLst>
          </a:blip>
          <a:srcRect l="-1067" t="19858" r="42267" b="61858"/>
          <a:stretch>
            <a:fillRect/>
          </a:stretch>
        </p:blipFill>
        <p:spPr bwMode="auto">
          <a:xfrm>
            <a:off x="2819400" y="3585369"/>
            <a:ext cx="5753100" cy="174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04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Tasks and Threads</a:t>
            </a:r>
          </a:p>
        </p:txBody>
      </p:sp>
      <p:sp>
        <p:nvSpPr>
          <p:cNvPr id="4" name="Footer Placeholder 3"/>
          <p:cNvSpPr>
            <a:spLocks noGrp="1"/>
          </p:cNvSpPr>
          <p:nvPr>
            <p:ph type="ftr" sz="quarter" idx="11"/>
          </p:nvPr>
        </p:nvSpPr>
        <p:spPr/>
        <p:txBody>
          <a:bodyPr/>
          <a:lstStyle/>
          <a:p>
            <a:r>
              <a:rPr lang="en-US" smtClean="0"/>
              <a:t>More GUI Programming</a:t>
            </a:r>
            <a:endParaRPr lang="en-US"/>
          </a:p>
        </p:txBody>
      </p:sp>
      <p:sp>
        <p:nvSpPr>
          <p:cNvPr id="5" name="Slide Number Placeholder 4"/>
          <p:cNvSpPr>
            <a:spLocks noGrp="1"/>
          </p:cNvSpPr>
          <p:nvPr>
            <p:ph type="sldNum" sz="quarter" idx="12"/>
          </p:nvPr>
        </p:nvSpPr>
        <p:spPr/>
        <p:txBody>
          <a:bodyPr/>
          <a:lstStyle/>
          <a:p>
            <a:fld id="{B86FFB6A-1751-41E6-B635-4681EF9DA1B1}" type="slidenum">
              <a:rPr lang="en-US" smtClean="0"/>
              <a:t>3</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4988"/>
            <a:ext cx="8685213"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99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smtClean="0">
                <a:latin typeface="Consolas" pitchFamily="49" charset="0"/>
                <a:cs typeface="Consolas" pitchFamily="49" charset="0"/>
              </a:rPr>
              <a:t>Runnable</a:t>
            </a:r>
            <a:r>
              <a:rPr lang="en-US" dirty="0" smtClean="0"/>
              <a:t> Interface</a:t>
            </a:r>
            <a:endParaRPr lang="en-US" dirty="0"/>
          </a:p>
        </p:txBody>
      </p:sp>
      <p:sp>
        <p:nvSpPr>
          <p:cNvPr id="3" name="Content Placeholder 2"/>
          <p:cNvSpPr>
            <a:spLocks noGrp="1"/>
          </p:cNvSpPr>
          <p:nvPr>
            <p:ph idx="1"/>
          </p:nvPr>
        </p:nvSpPr>
        <p:spPr/>
        <p:txBody>
          <a:bodyPr/>
          <a:lstStyle/>
          <a:p>
            <a:r>
              <a:rPr lang="en-US" dirty="0" smtClean="0"/>
              <a:t>Create and run three threads:</a:t>
            </a:r>
          </a:p>
          <a:p>
            <a:pPr lvl="1"/>
            <a:r>
              <a:rPr lang="en-US" sz="3000" dirty="0" smtClean="0"/>
              <a:t>The first thread prints the letter </a:t>
            </a:r>
            <a:r>
              <a:rPr lang="en-US" sz="3000" i="1" dirty="0" smtClean="0"/>
              <a:t>a</a:t>
            </a:r>
            <a:r>
              <a:rPr lang="en-US" sz="3000" dirty="0" smtClean="0"/>
              <a:t> 100 times. </a:t>
            </a:r>
          </a:p>
          <a:p>
            <a:pPr lvl="1"/>
            <a:r>
              <a:rPr lang="en-US" sz="3000" dirty="0" smtClean="0"/>
              <a:t>The second thread prints the letter </a:t>
            </a:r>
            <a:r>
              <a:rPr lang="en-US" sz="3000" i="1" dirty="0" smtClean="0"/>
              <a:t>b</a:t>
            </a:r>
            <a:r>
              <a:rPr lang="en-US" sz="3000" dirty="0" smtClean="0"/>
              <a:t> 100 times.</a:t>
            </a:r>
          </a:p>
          <a:p>
            <a:pPr lvl="1"/>
            <a:r>
              <a:rPr lang="en-US" sz="3000" dirty="0" smtClean="0"/>
              <a:t>The third thread prints the integers 1 through 100.</a:t>
            </a:r>
            <a:r>
              <a:rPr lang="en-US" dirty="0" smtClean="0"/>
              <a:t> </a:t>
            </a:r>
          </a:p>
          <a:p>
            <a:endParaRPr lang="en-US" dirty="0"/>
          </a:p>
        </p:txBody>
      </p:sp>
    </p:spTree>
    <p:extLst>
      <p:ext uri="{BB962C8B-B14F-4D97-AF65-F5344CB8AC3E}">
        <p14:creationId xmlns:p14="http://schemas.microsoft.com/office/powerpoint/2010/main" val="138776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Thread Class </a:t>
            </a:r>
          </a:p>
        </p:txBody>
      </p:sp>
      <p:graphicFrame>
        <p:nvGraphicFramePr>
          <p:cNvPr id="4" name="Object 3"/>
          <p:cNvGraphicFramePr>
            <a:graphicFrameLocks noChangeAspect="1"/>
          </p:cNvGraphicFramePr>
          <p:nvPr/>
        </p:nvGraphicFramePr>
        <p:xfrm>
          <a:off x="0" y="1447800"/>
          <a:ext cx="9144000" cy="4587875"/>
        </p:xfrm>
        <a:graphic>
          <a:graphicData uri="http://schemas.openxmlformats.org/presentationml/2006/ole">
            <mc:AlternateContent xmlns:mc="http://schemas.openxmlformats.org/markup-compatibility/2006">
              <mc:Choice xmlns:v="urn:schemas-microsoft-com:vml" Requires="v">
                <p:oleObj spid="_x0000_s1036" name="Picture" r:id="rId3" imgW="4492080" imgH="2256840" progId="Word.Picture.8">
                  <p:embed/>
                </p:oleObj>
              </mc:Choice>
              <mc:Fallback>
                <p:oleObj name="Picture" r:id="rId3" imgW="4492080" imgH="225684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7800"/>
                        <a:ext cx="9144000" cy="4587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78" y="1447800"/>
            <a:ext cx="9142413"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7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Static yield() Method</a:t>
            </a:r>
          </a:p>
        </p:txBody>
      </p:sp>
      <p:sp>
        <p:nvSpPr>
          <p:cNvPr id="3" name="Content Placeholder 2"/>
          <p:cNvSpPr>
            <a:spLocks noGrp="1"/>
          </p:cNvSpPr>
          <p:nvPr>
            <p:ph idx="1"/>
          </p:nvPr>
        </p:nvSpPr>
        <p:spPr/>
        <p:txBody>
          <a:bodyPr>
            <a:normAutofit fontScale="92500"/>
          </a:bodyPr>
          <a:lstStyle/>
          <a:p>
            <a:pPr marL="0" indent="0">
              <a:lnSpc>
                <a:spcPct val="90000"/>
              </a:lnSpc>
              <a:spcBef>
                <a:spcPct val="0"/>
              </a:spcBef>
              <a:buFont typeface="Monotype Sorts" pitchFamily="2" charset="2"/>
              <a:buNone/>
            </a:pPr>
            <a:r>
              <a:rPr lang="en-US" sz="2800" dirty="0">
                <a:cs typeface="Times New Roman" pitchFamily="18" charset="0"/>
              </a:rPr>
              <a:t>You can use the yield() method to temporarily release time for other threads. For example, suppose you modify the code in Lines 53-57 in TaskThreadDemo.java as follows:</a:t>
            </a:r>
          </a:p>
          <a:p>
            <a:pPr marL="0" indent="0">
              <a:lnSpc>
                <a:spcPct val="90000"/>
              </a:lnSpc>
              <a:spcBef>
                <a:spcPct val="0"/>
              </a:spcBef>
              <a:buFont typeface="Monotype Sorts" pitchFamily="2" charset="2"/>
              <a:buNone/>
            </a:pPr>
            <a:endParaRPr lang="en-US" sz="2800" dirty="0">
              <a:cs typeface="Times New Roman" pitchFamily="18" charset="0"/>
            </a:endParaRPr>
          </a:p>
          <a:p>
            <a:pPr marL="625475" lvl="1" indent="-112713">
              <a:lnSpc>
                <a:spcPct val="90000"/>
              </a:lnSpc>
              <a:spcBef>
                <a:spcPct val="0"/>
              </a:spcBef>
              <a:buFontTx/>
              <a:buNone/>
            </a:pPr>
            <a:r>
              <a:rPr lang="en-US" sz="2400" dirty="0">
                <a:latin typeface="Courier New" pitchFamily="49" charset="0"/>
                <a:cs typeface="Times New Roman" pitchFamily="18" charset="0"/>
              </a:rPr>
              <a:t>public void run() {</a:t>
            </a:r>
          </a:p>
          <a:p>
            <a:pPr marL="625475" lvl="1" indent="-112713">
              <a:lnSpc>
                <a:spcPct val="90000"/>
              </a:lnSpc>
              <a:spcBef>
                <a:spcPct val="0"/>
              </a:spcBef>
              <a:buFontTx/>
              <a:buNone/>
            </a:pPr>
            <a:r>
              <a:rPr lang="en-US" sz="2400" dirty="0">
                <a:latin typeface="Courier New" pitchFamily="49" charset="0"/>
                <a:cs typeface="Times New Roman" pitchFamily="18" charset="0"/>
              </a:rPr>
              <a:t>  for (</a:t>
            </a:r>
            <a:r>
              <a:rPr lang="en-US" sz="2400" dirty="0" err="1">
                <a:latin typeface="Courier New" pitchFamily="49" charset="0"/>
                <a:cs typeface="Times New Roman" pitchFamily="18" charset="0"/>
              </a:rPr>
              <a:t>int</a:t>
            </a:r>
            <a:r>
              <a:rPr lang="en-US" sz="2400" dirty="0">
                <a:latin typeface="Courier New" pitchFamily="49" charset="0"/>
                <a:cs typeface="Times New Roman" pitchFamily="18" charset="0"/>
              </a:rPr>
              <a:t> </a:t>
            </a:r>
            <a:r>
              <a:rPr lang="en-US" sz="2400" dirty="0" err="1">
                <a:latin typeface="Courier New" pitchFamily="49" charset="0"/>
                <a:cs typeface="Times New Roman" pitchFamily="18" charset="0"/>
              </a:rPr>
              <a:t>i</a:t>
            </a:r>
            <a:r>
              <a:rPr lang="en-US" sz="2400" dirty="0">
                <a:latin typeface="Courier New" pitchFamily="49" charset="0"/>
                <a:cs typeface="Times New Roman" pitchFamily="18" charset="0"/>
              </a:rPr>
              <a:t> = 1; </a:t>
            </a:r>
            <a:r>
              <a:rPr lang="en-US" sz="2400" dirty="0" err="1">
                <a:latin typeface="Courier New" pitchFamily="49" charset="0"/>
                <a:cs typeface="Times New Roman" pitchFamily="18" charset="0"/>
              </a:rPr>
              <a:t>i</a:t>
            </a:r>
            <a:r>
              <a:rPr lang="en-US" sz="2400" dirty="0">
                <a:latin typeface="Courier New" pitchFamily="49" charset="0"/>
                <a:cs typeface="Times New Roman" pitchFamily="18" charset="0"/>
              </a:rPr>
              <a:t> &lt;= </a:t>
            </a:r>
            <a:r>
              <a:rPr lang="en-US" sz="2400" dirty="0" err="1">
                <a:latin typeface="Courier New" pitchFamily="49" charset="0"/>
                <a:cs typeface="Times New Roman" pitchFamily="18" charset="0"/>
              </a:rPr>
              <a:t>lastNum</a:t>
            </a:r>
            <a:r>
              <a:rPr lang="en-US" sz="2400" dirty="0">
                <a:latin typeface="Courier New" pitchFamily="49" charset="0"/>
                <a:cs typeface="Times New Roman" pitchFamily="18" charset="0"/>
              </a:rPr>
              <a:t>; </a:t>
            </a:r>
            <a:r>
              <a:rPr lang="en-US" sz="2400" dirty="0" err="1">
                <a:latin typeface="Courier New" pitchFamily="49" charset="0"/>
                <a:cs typeface="Times New Roman" pitchFamily="18" charset="0"/>
              </a:rPr>
              <a:t>i</a:t>
            </a:r>
            <a:r>
              <a:rPr lang="en-US" sz="2400" dirty="0">
                <a:latin typeface="Courier New" pitchFamily="49" charset="0"/>
                <a:cs typeface="Times New Roman" pitchFamily="18" charset="0"/>
              </a:rPr>
              <a:t>++) {</a:t>
            </a:r>
          </a:p>
          <a:p>
            <a:pPr marL="625475" lvl="1" indent="-112713">
              <a:lnSpc>
                <a:spcPct val="90000"/>
              </a:lnSpc>
              <a:spcBef>
                <a:spcPct val="0"/>
              </a:spcBef>
              <a:buFontTx/>
              <a:buNone/>
            </a:pPr>
            <a:r>
              <a:rPr lang="en-US" sz="2400" dirty="0">
                <a:latin typeface="Courier New" pitchFamily="49" charset="0"/>
                <a:cs typeface="Times New Roman" pitchFamily="18" charset="0"/>
              </a:rPr>
              <a:t>    </a:t>
            </a:r>
            <a:r>
              <a:rPr lang="en-US" sz="2400" dirty="0" err="1">
                <a:latin typeface="Courier New" pitchFamily="49" charset="0"/>
                <a:cs typeface="Times New Roman" pitchFamily="18" charset="0"/>
              </a:rPr>
              <a:t>System.out.print</a:t>
            </a:r>
            <a:r>
              <a:rPr lang="en-US" sz="2400" dirty="0">
                <a:latin typeface="Courier New" pitchFamily="49" charset="0"/>
                <a:cs typeface="Times New Roman" pitchFamily="18" charset="0"/>
              </a:rPr>
              <a:t>(" " + </a:t>
            </a:r>
            <a:r>
              <a:rPr lang="en-US" sz="2400" dirty="0" err="1">
                <a:latin typeface="Courier New" pitchFamily="49" charset="0"/>
                <a:cs typeface="Times New Roman" pitchFamily="18" charset="0"/>
              </a:rPr>
              <a:t>i</a:t>
            </a:r>
            <a:r>
              <a:rPr lang="en-US" sz="2400" dirty="0">
                <a:latin typeface="Courier New" pitchFamily="49" charset="0"/>
                <a:cs typeface="Times New Roman" pitchFamily="18" charset="0"/>
              </a:rPr>
              <a:t>);</a:t>
            </a:r>
          </a:p>
          <a:p>
            <a:pPr marL="625475" lvl="1" indent="-112713">
              <a:lnSpc>
                <a:spcPct val="90000"/>
              </a:lnSpc>
              <a:spcBef>
                <a:spcPct val="0"/>
              </a:spcBef>
              <a:buFontTx/>
              <a:buNone/>
            </a:pPr>
            <a:r>
              <a:rPr lang="en-US" sz="2400" b="1" dirty="0">
                <a:latin typeface="Courier New" pitchFamily="49" charset="0"/>
                <a:cs typeface="Times New Roman" pitchFamily="18" charset="0"/>
              </a:rPr>
              <a:t>    </a:t>
            </a:r>
            <a:r>
              <a:rPr lang="en-US" sz="2400" b="1" dirty="0" err="1">
                <a:solidFill>
                  <a:srgbClr val="FF3300"/>
                </a:solidFill>
                <a:latin typeface="Courier New" pitchFamily="49" charset="0"/>
                <a:cs typeface="Times New Roman" pitchFamily="18" charset="0"/>
              </a:rPr>
              <a:t>Thread.yield</a:t>
            </a:r>
            <a:r>
              <a:rPr lang="en-US" sz="2400" b="1" dirty="0">
                <a:solidFill>
                  <a:srgbClr val="FF3300"/>
                </a:solidFill>
                <a:latin typeface="Courier New" pitchFamily="49" charset="0"/>
                <a:cs typeface="Times New Roman" pitchFamily="18" charset="0"/>
              </a:rPr>
              <a:t>();</a:t>
            </a:r>
            <a:endParaRPr lang="en-US" sz="2400" dirty="0">
              <a:solidFill>
                <a:srgbClr val="FF3300"/>
              </a:solidFill>
              <a:latin typeface="Courier New" pitchFamily="49" charset="0"/>
              <a:cs typeface="Times New Roman" pitchFamily="18" charset="0"/>
            </a:endParaRPr>
          </a:p>
          <a:p>
            <a:pPr marL="625475" lvl="1" indent="-112713">
              <a:lnSpc>
                <a:spcPct val="90000"/>
              </a:lnSpc>
              <a:spcBef>
                <a:spcPct val="0"/>
              </a:spcBef>
              <a:buFontTx/>
              <a:buNone/>
            </a:pPr>
            <a:r>
              <a:rPr lang="en-US" sz="2400" dirty="0">
                <a:latin typeface="Courier New" pitchFamily="49" charset="0"/>
                <a:cs typeface="Times New Roman" pitchFamily="18" charset="0"/>
              </a:rPr>
              <a:t>  }</a:t>
            </a:r>
          </a:p>
          <a:p>
            <a:pPr marL="625475" lvl="1" indent="-112713">
              <a:lnSpc>
                <a:spcPct val="90000"/>
              </a:lnSpc>
              <a:spcBef>
                <a:spcPct val="0"/>
              </a:spcBef>
              <a:buFontTx/>
              <a:buNone/>
            </a:pPr>
            <a:r>
              <a:rPr lang="en-US" sz="2400" dirty="0">
                <a:latin typeface="Courier New" pitchFamily="49" charset="0"/>
                <a:cs typeface="Times New Roman" pitchFamily="18" charset="0"/>
              </a:rPr>
              <a:t>}</a:t>
            </a:r>
          </a:p>
          <a:p>
            <a:pPr marL="0" indent="0">
              <a:lnSpc>
                <a:spcPct val="90000"/>
              </a:lnSpc>
              <a:spcBef>
                <a:spcPct val="0"/>
              </a:spcBef>
              <a:buFont typeface="Monotype Sorts" pitchFamily="2" charset="2"/>
              <a:buNone/>
            </a:pPr>
            <a:r>
              <a:rPr lang="en-US" sz="2800" dirty="0">
                <a:cs typeface="Times New Roman" pitchFamily="18" charset="0"/>
              </a:rPr>
              <a:t> </a:t>
            </a:r>
          </a:p>
          <a:p>
            <a:pPr marL="0" indent="0">
              <a:lnSpc>
                <a:spcPct val="90000"/>
              </a:lnSpc>
              <a:spcBef>
                <a:spcPct val="0"/>
              </a:spcBef>
              <a:buFont typeface="Monotype Sorts" pitchFamily="2" charset="2"/>
              <a:buNone/>
            </a:pPr>
            <a:r>
              <a:rPr lang="en-US" sz="2800" dirty="0">
                <a:cs typeface="Times New Roman" pitchFamily="18" charset="0"/>
              </a:rPr>
              <a:t>Every time a number is printed, the print100 thread is yielded. So, the numbers are printed after the characters. </a:t>
            </a:r>
          </a:p>
          <a:p>
            <a:endParaRPr lang="en-US" dirty="0"/>
          </a:p>
        </p:txBody>
      </p:sp>
    </p:spTree>
    <p:extLst>
      <p:ext uri="{BB962C8B-B14F-4D97-AF65-F5344CB8AC3E}">
        <p14:creationId xmlns:p14="http://schemas.microsoft.com/office/powerpoint/2010/main" val="370100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Static sleep(milliseconds) Method</a:t>
            </a:r>
          </a:p>
        </p:txBody>
      </p:sp>
      <p:sp>
        <p:nvSpPr>
          <p:cNvPr id="3" name="Content Placeholder 2"/>
          <p:cNvSpPr>
            <a:spLocks noGrp="1"/>
          </p:cNvSpPr>
          <p:nvPr>
            <p:ph idx="1"/>
          </p:nvPr>
        </p:nvSpPr>
        <p:spPr/>
        <p:txBody>
          <a:bodyPr>
            <a:normAutofit fontScale="92500" lnSpcReduction="10000"/>
          </a:bodyPr>
          <a:lstStyle/>
          <a:p>
            <a:pPr marL="0" indent="0">
              <a:lnSpc>
                <a:spcPct val="90000"/>
              </a:lnSpc>
              <a:spcBef>
                <a:spcPct val="0"/>
              </a:spcBef>
              <a:buFont typeface="Monotype Sorts" pitchFamily="2" charset="2"/>
              <a:buNone/>
            </a:pPr>
            <a:r>
              <a:rPr lang="en-US" sz="2400" dirty="0">
                <a:cs typeface="Times New Roman" pitchFamily="18" charset="0"/>
              </a:rPr>
              <a:t>The sleep(long mills) method puts the thread to sleep for the specified time in milliseconds. For example, suppose you modify the code in Lines 53-57 in TaskThreadDemo.java as follows:</a:t>
            </a:r>
          </a:p>
          <a:p>
            <a:pPr marL="0" indent="0">
              <a:lnSpc>
                <a:spcPct val="90000"/>
              </a:lnSpc>
              <a:spcBef>
                <a:spcPct val="0"/>
              </a:spcBef>
              <a:buFont typeface="Monotype Sorts" pitchFamily="2" charset="2"/>
              <a:buNone/>
            </a:pPr>
            <a:endParaRPr lang="en-US" sz="2400" dirty="0">
              <a:cs typeface="Times New Roman" pitchFamily="18" charset="0"/>
            </a:endParaRPr>
          </a:p>
          <a:p>
            <a:pPr marL="625475" lvl="1" indent="-112713">
              <a:lnSpc>
                <a:spcPct val="90000"/>
              </a:lnSpc>
              <a:spcBef>
                <a:spcPct val="0"/>
              </a:spcBef>
              <a:buFontTx/>
              <a:buNone/>
            </a:pPr>
            <a:r>
              <a:rPr lang="en-US" sz="2000" dirty="0">
                <a:latin typeface="Courier New" pitchFamily="49" charset="0"/>
                <a:cs typeface="Times New Roman" pitchFamily="18" charset="0"/>
              </a:rPr>
              <a:t>public void run() {</a:t>
            </a:r>
          </a:p>
          <a:p>
            <a:pPr marL="625475" lvl="1" indent="-112713">
              <a:lnSpc>
                <a:spcPct val="90000"/>
              </a:lnSpc>
              <a:spcBef>
                <a:spcPct val="0"/>
              </a:spcBef>
              <a:buFontTx/>
              <a:buNone/>
            </a:pPr>
            <a:r>
              <a:rPr lang="en-US" sz="2000" dirty="0">
                <a:latin typeface="Courier New" pitchFamily="49" charset="0"/>
                <a:cs typeface="Times New Roman" pitchFamily="18" charset="0"/>
              </a:rPr>
              <a:t>  for (</a:t>
            </a:r>
            <a:r>
              <a:rPr lang="en-US" sz="2000" dirty="0" err="1">
                <a:latin typeface="Courier New" pitchFamily="49" charset="0"/>
                <a:cs typeface="Times New Roman" pitchFamily="18" charset="0"/>
              </a:rPr>
              <a:t>int</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 1;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&lt;= </a:t>
            </a:r>
            <a:r>
              <a:rPr lang="en-US" sz="2000" dirty="0" err="1">
                <a:latin typeface="Courier New" pitchFamily="49" charset="0"/>
                <a:cs typeface="Times New Roman" pitchFamily="18" charset="0"/>
              </a:rPr>
              <a:t>lastNum</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a:t>
            </a:r>
          </a:p>
          <a:p>
            <a:pPr marL="625475" lvl="1" indent="-112713">
              <a:lnSpc>
                <a:spcPct val="90000"/>
              </a:lnSpc>
              <a:spcBef>
                <a:spcPct val="0"/>
              </a:spcBef>
              <a:buFontTx/>
              <a:buNone/>
            </a:pP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System.out.print</a:t>
            </a:r>
            <a:r>
              <a:rPr lang="en-US" sz="2000" dirty="0">
                <a:latin typeface="Courier New" pitchFamily="49" charset="0"/>
                <a:cs typeface="Times New Roman" pitchFamily="18" charset="0"/>
              </a:rPr>
              <a:t>(" " +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a:t>
            </a:r>
          </a:p>
          <a:p>
            <a:pPr marL="625475" lvl="1" indent="-112713">
              <a:lnSpc>
                <a:spcPct val="90000"/>
              </a:lnSpc>
              <a:spcBef>
                <a:spcPct val="0"/>
              </a:spcBef>
              <a:buFontTx/>
              <a:buNone/>
            </a:pPr>
            <a:r>
              <a:rPr lang="en-US" sz="2000" dirty="0">
                <a:latin typeface="Courier New" pitchFamily="49" charset="0"/>
                <a:cs typeface="Times New Roman" pitchFamily="18" charset="0"/>
              </a:rPr>
              <a:t>    </a:t>
            </a:r>
            <a:r>
              <a:rPr lang="en-US" sz="2000" dirty="0">
                <a:solidFill>
                  <a:srgbClr val="FF3300"/>
                </a:solidFill>
                <a:latin typeface="Courier New" pitchFamily="49" charset="0"/>
                <a:cs typeface="Times New Roman" pitchFamily="18" charset="0"/>
              </a:rPr>
              <a:t>try {</a:t>
            </a:r>
          </a:p>
          <a:p>
            <a:pPr marL="625475" lvl="1" indent="-112713">
              <a:lnSpc>
                <a:spcPct val="90000"/>
              </a:lnSpc>
              <a:spcBef>
                <a:spcPct val="0"/>
              </a:spcBef>
              <a:buFontTx/>
              <a:buNone/>
            </a:pPr>
            <a:r>
              <a:rPr lang="en-US" sz="2000" dirty="0">
                <a:solidFill>
                  <a:srgbClr val="FF3300"/>
                </a:solidFill>
                <a:latin typeface="Courier New" pitchFamily="49" charset="0"/>
                <a:cs typeface="Times New Roman" pitchFamily="18" charset="0"/>
              </a:rPr>
              <a:t>      if (</a:t>
            </a:r>
            <a:r>
              <a:rPr lang="en-US" sz="2000" dirty="0" err="1">
                <a:solidFill>
                  <a:srgbClr val="FF3300"/>
                </a:solidFill>
                <a:latin typeface="Courier New" pitchFamily="49" charset="0"/>
                <a:cs typeface="Times New Roman" pitchFamily="18" charset="0"/>
              </a:rPr>
              <a:t>i</a:t>
            </a:r>
            <a:r>
              <a:rPr lang="en-US" sz="2000" dirty="0">
                <a:solidFill>
                  <a:srgbClr val="FF3300"/>
                </a:solidFill>
                <a:latin typeface="Courier New" pitchFamily="49" charset="0"/>
                <a:cs typeface="Times New Roman" pitchFamily="18" charset="0"/>
              </a:rPr>
              <a:t> &gt;= 50) </a:t>
            </a:r>
            <a:r>
              <a:rPr lang="en-US" sz="2000" dirty="0" err="1">
                <a:solidFill>
                  <a:srgbClr val="FF3300"/>
                </a:solidFill>
                <a:latin typeface="Courier New" pitchFamily="49" charset="0"/>
                <a:cs typeface="Times New Roman" pitchFamily="18" charset="0"/>
              </a:rPr>
              <a:t>Thread.sleep</a:t>
            </a:r>
            <a:r>
              <a:rPr lang="en-US" sz="2000" dirty="0">
                <a:solidFill>
                  <a:srgbClr val="FF3300"/>
                </a:solidFill>
                <a:latin typeface="Courier New" pitchFamily="49" charset="0"/>
                <a:cs typeface="Times New Roman" pitchFamily="18" charset="0"/>
              </a:rPr>
              <a:t>(1);</a:t>
            </a:r>
          </a:p>
          <a:p>
            <a:pPr marL="625475" lvl="1" indent="-112713">
              <a:lnSpc>
                <a:spcPct val="90000"/>
              </a:lnSpc>
              <a:spcBef>
                <a:spcPct val="0"/>
              </a:spcBef>
              <a:buFontTx/>
              <a:buNone/>
            </a:pPr>
            <a:r>
              <a:rPr lang="en-US" sz="2000" dirty="0">
                <a:solidFill>
                  <a:srgbClr val="FF3300"/>
                </a:solidFill>
                <a:latin typeface="Courier New" pitchFamily="49" charset="0"/>
                <a:cs typeface="Times New Roman" pitchFamily="18" charset="0"/>
              </a:rPr>
              <a:t>    }</a:t>
            </a:r>
          </a:p>
          <a:p>
            <a:pPr marL="625475" lvl="1" indent="-112713">
              <a:lnSpc>
                <a:spcPct val="90000"/>
              </a:lnSpc>
              <a:spcBef>
                <a:spcPct val="0"/>
              </a:spcBef>
              <a:buFontTx/>
              <a:buNone/>
            </a:pPr>
            <a:r>
              <a:rPr lang="en-US" sz="2000" dirty="0">
                <a:solidFill>
                  <a:srgbClr val="FF3300"/>
                </a:solidFill>
                <a:latin typeface="Courier New" pitchFamily="49" charset="0"/>
                <a:cs typeface="Times New Roman" pitchFamily="18" charset="0"/>
              </a:rPr>
              <a:t>    catch (</a:t>
            </a:r>
            <a:r>
              <a:rPr lang="en-US" sz="2000" dirty="0" err="1">
                <a:solidFill>
                  <a:srgbClr val="FF3300"/>
                </a:solidFill>
                <a:latin typeface="Courier New" pitchFamily="49" charset="0"/>
                <a:cs typeface="Times New Roman" pitchFamily="18" charset="0"/>
              </a:rPr>
              <a:t>InterruptedException</a:t>
            </a:r>
            <a:r>
              <a:rPr lang="en-US" sz="2000" dirty="0">
                <a:solidFill>
                  <a:srgbClr val="FF3300"/>
                </a:solidFill>
                <a:latin typeface="Courier New" pitchFamily="49" charset="0"/>
                <a:cs typeface="Times New Roman" pitchFamily="18" charset="0"/>
              </a:rPr>
              <a:t> ex) {</a:t>
            </a:r>
          </a:p>
          <a:p>
            <a:pPr marL="625475" lvl="1" indent="-112713">
              <a:lnSpc>
                <a:spcPct val="90000"/>
              </a:lnSpc>
              <a:spcBef>
                <a:spcPct val="0"/>
              </a:spcBef>
              <a:buFontTx/>
              <a:buNone/>
            </a:pPr>
            <a:r>
              <a:rPr lang="en-US" sz="2000" dirty="0">
                <a:solidFill>
                  <a:srgbClr val="FF3300"/>
                </a:solidFill>
                <a:latin typeface="Courier New" pitchFamily="49" charset="0"/>
                <a:cs typeface="Times New Roman" pitchFamily="18" charset="0"/>
              </a:rPr>
              <a:t>    }</a:t>
            </a:r>
          </a:p>
          <a:p>
            <a:pPr marL="625475" lvl="1" indent="-112713">
              <a:lnSpc>
                <a:spcPct val="90000"/>
              </a:lnSpc>
              <a:spcBef>
                <a:spcPct val="0"/>
              </a:spcBef>
              <a:buFontTx/>
              <a:buNone/>
            </a:pPr>
            <a:r>
              <a:rPr lang="en-US" sz="2000" dirty="0">
                <a:latin typeface="Courier New" pitchFamily="49" charset="0"/>
                <a:cs typeface="Times New Roman" pitchFamily="18" charset="0"/>
              </a:rPr>
              <a:t>  }</a:t>
            </a:r>
          </a:p>
          <a:p>
            <a:pPr marL="625475" lvl="1" indent="-112713">
              <a:lnSpc>
                <a:spcPct val="90000"/>
              </a:lnSpc>
              <a:spcBef>
                <a:spcPct val="0"/>
              </a:spcBef>
              <a:buFontTx/>
              <a:buNone/>
            </a:pPr>
            <a:r>
              <a:rPr lang="en-US" sz="2000" dirty="0">
                <a:latin typeface="Courier New" pitchFamily="49" charset="0"/>
                <a:cs typeface="Times New Roman" pitchFamily="18" charset="0"/>
              </a:rPr>
              <a:t>}</a:t>
            </a:r>
          </a:p>
          <a:p>
            <a:pPr marL="0" indent="0">
              <a:lnSpc>
                <a:spcPct val="90000"/>
              </a:lnSpc>
              <a:spcBef>
                <a:spcPct val="0"/>
              </a:spcBef>
              <a:buFont typeface="Monotype Sorts" pitchFamily="2" charset="2"/>
              <a:buNone/>
            </a:pPr>
            <a:r>
              <a:rPr lang="en-US" sz="2400" dirty="0">
                <a:cs typeface="Times New Roman" pitchFamily="18" charset="0"/>
              </a:rPr>
              <a:t> </a:t>
            </a:r>
          </a:p>
          <a:p>
            <a:pPr marL="0" indent="0">
              <a:lnSpc>
                <a:spcPct val="90000"/>
              </a:lnSpc>
              <a:spcBef>
                <a:spcPct val="0"/>
              </a:spcBef>
              <a:buFont typeface="Monotype Sorts" pitchFamily="2" charset="2"/>
              <a:buNone/>
            </a:pPr>
            <a:r>
              <a:rPr lang="en-US" sz="2400" dirty="0">
                <a:cs typeface="Times New Roman" pitchFamily="18" charset="0"/>
              </a:rPr>
              <a:t>Every time a number (&gt;= 50) is printed, the </a:t>
            </a:r>
            <a:r>
              <a:rPr lang="en-US" sz="2400" u="sng" dirty="0">
                <a:cs typeface="Times New Roman" pitchFamily="18" charset="0"/>
              </a:rPr>
              <a:t>print100</a:t>
            </a:r>
            <a:r>
              <a:rPr lang="en-US" sz="2400" dirty="0">
                <a:cs typeface="Times New Roman" pitchFamily="18" charset="0"/>
              </a:rPr>
              <a:t> thread is put to sleep for 1 millisecond. </a:t>
            </a:r>
          </a:p>
          <a:p>
            <a:endParaRPr lang="en-US" dirty="0"/>
          </a:p>
        </p:txBody>
      </p:sp>
    </p:spTree>
    <p:extLst>
      <p:ext uri="{BB962C8B-B14F-4D97-AF65-F5344CB8AC3E}">
        <p14:creationId xmlns:p14="http://schemas.microsoft.com/office/powerpoint/2010/main" val="232737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2" y="152400"/>
            <a:ext cx="8229600" cy="1143000"/>
          </a:xfrm>
        </p:spPr>
        <p:txBody>
          <a:bodyPr/>
          <a:lstStyle/>
          <a:p>
            <a:r>
              <a:rPr lang="en-US" dirty="0"/>
              <a:t>The join() Method</a:t>
            </a:r>
          </a:p>
        </p:txBody>
      </p:sp>
      <p:sp>
        <p:nvSpPr>
          <p:cNvPr id="4" name="Rectangle 3"/>
          <p:cNvSpPr>
            <a:spLocks noGrp="1" noChangeArrowheads="1"/>
          </p:cNvSpPr>
          <p:nvPr/>
        </p:nvSpPr>
        <p:spPr bwMode="auto">
          <a:xfrm>
            <a:off x="242455" y="12954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lnSpc>
                <a:spcPct val="90000"/>
              </a:lnSpc>
              <a:spcBef>
                <a:spcPct val="0"/>
              </a:spcBef>
              <a:buFont typeface="Monotype Sorts" pitchFamily="2" charset="2"/>
              <a:buNone/>
            </a:pPr>
            <a:r>
              <a:rPr lang="en-US" sz="2400" dirty="0">
                <a:cs typeface="Times New Roman" pitchFamily="18" charset="0"/>
              </a:rPr>
              <a:t>You can use the join() method to force one thread to wait for another thread to finish. For example, suppose you modify the code in Lines 53-57 in TaskThreadDemo.java as follows:</a:t>
            </a:r>
          </a:p>
        </p:txBody>
      </p:sp>
      <p:sp>
        <p:nvSpPr>
          <p:cNvPr id="5" name="Rectangle 4"/>
          <p:cNvSpPr>
            <a:spLocks noChangeArrowheads="1"/>
          </p:cNvSpPr>
          <p:nvPr/>
        </p:nvSpPr>
        <p:spPr bwMode="auto">
          <a:xfrm>
            <a:off x="96982" y="5638800"/>
            <a:ext cx="876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nSpc>
                <a:spcPct val="90000"/>
              </a:lnSpc>
              <a:buClr>
                <a:schemeClr val="tx2"/>
              </a:buClr>
              <a:buSzPct val="75000"/>
              <a:buFont typeface="Monotype Sorts" pitchFamily="2" charset="2"/>
              <a:buNone/>
            </a:pPr>
            <a:endParaRPr lang="en-US" dirty="0">
              <a:cs typeface="Times New Roman" pitchFamily="18" charset="0"/>
            </a:endParaRPr>
          </a:p>
          <a:p>
            <a:pPr>
              <a:lnSpc>
                <a:spcPct val="90000"/>
              </a:lnSpc>
              <a:buClr>
                <a:schemeClr val="tx2"/>
              </a:buClr>
              <a:buSzPct val="75000"/>
              <a:buFont typeface="Monotype Sorts" pitchFamily="2" charset="2"/>
              <a:buNone/>
            </a:pPr>
            <a:r>
              <a:rPr lang="en-US" dirty="0">
                <a:cs typeface="Times New Roman" pitchFamily="18" charset="0"/>
              </a:rPr>
              <a:t>The numbers after 50 are printed after thread </a:t>
            </a:r>
            <a:r>
              <a:rPr lang="en-US" dirty="0" err="1">
                <a:cs typeface="Times New Roman" pitchFamily="18" charset="0"/>
              </a:rPr>
              <a:t>printA</a:t>
            </a:r>
            <a:r>
              <a:rPr lang="en-US" dirty="0">
                <a:cs typeface="Times New Roman" pitchFamily="18" charset="0"/>
              </a:rPr>
              <a:t> is finished. </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5" y="2520950"/>
            <a:ext cx="8686800" cy="2889250"/>
          </a:xfrm>
          <a:prstGeom prst="rect">
            <a:avLst/>
          </a:prstGeom>
          <a:solidFill>
            <a:schemeClr val="tx1"/>
          </a:solidFill>
        </p:spPr>
      </p:pic>
    </p:spTree>
    <p:extLst>
      <p:ext uri="{BB962C8B-B14F-4D97-AF65-F5344CB8AC3E}">
        <p14:creationId xmlns:p14="http://schemas.microsoft.com/office/powerpoint/2010/main" val="35744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isAlive</a:t>
            </a:r>
            <a:r>
              <a:rPr lang="en-US" dirty="0"/>
              <a:t>(), interrupt(), and </a:t>
            </a:r>
            <a:r>
              <a:rPr lang="en-US" dirty="0" err="1"/>
              <a:t>isInterrupted</a:t>
            </a:r>
            <a:r>
              <a:rPr lang="en-US" dirty="0"/>
              <a:t>()</a:t>
            </a:r>
          </a:p>
        </p:txBody>
      </p:sp>
      <p:sp>
        <p:nvSpPr>
          <p:cNvPr id="3" name="Content Placeholder 2"/>
          <p:cNvSpPr>
            <a:spLocks noGrp="1"/>
          </p:cNvSpPr>
          <p:nvPr>
            <p:ph idx="1"/>
          </p:nvPr>
        </p:nvSpPr>
        <p:spPr/>
        <p:txBody>
          <a:bodyPr>
            <a:normAutofit fontScale="85000" lnSpcReduction="10000"/>
          </a:bodyPr>
          <a:lstStyle/>
          <a:p>
            <a:pPr marL="0" indent="0">
              <a:lnSpc>
                <a:spcPct val="90000"/>
              </a:lnSpc>
              <a:spcBef>
                <a:spcPct val="0"/>
              </a:spcBef>
              <a:buFont typeface="Monotype Sorts" pitchFamily="2" charset="2"/>
              <a:buNone/>
            </a:pPr>
            <a:r>
              <a:rPr lang="en-US" dirty="0">
                <a:cs typeface="Times New Roman" pitchFamily="18" charset="0"/>
              </a:rPr>
              <a:t>The </a:t>
            </a:r>
            <a:r>
              <a:rPr lang="en-US" dirty="0" err="1">
                <a:cs typeface="Times New Roman" pitchFamily="18" charset="0"/>
              </a:rPr>
              <a:t>isAlive</a:t>
            </a:r>
            <a:r>
              <a:rPr lang="en-US" dirty="0">
                <a:cs typeface="Times New Roman" pitchFamily="18" charset="0"/>
              </a:rPr>
              <a:t>() method is used to find out the state of a thread. It returns true if a thread is in the Ready, Blocked, or Running state; it returns false if a thread is new and has not started or if it is finished.</a:t>
            </a:r>
          </a:p>
          <a:p>
            <a:pPr marL="0" indent="0">
              <a:lnSpc>
                <a:spcPct val="90000"/>
              </a:lnSpc>
              <a:spcBef>
                <a:spcPct val="0"/>
              </a:spcBef>
              <a:buFont typeface="Monotype Sorts" pitchFamily="2" charset="2"/>
              <a:buNone/>
            </a:pPr>
            <a:endParaRPr lang="en-US" dirty="0">
              <a:cs typeface="Times New Roman" pitchFamily="18" charset="0"/>
            </a:endParaRPr>
          </a:p>
          <a:p>
            <a:pPr marL="0" indent="0">
              <a:lnSpc>
                <a:spcPct val="90000"/>
              </a:lnSpc>
              <a:spcBef>
                <a:spcPct val="0"/>
              </a:spcBef>
              <a:buClrTx/>
              <a:buSzTx/>
              <a:buFontTx/>
              <a:buNone/>
            </a:pPr>
            <a:r>
              <a:rPr lang="en-US" dirty="0">
                <a:cs typeface="Times New Roman" pitchFamily="18" charset="0"/>
              </a:rPr>
              <a:t>The interrupt() method interrupts a thread in the following way: If a thread is currently in the Ready or Running state, its interrupted flag is set; if a thread is currently blocked, it is awakened and enters the Ready state, and an </a:t>
            </a:r>
            <a:r>
              <a:rPr lang="en-US" dirty="0" err="1">
                <a:cs typeface="Times New Roman" pitchFamily="18" charset="0"/>
              </a:rPr>
              <a:t>java.io.InterruptedException</a:t>
            </a:r>
            <a:r>
              <a:rPr lang="en-US" dirty="0">
                <a:cs typeface="Times New Roman" pitchFamily="18" charset="0"/>
              </a:rPr>
              <a:t> is thrown.</a:t>
            </a:r>
          </a:p>
          <a:p>
            <a:pPr marL="0" indent="0">
              <a:lnSpc>
                <a:spcPct val="90000"/>
              </a:lnSpc>
              <a:spcBef>
                <a:spcPct val="0"/>
              </a:spcBef>
              <a:buClrTx/>
              <a:buSzTx/>
              <a:buFontTx/>
              <a:buNone/>
            </a:pPr>
            <a:endParaRPr lang="en-US" dirty="0">
              <a:cs typeface="Times New Roman" pitchFamily="18" charset="0"/>
            </a:endParaRPr>
          </a:p>
          <a:p>
            <a:pPr marL="0" indent="0">
              <a:lnSpc>
                <a:spcPct val="90000"/>
              </a:lnSpc>
              <a:spcBef>
                <a:spcPct val="0"/>
              </a:spcBef>
              <a:buClrTx/>
              <a:buSzTx/>
              <a:buFontTx/>
              <a:buNone/>
            </a:pPr>
            <a:r>
              <a:rPr lang="en-US" dirty="0">
                <a:cs typeface="Times New Roman" pitchFamily="18" charset="0"/>
              </a:rPr>
              <a:t>The </a:t>
            </a:r>
            <a:r>
              <a:rPr lang="en-US" dirty="0" err="1">
                <a:cs typeface="Times New Roman" pitchFamily="18" charset="0"/>
              </a:rPr>
              <a:t>isInterrupt</a:t>
            </a:r>
            <a:r>
              <a:rPr lang="en-US" dirty="0">
                <a:cs typeface="Times New Roman" pitchFamily="18" charset="0"/>
              </a:rPr>
              <a:t>() method tests whether the thread is interrupted.</a:t>
            </a:r>
          </a:p>
          <a:p>
            <a:endParaRPr lang="en-US" dirty="0"/>
          </a:p>
        </p:txBody>
      </p:sp>
    </p:spTree>
    <p:extLst>
      <p:ext uri="{BB962C8B-B14F-4D97-AF65-F5344CB8AC3E}">
        <p14:creationId xmlns:p14="http://schemas.microsoft.com/office/powerpoint/2010/main" val="3208129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1046</Words>
  <Application>Microsoft Office PowerPoint</Application>
  <PresentationFormat>On-screen Show (4:3)</PresentationFormat>
  <Paragraphs>75</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Microsoft Word Picture</vt:lpstr>
      <vt:lpstr>Advanced Java and Android Programming</vt:lpstr>
      <vt:lpstr>Threads Concept</vt:lpstr>
      <vt:lpstr>Creating Tasks and Threads</vt:lpstr>
      <vt:lpstr>Using the Runnable Interface</vt:lpstr>
      <vt:lpstr>The Thread Class </vt:lpstr>
      <vt:lpstr>The Static yield() Method</vt:lpstr>
      <vt:lpstr>The Static sleep(milliseconds) Method</vt:lpstr>
      <vt:lpstr>The join() Method</vt:lpstr>
      <vt:lpstr>isAlive(), interrupt(), and isInterrupted()</vt:lpstr>
      <vt:lpstr>Thread Priority</vt:lpstr>
      <vt:lpstr>Thread Synchronization</vt:lpstr>
      <vt:lpstr>Race Condition</vt:lpstr>
      <vt:lpstr>The synchronized keyword</vt:lpstr>
      <vt:lpstr>Synchronizing Instance Methods and Static Methods</vt:lpstr>
      <vt:lpstr>Synchronizing Instance Methods and Static Methods</vt:lpstr>
      <vt:lpstr> Synchronization Using Locks </vt:lpstr>
      <vt:lpstr> Fairness Policy </vt:lpstr>
      <vt:lpstr> Example: Using  Locks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jcole</dc:creator>
  <cp:lastModifiedBy>jcole</cp:lastModifiedBy>
  <cp:revision>13</cp:revision>
  <dcterms:created xsi:type="dcterms:W3CDTF">2013-07-18T16:24:33Z</dcterms:created>
  <dcterms:modified xsi:type="dcterms:W3CDTF">2013-07-19T14:02:59Z</dcterms:modified>
</cp:coreProperties>
</file>