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56" r:id="rId2"/>
    <p:sldId id="259" r:id="rId3"/>
    <p:sldId id="258" r:id="rId4"/>
    <p:sldId id="260" r:id="rId5"/>
    <p:sldId id="261" r:id="rId6"/>
    <p:sldId id="262" r:id="rId7"/>
    <p:sldId id="257" r:id="rId8"/>
    <p:sldId id="263" r:id="rId9"/>
    <p:sldId id="265" r:id="rId10"/>
    <p:sldId id="264" r:id="rId11"/>
    <p:sldId id="266" r:id="rId12"/>
    <p:sldId id="267"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9" r:id="rId36"/>
    <p:sldId id="292" r:id="rId37"/>
    <p:sldId id="293" r:id="rId38"/>
    <p:sldId id="294" r:id="rId39"/>
    <p:sldId id="295" r:id="rId40"/>
    <p:sldId id="296" r:id="rId41"/>
    <p:sldId id="297"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38" autoAdjust="0"/>
  </p:normalViewPr>
  <p:slideViewPr>
    <p:cSldViewPr>
      <p:cViewPr varScale="1">
        <p:scale>
          <a:sx n="87" d="100"/>
          <a:sy n="87"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1FDC43-EE6C-410A-AC4E-5DD593FDFEFD}" type="datetimeFigureOut">
              <a:rPr lang="en-US" smtClean="0"/>
              <a:t>5/8/2015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EDFE13-CEC5-4B8E-B844-7128010CD2D4}" type="slidenum">
              <a:rPr lang="en-US" smtClean="0"/>
              <a:t>‹#›</a:t>
            </a:fld>
            <a:endParaRPr lang="en-US"/>
          </a:p>
        </p:txBody>
      </p:sp>
    </p:spTree>
    <p:extLst>
      <p:ext uri="{BB962C8B-B14F-4D97-AF65-F5344CB8AC3E}">
        <p14:creationId xmlns:p14="http://schemas.microsoft.com/office/powerpoint/2010/main" val="114327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EDFE13-CEC5-4B8E-B844-7128010CD2D4}" type="slidenum">
              <a:rPr lang="en-US" smtClean="0"/>
              <a:t>24</a:t>
            </a:fld>
            <a:endParaRPr lang="en-US"/>
          </a:p>
        </p:txBody>
      </p:sp>
    </p:spTree>
    <p:extLst>
      <p:ext uri="{BB962C8B-B14F-4D97-AF65-F5344CB8AC3E}">
        <p14:creationId xmlns:p14="http://schemas.microsoft.com/office/powerpoint/2010/main" val="1364060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CC699A-7241-461B-89A0-AC1084699936}"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72143-CCD3-4BAA-B6A3-BC4E764086C3}"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C699A-7241-461B-89A0-AC1084699936}"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72143-CCD3-4BAA-B6A3-BC4E764086C3}"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C699A-7241-461B-89A0-AC1084699936}"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72143-CCD3-4BAA-B6A3-BC4E764086C3}"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0AEE5-D902-478E-85D6-3E4125C9F5E9}"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25963"/>
          </a:xfrm>
        </p:spPr>
        <p:txBody>
          <a:bodyPr/>
          <a:lstStyle/>
          <a:p>
            <a:pPr lvl="0"/>
            <a:endParaRPr lang="en-US" noProof="0" smtClean="0"/>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AE2289-6DFB-43AD-AB9F-470FB1D9D40E}"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5297745-AB1E-4A55-A486-E346DD3513CD}"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C699A-7241-461B-89A0-AC1084699936}"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72143-CCD3-4BAA-B6A3-BC4E764086C3}"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C699A-7241-461B-89A0-AC1084699936}"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72143-CCD3-4BAA-B6A3-BC4E764086C3}"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CC699A-7241-461B-89A0-AC1084699936}" type="datetimeFigureOut">
              <a:rPr lang="en-US" smtClean="0"/>
              <a:t>5/8/2015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72143-CCD3-4BAA-B6A3-BC4E764086C3}"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CC699A-7241-461B-89A0-AC1084699936}" type="datetimeFigureOut">
              <a:rPr lang="en-US" smtClean="0"/>
              <a:t>5/8/2015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572143-CCD3-4BAA-B6A3-BC4E764086C3}"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CC699A-7241-461B-89A0-AC1084699936}" type="datetimeFigureOut">
              <a:rPr lang="en-US" smtClean="0"/>
              <a:t>5/8/2015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572143-CCD3-4BAA-B6A3-BC4E764086C3}"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C699A-7241-461B-89A0-AC1084699936}" type="datetimeFigureOut">
              <a:rPr lang="en-US" smtClean="0"/>
              <a:t>5/8/2015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572143-CCD3-4BAA-B6A3-BC4E764086C3}"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C699A-7241-461B-89A0-AC1084699936}" type="datetimeFigureOut">
              <a:rPr lang="en-US" smtClean="0"/>
              <a:t>5/8/2015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72143-CCD3-4BAA-B6A3-BC4E764086C3}"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C699A-7241-461B-89A0-AC1084699936}" type="datetimeFigureOut">
              <a:rPr lang="en-US" smtClean="0"/>
              <a:t>5/8/2015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72143-CCD3-4BAA-B6A3-BC4E764086C3}"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C699A-7241-461B-89A0-AC1084699936}" type="datetimeFigureOut">
              <a:rPr lang="en-US" smtClean="0"/>
              <a:t>5/8/2015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72143-CCD3-4BAA-B6A3-BC4E764086C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n w="10541" cmpd="sng">
                  <a:solidFill>
                    <a:srgbClr val="92D050"/>
                  </a:solidFill>
                  <a:prstDash val="solid"/>
                </a:ln>
                <a:solidFill>
                  <a:srgbClr val="92D050"/>
                </a:solidFill>
                <a:effectLst>
                  <a:glow rad="101600">
                    <a:schemeClr val="accent3">
                      <a:satMod val="175000"/>
                      <a:alpha val="40000"/>
                    </a:schemeClr>
                  </a:glow>
                </a:effectLst>
              </a:rPr>
              <a:t>GameMaker</a:t>
            </a:r>
            <a:endParaRPr lang="en-US" dirty="0">
              <a:ln w="10541" cmpd="sng">
                <a:solidFill>
                  <a:srgbClr val="92D050"/>
                </a:solidFill>
                <a:prstDash val="solid"/>
              </a:ln>
              <a:solidFill>
                <a:srgbClr val="92D050"/>
              </a:solidFill>
              <a:effectLst>
                <a:glow rad="101600">
                  <a:schemeClr val="accent3">
                    <a:satMod val="175000"/>
                    <a:alpha val="40000"/>
                  </a:schemeClr>
                </a:glow>
              </a:effectLst>
            </a:endParaRPr>
          </a:p>
        </p:txBody>
      </p:sp>
      <p:sp>
        <p:nvSpPr>
          <p:cNvPr id="3" name="Subtitle 2"/>
          <p:cNvSpPr>
            <a:spLocks noGrp="1"/>
          </p:cNvSpPr>
          <p:nvPr>
            <p:ph type="subTitle" idx="1"/>
          </p:nvPr>
        </p:nvSpPr>
        <p:spPr/>
        <p:txBody>
          <a:bodyPr/>
          <a:lstStyle/>
          <a:p>
            <a:pPr algn="r"/>
            <a:r>
              <a:rPr lang="en-US" dirty="0" err="1" smtClean="0">
                <a:solidFill>
                  <a:schemeClr val="bg1"/>
                </a:solidFill>
              </a:rPr>
              <a:t>Sai</a:t>
            </a:r>
            <a:r>
              <a:rPr lang="en-US" dirty="0" smtClean="0">
                <a:solidFill>
                  <a:schemeClr val="bg1"/>
                </a:solidFill>
              </a:rPr>
              <a:t> </a:t>
            </a:r>
            <a:r>
              <a:rPr lang="en-US" dirty="0" err="1" smtClean="0">
                <a:solidFill>
                  <a:schemeClr val="bg1"/>
                </a:solidFill>
              </a:rPr>
              <a:t>Chaitanya</a:t>
            </a:r>
            <a:r>
              <a:rPr lang="en-US" dirty="0" smtClean="0">
                <a:solidFill>
                  <a:schemeClr val="bg1"/>
                </a:solidFill>
              </a:rPr>
              <a:t> </a:t>
            </a:r>
            <a:r>
              <a:rPr lang="en-US" dirty="0" err="1" smtClean="0">
                <a:solidFill>
                  <a:schemeClr val="bg1"/>
                </a:solidFill>
              </a:rPr>
              <a:t>Batlanki</a:t>
            </a:r>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rgbClr val="92D050"/>
                </a:solidFill>
                <a:latin typeface="Arial" charset="0"/>
              </a:rPr>
              <a:t>How do I build a game in GameMaker?</a:t>
            </a:r>
            <a:endParaRPr lang="en-US" sz="4000" b="1" dirty="0">
              <a:solidFill>
                <a:srgbClr val="92D050"/>
              </a:solidFill>
              <a:latin typeface="Arial" charset="0"/>
            </a:endParaRPr>
          </a:p>
        </p:txBody>
      </p:sp>
      <p:sp>
        <p:nvSpPr>
          <p:cNvPr id="9" name="Content Placeholder 8"/>
          <p:cNvSpPr>
            <a:spLocks noGrp="1"/>
          </p:cNvSpPr>
          <p:nvPr>
            <p:ph idx="1"/>
          </p:nvPr>
        </p:nvSpPr>
        <p:spPr/>
        <p:txBody>
          <a:bodyPr>
            <a:noAutofit/>
          </a:bodyPr>
          <a:lstStyle/>
          <a:p>
            <a:pPr>
              <a:buFont typeface="Arial" charset="0"/>
              <a:buAutoNum type="arabicPeriod"/>
            </a:pPr>
            <a:r>
              <a:rPr lang="en-US" sz="1800" dirty="0">
                <a:solidFill>
                  <a:schemeClr val="bg1">
                    <a:lumMod val="95000"/>
                  </a:schemeClr>
                </a:solidFill>
                <a:latin typeface="Arial" charset="0"/>
              </a:rPr>
              <a:t>Describe the game you are trying to create  What is it supposed to do? What is it supposed to look like?</a:t>
            </a:r>
          </a:p>
          <a:p>
            <a:pPr>
              <a:spcBef>
                <a:spcPts val="538"/>
              </a:spcBef>
              <a:buFont typeface="Arial" charset="0"/>
              <a:buAutoNum type="arabicPeriod"/>
            </a:pPr>
            <a:r>
              <a:rPr lang="en-US" sz="1800" dirty="0">
                <a:solidFill>
                  <a:schemeClr val="bg1">
                    <a:lumMod val="95000"/>
                  </a:schemeClr>
                </a:solidFill>
                <a:latin typeface="Arial" charset="0"/>
              </a:rPr>
              <a:t>Define the sprites</a:t>
            </a:r>
          </a:p>
          <a:p>
            <a:pPr>
              <a:spcBef>
                <a:spcPts val="538"/>
              </a:spcBef>
              <a:buFont typeface="Arial" charset="0"/>
              <a:buAutoNum type="arabicPeriod"/>
            </a:pPr>
            <a:r>
              <a:rPr lang="en-US" sz="1800" dirty="0">
                <a:solidFill>
                  <a:schemeClr val="bg1">
                    <a:lumMod val="95000"/>
                  </a:schemeClr>
                </a:solidFill>
                <a:latin typeface="Arial" charset="0"/>
              </a:rPr>
              <a:t>Define the sounds</a:t>
            </a:r>
          </a:p>
          <a:p>
            <a:pPr>
              <a:spcBef>
                <a:spcPts val="538"/>
              </a:spcBef>
              <a:buFont typeface="Arial" charset="0"/>
              <a:buAutoNum type="arabicPeriod"/>
            </a:pPr>
            <a:r>
              <a:rPr lang="en-US" sz="1800" dirty="0">
                <a:solidFill>
                  <a:schemeClr val="bg1">
                    <a:lumMod val="95000"/>
                  </a:schemeClr>
                </a:solidFill>
                <a:latin typeface="Arial" charset="0"/>
              </a:rPr>
              <a:t>Define the objects themselves, but not (yet) their events and actions</a:t>
            </a:r>
          </a:p>
          <a:p>
            <a:pPr>
              <a:spcBef>
                <a:spcPts val="538"/>
              </a:spcBef>
              <a:buFont typeface="Arial" charset="0"/>
              <a:buAutoNum type="arabicPeriod"/>
            </a:pPr>
            <a:r>
              <a:rPr lang="en-US" sz="1800" dirty="0">
                <a:solidFill>
                  <a:schemeClr val="bg1">
                    <a:lumMod val="95000"/>
                  </a:schemeClr>
                </a:solidFill>
                <a:latin typeface="Arial" charset="0"/>
              </a:rPr>
              <a:t>Go back and define each object’s events and actions</a:t>
            </a:r>
          </a:p>
          <a:p>
            <a:pPr>
              <a:spcBef>
                <a:spcPts val="538"/>
              </a:spcBef>
              <a:buFont typeface="Arial" charset="0"/>
              <a:buAutoNum type="arabicPeriod"/>
            </a:pPr>
            <a:r>
              <a:rPr lang="en-US" sz="1800" dirty="0">
                <a:solidFill>
                  <a:schemeClr val="bg1">
                    <a:lumMod val="95000"/>
                  </a:schemeClr>
                </a:solidFill>
                <a:latin typeface="Arial" charset="0"/>
              </a:rPr>
              <a:t>Define the room</a:t>
            </a:r>
          </a:p>
          <a:p>
            <a:pPr>
              <a:spcBef>
                <a:spcPts val="538"/>
              </a:spcBef>
              <a:buFont typeface="Arial" charset="0"/>
              <a:buAutoNum type="arabicPeriod"/>
            </a:pPr>
            <a:r>
              <a:rPr lang="en-US" sz="1800" dirty="0">
                <a:solidFill>
                  <a:schemeClr val="bg1">
                    <a:lumMod val="95000"/>
                  </a:schemeClr>
                </a:solidFill>
                <a:latin typeface="Arial" charset="0"/>
              </a:rPr>
              <a:t>Put the object instances in the room</a:t>
            </a:r>
          </a:p>
          <a:p>
            <a:endParaRPr lang="en-US" sz="1800" dirty="0">
              <a:solidFill>
                <a:schemeClr val="bg1">
                  <a:lumMod val="95000"/>
                </a:schemeClr>
              </a:solidFill>
              <a:latin typeface="Arial" charset="0"/>
            </a:endParaRPr>
          </a:p>
          <a:p>
            <a:endParaRPr lang="en-US" sz="1800" dirty="0">
              <a:solidFill>
                <a:schemeClr val="bg1">
                  <a:lumMod val="95000"/>
                </a:schemeClr>
              </a:solidFill>
              <a:latin typeface="Arial" charset="0"/>
            </a:endParaRPr>
          </a:p>
          <a:p>
            <a:pPr>
              <a:buNone/>
            </a:pPr>
            <a:r>
              <a:rPr lang="en-US" sz="1800" dirty="0" smtClean="0">
                <a:solidFill>
                  <a:schemeClr val="bg1">
                    <a:lumMod val="95000"/>
                  </a:schemeClr>
                </a:solidFill>
                <a:latin typeface="Arial" charset="0"/>
              </a:rPr>
              <a:t>Note: It is suggestible to </a:t>
            </a:r>
            <a:r>
              <a:rPr lang="en-US" sz="1800" dirty="0">
                <a:solidFill>
                  <a:schemeClr val="bg1">
                    <a:lumMod val="95000"/>
                  </a:schemeClr>
                </a:solidFill>
                <a:latin typeface="Arial" charset="0"/>
              </a:rPr>
              <a:t>define the objects first and their events and actions </a:t>
            </a:r>
            <a:r>
              <a:rPr lang="en-US" sz="1800" dirty="0" smtClean="0">
                <a:solidFill>
                  <a:schemeClr val="bg1">
                    <a:lumMod val="95000"/>
                  </a:schemeClr>
                </a:solidFill>
                <a:latin typeface="Arial" charset="0"/>
              </a:rPr>
              <a:t>            later </a:t>
            </a:r>
            <a:r>
              <a:rPr lang="en-US" sz="1800" dirty="0">
                <a:solidFill>
                  <a:schemeClr val="bg1">
                    <a:lumMod val="95000"/>
                  </a:schemeClr>
                </a:solidFill>
                <a:latin typeface="Arial" charset="0"/>
              </a:rPr>
              <a:t>because some of those actions will need to be asked for in terms of objects (that might not have been created yet</a:t>
            </a:r>
            <a:r>
              <a:rPr lang="en-US" sz="1800" dirty="0" smtClean="0">
                <a:solidFill>
                  <a:schemeClr val="bg1">
                    <a:lumMod val="95000"/>
                  </a:schemeClr>
                </a:solidFill>
                <a:latin typeface="Arial" charset="0"/>
              </a:rPr>
              <a:t>).</a:t>
            </a:r>
            <a:endParaRPr lang="en-US" sz="1800" dirty="0">
              <a:solidFill>
                <a:schemeClr val="bg1">
                  <a:lumMod val="95000"/>
                </a:schemeClr>
              </a:solidFill>
              <a:latin typeface="Arial" charset="0"/>
            </a:endParaRPr>
          </a:p>
          <a:p>
            <a:endParaRPr lang="en-US" sz="1800" dirty="0">
              <a:solidFill>
                <a:schemeClr val="bg1">
                  <a:lumMod val="95000"/>
                </a:schemeClr>
              </a:solidFill>
              <a:latin typeface="Arial" charset="0"/>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92D050"/>
                </a:solidFill>
                <a:latin typeface="Arial" charset="0"/>
              </a:rPr>
              <a:t>What next?</a:t>
            </a:r>
            <a:endParaRPr lang="en-US" sz="4000" b="1" dirty="0">
              <a:solidFill>
                <a:srgbClr val="92D050"/>
              </a:solidFill>
              <a:latin typeface="Arial" charset="0"/>
            </a:endParaRPr>
          </a:p>
        </p:txBody>
      </p:sp>
      <p:sp>
        <p:nvSpPr>
          <p:cNvPr id="9" name="Content Placeholder 8"/>
          <p:cNvSpPr>
            <a:spLocks noGrp="1"/>
          </p:cNvSpPr>
          <p:nvPr>
            <p:ph idx="1"/>
          </p:nvPr>
        </p:nvSpPr>
        <p:spPr/>
        <p:txBody>
          <a:bodyPr>
            <a:noAutofit/>
          </a:bodyPr>
          <a:lstStyle/>
          <a:p>
            <a:r>
              <a:rPr lang="en-US" sz="1800" dirty="0" smtClean="0">
                <a:solidFill>
                  <a:schemeClr val="bg1">
                    <a:lumMod val="95000"/>
                  </a:schemeClr>
                </a:solidFill>
                <a:latin typeface="Arial" charset="0"/>
              </a:rPr>
              <a:t>N</a:t>
            </a:r>
            <a:r>
              <a:rPr lang="en-US" sz="2000" dirty="0" smtClean="0">
                <a:solidFill>
                  <a:schemeClr val="bg1">
                    <a:lumMod val="95000"/>
                  </a:schemeClr>
                </a:solidFill>
                <a:latin typeface="Arial" charset="0"/>
              </a:rPr>
              <a:t>ow that we are acquainted  with the basic terminology required for working on the GameMaker software, let’s stretch ourselves to know more about various resources and their  functionalities.</a:t>
            </a:r>
          </a:p>
          <a:p>
            <a:endParaRPr lang="en-US" sz="1800" dirty="0">
              <a:solidFill>
                <a:schemeClr val="bg1">
                  <a:lumMod val="95000"/>
                </a:schemeClr>
              </a:solidFill>
              <a:latin typeface="Arial" charset="0"/>
            </a:endParaRPr>
          </a:p>
          <a:p>
            <a:endParaRPr lang="en-US" sz="1800" dirty="0">
              <a:solidFill>
                <a:schemeClr val="bg1">
                  <a:lumMod val="95000"/>
                </a:schemeClr>
              </a:solidFill>
              <a:latin typeface="Arial" charset="0"/>
            </a:endParaRPr>
          </a:p>
        </p:txBody>
      </p:sp>
      <p:pic>
        <p:nvPicPr>
          <p:cNvPr id="4" name="Picture 3" descr="Logo.PNG"/>
          <p:cNvPicPr>
            <a:picLocks noChangeAspect="1"/>
          </p:cNvPicPr>
          <p:nvPr/>
        </p:nvPicPr>
        <p:blipFill>
          <a:blip r:embed="rId2"/>
          <a:stretch>
            <a:fillRect/>
          </a:stretch>
        </p:blipFill>
        <p:spPr>
          <a:xfrm>
            <a:off x="1828800" y="2590800"/>
            <a:ext cx="4972404" cy="4056434"/>
          </a:xfrm>
          <a:prstGeom prst="rect">
            <a:avLst/>
          </a:prstGeom>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92D050"/>
                </a:solidFill>
                <a:latin typeface="Arial" charset="0"/>
              </a:rPr>
              <a:t>Sprites</a:t>
            </a:r>
            <a:endParaRPr lang="en-US" sz="4000" b="1" dirty="0">
              <a:solidFill>
                <a:srgbClr val="92D050"/>
              </a:solidFill>
              <a:latin typeface="Arial" charset="0"/>
            </a:endParaRPr>
          </a:p>
        </p:txBody>
      </p:sp>
      <p:sp>
        <p:nvSpPr>
          <p:cNvPr id="9" name="Content Placeholder 8"/>
          <p:cNvSpPr>
            <a:spLocks noGrp="1"/>
          </p:cNvSpPr>
          <p:nvPr>
            <p:ph idx="1"/>
          </p:nvPr>
        </p:nvSpPr>
        <p:spPr/>
        <p:txBody>
          <a:bodyPr>
            <a:noAutofit/>
          </a:bodyPr>
          <a:lstStyle/>
          <a:p>
            <a:endParaRPr lang="en-US" sz="1800" dirty="0">
              <a:solidFill>
                <a:schemeClr val="bg1">
                  <a:lumMod val="95000"/>
                </a:schemeClr>
              </a:solidFill>
              <a:latin typeface="Arial" charset="0"/>
            </a:endParaRPr>
          </a:p>
          <a:p>
            <a:pPr>
              <a:tabLst>
                <a:tab pos="7315200" algn="r"/>
              </a:tabLst>
            </a:pPr>
            <a:r>
              <a:rPr lang="en-US" sz="1800" dirty="0">
                <a:solidFill>
                  <a:schemeClr val="bg1">
                    <a:lumMod val="95000"/>
                  </a:schemeClr>
                </a:solidFill>
                <a:latin typeface="Arial" charset="0"/>
              </a:rPr>
              <a:t>Sprite = picture</a:t>
            </a:r>
          </a:p>
          <a:p>
            <a:pPr lvl="1">
              <a:tabLst>
                <a:tab pos="7315200" algn="r"/>
              </a:tabLst>
            </a:pPr>
            <a:r>
              <a:rPr lang="en-US" sz="1800" dirty="0">
                <a:solidFill>
                  <a:schemeClr val="bg1">
                    <a:lumMod val="95000"/>
                  </a:schemeClr>
                </a:solidFill>
                <a:latin typeface="Arial" charset="0"/>
              </a:rPr>
              <a:t>It can’t do anything but look good</a:t>
            </a:r>
          </a:p>
          <a:p>
            <a:pPr>
              <a:tabLst>
                <a:tab pos="7315200" algn="r"/>
              </a:tabLst>
            </a:pPr>
            <a:r>
              <a:rPr lang="en-US" sz="1800" dirty="0">
                <a:solidFill>
                  <a:schemeClr val="bg1">
                    <a:lumMod val="95000"/>
                  </a:schemeClr>
                </a:solidFill>
                <a:latin typeface="Arial" charset="0"/>
              </a:rPr>
              <a:t>Visual representation of game objects</a:t>
            </a:r>
          </a:p>
          <a:p>
            <a:pPr>
              <a:tabLst>
                <a:tab pos="7315200" algn="r"/>
              </a:tabLst>
            </a:pPr>
            <a:r>
              <a:rPr lang="en-US" sz="1800" dirty="0">
                <a:solidFill>
                  <a:schemeClr val="bg1">
                    <a:lumMod val="95000"/>
                  </a:schemeClr>
                </a:solidFill>
                <a:latin typeface="Arial" charset="0"/>
              </a:rPr>
              <a:t>Any common drawing format (gif, jpeg, tiff, </a:t>
            </a:r>
            <a:r>
              <a:rPr lang="en-US" sz="1800" dirty="0" err="1">
                <a:solidFill>
                  <a:schemeClr val="bg1">
                    <a:lumMod val="95000"/>
                  </a:schemeClr>
                </a:solidFill>
                <a:latin typeface="Arial" charset="0"/>
              </a:rPr>
              <a:t>png</a:t>
            </a:r>
            <a:r>
              <a:rPr lang="en-US" sz="1800" dirty="0">
                <a:solidFill>
                  <a:schemeClr val="bg1">
                    <a:lumMod val="95000"/>
                  </a:schemeClr>
                </a:solidFill>
                <a:latin typeface="Arial" charset="0"/>
              </a:rPr>
              <a:t>, </a:t>
            </a:r>
            <a:r>
              <a:rPr lang="en-US" sz="1800" dirty="0" err="1">
                <a:solidFill>
                  <a:schemeClr val="bg1">
                    <a:lumMod val="95000"/>
                  </a:schemeClr>
                </a:solidFill>
                <a:latin typeface="Arial" charset="0"/>
              </a:rPr>
              <a:t>pnt</a:t>
            </a:r>
            <a:r>
              <a:rPr lang="en-US" sz="1800" dirty="0">
                <a:solidFill>
                  <a:schemeClr val="bg1">
                    <a:lumMod val="95000"/>
                  </a:schemeClr>
                </a:solidFill>
                <a:latin typeface="Arial" charset="0"/>
              </a:rPr>
              <a:t>, cut, etc.)</a:t>
            </a:r>
          </a:p>
          <a:p>
            <a:pPr>
              <a:tabLst>
                <a:tab pos="7315200" algn="r"/>
              </a:tabLst>
            </a:pPr>
            <a:r>
              <a:rPr lang="en-US" sz="1800" dirty="0">
                <a:solidFill>
                  <a:schemeClr val="bg1">
                    <a:lumMod val="95000"/>
                  </a:schemeClr>
                </a:solidFill>
                <a:latin typeface="Arial" charset="0"/>
              </a:rPr>
              <a:t>Single image</a:t>
            </a:r>
          </a:p>
          <a:p>
            <a:pPr>
              <a:tabLst>
                <a:tab pos="7315200" algn="r"/>
              </a:tabLst>
            </a:pPr>
            <a:r>
              <a:rPr lang="en-US" sz="1800" dirty="0">
                <a:solidFill>
                  <a:schemeClr val="bg1">
                    <a:lumMod val="95000"/>
                  </a:schemeClr>
                </a:solidFill>
                <a:latin typeface="Arial" charset="0"/>
              </a:rPr>
              <a:t>Sprite things beyond where we go today..</a:t>
            </a:r>
          </a:p>
          <a:p>
            <a:pPr lvl="1">
              <a:tabLst>
                <a:tab pos="7315200" algn="r"/>
              </a:tabLst>
            </a:pPr>
            <a:r>
              <a:rPr lang="en-US" sz="1800" dirty="0">
                <a:solidFill>
                  <a:schemeClr val="bg1">
                    <a:lumMod val="95000"/>
                  </a:schemeClr>
                </a:solidFill>
                <a:latin typeface="Arial" charset="0"/>
              </a:rPr>
              <a:t>Multiple image</a:t>
            </a:r>
          </a:p>
          <a:p>
            <a:pPr lvl="2">
              <a:tabLst>
                <a:tab pos="7315200" algn="r"/>
              </a:tabLst>
            </a:pPr>
            <a:r>
              <a:rPr lang="en-US" sz="1800" dirty="0" smtClean="0">
                <a:solidFill>
                  <a:schemeClr val="bg1">
                    <a:lumMod val="95000"/>
                  </a:schemeClr>
                </a:solidFill>
                <a:latin typeface="Arial" charset="0"/>
              </a:rPr>
              <a:t>Animated: explosions</a:t>
            </a:r>
            <a:r>
              <a:rPr lang="en-US" sz="1800" dirty="0">
                <a:solidFill>
                  <a:schemeClr val="bg1">
                    <a:lumMod val="95000"/>
                  </a:schemeClr>
                </a:solidFill>
                <a:latin typeface="Arial" charset="0"/>
              </a:rPr>
              <a:t>, walking</a:t>
            </a:r>
          </a:p>
          <a:p>
            <a:pPr lvl="2">
              <a:tabLst>
                <a:tab pos="7315200" algn="r"/>
              </a:tabLst>
            </a:pPr>
            <a:r>
              <a:rPr lang="en-US" sz="1800" dirty="0">
                <a:solidFill>
                  <a:schemeClr val="bg1">
                    <a:lumMod val="95000"/>
                  </a:schemeClr>
                </a:solidFill>
                <a:latin typeface="Arial" charset="0"/>
              </a:rPr>
              <a:t>Rotated</a:t>
            </a:r>
          </a:p>
          <a:p>
            <a:endParaRPr lang="en-US" sz="1800" dirty="0">
              <a:solidFill>
                <a:schemeClr val="bg1">
                  <a:lumMod val="95000"/>
                </a:schemeClr>
              </a:solidFill>
              <a:latin typeface="Arial" charset="0"/>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b="1" dirty="0" smtClean="0">
                <a:solidFill>
                  <a:srgbClr val="92D050"/>
                </a:solidFill>
              </a:rPr>
              <a:t>Adding Sprites</a:t>
            </a:r>
          </a:p>
        </p:txBody>
      </p:sp>
      <p:sp>
        <p:nvSpPr>
          <p:cNvPr id="48131" name="Rectangle 3"/>
          <p:cNvSpPr>
            <a:spLocks noGrp="1" noChangeArrowheads="1"/>
          </p:cNvSpPr>
          <p:nvPr>
            <p:ph type="body" sz="half" idx="1"/>
          </p:nvPr>
        </p:nvSpPr>
        <p:spPr>
          <a:xfrm>
            <a:off x="838200" y="1295400"/>
            <a:ext cx="7696200" cy="5257800"/>
          </a:xfrm>
        </p:spPr>
        <p:txBody>
          <a:bodyPr>
            <a:normAutofit/>
          </a:bodyPr>
          <a:lstStyle/>
          <a:p>
            <a:r>
              <a:rPr lang="en-US" sz="2800" dirty="0">
                <a:solidFill>
                  <a:schemeClr val="bg1">
                    <a:lumMod val="95000"/>
                  </a:schemeClr>
                </a:solidFill>
                <a:latin typeface="Arial" charset="0"/>
              </a:rPr>
              <a:t>Click “</a:t>
            </a:r>
            <a:r>
              <a:rPr lang="en-US" sz="2800" dirty="0" err="1">
                <a:solidFill>
                  <a:schemeClr val="bg1">
                    <a:lumMod val="95000"/>
                  </a:schemeClr>
                </a:solidFill>
                <a:latin typeface="Arial" charset="0"/>
              </a:rPr>
              <a:t>Pacman</a:t>
            </a:r>
            <a:r>
              <a:rPr lang="en-US" sz="2800" dirty="0">
                <a:solidFill>
                  <a:schemeClr val="bg1">
                    <a:lumMod val="95000"/>
                  </a:schemeClr>
                </a:solidFill>
                <a:latin typeface="Arial" charset="0"/>
              </a:rPr>
              <a:t>” on the menu bar</a:t>
            </a:r>
          </a:p>
          <a:p>
            <a:pPr algn="ctr">
              <a:buNone/>
            </a:pPr>
            <a:r>
              <a:rPr lang="en-US" sz="2800" dirty="0">
                <a:solidFill>
                  <a:schemeClr val="bg1">
                    <a:lumMod val="95000"/>
                  </a:schemeClr>
                </a:solidFill>
                <a:latin typeface="Arial" charset="0"/>
              </a:rPr>
              <a:t> </a:t>
            </a:r>
          </a:p>
          <a:p>
            <a:pPr algn="ctr">
              <a:buNone/>
            </a:pPr>
            <a:r>
              <a:rPr lang="en-US" sz="2800" dirty="0">
                <a:solidFill>
                  <a:schemeClr val="bg1">
                    <a:lumMod val="95000"/>
                  </a:schemeClr>
                </a:solidFill>
                <a:latin typeface="Arial" charset="0"/>
              </a:rPr>
              <a:t>Or</a:t>
            </a:r>
          </a:p>
          <a:p>
            <a:pPr eaLnBrk="1" hangingPunct="1"/>
            <a:r>
              <a:rPr lang="en-US" sz="2800" dirty="0">
                <a:solidFill>
                  <a:schemeClr val="bg1">
                    <a:lumMod val="95000"/>
                  </a:schemeClr>
                </a:solidFill>
                <a:latin typeface="Arial" charset="0"/>
              </a:rPr>
              <a:t>Select Create Sprite from the Resources Menu </a:t>
            </a:r>
          </a:p>
          <a:p>
            <a:pPr eaLnBrk="1" hangingPunct="1">
              <a:buNone/>
            </a:pPr>
            <a:endParaRPr lang="en-US" sz="2800" dirty="0">
              <a:solidFill>
                <a:schemeClr val="bg1">
                  <a:lumMod val="95000"/>
                </a:schemeClr>
              </a:solidFill>
              <a:latin typeface="Arial" charset="0"/>
            </a:endParaRPr>
          </a:p>
          <a:p>
            <a:pPr eaLnBrk="1" hangingPunct="1">
              <a:buNone/>
            </a:pPr>
            <a:endParaRPr lang="en-US" sz="2800" dirty="0">
              <a:solidFill>
                <a:schemeClr val="bg1">
                  <a:lumMod val="95000"/>
                </a:schemeClr>
              </a:solidFill>
              <a:latin typeface="Arial" charset="0"/>
            </a:endParaRPr>
          </a:p>
          <a:p>
            <a:pPr eaLnBrk="1" hangingPunct="1">
              <a:buNone/>
            </a:pPr>
            <a:endParaRPr lang="en-US" sz="2800" dirty="0">
              <a:solidFill>
                <a:schemeClr val="bg1">
                  <a:lumMod val="95000"/>
                </a:schemeClr>
              </a:solidFill>
              <a:latin typeface="Arial" charset="0"/>
            </a:endParaRPr>
          </a:p>
          <a:p>
            <a:pPr algn="ctr">
              <a:buNone/>
            </a:pPr>
            <a:r>
              <a:rPr lang="en-US" sz="2800" dirty="0">
                <a:solidFill>
                  <a:schemeClr val="bg1">
                    <a:lumMod val="95000"/>
                  </a:schemeClr>
                </a:solidFill>
                <a:latin typeface="Arial" charset="0"/>
              </a:rPr>
              <a:t>Or</a:t>
            </a:r>
          </a:p>
          <a:p>
            <a:pPr eaLnBrk="1" hangingPunct="1"/>
            <a:r>
              <a:rPr lang="en-US" sz="2800" dirty="0">
                <a:solidFill>
                  <a:schemeClr val="bg1">
                    <a:lumMod val="95000"/>
                  </a:schemeClr>
                </a:solidFill>
                <a:latin typeface="Arial" charset="0"/>
              </a:rPr>
              <a:t>Use Ctrl-Alt-S keyboard shortcut</a:t>
            </a:r>
          </a:p>
        </p:txBody>
      </p:sp>
      <p:pic>
        <p:nvPicPr>
          <p:cNvPr id="7" name="Picture 6" descr="Pacman.PNG"/>
          <p:cNvPicPr>
            <a:picLocks noChangeAspect="1"/>
          </p:cNvPicPr>
          <p:nvPr/>
        </p:nvPicPr>
        <p:blipFill>
          <a:blip r:embed="rId2"/>
          <a:stretch>
            <a:fillRect/>
          </a:stretch>
        </p:blipFill>
        <p:spPr>
          <a:xfrm>
            <a:off x="1524000" y="1905000"/>
            <a:ext cx="3657600" cy="431320"/>
          </a:xfrm>
          <a:prstGeom prst="rect">
            <a:avLst/>
          </a:prstGeom>
        </p:spPr>
      </p:pic>
      <p:pic>
        <p:nvPicPr>
          <p:cNvPr id="8" name="Picture 7" descr="Resources.PNG"/>
          <p:cNvPicPr>
            <a:picLocks noChangeAspect="1"/>
          </p:cNvPicPr>
          <p:nvPr/>
        </p:nvPicPr>
        <p:blipFill>
          <a:blip r:embed="rId3"/>
          <a:stretch>
            <a:fillRect/>
          </a:stretch>
        </p:blipFill>
        <p:spPr>
          <a:xfrm>
            <a:off x="2514600" y="3352799"/>
            <a:ext cx="1524000" cy="2079925"/>
          </a:xfrm>
          <a:prstGeom prst="rect">
            <a:avLst/>
          </a:prstGeom>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152400"/>
            <a:ext cx="8229600" cy="1143000"/>
          </a:xfrm>
        </p:spPr>
        <p:txBody>
          <a:bodyPr/>
          <a:lstStyle/>
          <a:p>
            <a:pPr eaLnBrk="1" hangingPunct="1"/>
            <a:r>
              <a:rPr lang="en-US" b="1" dirty="0" smtClean="0">
                <a:solidFill>
                  <a:srgbClr val="92D050"/>
                </a:solidFill>
              </a:rPr>
              <a:t>Sprite Properties</a:t>
            </a:r>
          </a:p>
        </p:txBody>
      </p:sp>
      <p:pic>
        <p:nvPicPr>
          <p:cNvPr id="5123" name="Picture 3"/>
          <p:cNvPicPr>
            <a:picLocks noChangeAspect="1" noChangeArrowheads="1"/>
          </p:cNvPicPr>
          <p:nvPr/>
        </p:nvPicPr>
        <p:blipFill>
          <a:blip r:embed="rId2"/>
          <a:srcRect/>
          <a:stretch>
            <a:fillRect/>
          </a:stretch>
        </p:blipFill>
        <p:spPr bwMode="auto">
          <a:xfrm>
            <a:off x="2168104" y="1981200"/>
            <a:ext cx="6705598" cy="4038599"/>
          </a:xfrm>
          <a:prstGeom prst="rect">
            <a:avLst/>
          </a:prstGeom>
          <a:noFill/>
          <a:ln w="9525">
            <a:noFill/>
            <a:miter lim="800000"/>
            <a:headEnd/>
            <a:tailEnd/>
          </a:ln>
          <a:effectLst/>
        </p:spPr>
      </p:pic>
      <p:sp>
        <p:nvSpPr>
          <p:cNvPr id="49157" name="AutoShape 5"/>
          <p:cNvSpPr>
            <a:spLocks noChangeArrowheads="1"/>
          </p:cNvSpPr>
          <p:nvPr/>
        </p:nvSpPr>
        <p:spPr bwMode="auto">
          <a:xfrm>
            <a:off x="0" y="838200"/>
            <a:ext cx="1371600" cy="2057400"/>
          </a:xfrm>
          <a:prstGeom prst="wedgeRoundRectCallout">
            <a:avLst>
              <a:gd name="adj1" fmla="val 155509"/>
              <a:gd name="adj2" fmla="val 45473"/>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Use this to find pictures you can use for your sprite</a:t>
            </a:r>
          </a:p>
        </p:txBody>
      </p:sp>
      <p:sp>
        <p:nvSpPr>
          <p:cNvPr id="49158" name="AutoShape 6"/>
          <p:cNvSpPr>
            <a:spLocks noChangeArrowheads="1"/>
          </p:cNvSpPr>
          <p:nvPr/>
        </p:nvSpPr>
        <p:spPr bwMode="auto">
          <a:xfrm>
            <a:off x="152400" y="4343400"/>
            <a:ext cx="2133600" cy="2514600"/>
          </a:xfrm>
          <a:prstGeom prst="wedgeRoundRectCallout">
            <a:avLst>
              <a:gd name="adj1" fmla="val 82839"/>
              <a:gd name="adj2" fmla="val -73897"/>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Use this to change the sprite.</a:t>
            </a:r>
          </a:p>
          <a:p>
            <a:pPr>
              <a:spcBef>
                <a:spcPct val="0"/>
              </a:spcBef>
            </a:pPr>
            <a:r>
              <a:rPr lang="en-US" sz="1800" dirty="0">
                <a:latin typeface="Arial" charset="0"/>
                <a:cs typeface="Arial" charset="0"/>
              </a:rPr>
              <a:t>Size, color, …</a:t>
            </a:r>
          </a:p>
          <a:p>
            <a:pPr>
              <a:spcBef>
                <a:spcPct val="0"/>
              </a:spcBef>
            </a:pPr>
            <a:r>
              <a:rPr lang="en-US" sz="1800" dirty="0">
                <a:latin typeface="Arial" charset="0"/>
                <a:cs typeface="Arial" charset="0"/>
              </a:rPr>
              <a:t>Not super powerful editing, but you can modify the image</a:t>
            </a:r>
          </a:p>
        </p:txBody>
      </p:sp>
      <p:sp>
        <p:nvSpPr>
          <p:cNvPr id="49156" name="AutoShape 4"/>
          <p:cNvSpPr>
            <a:spLocks noChangeArrowheads="1"/>
          </p:cNvSpPr>
          <p:nvPr/>
        </p:nvSpPr>
        <p:spPr bwMode="auto">
          <a:xfrm>
            <a:off x="3352800" y="762000"/>
            <a:ext cx="4572000" cy="1066800"/>
          </a:xfrm>
          <a:prstGeom prst="wedgeRoundRectCallout">
            <a:avLst>
              <a:gd name="adj1" fmla="val -45123"/>
              <a:gd name="adj2" fmla="val 102842"/>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This is where you name the sprite.</a:t>
            </a:r>
          </a:p>
          <a:p>
            <a:pPr>
              <a:spcBef>
                <a:spcPct val="0"/>
              </a:spcBef>
            </a:pPr>
            <a:r>
              <a:rPr lang="en-US" sz="1800" dirty="0">
                <a:latin typeface="Arial" charset="0"/>
                <a:cs typeface="Arial" charset="0"/>
              </a:rPr>
              <a:t>Use the following naming convention.</a:t>
            </a:r>
          </a:p>
          <a:p>
            <a:pPr>
              <a:spcBef>
                <a:spcPct val="0"/>
              </a:spcBef>
            </a:pPr>
            <a:r>
              <a:rPr lang="en-US" sz="1800" b="1" dirty="0" err="1">
                <a:latin typeface="Arial" charset="0"/>
                <a:cs typeface="Arial" charset="0"/>
              </a:rPr>
              <a:t>spr_NameOfSprite</a:t>
            </a:r>
            <a:endParaRPr lang="en-US" sz="1800" b="1" dirty="0">
              <a:latin typeface="Arial" charset="0"/>
              <a:cs typeface="Arial" charset="0"/>
            </a:endParaRPr>
          </a:p>
        </p:txBody>
      </p:sp>
      <p:sp>
        <p:nvSpPr>
          <p:cNvPr id="49159" name="AutoShape 7"/>
          <p:cNvSpPr>
            <a:spLocks noChangeArrowheads="1"/>
          </p:cNvSpPr>
          <p:nvPr/>
        </p:nvSpPr>
        <p:spPr bwMode="auto">
          <a:xfrm>
            <a:off x="6019800" y="1981200"/>
            <a:ext cx="1295400" cy="3962400"/>
          </a:xfrm>
          <a:prstGeom prst="wedgeRoundRectCallout">
            <a:avLst>
              <a:gd name="adj1" fmla="val -246086"/>
              <a:gd name="adj2" fmla="val 32879"/>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Origin.</a:t>
            </a:r>
          </a:p>
          <a:p>
            <a:pPr>
              <a:spcBef>
                <a:spcPct val="0"/>
              </a:spcBef>
            </a:pPr>
            <a:r>
              <a:rPr lang="en-US" sz="1800" dirty="0">
                <a:latin typeface="Arial" charset="0"/>
                <a:cs typeface="Arial" charset="0"/>
              </a:rPr>
              <a:t>(0, 0) is the top left corner of the image. This is used for placing the image on the screen</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xfrm>
            <a:off x="304800" y="0"/>
            <a:ext cx="8229600" cy="1143000"/>
          </a:xfrm>
        </p:spPr>
        <p:txBody>
          <a:bodyPr>
            <a:noAutofit/>
          </a:bodyPr>
          <a:lstStyle/>
          <a:p>
            <a:r>
              <a:rPr lang="en-US" sz="3200" b="1" dirty="0">
                <a:solidFill>
                  <a:srgbClr val="92D050"/>
                </a:solidFill>
              </a:rPr>
              <a:t>Sprite Properties: Starter Recommendations</a:t>
            </a:r>
          </a:p>
        </p:txBody>
      </p:sp>
      <p:pic>
        <p:nvPicPr>
          <p:cNvPr id="12" name="Picture 3"/>
          <p:cNvPicPr>
            <a:picLocks noChangeAspect="1" noChangeArrowheads="1"/>
          </p:cNvPicPr>
          <p:nvPr/>
        </p:nvPicPr>
        <p:blipFill>
          <a:blip r:embed="rId2"/>
          <a:srcRect/>
          <a:stretch>
            <a:fillRect/>
          </a:stretch>
        </p:blipFill>
        <p:spPr bwMode="auto">
          <a:xfrm>
            <a:off x="457200" y="2057400"/>
            <a:ext cx="6705598" cy="4038599"/>
          </a:xfrm>
          <a:prstGeom prst="rect">
            <a:avLst/>
          </a:prstGeom>
          <a:noFill/>
          <a:ln w="9525">
            <a:noFill/>
            <a:miter lim="800000"/>
            <a:headEnd/>
            <a:tailEnd/>
          </a:ln>
          <a:effectLst/>
        </p:spPr>
      </p:pic>
      <p:sp>
        <p:nvSpPr>
          <p:cNvPr id="51208" name="AutoShape 8"/>
          <p:cNvSpPr>
            <a:spLocks noChangeArrowheads="1"/>
          </p:cNvSpPr>
          <p:nvPr/>
        </p:nvSpPr>
        <p:spPr bwMode="auto">
          <a:xfrm>
            <a:off x="1219200" y="1371600"/>
            <a:ext cx="3505200" cy="838200"/>
          </a:xfrm>
          <a:prstGeom prst="wedgeRoundRectCallout">
            <a:avLst>
              <a:gd name="adj1" fmla="val -45653"/>
              <a:gd name="adj2" fmla="val 78977"/>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Change the </a:t>
            </a:r>
            <a:r>
              <a:rPr lang="en-US" sz="1800" u="sng" dirty="0">
                <a:latin typeface="Arial" charset="0"/>
                <a:cs typeface="Arial" charset="0"/>
              </a:rPr>
              <a:t>N</a:t>
            </a:r>
            <a:r>
              <a:rPr lang="en-US" sz="1800" dirty="0">
                <a:latin typeface="Arial" charset="0"/>
                <a:cs typeface="Arial" charset="0"/>
              </a:rPr>
              <a:t>ame</a:t>
            </a:r>
          </a:p>
          <a:p>
            <a:pPr>
              <a:spcBef>
                <a:spcPct val="0"/>
              </a:spcBef>
            </a:pPr>
            <a:r>
              <a:rPr lang="en-US" sz="1800" b="1" i="1" u="sng" dirty="0" err="1">
                <a:latin typeface="Arial" charset="0"/>
                <a:cs typeface="Arial" charset="0"/>
              </a:rPr>
              <a:t>Spr_nameOfSprite</a:t>
            </a:r>
            <a:endParaRPr lang="en-US" sz="1800" b="1" i="1" u="sng" dirty="0">
              <a:latin typeface="Arial" charset="0"/>
              <a:cs typeface="Arial" charset="0"/>
            </a:endParaRPr>
          </a:p>
        </p:txBody>
      </p:sp>
      <p:sp>
        <p:nvSpPr>
          <p:cNvPr id="51207" name="AutoShape 7"/>
          <p:cNvSpPr>
            <a:spLocks noChangeArrowheads="1"/>
          </p:cNvSpPr>
          <p:nvPr/>
        </p:nvSpPr>
        <p:spPr bwMode="auto">
          <a:xfrm>
            <a:off x="6934200" y="3657600"/>
            <a:ext cx="2438400" cy="685800"/>
          </a:xfrm>
          <a:prstGeom prst="wedgeRoundRectCallout">
            <a:avLst>
              <a:gd name="adj1" fmla="val -115750"/>
              <a:gd name="adj2" fmla="val -99693"/>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Keep </a:t>
            </a:r>
            <a:r>
              <a:rPr lang="en-US" sz="1800" b="1" i="1" dirty="0">
                <a:latin typeface="Arial" charset="0"/>
                <a:cs typeface="Arial" charset="0"/>
              </a:rPr>
              <a:t>Transparent</a:t>
            </a:r>
            <a:r>
              <a:rPr lang="en-US" sz="1800" dirty="0">
                <a:latin typeface="Arial" charset="0"/>
                <a:cs typeface="Arial" charset="0"/>
              </a:rPr>
              <a:t> background</a:t>
            </a:r>
          </a:p>
        </p:txBody>
      </p:sp>
      <p:sp>
        <p:nvSpPr>
          <p:cNvPr id="51206" name="AutoShape 6"/>
          <p:cNvSpPr>
            <a:spLocks noChangeArrowheads="1"/>
          </p:cNvSpPr>
          <p:nvPr/>
        </p:nvSpPr>
        <p:spPr bwMode="auto">
          <a:xfrm>
            <a:off x="4648200" y="5334000"/>
            <a:ext cx="5867400" cy="1371600"/>
          </a:xfrm>
          <a:prstGeom prst="wedgeRoundRectCallout">
            <a:avLst>
              <a:gd name="adj1" fmla="val -72621"/>
              <a:gd name="adj2" fmla="val -170564"/>
              <a:gd name="adj3" fmla="val 16667"/>
            </a:avLst>
          </a:prstGeom>
          <a:solidFill>
            <a:schemeClr val="accent1"/>
          </a:solidFill>
          <a:ln w="9525">
            <a:solidFill>
              <a:schemeClr val="tx1"/>
            </a:solidFill>
            <a:miter lim="800000"/>
            <a:headEnd/>
            <a:tailEnd/>
          </a:ln>
        </p:spPr>
        <p:txBody>
          <a:bodyPr/>
          <a:lstStyle/>
          <a:p>
            <a:pPr lvl="1" algn="l">
              <a:spcBef>
                <a:spcPct val="0"/>
              </a:spcBef>
            </a:pPr>
            <a:r>
              <a:rPr lang="en-US" sz="1400" dirty="0">
                <a:latin typeface="Arial" charset="0"/>
                <a:cs typeface="Arial" charset="0"/>
              </a:rPr>
              <a:t>Extra: Consider </a:t>
            </a:r>
            <a:r>
              <a:rPr lang="en-US" sz="1400" b="1" i="1" dirty="0">
                <a:latin typeface="Arial" charset="0"/>
                <a:cs typeface="Arial" charset="0"/>
              </a:rPr>
              <a:t>Bounding Box</a:t>
            </a:r>
            <a:r>
              <a:rPr lang="en-US" sz="1400" dirty="0">
                <a:latin typeface="Arial" charset="0"/>
                <a:cs typeface="Arial" charset="0"/>
              </a:rPr>
              <a:t> settings or use an Object Mask (specially for animated sprites)</a:t>
            </a:r>
          </a:p>
          <a:p>
            <a:pPr lvl="2" algn="l">
              <a:spcBef>
                <a:spcPct val="0"/>
              </a:spcBef>
            </a:pPr>
            <a:r>
              <a:rPr lang="en-US" sz="1400" dirty="0">
                <a:latin typeface="Arial" charset="0"/>
                <a:cs typeface="Arial" charset="0"/>
              </a:rPr>
              <a:t>The bounding box is used to determine when you bump into something (have a collision.)</a:t>
            </a:r>
          </a:p>
          <a:p>
            <a:pPr lvl="2" algn="l">
              <a:spcBef>
                <a:spcPct val="0"/>
              </a:spcBef>
            </a:pPr>
            <a:r>
              <a:rPr lang="en-US" sz="1400" dirty="0">
                <a:latin typeface="Arial" charset="0"/>
                <a:cs typeface="Arial" charset="0"/>
              </a:rPr>
              <a:t>You will need to go to each of the sprites and set the Bounding Box for each sprite.</a:t>
            </a:r>
          </a:p>
          <a:p>
            <a:pPr>
              <a:spcBef>
                <a:spcPct val="0"/>
              </a:spcBef>
            </a:pPr>
            <a:endParaRPr lang="en-US" sz="1400" dirty="0">
              <a:latin typeface="Arial" charset="0"/>
              <a:cs typeface="Arial" charset="0"/>
            </a:endParaRPr>
          </a:p>
        </p:txBody>
      </p:sp>
      <p:sp>
        <p:nvSpPr>
          <p:cNvPr id="51205" name="AutoShape 5"/>
          <p:cNvSpPr>
            <a:spLocks noChangeArrowheads="1"/>
          </p:cNvSpPr>
          <p:nvPr/>
        </p:nvSpPr>
        <p:spPr bwMode="auto">
          <a:xfrm>
            <a:off x="1143000" y="5867400"/>
            <a:ext cx="2971800" cy="990600"/>
          </a:xfrm>
          <a:prstGeom prst="wedgeRoundRectCallout">
            <a:avLst>
              <a:gd name="adj1" fmla="val -20866"/>
              <a:gd name="adj2" fmla="val -97444"/>
              <a:gd name="adj3" fmla="val 16667"/>
            </a:avLst>
          </a:prstGeom>
          <a:solidFill>
            <a:schemeClr val="accent1"/>
          </a:solidFill>
          <a:ln w="9525">
            <a:solidFill>
              <a:schemeClr val="tx1"/>
            </a:solidFill>
            <a:miter lim="800000"/>
            <a:headEnd/>
            <a:tailEnd/>
          </a:ln>
        </p:spPr>
        <p:txBody>
          <a:bodyPr/>
          <a:lstStyle/>
          <a:p>
            <a:pPr lvl="1" algn="l"/>
            <a:r>
              <a:rPr lang="en-US" sz="1800" b="1" dirty="0">
                <a:latin typeface="Arial" charset="0"/>
                <a:cs typeface="Arial" charset="0"/>
              </a:rPr>
              <a:t>Center</a:t>
            </a:r>
            <a:r>
              <a:rPr lang="en-US" sz="1800" dirty="0">
                <a:latin typeface="Arial" charset="0"/>
                <a:cs typeface="Arial" charset="0"/>
              </a:rPr>
              <a:t> the </a:t>
            </a:r>
            <a:r>
              <a:rPr lang="en-US" sz="1800" b="1" i="1" dirty="0">
                <a:latin typeface="Arial" charset="0"/>
                <a:cs typeface="Arial" charset="0"/>
              </a:rPr>
              <a:t>Origin</a:t>
            </a:r>
            <a:r>
              <a:rPr lang="en-US" sz="1800" dirty="0">
                <a:latin typeface="Arial" charset="0"/>
                <a:cs typeface="Arial" charset="0"/>
              </a:rPr>
              <a:t> from the Upper-Left corner</a:t>
            </a:r>
          </a:p>
        </p:txBody>
      </p:sp>
      <p:sp>
        <p:nvSpPr>
          <p:cNvPr id="51204" name="AutoShape 4"/>
          <p:cNvSpPr>
            <a:spLocks noChangeArrowheads="1"/>
          </p:cNvSpPr>
          <p:nvPr/>
        </p:nvSpPr>
        <p:spPr bwMode="auto">
          <a:xfrm>
            <a:off x="6629400" y="1219200"/>
            <a:ext cx="2514600" cy="1600200"/>
          </a:xfrm>
          <a:prstGeom prst="wedgeRoundRectCallout">
            <a:avLst>
              <a:gd name="adj1" fmla="val -155650"/>
              <a:gd name="adj2" fmla="val 61014"/>
              <a:gd name="adj3" fmla="val 16667"/>
            </a:avLst>
          </a:prstGeom>
          <a:solidFill>
            <a:schemeClr val="accent1"/>
          </a:solidFill>
          <a:ln w="9525">
            <a:solidFill>
              <a:schemeClr val="tx1"/>
            </a:solidFill>
            <a:miter lim="800000"/>
            <a:headEnd/>
            <a:tailEnd/>
          </a:ln>
        </p:spPr>
        <p:txBody>
          <a:bodyPr/>
          <a:lstStyle/>
          <a:p>
            <a:pPr algn="l">
              <a:spcBef>
                <a:spcPct val="0"/>
              </a:spcBef>
            </a:pPr>
            <a:r>
              <a:rPr lang="en-US" sz="1800" dirty="0">
                <a:latin typeface="Arial" charset="0"/>
                <a:cs typeface="Arial" charset="0"/>
              </a:rPr>
              <a:t>Remove </a:t>
            </a:r>
            <a:r>
              <a:rPr lang="en-US" sz="1800" i="1" dirty="0">
                <a:latin typeface="Arial" charset="0"/>
                <a:cs typeface="Arial" charset="0"/>
              </a:rPr>
              <a:t>Precise collision checking</a:t>
            </a:r>
          </a:p>
          <a:p>
            <a:pPr lvl="1" algn="l">
              <a:spcBef>
                <a:spcPct val="0"/>
              </a:spcBef>
            </a:pPr>
            <a:r>
              <a:rPr lang="en-US" sz="1800" i="1" dirty="0">
                <a:latin typeface="Arial" charset="0"/>
                <a:cs typeface="Arial" charset="0"/>
              </a:rPr>
              <a:t>Precise collision checking slows the computer</a:t>
            </a:r>
          </a:p>
          <a:p>
            <a:pPr>
              <a:spcBef>
                <a:spcPct val="0"/>
              </a:spcBef>
            </a:pPr>
            <a:endParaRPr lang="en-US" sz="1800" dirty="0">
              <a:latin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r>
              <a:rPr lang="en-US" b="1" dirty="0">
                <a:solidFill>
                  <a:srgbClr val="92D050"/>
                </a:solidFill>
              </a:rPr>
              <a:t>Extra: Edit Sprite</a:t>
            </a:r>
          </a:p>
        </p:txBody>
      </p:sp>
      <p:sp>
        <p:nvSpPr>
          <p:cNvPr id="52227" name="Rectangle 3"/>
          <p:cNvSpPr>
            <a:spLocks noGrp="1" noChangeArrowheads="1"/>
          </p:cNvSpPr>
          <p:nvPr>
            <p:ph idx="1"/>
          </p:nvPr>
        </p:nvSpPr>
        <p:spPr>
          <a:xfrm>
            <a:off x="381000" y="1295400"/>
            <a:ext cx="8229600" cy="5029200"/>
          </a:xfrm>
        </p:spPr>
        <p:txBody>
          <a:bodyPr/>
          <a:lstStyle/>
          <a:p>
            <a:pPr>
              <a:tabLst>
                <a:tab pos="7315200" algn="r"/>
              </a:tabLst>
            </a:pPr>
            <a:r>
              <a:rPr lang="en-US" sz="1800" dirty="0">
                <a:solidFill>
                  <a:schemeClr val="bg1">
                    <a:lumMod val="95000"/>
                  </a:schemeClr>
                </a:solidFill>
                <a:latin typeface="Arial" charset="0"/>
              </a:rPr>
              <a:t>Can use any paint or graphics program</a:t>
            </a:r>
          </a:p>
          <a:p>
            <a:pPr>
              <a:tabLst>
                <a:tab pos="7315200" algn="r"/>
              </a:tabLst>
            </a:pPr>
            <a:r>
              <a:rPr lang="en-US" sz="1800" dirty="0">
                <a:solidFill>
                  <a:schemeClr val="bg1">
                    <a:lumMod val="95000"/>
                  </a:schemeClr>
                </a:solidFill>
                <a:latin typeface="Arial" charset="0"/>
              </a:rPr>
              <a:t>Transform functions</a:t>
            </a:r>
          </a:p>
          <a:p>
            <a:pPr marL="342900" lvl="1" indent="-342900">
              <a:buFont typeface="Arial" pitchFamily="34" charset="0"/>
              <a:buChar char="•"/>
              <a:tabLst>
                <a:tab pos="7315200" algn="r"/>
              </a:tabLst>
            </a:pPr>
            <a:r>
              <a:rPr lang="en-US" sz="1800" dirty="0">
                <a:solidFill>
                  <a:schemeClr val="bg1">
                    <a:lumMod val="95000"/>
                  </a:schemeClr>
                </a:solidFill>
                <a:latin typeface="Arial" charset="0"/>
              </a:rPr>
              <a:t>Mirror, Flip, Rotate, Scale, Stretch, etc.</a:t>
            </a:r>
          </a:p>
          <a:p>
            <a:pPr>
              <a:tabLst>
                <a:tab pos="7315200" algn="r"/>
              </a:tabLst>
            </a:pPr>
            <a:r>
              <a:rPr lang="en-US" sz="1800" dirty="0">
                <a:solidFill>
                  <a:schemeClr val="bg1">
                    <a:lumMod val="95000"/>
                  </a:schemeClr>
                </a:solidFill>
                <a:latin typeface="Arial" charset="0"/>
              </a:rPr>
              <a:t>Images functions</a:t>
            </a:r>
          </a:p>
          <a:p>
            <a:pPr marL="342900" lvl="1" indent="-342900">
              <a:buFont typeface="Arial" pitchFamily="34" charset="0"/>
              <a:buChar char="•"/>
              <a:tabLst>
                <a:tab pos="7315200" algn="r"/>
              </a:tabLst>
            </a:pPr>
            <a:r>
              <a:rPr lang="en-US" sz="1800" dirty="0">
                <a:solidFill>
                  <a:schemeClr val="bg1">
                    <a:lumMod val="95000"/>
                  </a:schemeClr>
                </a:solidFill>
                <a:latin typeface="Arial" charset="0"/>
              </a:rPr>
              <a:t>Cycle, Colorize, Shift Hue, Crop, etc.</a:t>
            </a:r>
          </a:p>
          <a:p>
            <a:pPr>
              <a:tabLst>
                <a:tab pos="7315200" algn="r"/>
              </a:tabLst>
            </a:pPr>
            <a:r>
              <a:rPr lang="en-US" sz="1800" dirty="0">
                <a:solidFill>
                  <a:schemeClr val="bg1">
                    <a:lumMod val="95000"/>
                  </a:schemeClr>
                </a:solidFill>
                <a:latin typeface="Arial" charset="0"/>
              </a:rPr>
              <a:t>Animation functions</a:t>
            </a:r>
          </a:p>
          <a:p>
            <a:pPr marL="342900" lvl="1" indent="-342900">
              <a:buFont typeface="Arial" pitchFamily="34" charset="0"/>
              <a:buChar char="•"/>
              <a:tabLst>
                <a:tab pos="7315200" algn="r"/>
              </a:tabLst>
            </a:pPr>
            <a:r>
              <a:rPr lang="en-US" sz="1800" dirty="0">
                <a:solidFill>
                  <a:schemeClr val="bg1">
                    <a:lumMod val="95000"/>
                  </a:schemeClr>
                </a:solidFill>
                <a:latin typeface="Arial" charset="0"/>
              </a:rPr>
              <a:t>Expand canvas, shift image for center of rotation</a:t>
            </a:r>
          </a:p>
          <a:p>
            <a:pPr marL="342900" lvl="1" indent="-342900">
              <a:buFont typeface="Arial" pitchFamily="34" charset="0"/>
              <a:buChar char="•"/>
              <a:tabLst>
                <a:tab pos="7315200" algn="r"/>
              </a:tabLst>
            </a:pPr>
            <a:r>
              <a:rPr lang="en-US" sz="1800" dirty="0">
                <a:solidFill>
                  <a:schemeClr val="bg1">
                    <a:lumMod val="95000"/>
                  </a:schemeClr>
                </a:solidFill>
                <a:latin typeface="Arial" charset="0"/>
              </a:rPr>
              <a:t>Counter-clockwise Rotation</a:t>
            </a:r>
          </a:p>
          <a:p>
            <a:pPr marL="342900" lvl="2" indent="-342900">
              <a:tabLst>
                <a:tab pos="7315200" algn="r"/>
              </a:tabLst>
            </a:pPr>
            <a:r>
              <a:rPr lang="en-US" sz="1800" dirty="0">
                <a:solidFill>
                  <a:schemeClr val="bg1">
                    <a:lumMod val="95000"/>
                  </a:schemeClr>
                </a:solidFill>
                <a:latin typeface="Arial" charset="0"/>
              </a:rPr>
              <a:t>Number of Images = 360 / degrees of rotation</a:t>
            </a:r>
          </a:p>
          <a:p>
            <a:pPr marL="342900" lvl="2" indent="-342900">
              <a:tabLst>
                <a:tab pos="7315200" algn="r"/>
              </a:tabLst>
            </a:pPr>
            <a:r>
              <a:rPr lang="en-US" sz="1800" dirty="0">
                <a:solidFill>
                  <a:schemeClr val="bg1">
                    <a:lumMod val="95000"/>
                  </a:schemeClr>
                </a:solidFill>
                <a:latin typeface="Arial" charset="0"/>
              </a:rPr>
              <a:t>Initial image must face RIGHT</a:t>
            </a:r>
          </a:p>
          <a:p>
            <a:pPr marL="342900" lvl="1" indent="-342900">
              <a:buFont typeface="Arial" pitchFamily="34" charset="0"/>
              <a:buChar char="•"/>
              <a:tabLst>
                <a:tab pos="7315200" algn="r"/>
              </a:tabLst>
            </a:pPr>
            <a:r>
              <a:rPr lang="en-US" sz="1800" dirty="0">
                <a:solidFill>
                  <a:schemeClr val="bg1">
                    <a:lumMod val="95000"/>
                  </a:schemeClr>
                </a:solidFill>
                <a:latin typeface="Arial" charset="0"/>
              </a:rPr>
              <a:t>Advantage of Game Maker Registered Version</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b="1" dirty="0">
                <a:solidFill>
                  <a:srgbClr val="92D050"/>
                </a:solidFill>
              </a:rPr>
              <a:t>Quick Review</a:t>
            </a:r>
          </a:p>
        </p:txBody>
      </p:sp>
      <p:sp>
        <p:nvSpPr>
          <p:cNvPr id="53251" name="Rectangle 3"/>
          <p:cNvSpPr>
            <a:spLocks noGrp="1" noChangeArrowheads="1"/>
          </p:cNvSpPr>
          <p:nvPr>
            <p:ph idx="1"/>
          </p:nvPr>
        </p:nvSpPr>
        <p:spPr/>
        <p:txBody>
          <a:bodyPr/>
          <a:lstStyle/>
          <a:p>
            <a:pPr eaLnBrk="1" hangingPunct="1"/>
            <a:r>
              <a:rPr lang="en-US" dirty="0" smtClean="0">
                <a:solidFill>
                  <a:schemeClr val="bg1">
                    <a:lumMod val="95000"/>
                  </a:schemeClr>
                </a:solidFill>
              </a:rPr>
              <a:t>Sprite = picture</a:t>
            </a:r>
          </a:p>
          <a:p>
            <a:pPr lvl="1" eaLnBrk="1" hangingPunct="1"/>
            <a:r>
              <a:rPr lang="en-US" dirty="0" err="1" smtClean="0">
                <a:solidFill>
                  <a:schemeClr val="bg1">
                    <a:lumMod val="95000"/>
                  </a:schemeClr>
                </a:solidFill>
              </a:rPr>
              <a:t>Pacman</a:t>
            </a:r>
            <a:r>
              <a:rPr lang="en-US" dirty="0" smtClean="0">
                <a:solidFill>
                  <a:schemeClr val="bg1">
                    <a:lumMod val="95000"/>
                  </a:schemeClr>
                </a:solidFill>
              </a:rPr>
              <a:t> shortcut</a:t>
            </a:r>
          </a:p>
          <a:p>
            <a:pPr lvl="1" eaLnBrk="1" hangingPunct="1"/>
            <a:r>
              <a:rPr lang="en-US" dirty="0" smtClean="0">
                <a:solidFill>
                  <a:schemeClr val="bg1">
                    <a:lumMod val="95000"/>
                  </a:schemeClr>
                </a:solidFill>
              </a:rPr>
              <a:t>Load a picture</a:t>
            </a:r>
          </a:p>
          <a:p>
            <a:pPr lvl="1" eaLnBrk="1" hangingPunct="1"/>
            <a:r>
              <a:rPr lang="en-US" dirty="0" smtClean="0">
                <a:solidFill>
                  <a:schemeClr val="bg1">
                    <a:lumMod val="95000"/>
                  </a:schemeClr>
                </a:solidFill>
              </a:rPr>
              <a:t>Name </a:t>
            </a:r>
            <a:r>
              <a:rPr lang="en-US" dirty="0" err="1" smtClean="0">
                <a:solidFill>
                  <a:schemeClr val="bg1">
                    <a:lumMod val="95000"/>
                  </a:schemeClr>
                </a:solidFill>
              </a:rPr>
              <a:t>spr_thename</a:t>
            </a:r>
            <a:endParaRPr lang="en-US" dirty="0" smtClean="0">
              <a:solidFill>
                <a:schemeClr val="bg1">
                  <a:lumMod val="95000"/>
                </a:schemeClr>
              </a:solidFill>
            </a:endParaRPr>
          </a:p>
          <a:p>
            <a:pPr lvl="1" eaLnBrk="1" hangingPunct="1"/>
            <a:r>
              <a:rPr lang="en-US" dirty="0" smtClean="0">
                <a:solidFill>
                  <a:schemeClr val="bg1">
                    <a:lumMod val="95000"/>
                  </a:schemeClr>
                </a:solidFill>
              </a:rPr>
              <a:t>Now onto objects</a:t>
            </a:r>
          </a:p>
          <a:p>
            <a:pPr eaLnBrk="1" hangingPunct="1"/>
            <a:r>
              <a:rPr lang="en-US" dirty="0" smtClean="0">
                <a:solidFill>
                  <a:schemeClr val="bg1">
                    <a:lumMod val="95000"/>
                  </a:schemeClr>
                </a:solidFill>
              </a:rPr>
              <a:t>Object = Something on the screen</a:t>
            </a:r>
          </a:p>
          <a:p>
            <a:pPr eaLnBrk="1" hangingPunct="1"/>
            <a:r>
              <a:rPr lang="en-US" dirty="0" smtClean="0">
                <a:solidFill>
                  <a:schemeClr val="bg1">
                    <a:lumMod val="95000"/>
                  </a:schemeClr>
                </a:solidFill>
              </a:rPr>
              <a:t>Room = The screen</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b="1" dirty="0">
                <a:solidFill>
                  <a:srgbClr val="92D050"/>
                </a:solidFill>
              </a:rPr>
              <a:t>Object = Three main parts</a:t>
            </a:r>
          </a:p>
        </p:txBody>
      </p:sp>
      <p:sp>
        <p:nvSpPr>
          <p:cNvPr id="54275" name="Rectangle 3"/>
          <p:cNvSpPr>
            <a:spLocks noGrp="1" noChangeArrowheads="1"/>
          </p:cNvSpPr>
          <p:nvPr>
            <p:ph idx="1"/>
          </p:nvPr>
        </p:nvSpPr>
        <p:spPr>
          <a:xfrm>
            <a:off x="457200" y="1295400"/>
            <a:ext cx="7848600" cy="5029200"/>
          </a:xfrm>
        </p:spPr>
        <p:txBody>
          <a:bodyPr/>
          <a:lstStyle/>
          <a:p>
            <a:pPr marL="533400" indent="-533400" eaLnBrk="1" hangingPunct="1">
              <a:lnSpc>
                <a:spcPct val="90000"/>
              </a:lnSpc>
              <a:buFontTx/>
              <a:buAutoNum type="arabicPeriod"/>
            </a:pPr>
            <a:r>
              <a:rPr lang="en-US" sz="2800" dirty="0" smtClean="0">
                <a:solidFill>
                  <a:schemeClr val="bg1">
                    <a:lumMod val="95000"/>
                  </a:schemeClr>
                </a:solidFill>
              </a:rPr>
              <a:t>A </a:t>
            </a:r>
            <a:r>
              <a:rPr lang="en-US" sz="2800" b="1" dirty="0" smtClean="0">
                <a:solidFill>
                  <a:schemeClr val="bg1">
                    <a:lumMod val="95000"/>
                  </a:schemeClr>
                </a:solidFill>
              </a:rPr>
              <a:t>sprite</a:t>
            </a:r>
            <a:r>
              <a:rPr lang="en-US" sz="2800" dirty="0" smtClean="0">
                <a:solidFill>
                  <a:schemeClr val="bg1">
                    <a:lumMod val="95000"/>
                  </a:schemeClr>
                </a:solidFill>
              </a:rPr>
              <a:t>.  This is the image it will have on the screen.</a:t>
            </a:r>
          </a:p>
          <a:p>
            <a:pPr marL="533400" indent="-533400" eaLnBrk="1" hangingPunct="1">
              <a:lnSpc>
                <a:spcPct val="90000"/>
              </a:lnSpc>
              <a:buFontTx/>
              <a:buAutoNum type="arabicPeriod"/>
            </a:pPr>
            <a:r>
              <a:rPr lang="en-US" sz="2800" b="1" dirty="0" smtClean="0">
                <a:solidFill>
                  <a:schemeClr val="bg1">
                    <a:lumMod val="95000"/>
                  </a:schemeClr>
                </a:solidFill>
              </a:rPr>
              <a:t>Events</a:t>
            </a:r>
            <a:r>
              <a:rPr lang="en-US" sz="2800" dirty="0" smtClean="0">
                <a:solidFill>
                  <a:schemeClr val="bg1">
                    <a:lumMod val="95000"/>
                  </a:schemeClr>
                </a:solidFill>
              </a:rPr>
              <a:t> that make the object react.</a:t>
            </a:r>
          </a:p>
          <a:p>
            <a:pPr marL="914400" lvl="1" indent="-457200" eaLnBrk="1" hangingPunct="1">
              <a:lnSpc>
                <a:spcPct val="90000"/>
              </a:lnSpc>
            </a:pPr>
            <a:r>
              <a:rPr lang="en-US" sz="2400" dirty="0" smtClean="0">
                <a:solidFill>
                  <a:schemeClr val="bg1">
                    <a:lumMod val="95000"/>
                  </a:schemeClr>
                </a:solidFill>
              </a:rPr>
              <a:t>An object is created</a:t>
            </a:r>
          </a:p>
          <a:p>
            <a:pPr marL="914400" lvl="1" indent="-457200" eaLnBrk="1" hangingPunct="1">
              <a:lnSpc>
                <a:spcPct val="90000"/>
              </a:lnSpc>
            </a:pPr>
            <a:r>
              <a:rPr lang="en-US" sz="2400" dirty="0" smtClean="0">
                <a:solidFill>
                  <a:schemeClr val="bg1">
                    <a:lumMod val="95000"/>
                  </a:schemeClr>
                </a:solidFill>
              </a:rPr>
              <a:t>A key is pressed</a:t>
            </a:r>
          </a:p>
          <a:p>
            <a:pPr marL="914400" lvl="1" indent="-457200" eaLnBrk="1" hangingPunct="1">
              <a:lnSpc>
                <a:spcPct val="90000"/>
              </a:lnSpc>
            </a:pPr>
            <a:r>
              <a:rPr lang="en-US" sz="2400" dirty="0" smtClean="0">
                <a:solidFill>
                  <a:schemeClr val="bg1">
                    <a:lumMod val="95000"/>
                  </a:schemeClr>
                </a:solidFill>
              </a:rPr>
              <a:t>A collision with another object</a:t>
            </a:r>
          </a:p>
          <a:p>
            <a:pPr marL="914400" lvl="1" indent="-457200" eaLnBrk="1" hangingPunct="1">
              <a:lnSpc>
                <a:spcPct val="90000"/>
              </a:lnSpc>
            </a:pPr>
            <a:r>
              <a:rPr lang="en-US" sz="2400" dirty="0" smtClean="0">
                <a:solidFill>
                  <a:schemeClr val="bg1">
                    <a:lumMod val="95000"/>
                  </a:schemeClr>
                </a:solidFill>
              </a:rPr>
              <a:t>A click of the mouse</a:t>
            </a:r>
          </a:p>
          <a:p>
            <a:pPr marL="914400" lvl="1" indent="-457200" eaLnBrk="1" hangingPunct="1">
              <a:lnSpc>
                <a:spcPct val="90000"/>
              </a:lnSpc>
            </a:pPr>
            <a:r>
              <a:rPr lang="en-US" sz="2400" dirty="0" smtClean="0">
                <a:solidFill>
                  <a:schemeClr val="bg1">
                    <a:lumMod val="95000"/>
                  </a:schemeClr>
                </a:solidFill>
              </a:rPr>
              <a:t>…</a:t>
            </a:r>
          </a:p>
          <a:p>
            <a:pPr marL="533400" indent="-533400" eaLnBrk="1" hangingPunct="1">
              <a:lnSpc>
                <a:spcPct val="90000"/>
              </a:lnSpc>
              <a:buFontTx/>
              <a:buAutoNum type="arabicPeriod"/>
            </a:pPr>
            <a:r>
              <a:rPr lang="en-US" sz="2800" b="1" dirty="0" smtClean="0">
                <a:solidFill>
                  <a:schemeClr val="bg1">
                    <a:lumMod val="95000"/>
                  </a:schemeClr>
                </a:solidFill>
              </a:rPr>
              <a:t>Actions</a:t>
            </a:r>
            <a:r>
              <a:rPr lang="en-US" sz="2800" dirty="0" smtClean="0">
                <a:solidFill>
                  <a:schemeClr val="bg1">
                    <a:lumMod val="95000"/>
                  </a:schemeClr>
                </a:solidFill>
              </a:rPr>
              <a:t> related to the events.  </a:t>
            </a:r>
          </a:p>
          <a:p>
            <a:pPr marL="914400" lvl="1" indent="-457200" eaLnBrk="1" hangingPunct="1">
              <a:lnSpc>
                <a:spcPct val="90000"/>
              </a:lnSpc>
              <a:buFontTx/>
              <a:buAutoNum type="arabicPeriod"/>
            </a:pPr>
            <a:r>
              <a:rPr lang="en-US" sz="2400" dirty="0" smtClean="0">
                <a:solidFill>
                  <a:schemeClr val="bg1">
                    <a:lumMod val="95000"/>
                  </a:schemeClr>
                </a:solidFill>
              </a:rPr>
              <a:t>How the object moves when a key is pressed, </a:t>
            </a:r>
          </a:p>
          <a:p>
            <a:pPr marL="914400" lvl="1" indent="-457200" eaLnBrk="1" hangingPunct="1">
              <a:lnSpc>
                <a:spcPct val="90000"/>
              </a:lnSpc>
              <a:buFontTx/>
              <a:buAutoNum type="arabicPeriod"/>
            </a:pPr>
            <a:r>
              <a:rPr lang="en-US" sz="2400" dirty="0" smtClean="0">
                <a:solidFill>
                  <a:schemeClr val="bg1">
                    <a:lumMod val="95000"/>
                  </a:schemeClr>
                </a:solidFill>
              </a:rPr>
              <a:t>or it runs into a wall, </a:t>
            </a:r>
          </a:p>
          <a:p>
            <a:pPr marL="914400" lvl="1" indent="-457200" eaLnBrk="1" hangingPunct="1">
              <a:lnSpc>
                <a:spcPct val="90000"/>
              </a:lnSpc>
              <a:buFontTx/>
              <a:buAutoNum type="arabicPeriod"/>
            </a:pPr>
            <a:r>
              <a:rPr lang="en-US" sz="2400" dirty="0" smtClean="0">
                <a:solidFill>
                  <a:schemeClr val="bg1">
                    <a:lumMod val="95000"/>
                  </a:schemeClr>
                </a:solidFill>
              </a:rPr>
              <a:t>or when a mouse is clicked</a:t>
            </a:r>
            <a:r>
              <a:rPr lang="en-US" sz="2400" dirty="0">
                <a:solidFill>
                  <a:schemeClr val="bg1">
                    <a:lumMod val="95000"/>
                  </a:schemeClr>
                </a:solidFill>
              </a:rPr>
              <a:t> </a:t>
            </a:r>
            <a:r>
              <a:rPr lang="en-US" sz="2400" dirty="0" smtClean="0">
                <a:solidFill>
                  <a:schemeClr val="bg1">
                    <a:lumMod val="95000"/>
                  </a:schemeClr>
                </a:solidFill>
              </a:rPr>
              <a:t>or…..</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438400" y="152400"/>
            <a:ext cx="3810000" cy="1143000"/>
          </a:xfrm>
        </p:spPr>
        <p:txBody>
          <a:bodyPr>
            <a:normAutofit fontScale="90000"/>
          </a:bodyPr>
          <a:lstStyle/>
          <a:p>
            <a:pPr eaLnBrk="1" hangingPunct="1"/>
            <a:r>
              <a:rPr lang="en-US" sz="4000" b="1" dirty="0" smtClean="0">
                <a:solidFill>
                  <a:srgbClr val="92D050"/>
                </a:solidFill>
              </a:rPr>
              <a:t>How do I create an Object?</a:t>
            </a:r>
          </a:p>
        </p:txBody>
      </p:sp>
      <p:pic>
        <p:nvPicPr>
          <p:cNvPr id="6147" name="Picture 3"/>
          <p:cNvPicPr>
            <a:picLocks noChangeAspect="1" noChangeArrowheads="1"/>
          </p:cNvPicPr>
          <p:nvPr/>
        </p:nvPicPr>
        <p:blipFill>
          <a:blip r:embed="rId2"/>
          <a:srcRect/>
          <a:stretch>
            <a:fillRect/>
          </a:stretch>
        </p:blipFill>
        <p:spPr bwMode="auto">
          <a:xfrm>
            <a:off x="1066800" y="1322014"/>
            <a:ext cx="7162800" cy="4850186"/>
          </a:xfrm>
          <a:prstGeom prst="rect">
            <a:avLst/>
          </a:prstGeom>
          <a:noFill/>
          <a:ln w="9525">
            <a:noFill/>
            <a:miter lim="800000"/>
            <a:headEnd/>
            <a:tailEnd/>
          </a:ln>
          <a:effectLst/>
        </p:spPr>
      </p:pic>
      <p:sp>
        <p:nvSpPr>
          <p:cNvPr id="55302" name="AutoShape 6"/>
          <p:cNvSpPr>
            <a:spLocks noChangeArrowheads="1"/>
          </p:cNvSpPr>
          <p:nvPr/>
        </p:nvSpPr>
        <p:spPr bwMode="auto">
          <a:xfrm>
            <a:off x="2514600" y="3124200"/>
            <a:ext cx="2819400" cy="990600"/>
          </a:xfrm>
          <a:prstGeom prst="wedgeRoundRectCallout">
            <a:avLst>
              <a:gd name="adj1" fmla="val -54923"/>
              <a:gd name="adj2" fmla="val 83291"/>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Use the sprite you created earlier</a:t>
            </a:r>
          </a:p>
        </p:txBody>
      </p:sp>
      <p:sp>
        <p:nvSpPr>
          <p:cNvPr id="55301" name="AutoShape 5"/>
          <p:cNvSpPr>
            <a:spLocks noChangeArrowheads="1"/>
          </p:cNvSpPr>
          <p:nvPr/>
        </p:nvSpPr>
        <p:spPr bwMode="auto">
          <a:xfrm>
            <a:off x="6248400" y="2590800"/>
            <a:ext cx="2895600" cy="1143000"/>
          </a:xfrm>
          <a:prstGeom prst="wedgeRoundRectCallout">
            <a:avLst>
              <a:gd name="adj1" fmla="val -62193"/>
              <a:gd name="adj2" fmla="val -89432"/>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Click on the blue ball or Resources -&gt; Create Object or ctrl-alt-O</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rgbClr val="92D050"/>
                </a:solidFill>
                <a:latin typeface="Arial" charset="0"/>
              </a:rPr>
              <a:t>Learning objectives of the workshop</a:t>
            </a:r>
            <a:endParaRPr lang="en-US" sz="4000" b="1" dirty="0">
              <a:solidFill>
                <a:srgbClr val="92D050"/>
              </a:solidFill>
              <a:latin typeface="Arial" charset="0"/>
            </a:endParaRPr>
          </a:p>
        </p:txBody>
      </p:sp>
      <p:sp>
        <p:nvSpPr>
          <p:cNvPr id="3" name="Content Placeholder 2"/>
          <p:cNvSpPr>
            <a:spLocks noGrp="1"/>
          </p:cNvSpPr>
          <p:nvPr>
            <p:ph idx="1"/>
          </p:nvPr>
        </p:nvSpPr>
        <p:spPr/>
        <p:txBody>
          <a:bodyPr>
            <a:normAutofit fontScale="92500" lnSpcReduction="10000"/>
          </a:bodyPr>
          <a:lstStyle/>
          <a:p>
            <a:pPr>
              <a:spcBef>
                <a:spcPts val="650"/>
              </a:spcBef>
              <a:buFont typeface="Arial" charset="0"/>
              <a:buChar char="•"/>
            </a:pPr>
            <a:r>
              <a:rPr lang="en-US" sz="2700" dirty="0">
                <a:solidFill>
                  <a:schemeClr val="bg1">
                    <a:lumMod val="95000"/>
                  </a:schemeClr>
                </a:solidFill>
                <a:latin typeface="Arial" charset="0"/>
              </a:rPr>
              <a:t>B</a:t>
            </a:r>
            <a:r>
              <a:rPr lang="en-US" sz="2700" dirty="0" smtClean="0">
                <a:solidFill>
                  <a:schemeClr val="bg1">
                    <a:lumMod val="95000"/>
                  </a:schemeClr>
                </a:solidFill>
                <a:latin typeface="Arial" charset="0"/>
              </a:rPr>
              <a:t>asics </a:t>
            </a:r>
            <a:r>
              <a:rPr lang="en-US" sz="2700" dirty="0">
                <a:solidFill>
                  <a:schemeClr val="bg1">
                    <a:lumMod val="95000"/>
                  </a:schemeClr>
                </a:solidFill>
                <a:latin typeface="Arial" charset="0"/>
              </a:rPr>
              <a:t>of </a:t>
            </a:r>
            <a:r>
              <a:rPr lang="en-US" sz="2700" dirty="0" smtClean="0">
                <a:solidFill>
                  <a:schemeClr val="bg1">
                    <a:lumMod val="95000"/>
                  </a:schemeClr>
                </a:solidFill>
                <a:latin typeface="Arial" charset="0"/>
              </a:rPr>
              <a:t>the GameMaker software.</a:t>
            </a:r>
            <a:endParaRPr lang="en-US" sz="2700" dirty="0">
              <a:solidFill>
                <a:schemeClr val="bg1">
                  <a:lumMod val="95000"/>
                </a:schemeClr>
              </a:solidFill>
              <a:latin typeface="Arial" charset="0"/>
            </a:endParaRPr>
          </a:p>
          <a:p>
            <a:pPr>
              <a:spcBef>
                <a:spcPts val="538"/>
              </a:spcBef>
              <a:buFont typeface="Arial" charset="0"/>
              <a:buChar char="•"/>
            </a:pPr>
            <a:r>
              <a:rPr lang="en-US" sz="2700" dirty="0" smtClean="0">
                <a:solidFill>
                  <a:schemeClr val="bg1">
                    <a:lumMod val="95000"/>
                  </a:schemeClr>
                </a:solidFill>
                <a:latin typeface="Arial" charset="0"/>
              </a:rPr>
              <a:t>Algorithmic approach that </a:t>
            </a:r>
            <a:r>
              <a:rPr lang="en-US" sz="2700" dirty="0">
                <a:solidFill>
                  <a:schemeClr val="bg1">
                    <a:lumMod val="95000"/>
                  </a:schemeClr>
                </a:solidFill>
                <a:latin typeface="Arial" charset="0"/>
              </a:rPr>
              <a:t>characterizes writing computer </a:t>
            </a:r>
            <a:r>
              <a:rPr lang="en-US" sz="2700" dirty="0" smtClean="0">
                <a:solidFill>
                  <a:schemeClr val="bg1">
                    <a:lumMod val="95000"/>
                  </a:schemeClr>
                </a:solidFill>
                <a:latin typeface="Arial" charset="0"/>
              </a:rPr>
              <a:t>programs.</a:t>
            </a:r>
          </a:p>
          <a:p>
            <a:pPr>
              <a:spcBef>
                <a:spcPts val="538"/>
              </a:spcBef>
              <a:buFont typeface="Arial" charset="0"/>
              <a:buChar char="•"/>
            </a:pPr>
            <a:r>
              <a:rPr lang="en-US" sz="2700" dirty="0" smtClean="0">
                <a:solidFill>
                  <a:schemeClr val="bg1">
                    <a:lumMod val="95000"/>
                  </a:schemeClr>
                </a:solidFill>
                <a:latin typeface="Arial" charset="0"/>
              </a:rPr>
              <a:t>The perception </a:t>
            </a:r>
            <a:r>
              <a:rPr lang="en-US" sz="2700" dirty="0">
                <a:solidFill>
                  <a:schemeClr val="bg1">
                    <a:lumMod val="95000"/>
                  </a:schemeClr>
                </a:solidFill>
                <a:latin typeface="Arial" charset="0"/>
              </a:rPr>
              <a:t>behind incremental program </a:t>
            </a:r>
            <a:r>
              <a:rPr lang="en-US" sz="2700" dirty="0" smtClean="0">
                <a:solidFill>
                  <a:schemeClr val="bg1">
                    <a:lumMod val="95000"/>
                  </a:schemeClr>
                </a:solidFill>
                <a:latin typeface="Arial" charset="0"/>
              </a:rPr>
              <a:t>enhancement.</a:t>
            </a:r>
            <a:endParaRPr lang="en-US" sz="2700" dirty="0">
              <a:solidFill>
                <a:schemeClr val="bg1">
                  <a:lumMod val="95000"/>
                </a:schemeClr>
              </a:solidFill>
              <a:latin typeface="Arial" charset="0"/>
            </a:endParaRPr>
          </a:p>
          <a:p>
            <a:pPr>
              <a:spcBef>
                <a:spcPts val="538"/>
              </a:spcBef>
              <a:buFont typeface="Arial" charset="0"/>
              <a:buChar char="•"/>
            </a:pPr>
            <a:r>
              <a:rPr lang="en-US" sz="2700" dirty="0" smtClean="0">
                <a:solidFill>
                  <a:schemeClr val="bg1">
                    <a:lumMod val="95000"/>
                  </a:schemeClr>
                </a:solidFill>
                <a:latin typeface="Arial" charset="0"/>
              </a:rPr>
              <a:t>The objective </a:t>
            </a:r>
            <a:r>
              <a:rPr lang="en-US" sz="2700" dirty="0">
                <a:solidFill>
                  <a:schemeClr val="bg1">
                    <a:lumMod val="95000"/>
                  </a:schemeClr>
                </a:solidFill>
                <a:latin typeface="Arial" charset="0"/>
              </a:rPr>
              <a:t>behind event-based computer </a:t>
            </a:r>
            <a:r>
              <a:rPr lang="en-US" sz="2700" dirty="0" smtClean="0">
                <a:solidFill>
                  <a:schemeClr val="bg1">
                    <a:lumMod val="95000"/>
                  </a:schemeClr>
                </a:solidFill>
                <a:latin typeface="Arial" charset="0"/>
              </a:rPr>
              <a:t>programming.</a:t>
            </a:r>
            <a:endParaRPr lang="en-US" sz="2700" dirty="0">
              <a:solidFill>
                <a:schemeClr val="bg1">
                  <a:lumMod val="95000"/>
                </a:schemeClr>
              </a:solidFill>
              <a:latin typeface="Arial" charset="0"/>
            </a:endParaRPr>
          </a:p>
          <a:p>
            <a:pPr>
              <a:spcBef>
                <a:spcPts val="538"/>
              </a:spcBef>
              <a:buFont typeface="Arial" charset="0"/>
              <a:buChar char="•"/>
            </a:pPr>
            <a:r>
              <a:rPr lang="en-US" sz="2700" dirty="0" smtClean="0">
                <a:solidFill>
                  <a:schemeClr val="bg1">
                    <a:lumMod val="95000"/>
                  </a:schemeClr>
                </a:solidFill>
                <a:latin typeface="Arial" charset="0"/>
              </a:rPr>
              <a:t>Develop an understanding of </a:t>
            </a:r>
            <a:r>
              <a:rPr lang="en-US" sz="2700" dirty="0">
                <a:solidFill>
                  <a:schemeClr val="bg1">
                    <a:lumMod val="95000"/>
                  </a:schemeClr>
                </a:solidFill>
                <a:latin typeface="Arial" charset="0"/>
              </a:rPr>
              <a:t>object-oriented </a:t>
            </a:r>
            <a:r>
              <a:rPr lang="en-US" sz="2700" dirty="0" smtClean="0">
                <a:solidFill>
                  <a:schemeClr val="bg1">
                    <a:lumMod val="95000"/>
                  </a:schemeClr>
                </a:solidFill>
                <a:latin typeface="Arial" charset="0"/>
              </a:rPr>
              <a:t>programming.</a:t>
            </a:r>
            <a:endParaRPr lang="en-US" sz="2700" dirty="0">
              <a:solidFill>
                <a:schemeClr val="bg1">
                  <a:lumMod val="95000"/>
                </a:schemeClr>
              </a:solidFill>
              <a:latin typeface="Arial" charset="0"/>
            </a:endParaRPr>
          </a:p>
          <a:p>
            <a:pPr>
              <a:spcBef>
                <a:spcPts val="538"/>
              </a:spcBef>
              <a:buFont typeface="Arial" charset="0"/>
              <a:buChar char="•"/>
            </a:pPr>
            <a:r>
              <a:rPr lang="en-US" sz="2700" dirty="0" smtClean="0">
                <a:solidFill>
                  <a:schemeClr val="bg1">
                    <a:lumMod val="95000"/>
                  </a:schemeClr>
                </a:solidFill>
                <a:latin typeface="Arial" charset="0"/>
              </a:rPr>
              <a:t>If you want a head start on </a:t>
            </a:r>
            <a:r>
              <a:rPr lang="en-US" sz="2700" dirty="0">
                <a:solidFill>
                  <a:schemeClr val="bg1">
                    <a:lumMod val="95000"/>
                  </a:schemeClr>
                </a:solidFill>
                <a:latin typeface="Arial" charset="0"/>
              </a:rPr>
              <a:t>learning Java or C++, you can learn to use the </a:t>
            </a:r>
            <a:r>
              <a:rPr lang="en-US" sz="2700" dirty="0" smtClean="0">
                <a:solidFill>
                  <a:schemeClr val="bg1">
                    <a:lumMod val="95000"/>
                  </a:schemeClr>
                </a:solidFill>
                <a:latin typeface="Arial" charset="0"/>
              </a:rPr>
              <a:t>GameMaker </a:t>
            </a:r>
            <a:r>
              <a:rPr lang="en-US" sz="2700" dirty="0">
                <a:solidFill>
                  <a:schemeClr val="bg1">
                    <a:lumMod val="95000"/>
                  </a:schemeClr>
                </a:solidFill>
                <a:latin typeface="Arial" charset="0"/>
              </a:rPr>
              <a:t>scripting </a:t>
            </a:r>
            <a:r>
              <a:rPr lang="en-US" sz="2700" dirty="0" smtClean="0">
                <a:solidFill>
                  <a:schemeClr val="bg1">
                    <a:lumMod val="95000"/>
                  </a:schemeClr>
                </a:solidFill>
                <a:latin typeface="Arial" charset="0"/>
              </a:rPr>
              <a:t>language.</a:t>
            </a:r>
            <a:endParaRPr lang="en-US" sz="2700" dirty="0">
              <a:solidFill>
                <a:schemeClr val="bg1">
                  <a:lumMod val="95000"/>
                </a:schemeClr>
              </a:solidFill>
              <a:latin typeface="Arial" charset="0"/>
            </a:endParaRPr>
          </a:p>
          <a:p>
            <a:endParaRPr lang="en-US" sz="2500" dirty="0">
              <a:solidFill>
                <a:schemeClr val="bg1">
                  <a:lumMod val="95000"/>
                </a:schemeClr>
              </a:solidFill>
              <a:latin typeface="Arial" charset="0"/>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28600"/>
            <a:ext cx="8229600" cy="1143000"/>
          </a:xfrm>
        </p:spPr>
        <p:txBody>
          <a:bodyPr/>
          <a:lstStyle/>
          <a:p>
            <a:pPr eaLnBrk="1" hangingPunct="1"/>
            <a:r>
              <a:rPr lang="en-US" b="1" dirty="0" smtClean="0">
                <a:solidFill>
                  <a:srgbClr val="92D050"/>
                </a:solidFill>
              </a:rPr>
              <a:t>Tying a sprite to the object</a:t>
            </a:r>
          </a:p>
        </p:txBody>
      </p:sp>
      <p:pic>
        <p:nvPicPr>
          <p:cNvPr id="7170" name="Picture 2"/>
          <p:cNvPicPr>
            <a:picLocks noChangeAspect="1" noChangeArrowheads="1"/>
          </p:cNvPicPr>
          <p:nvPr/>
        </p:nvPicPr>
        <p:blipFill>
          <a:blip r:embed="rId2"/>
          <a:srcRect/>
          <a:stretch>
            <a:fillRect/>
          </a:stretch>
        </p:blipFill>
        <p:spPr bwMode="auto">
          <a:xfrm>
            <a:off x="1773521" y="1905000"/>
            <a:ext cx="6270342" cy="3414713"/>
          </a:xfrm>
          <a:prstGeom prst="rect">
            <a:avLst/>
          </a:prstGeom>
          <a:noFill/>
          <a:ln w="9525">
            <a:noFill/>
            <a:miter lim="800000"/>
            <a:headEnd/>
            <a:tailEnd/>
          </a:ln>
          <a:effectLst/>
        </p:spPr>
      </p:pic>
      <p:sp>
        <p:nvSpPr>
          <p:cNvPr id="56326" name="AutoShape 6"/>
          <p:cNvSpPr>
            <a:spLocks noChangeArrowheads="1"/>
          </p:cNvSpPr>
          <p:nvPr/>
        </p:nvSpPr>
        <p:spPr bwMode="auto">
          <a:xfrm>
            <a:off x="152400" y="1219200"/>
            <a:ext cx="1524000" cy="1447800"/>
          </a:xfrm>
          <a:prstGeom prst="wedgeRoundRectCallout">
            <a:avLst>
              <a:gd name="adj1" fmla="val 68079"/>
              <a:gd name="adj2" fmla="val 81896"/>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Check visible if you want to see it.</a:t>
            </a:r>
          </a:p>
        </p:txBody>
      </p:sp>
      <p:sp>
        <p:nvSpPr>
          <p:cNvPr id="56329" name="AutoShape 9"/>
          <p:cNvSpPr>
            <a:spLocks noChangeArrowheads="1"/>
          </p:cNvSpPr>
          <p:nvPr/>
        </p:nvSpPr>
        <p:spPr bwMode="auto">
          <a:xfrm>
            <a:off x="304800" y="2895600"/>
            <a:ext cx="1066800" cy="2895600"/>
          </a:xfrm>
          <a:prstGeom prst="wedgeRoundRectCallout">
            <a:avLst>
              <a:gd name="adj1" fmla="val 127909"/>
              <a:gd name="adj2" fmla="val -28475"/>
              <a:gd name="adj3" fmla="val 16667"/>
            </a:avLst>
          </a:prstGeom>
          <a:solidFill>
            <a:schemeClr val="accent1"/>
          </a:solidFill>
          <a:ln w="9525">
            <a:solidFill>
              <a:schemeClr val="tx1"/>
            </a:solidFill>
            <a:miter lim="800000"/>
            <a:headEnd/>
            <a:tailEnd/>
          </a:ln>
        </p:spPr>
        <p:txBody>
          <a:bodyPr/>
          <a:lstStyle/>
          <a:p>
            <a:pPr>
              <a:spcBef>
                <a:spcPct val="0"/>
              </a:spcBef>
            </a:pPr>
            <a:r>
              <a:rPr lang="en-US" sz="1400" dirty="0">
                <a:latin typeface="Arial" charset="0"/>
                <a:cs typeface="Arial" charset="0"/>
              </a:rPr>
              <a:t>Check persistent if this object will exist when you go to different levels (rooms).  Like a main character.</a:t>
            </a:r>
          </a:p>
        </p:txBody>
      </p:sp>
      <p:sp>
        <p:nvSpPr>
          <p:cNvPr id="56328" name="AutoShape 8"/>
          <p:cNvSpPr>
            <a:spLocks noChangeArrowheads="1"/>
          </p:cNvSpPr>
          <p:nvPr/>
        </p:nvSpPr>
        <p:spPr bwMode="auto">
          <a:xfrm>
            <a:off x="2743200" y="5410200"/>
            <a:ext cx="5410200" cy="1447800"/>
          </a:xfrm>
          <a:prstGeom prst="wedgeRoundRectCallout">
            <a:avLst>
              <a:gd name="adj1" fmla="val -48669"/>
              <a:gd name="adj2" fmla="val -176824"/>
              <a:gd name="adj3" fmla="val 16667"/>
            </a:avLst>
          </a:prstGeom>
          <a:solidFill>
            <a:schemeClr val="accent1"/>
          </a:solidFill>
          <a:ln w="9525">
            <a:solidFill>
              <a:schemeClr val="tx1"/>
            </a:solidFill>
            <a:miter lim="800000"/>
            <a:headEnd/>
            <a:tailEnd/>
          </a:ln>
        </p:spPr>
        <p:txBody>
          <a:bodyPr/>
          <a:lstStyle/>
          <a:p>
            <a:pPr>
              <a:spcBef>
                <a:spcPct val="0"/>
              </a:spcBef>
            </a:pPr>
            <a:r>
              <a:rPr lang="en-US" sz="1400" dirty="0">
                <a:latin typeface="Arial" charset="0"/>
                <a:cs typeface="Arial" charset="0"/>
              </a:rPr>
              <a:t>Depth: The lower number in the Depth, the more ‘upfront’ and object is.  So if two objects go past each other on the screen, the object with the lower depth number will go over the object with the larger depth number.</a:t>
            </a:r>
          </a:p>
          <a:p>
            <a:pPr>
              <a:spcBef>
                <a:spcPct val="0"/>
              </a:spcBef>
            </a:pPr>
            <a:r>
              <a:rPr lang="en-US" sz="1400" dirty="0">
                <a:latin typeface="Arial" charset="0"/>
                <a:cs typeface="Arial" charset="0"/>
              </a:rPr>
              <a:t>Objects with the same depth are shown based on when they are created.</a:t>
            </a:r>
          </a:p>
        </p:txBody>
      </p:sp>
      <p:sp>
        <p:nvSpPr>
          <p:cNvPr id="56327" name="AutoShape 7"/>
          <p:cNvSpPr>
            <a:spLocks noChangeArrowheads="1"/>
          </p:cNvSpPr>
          <p:nvPr/>
        </p:nvSpPr>
        <p:spPr bwMode="auto">
          <a:xfrm>
            <a:off x="6629400" y="2743200"/>
            <a:ext cx="1752600" cy="762000"/>
          </a:xfrm>
          <a:prstGeom prst="wedgeRoundRectCallout">
            <a:avLst>
              <a:gd name="adj1" fmla="val -257065"/>
              <a:gd name="adj2" fmla="val 10625"/>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Check solid for walls etc.</a:t>
            </a:r>
          </a:p>
        </p:txBody>
      </p:sp>
      <p:sp>
        <p:nvSpPr>
          <p:cNvPr id="56324" name="AutoShape 4"/>
          <p:cNvSpPr>
            <a:spLocks noChangeArrowheads="1"/>
          </p:cNvSpPr>
          <p:nvPr/>
        </p:nvSpPr>
        <p:spPr bwMode="auto">
          <a:xfrm>
            <a:off x="5410200" y="914400"/>
            <a:ext cx="3505200" cy="1371600"/>
          </a:xfrm>
          <a:prstGeom prst="wedgeRoundRectCallout">
            <a:avLst>
              <a:gd name="adj1" fmla="val -115052"/>
              <a:gd name="adj2" fmla="val 80505"/>
              <a:gd name="adj3" fmla="val 16667"/>
            </a:avLst>
          </a:prstGeom>
          <a:solidFill>
            <a:schemeClr val="accent1"/>
          </a:solidFill>
          <a:ln w="9525">
            <a:solidFill>
              <a:schemeClr val="tx1"/>
            </a:solidFill>
            <a:miter lim="800000"/>
            <a:headEnd/>
            <a:tailEnd/>
          </a:ln>
        </p:spPr>
        <p:txBody>
          <a:bodyPr/>
          <a:lstStyle/>
          <a:p>
            <a:pPr>
              <a:spcBef>
                <a:spcPct val="0"/>
              </a:spcBef>
            </a:pPr>
            <a:r>
              <a:rPr lang="en-US" sz="1400" dirty="0">
                <a:latin typeface="Arial" charset="0"/>
                <a:cs typeface="Arial" charset="0"/>
              </a:rPr>
              <a:t>Select the sprite: Click to the pull down menu to the right of the &lt;no sprite&gt; to see the sprites available in this game and select the sprite you want to use for this object</a:t>
            </a:r>
          </a:p>
        </p:txBody>
      </p:sp>
      <p:sp>
        <p:nvSpPr>
          <p:cNvPr id="56325" name="AutoShape 5"/>
          <p:cNvSpPr>
            <a:spLocks noChangeArrowheads="1"/>
          </p:cNvSpPr>
          <p:nvPr/>
        </p:nvSpPr>
        <p:spPr bwMode="auto">
          <a:xfrm>
            <a:off x="2286000" y="685800"/>
            <a:ext cx="2743200" cy="990600"/>
          </a:xfrm>
          <a:prstGeom prst="wedgeRoundRectCallout">
            <a:avLst>
              <a:gd name="adj1" fmla="val -31674"/>
              <a:gd name="adj2" fmla="val 108864"/>
              <a:gd name="adj3" fmla="val 16667"/>
            </a:avLst>
          </a:prstGeom>
          <a:solidFill>
            <a:schemeClr val="accent1"/>
          </a:solidFill>
          <a:ln w="9525">
            <a:solidFill>
              <a:schemeClr val="tx1"/>
            </a:solidFill>
            <a:miter lim="800000"/>
            <a:headEnd/>
            <a:tailEnd/>
          </a:ln>
        </p:spPr>
        <p:txBody>
          <a:bodyPr/>
          <a:lstStyle/>
          <a:p>
            <a:pPr>
              <a:spcBef>
                <a:spcPct val="0"/>
              </a:spcBef>
            </a:pPr>
            <a:r>
              <a:rPr lang="en-US" sz="1400" dirty="0">
                <a:latin typeface="Arial" charset="0"/>
                <a:cs typeface="Arial" charset="0"/>
              </a:rPr>
              <a:t>Name the Object using the following naming convention.</a:t>
            </a:r>
          </a:p>
          <a:p>
            <a:pPr>
              <a:spcBef>
                <a:spcPct val="0"/>
              </a:spcBef>
            </a:pPr>
            <a:r>
              <a:rPr lang="en-US" sz="1400" b="1" dirty="0" err="1">
                <a:latin typeface="Arial" charset="0"/>
                <a:cs typeface="Arial" charset="0"/>
              </a:rPr>
              <a:t>obj_nameForYourObject</a:t>
            </a:r>
            <a:endParaRPr lang="en-US" sz="1400" b="1" dirty="0">
              <a:latin typeface="Arial" charset="0"/>
              <a:cs typeface="Arial" charset="0"/>
            </a:endParaRPr>
          </a:p>
          <a:p>
            <a:pPr>
              <a:spcBef>
                <a:spcPct val="0"/>
              </a:spcBef>
            </a:pPr>
            <a:r>
              <a:rPr lang="en-US" sz="1400" dirty="0">
                <a:latin typeface="Arial" charset="0"/>
                <a:cs typeface="Arial" charset="0"/>
              </a:rPr>
              <a:t>i.e. </a:t>
            </a:r>
            <a:r>
              <a:rPr lang="en-US" sz="1400" b="1" dirty="0" err="1">
                <a:latin typeface="Arial" charset="0"/>
                <a:cs typeface="Arial" charset="0"/>
              </a:rPr>
              <a:t>obj_rock</a:t>
            </a:r>
            <a:endParaRPr lang="en-US" sz="1400" b="1" dirty="0">
              <a:latin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b="1" dirty="0" smtClean="0">
                <a:solidFill>
                  <a:srgbClr val="92D050"/>
                </a:solidFill>
              </a:rPr>
              <a:t>Events and Actions</a:t>
            </a:r>
          </a:p>
        </p:txBody>
      </p:sp>
      <p:sp>
        <p:nvSpPr>
          <p:cNvPr id="57347" name="Rectangle 3"/>
          <p:cNvSpPr>
            <a:spLocks noGrp="1" noChangeArrowheads="1"/>
          </p:cNvSpPr>
          <p:nvPr>
            <p:ph idx="1"/>
          </p:nvPr>
        </p:nvSpPr>
        <p:spPr/>
        <p:txBody>
          <a:bodyPr>
            <a:normAutofit lnSpcReduction="10000"/>
          </a:bodyPr>
          <a:lstStyle/>
          <a:p>
            <a:pPr eaLnBrk="1" hangingPunct="1"/>
            <a:r>
              <a:rPr lang="en-US" dirty="0" smtClean="0">
                <a:solidFill>
                  <a:schemeClr val="bg1"/>
                </a:solidFill>
              </a:rPr>
              <a:t>Now that the object has an associated sprite we need to give it some personality with an associated behavior.</a:t>
            </a:r>
          </a:p>
          <a:p>
            <a:pPr eaLnBrk="1" hangingPunct="1"/>
            <a:r>
              <a:rPr lang="en-US" dirty="0" smtClean="0">
                <a:solidFill>
                  <a:schemeClr val="bg1"/>
                </a:solidFill>
              </a:rPr>
              <a:t>The next section will describe how to have the object react.</a:t>
            </a:r>
          </a:p>
          <a:p>
            <a:pPr eaLnBrk="1" hangingPunct="1"/>
            <a:r>
              <a:rPr lang="en-US" dirty="0" smtClean="0">
                <a:solidFill>
                  <a:schemeClr val="bg1"/>
                </a:solidFill>
              </a:rPr>
              <a:t>It takes two pieces</a:t>
            </a:r>
          </a:p>
          <a:p>
            <a:pPr lvl="1" eaLnBrk="1" hangingPunct="1"/>
            <a:r>
              <a:rPr lang="en-US" dirty="0" smtClean="0">
                <a:solidFill>
                  <a:schemeClr val="bg1"/>
                </a:solidFill>
              </a:rPr>
              <a:t>Picking events to react to</a:t>
            </a:r>
          </a:p>
          <a:p>
            <a:pPr lvl="1" eaLnBrk="1" hangingPunct="1"/>
            <a:r>
              <a:rPr lang="en-US" dirty="0" smtClean="0">
                <a:solidFill>
                  <a:schemeClr val="bg1"/>
                </a:solidFill>
              </a:rPr>
              <a:t>Defining the actions they will take when the event occurs.</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b="1" dirty="0" smtClean="0">
                <a:solidFill>
                  <a:srgbClr val="92D050"/>
                </a:solidFill>
              </a:rPr>
              <a:t>Events</a:t>
            </a:r>
          </a:p>
        </p:txBody>
      </p:sp>
      <p:pic>
        <p:nvPicPr>
          <p:cNvPr id="8194" name="Picture 2"/>
          <p:cNvPicPr>
            <a:picLocks noChangeAspect="1" noChangeArrowheads="1"/>
          </p:cNvPicPr>
          <p:nvPr/>
        </p:nvPicPr>
        <p:blipFill>
          <a:blip r:embed="rId2"/>
          <a:srcRect/>
          <a:stretch>
            <a:fillRect/>
          </a:stretch>
        </p:blipFill>
        <p:spPr bwMode="auto">
          <a:xfrm>
            <a:off x="619125" y="1981200"/>
            <a:ext cx="8524875" cy="4533900"/>
          </a:xfrm>
          <a:prstGeom prst="rect">
            <a:avLst/>
          </a:prstGeom>
          <a:noFill/>
          <a:ln w="9525">
            <a:noFill/>
            <a:miter lim="800000"/>
            <a:headEnd/>
            <a:tailEnd/>
          </a:ln>
          <a:effectLst/>
        </p:spPr>
      </p:pic>
      <p:sp>
        <p:nvSpPr>
          <p:cNvPr id="58372" name="AutoShape 4"/>
          <p:cNvSpPr>
            <a:spLocks noChangeArrowheads="1"/>
          </p:cNvSpPr>
          <p:nvPr/>
        </p:nvSpPr>
        <p:spPr bwMode="auto">
          <a:xfrm>
            <a:off x="381000" y="762000"/>
            <a:ext cx="3276600" cy="1066800"/>
          </a:xfrm>
          <a:prstGeom prst="wedgeRoundRectCallout">
            <a:avLst>
              <a:gd name="adj1" fmla="val -15551"/>
              <a:gd name="adj2" fmla="val 258962"/>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1) Start by double clicking on the object. (</a:t>
            </a:r>
            <a:r>
              <a:rPr lang="en-US" sz="1800" dirty="0" err="1">
                <a:latin typeface="Arial" charset="0"/>
                <a:cs typeface="Arial" charset="0"/>
              </a:rPr>
              <a:t>obj_rock</a:t>
            </a:r>
            <a:r>
              <a:rPr lang="en-US" sz="1800" dirty="0">
                <a:latin typeface="Arial" charset="0"/>
                <a:cs typeface="Arial" charset="0"/>
              </a:rPr>
              <a:t> in this example)</a:t>
            </a:r>
          </a:p>
        </p:txBody>
      </p:sp>
      <p:sp>
        <p:nvSpPr>
          <p:cNvPr id="58376" name="AutoShape 8"/>
          <p:cNvSpPr>
            <a:spLocks noChangeArrowheads="1"/>
          </p:cNvSpPr>
          <p:nvPr/>
        </p:nvSpPr>
        <p:spPr bwMode="auto">
          <a:xfrm>
            <a:off x="304800" y="6096000"/>
            <a:ext cx="3200400" cy="609600"/>
          </a:xfrm>
          <a:prstGeom prst="wedgeRoundRectCallout">
            <a:avLst>
              <a:gd name="adj1" fmla="val 69340"/>
              <a:gd name="adj2" fmla="val -81283"/>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Click here to start defining an event.</a:t>
            </a:r>
          </a:p>
        </p:txBody>
      </p:sp>
      <p:sp>
        <p:nvSpPr>
          <p:cNvPr id="58374" name="AutoShape 6"/>
          <p:cNvSpPr>
            <a:spLocks noChangeArrowheads="1"/>
          </p:cNvSpPr>
          <p:nvPr/>
        </p:nvSpPr>
        <p:spPr bwMode="auto">
          <a:xfrm>
            <a:off x="3962400" y="3200400"/>
            <a:ext cx="1371600" cy="2057400"/>
          </a:xfrm>
          <a:prstGeom prst="wedgeRoundRectCallout">
            <a:avLst>
              <a:gd name="adj1" fmla="val -34722"/>
              <a:gd name="adj2" fmla="val -45394"/>
              <a:gd name="adj3" fmla="val 16667"/>
            </a:avLst>
          </a:prstGeom>
          <a:solidFill>
            <a:schemeClr val="accent1"/>
          </a:solidFill>
          <a:ln w="9525">
            <a:solidFill>
              <a:schemeClr val="tx1"/>
            </a:solidFill>
            <a:miter lim="800000"/>
            <a:headEnd/>
            <a:tailEnd/>
          </a:ln>
        </p:spPr>
        <p:txBody>
          <a:bodyPr/>
          <a:lstStyle/>
          <a:p>
            <a:pPr>
              <a:spcBef>
                <a:spcPct val="0"/>
              </a:spcBef>
            </a:pPr>
            <a:r>
              <a:rPr lang="en-US" sz="1600" dirty="0">
                <a:latin typeface="Arial" charset="0"/>
                <a:cs typeface="Arial" charset="0"/>
              </a:rPr>
              <a:t>This window will show the events as you define them for your object</a:t>
            </a:r>
          </a:p>
        </p:txBody>
      </p:sp>
      <p:sp>
        <p:nvSpPr>
          <p:cNvPr id="58375" name="AutoShape 7"/>
          <p:cNvSpPr>
            <a:spLocks noChangeArrowheads="1"/>
          </p:cNvSpPr>
          <p:nvPr/>
        </p:nvSpPr>
        <p:spPr bwMode="auto">
          <a:xfrm>
            <a:off x="5867400" y="3200400"/>
            <a:ext cx="1905000" cy="2971800"/>
          </a:xfrm>
          <a:prstGeom prst="wedgeRoundRectCallout">
            <a:avLst>
              <a:gd name="adj1" fmla="val -33833"/>
              <a:gd name="adj2" fmla="val 55185"/>
              <a:gd name="adj3" fmla="val 16667"/>
            </a:avLst>
          </a:prstGeom>
          <a:solidFill>
            <a:schemeClr val="accent1"/>
          </a:solidFill>
          <a:ln w="9525">
            <a:solidFill>
              <a:schemeClr val="tx1"/>
            </a:solidFill>
            <a:miter lim="800000"/>
            <a:headEnd/>
            <a:tailEnd/>
          </a:ln>
        </p:spPr>
        <p:txBody>
          <a:bodyPr/>
          <a:lstStyle/>
          <a:p>
            <a:pPr>
              <a:spcBef>
                <a:spcPct val="0"/>
              </a:spcBef>
            </a:pPr>
            <a:r>
              <a:rPr lang="en-US" sz="1800">
                <a:latin typeface="Arial" charset="0"/>
                <a:cs typeface="Arial" charset="0"/>
              </a:rPr>
              <a:t>This window will show the actions associated with whichever event is currently selected.</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3400" y="76200"/>
            <a:ext cx="3962400" cy="1143000"/>
          </a:xfrm>
        </p:spPr>
        <p:txBody>
          <a:bodyPr>
            <a:normAutofit/>
          </a:bodyPr>
          <a:lstStyle/>
          <a:p>
            <a:pPr eaLnBrk="1" hangingPunct="1"/>
            <a:r>
              <a:rPr lang="en-US" b="1" dirty="0" smtClean="0">
                <a:solidFill>
                  <a:srgbClr val="92D050"/>
                </a:solidFill>
              </a:rPr>
              <a:t>Event Selector</a:t>
            </a:r>
            <a:r>
              <a:rPr lang="en-US" sz="3200" b="1" dirty="0" smtClean="0">
                <a:solidFill>
                  <a:srgbClr val="92D050"/>
                </a:solidFill>
              </a:rPr>
              <a:t> </a:t>
            </a:r>
          </a:p>
        </p:txBody>
      </p:sp>
      <p:pic>
        <p:nvPicPr>
          <p:cNvPr id="35843" name="Picture 3"/>
          <p:cNvPicPr>
            <a:picLocks noGrp="1" noChangeAspect="1" noChangeArrowheads="1"/>
          </p:cNvPicPr>
          <p:nvPr>
            <p:ph idx="1"/>
          </p:nvPr>
        </p:nvPicPr>
        <p:blipFill>
          <a:blip r:embed="rId2"/>
          <a:stretch>
            <a:fillRect/>
          </a:stretch>
        </p:blipFill>
        <p:spPr>
          <a:xfrm>
            <a:off x="4724400" y="0"/>
            <a:ext cx="2190476" cy="1600000"/>
          </a:xfrm>
          <a:noFill/>
        </p:spPr>
      </p:pic>
      <p:sp>
        <p:nvSpPr>
          <p:cNvPr id="59398" name="Text Box 6"/>
          <p:cNvSpPr txBox="1">
            <a:spLocks noChangeArrowheads="1"/>
          </p:cNvSpPr>
          <p:nvPr/>
        </p:nvSpPr>
        <p:spPr bwMode="auto">
          <a:xfrm>
            <a:off x="152400" y="1676400"/>
            <a:ext cx="8763000" cy="8125301"/>
          </a:xfrm>
          <a:prstGeom prst="rect">
            <a:avLst/>
          </a:prstGeom>
          <a:noFill/>
          <a:ln w="9525">
            <a:noFill/>
            <a:miter lim="800000"/>
            <a:headEnd/>
            <a:tailEnd/>
          </a:ln>
        </p:spPr>
        <p:txBody>
          <a:bodyPr wrap="square">
            <a:spAutoFit/>
          </a:bodyPr>
          <a:lstStyle/>
          <a:p>
            <a:pPr algn="l">
              <a:spcBef>
                <a:spcPct val="50000"/>
              </a:spcBef>
            </a:pPr>
            <a:r>
              <a:rPr lang="en-US" dirty="0">
                <a:solidFill>
                  <a:schemeClr val="bg1"/>
                </a:solidFill>
                <a:latin typeface="Arial" charset="0"/>
                <a:cs typeface="Arial" charset="0"/>
              </a:rPr>
              <a:t>Here is the Event Selector menu that lists possible events.  Included are a few brief </a:t>
            </a:r>
            <a:r>
              <a:rPr lang="en-US" dirty="0" smtClean="0">
                <a:solidFill>
                  <a:schemeClr val="bg1"/>
                </a:solidFill>
                <a:latin typeface="Arial" charset="0"/>
                <a:cs typeface="Arial" charset="0"/>
              </a:rPr>
              <a:t>descriptions:</a:t>
            </a:r>
          </a:p>
          <a:p>
            <a:pPr>
              <a:spcBef>
                <a:spcPct val="50000"/>
              </a:spcBef>
              <a:buFont typeface="Arial" pitchFamily="34" charset="0"/>
              <a:buChar char="•"/>
            </a:pPr>
            <a:r>
              <a:rPr lang="en-US" dirty="0" smtClean="0">
                <a:solidFill>
                  <a:schemeClr val="bg1"/>
                </a:solidFill>
                <a:latin typeface="Arial" charset="0"/>
                <a:cs typeface="Arial" charset="0"/>
              </a:rPr>
              <a:t> </a:t>
            </a:r>
            <a:r>
              <a:rPr lang="en-US" dirty="0">
                <a:solidFill>
                  <a:schemeClr val="bg1"/>
                </a:solidFill>
                <a:latin typeface="Arial" charset="0"/>
                <a:cs typeface="Arial" charset="0"/>
              </a:rPr>
              <a:t>Create: Defines what the object will do when it is created. Example: Have it moving in a direction.</a:t>
            </a:r>
          </a:p>
          <a:p>
            <a:pPr>
              <a:spcBef>
                <a:spcPct val="50000"/>
              </a:spcBef>
              <a:buFont typeface="Arial" pitchFamily="34" charset="0"/>
              <a:buChar char="•"/>
            </a:pPr>
            <a:r>
              <a:rPr lang="en-US" dirty="0">
                <a:solidFill>
                  <a:schemeClr val="bg1"/>
                </a:solidFill>
                <a:latin typeface="Arial" charset="0"/>
                <a:cs typeface="Arial" charset="0"/>
              </a:rPr>
              <a:t>Destroy: What happens when the object is destroyed.  </a:t>
            </a:r>
          </a:p>
          <a:p>
            <a:pPr>
              <a:spcBef>
                <a:spcPct val="50000"/>
              </a:spcBef>
              <a:buFont typeface="Arial" pitchFamily="34" charset="0"/>
              <a:buChar char="•"/>
            </a:pPr>
            <a:r>
              <a:rPr lang="en-US" dirty="0">
                <a:solidFill>
                  <a:schemeClr val="bg1"/>
                </a:solidFill>
                <a:latin typeface="Arial" charset="0"/>
                <a:cs typeface="Arial" charset="0"/>
              </a:rPr>
              <a:t>Step: What happens during each step of the game.  Steps happen several times a second so often this event includes some random action.  Like having a 1 in 100 chance of an enemy appearing.</a:t>
            </a:r>
          </a:p>
          <a:p>
            <a:pPr>
              <a:spcBef>
                <a:spcPct val="50000"/>
              </a:spcBef>
              <a:buFont typeface="Arial" pitchFamily="34" charset="0"/>
              <a:buChar char="•"/>
            </a:pPr>
            <a:r>
              <a:rPr lang="en-US" dirty="0">
                <a:solidFill>
                  <a:schemeClr val="bg1"/>
                </a:solidFill>
                <a:latin typeface="Arial" charset="0"/>
                <a:cs typeface="Arial" charset="0"/>
              </a:rPr>
              <a:t>Collision:  This is used to define how the object will react when hitting other objects.  For example.  Stopping when it hits a wall, getting points when it collides with a treasure, making a noise when it collides with a bell,…</a:t>
            </a:r>
          </a:p>
          <a:p>
            <a:pPr>
              <a:spcBef>
                <a:spcPct val="50000"/>
              </a:spcBef>
              <a:buFont typeface="Arial" pitchFamily="34" charset="0"/>
              <a:buChar char="•"/>
            </a:pPr>
            <a:r>
              <a:rPr lang="en-US" dirty="0">
                <a:solidFill>
                  <a:schemeClr val="bg1"/>
                </a:solidFill>
                <a:latin typeface="Arial" charset="0"/>
                <a:cs typeface="Arial" charset="0"/>
              </a:rPr>
              <a:t>Mouse: Reacting to Mouse clicks (Left, right, middle, wheel, …)</a:t>
            </a:r>
          </a:p>
          <a:p>
            <a:pPr>
              <a:spcBef>
                <a:spcPct val="50000"/>
              </a:spcBef>
              <a:buFont typeface="Arial" pitchFamily="34" charset="0"/>
              <a:buChar char="•"/>
            </a:pPr>
            <a:r>
              <a:rPr lang="en-US" dirty="0">
                <a:solidFill>
                  <a:schemeClr val="bg1"/>
                </a:solidFill>
                <a:latin typeface="Arial" charset="0"/>
                <a:cs typeface="Arial" charset="0"/>
              </a:rPr>
              <a:t>Other: Several events.  Will often use the ‘Boundary’ event to destroy objects when they leave the boundary of the game.</a:t>
            </a:r>
          </a:p>
          <a:p>
            <a:pPr>
              <a:spcBef>
                <a:spcPct val="50000"/>
              </a:spcBef>
              <a:buFont typeface="Arial" pitchFamily="34" charset="0"/>
              <a:buChar char="•"/>
            </a:pPr>
            <a:endParaRPr lang="en-US" dirty="0">
              <a:latin typeface="Arial" charset="0"/>
              <a:cs typeface="Arial" charset="0"/>
            </a:endParaRPr>
          </a:p>
          <a:p>
            <a:pPr>
              <a:spcBef>
                <a:spcPct val="50000"/>
              </a:spcBef>
              <a:buFont typeface="Arial" pitchFamily="34" charset="0"/>
              <a:buChar char="•"/>
            </a:pPr>
            <a:endParaRPr lang="en-US" dirty="0" smtClean="0">
              <a:latin typeface="Arial" charset="0"/>
              <a:cs typeface="Arial" charset="0"/>
            </a:endParaRPr>
          </a:p>
          <a:p>
            <a:pPr>
              <a:spcBef>
                <a:spcPct val="50000"/>
              </a:spcBef>
              <a:buFont typeface="Arial" pitchFamily="34" charset="0"/>
              <a:buChar char="•"/>
            </a:pPr>
            <a:endParaRPr lang="en-US" dirty="0" smtClean="0">
              <a:latin typeface="Arial" charset="0"/>
              <a:cs typeface="Arial" charset="0"/>
            </a:endParaRPr>
          </a:p>
          <a:p>
            <a:pPr>
              <a:spcBef>
                <a:spcPct val="50000"/>
              </a:spcBef>
              <a:buFont typeface="Arial" pitchFamily="34" charset="0"/>
              <a:buChar char="•"/>
            </a:pPr>
            <a:endParaRPr lang="en-US" dirty="0" smtClean="0">
              <a:latin typeface="Arial" charset="0"/>
              <a:cs typeface="Arial" charset="0"/>
            </a:endParaRPr>
          </a:p>
          <a:p>
            <a:pPr>
              <a:spcBef>
                <a:spcPct val="50000"/>
              </a:spcBef>
              <a:buFont typeface="Arial" pitchFamily="34" charset="0"/>
              <a:buChar char="•"/>
            </a:pPr>
            <a:endParaRPr lang="en-US" dirty="0" smtClean="0">
              <a:latin typeface="Arial" charset="0"/>
              <a:cs typeface="Arial" charset="0"/>
            </a:endParaRPr>
          </a:p>
          <a:p>
            <a:pPr>
              <a:spcBef>
                <a:spcPct val="50000"/>
              </a:spcBef>
              <a:buFont typeface="Arial" pitchFamily="34" charset="0"/>
              <a:buChar char="•"/>
            </a:pPr>
            <a:endParaRPr lang="en-US" dirty="0" smtClean="0">
              <a:latin typeface="Arial" charset="0"/>
              <a:cs typeface="Arial" charset="0"/>
            </a:endParaRPr>
          </a:p>
          <a:p>
            <a:pPr>
              <a:spcBef>
                <a:spcPct val="50000"/>
              </a:spcBef>
              <a:buFont typeface="Arial" pitchFamily="34" charset="0"/>
              <a:buChar char="•"/>
            </a:pPr>
            <a:endParaRPr lang="en-US" dirty="0" smtClean="0">
              <a:latin typeface="Arial" charset="0"/>
              <a:cs typeface="Arial" charset="0"/>
            </a:endParaRPr>
          </a:p>
          <a:p>
            <a:pPr algn="l">
              <a:spcBef>
                <a:spcPct val="50000"/>
              </a:spcBef>
              <a:buFont typeface="Arial" pitchFamily="34" charset="0"/>
              <a:buChar char="•"/>
            </a:pPr>
            <a:endParaRPr lang="en-US" sz="1800" dirty="0">
              <a:solidFill>
                <a:schemeClr val="bg1"/>
              </a:solidFill>
              <a:latin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xfrm>
            <a:off x="0" y="304800"/>
            <a:ext cx="8229600" cy="1143000"/>
          </a:xfrm>
        </p:spPr>
        <p:txBody>
          <a:bodyPr/>
          <a:lstStyle/>
          <a:p>
            <a:pPr eaLnBrk="1" hangingPunct="1"/>
            <a:r>
              <a:rPr lang="en-US" b="1" dirty="0" smtClean="0">
                <a:solidFill>
                  <a:srgbClr val="92D050"/>
                </a:solidFill>
              </a:rPr>
              <a:t>Event Selector</a:t>
            </a:r>
          </a:p>
        </p:txBody>
      </p:sp>
      <p:sp>
        <p:nvSpPr>
          <p:cNvPr id="7" name="Content Placeholder 6"/>
          <p:cNvSpPr>
            <a:spLocks noGrp="1"/>
          </p:cNvSpPr>
          <p:nvPr>
            <p:ph idx="1"/>
          </p:nvPr>
        </p:nvSpPr>
        <p:spPr>
          <a:xfrm>
            <a:off x="457200" y="2133600"/>
            <a:ext cx="8229600" cy="4525963"/>
          </a:xfrm>
        </p:spPr>
        <p:txBody>
          <a:bodyPr/>
          <a:lstStyle/>
          <a:p>
            <a:r>
              <a:rPr lang="en-US" sz="2400" dirty="0" smtClean="0">
                <a:solidFill>
                  <a:schemeClr val="bg1"/>
                </a:solidFill>
                <a:latin typeface="Arial" charset="0"/>
                <a:cs typeface="Arial" charset="0"/>
              </a:rPr>
              <a:t>Keyboard: Reacting to when a key is pressed and as long as it is being held down it will continue to do the actions associated with the key being pressed. (Think machine gun)</a:t>
            </a:r>
          </a:p>
          <a:p>
            <a:pPr>
              <a:spcBef>
                <a:spcPct val="0"/>
              </a:spcBef>
            </a:pPr>
            <a:r>
              <a:rPr lang="en-US" sz="2400" dirty="0" smtClean="0">
                <a:solidFill>
                  <a:schemeClr val="bg1"/>
                </a:solidFill>
                <a:latin typeface="Arial" charset="0"/>
                <a:cs typeface="Arial" charset="0"/>
              </a:rPr>
              <a:t>Key Press: This event occurs when a key is pressed, but only one time (Think of a rifle)</a:t>
            </a:r>
          </a:p>
          <a:p>
            <a:pPr>
              <a:spcBef>
                <a:spcPct val="0"/>
              </a:spcBef>
            </a:pPr>
            <a:r>
              <a:rPr lang="en-US" sz="2400" dirty="0">
                <a:solidFill>
                  <a:schemeClr val="bg1"/>
                </a:solidFill>
                <a:latin typeface="Arial" charset="0"/>
                <a:cs typeface="Arial" charset="0"/>
              </a:rPr>
              <a:t>Key Release: This event occurs when the key is released. (Rifle)</a:t>
            </a:r>
          </a:p>
          <a:p>
            <a:pPr>
              <a:spcBef>
                <a:spcPct val="0"/>
              </a:spcBef>
            </a:pPr>
            <a:endParaRPr lang="en-US" sz="2400" dirty="0" smtClean="0">
              <a:solidFill>
                <a:schemeClr val="bg1"/>
              </a:solidFill>
              <a:latin typeface="Arial" charset="0"/>
              <a:cs typeface="Arial" charset="0"/>
            </a:endParaRPr>
          </a:p>
          <a:p>
            <a:endParaRPr lang="en-US" dirty="0" smtClean="0">
              <a:latin typeface="Arial" charset="0"/>
              <a:cs typeface="Arial" charset="0"/>
            </a:endParaRPr>
          </a:p>
          <a:p>
            <a:endParaRPr lang="en-US" dirty="0"/>
          </a:p>
        </p:txBody>
      </p:sp>
      <p:pic>
        <p:nvPicPr>
          <p:cNvPr id="8" name="Picture 3"/>
          <p:cNvPicPr>
            <a:picLocks noChangeAspect="1" noChangeArrowheads="1"/>
          </p:cNvPicPr>
          <p:nvPr/>
        </p:nvPicPr>
        <p:blipFill>
          <a:blip r:embed="rId3"/>
          <a:stretch>
            <a:fillRect/>
          </a:stretch>
        </p:blipFill>
        <p:spPr>
          <a:xfrm>
            <a:off x="6019800" y="381000"/>
            <a:ext cx="2190476" cy="1600000"/>
          </a:xfrm>
          <a:prstGeom prst="rect">
            <a:avLst/>
          </a:prstGeom>
          <a:noFill/>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b="1" dirty="0" smtClean="0">
                <a:solidFill>
                  <a:srgbClr val="92D050"/>
                </a:solidFill>
              </a:rPr>
              <a:t>Review</a:t>
            </a:r>
          </a:p>
        </p:txBody>
      </p:sp>
      <p:sp>
        <p:nvSpPr>
          <p:cNvPr id="61443" name="Rectangle 3"/>
          <p:cNvSpPr>
            <a:spLocks noGrp="1" noChangeArrowheads="1"/>
          </p:cNvSpPr>
          <p:nvPr>
            <p:ph idx="1"/>
          </p:nvPr>
        </p:nvSpPr>
        <p:spPr/>
        <p:txBody>
          <a:bodyPr/>
          <a:lstStyle/>
          <a:p>
            <a:pPr eaLnBrk="1" hangingPunct="1"/>
            <a:r>
              <a:rPr lang="en-US" sz="2800" dirty="0" smtClean="0">
                <a:solidFill>
                  <a:schemeClr val="bg1">
                    <a:lumMod val="95000"/>
                  </a:schemeClr>
                </a:solidFill>
              </a:rPr>
              <a:t>Sprite= Picture</a:t>
            </a:r>
          </a:p>
          <a:p>
            <a:pPr eaLnBrk="1" hangingPunct="1"/>
            <a:r>
              <a:rPr lang="en-US" sz="2800" dirty="0" smtClean="0">
                <a:solidFill>
                  <a:schemeClr val="bg1">
                    <a:lumMod val="95000"/>
                  </a:schemeClr>
                </a:solidFill>
              </a:rPr>
              <a:t>Room = The screen</a:t>
            </a:r>
          </a:p>
          <a:p>
            <a:pPr eaLnBrk="1" hangingPunct="1"/>
            <a:r>
              <a:rPr lang="en-US" sz="2800" dirty="0" smtClean="0">
                <a:solidFill>
                  <a:schemeClr val="bg1">
                    <a:lumMod val="95000"/>
                  </a:schemeClr>
                </a:solidFill>
              </a:rPr>
              <a:t>Object = Something on the screen</a:t>
            </a:r>
          </a:p>
          <a:p>
            <a:pPr eaLnBrk="1" hangingPunct="1"/>
            <a:r>
              <a:rPr lang="en-US" sz="2800" dirty="0" smtClean="0">
                <a:solidFill>
                  <a:schemeClr val="bg1">
                    <a:lumMod val="95000"/>
                  </a:schemeClr>
                </a:solidFill>
              </a:rPr>
              <a:t>Basic parts of an object</a:t>
            </a:r>
          </a:p>
          <a:p>
            <a:pPr lvl="1" eaLnBrk="1" hangingPunct="1"/>
            <a:r>
              <a:rPr lang="en-US" sz="2400" dirty="0" smtClean="0">
                <a:solidFill>
                  <a:schemeClr val="bg1">
                    <a:lumMod val="95000"/>
                  </a:schemeClr>
                </a:solidFill>
              </a:rPr>
              <a:t>Associated Sprite</a:t>
            </a:r>
          </a:p>
          <a:p>
            <a:pPr lvl="1" eaLnBrk="1" hangingPunct="1"/>
            <a:r>
              <a:rPr lang="en-US" sz="2400" dirty="0" smtClean="0">
                <a:solidFill>
                  <a:schemeClr val="bg1">
                    <a:lumMod val="95000"/>
                  </a:schemeClr>
                </a:solidFill>
              </a:rPr>
              <a:t>Events the object will respond to </a:t>
            </a:r>
          </a:p>
          <a:p>
            <a:pPr lvl="1" eaLnBrk="1" hangingPunct="1"/>
            <a:r>
              <a:rPr lang="en-US" sz="2400" dirty="0" smtClean="0">
                <a:solidFill>
                  <a:schemeClr val="bg1">
                    <a:lumMod val="95000"/>
                  </a:schemeClr>
                </a:solidFill>
              </a:rPr>
              <a:t>Actions the object will take when the associated events occur.</a:t>
            </a:r>
          </a:p>
          <a:p>
            <a:pPr eaLnBrk="1" hangingPunct="1"/>
            <a:r>
              <a:rPr lang="en-US" sz="2800" dirty="0" smtClean="0">
                <a:solidFill>
                  <a:schemeClr val="bg1">
                    <a:lumMod val="95000"/>
                  </a:schemeClr>
                </a:solidFill>
              </a:rPr>
              <a:t>Next we will look at a few of the actions available</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sz="quarter"/>
          </p:nvPr>
        </p:nvSpPr>
        <p:spPr>
          <a:xfrm>
            <a:off x="457200" y="-152400"/>
            <a:ext cx="8229600" cy="1143000"/>
          </a:xfrm>
        </p:spPr>
        <p:txBody>
          <a:bodyPr/>
          <a:lstStyle/>
          <a:p>
            <a:pPr eaLnBrk="1" hangingPunct="1"/>
            <a:r>
              <a:rPr lang="en-US" b="1" dirty="0" smtClean="0">
                <a:solidFill>
                  <a:srgbClr val="92D050"/>
                </a:solidFill>
              </a:rPr>
              <a:t>Event overview</a:t>
            </a:r>
          </a:p>
        </p:txBody>
      </p:sp>
      <p:pic>
        <p:nvPicPr>
          <p:cNvPr id="9218" name="Picture 2"/>
          <p:cNvPicPr>
            <a:picLocks noChangeAspect="1" noChangeArrowheads="1"/>
          </p:cNvPicPr>
          <p:nvPr/>
        </p:nvPicPr>
        <p:blipFill>
          <a:blip r:embed="rId2"/>
          <a:srcRect/>
          <a:stretch>
            <a:fillRect/>
          </a:stretch>
        </p:blipFill>
        <p:spPr bwMode="auto">
          <a:xfrm>
            <a:off x="76200" y="1371600"/>
            <a:ext cx="1104900" cy="33528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1343025" y="1371600"/>
            <a:ext cx="1171575" cy="3352800"/>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2647950" y="1371600"/>
            <a:ext cx="1162050" cy="3333750"/>
          </a:xfrm>
          <a:prstGeom prst="rect">
            <a:avLst/>
          </a:prstGeom>
          <a:noFill/>
          <a:ln w="9525">
            <a:noFill/>
            <a:miter lim="800000"/>
            <a:headEnd/>
            <a:tailEnd/>
          </a:ln>
          <a:effectLst/>
        </p:spPr>
      </p:pic>
      <p:pic>
        <p:nvPicPr>
          <p:cNvPr id="9221" name="Picture 5"/>
          <p:cNvPicPr>
            <a:picLocks noChangeAspect="1" noChangeArrowheads="1"/>
          </p:cNvPicPr>
          <p:nvPr/>
        </p:nvPicPr>
        <p:blipFill>
          <a:blip r:embed="rId5"/>
          <a:srcRect/>
          <a:stretch>
            <a:fillRect/>
          </a:stretch>
        </p:blipFill>
        <p:spPr bwMode="auto">
          <a:xfrm>
            <a:off x="3905250" y="1371600"/>
            <a:ext cx="1200150" cy="3352800"/>
          </a:xfrm>
          <a:prstGeom prst="rect">
            <a:avLst/>
          </a:prstGeom>
          <a:noFill/>
          <a:ln w="9525">
            <a:noFill/>
            <a:miter lim="800000"/>
            <a:headEnd/>
            <a:tailEnd/>
          </a:ln>
          <a:effectLst/>
        </p:spPr>
      </p:pic>
      <p:pic>
        <p:nvPicPr>
          <p:cNvPr id="9222" name="Picture 6"/>
          <p:cNvPicPr>
            <a:picLocks noChangeAspect="1" noChangeArrowheads="1"/>
          </p:cNvPicPr>
          <p:nvPr/>
        </p:nvPicPr>
        <p:blipFill>
          <a:blip r:embed="rId6"/>
          <a:srcRect/>
          <a:stretch>
            <a:fillRect/>
          </a:stretch>
        </p:blipFill>
        <p:spPr bwMode="auto">
          <a:xfrm>
            <a:off x="5162550" y="1371600"/>
            <a:ext cx="1162050" cy="3352800"/>
          </a:xfrm>
          <a:prstGeom prst="rect">
            <a:avLst/>
          </a:prstGeom>
          <a:noFill/>
          <a:ln w="9525">
            <a:noFill/>
            <a:miter lim="800000"/>
            <a:headEnd/>
            <a:tailEnd/>
          </a:ln>
          <a:effectLst/>
        </p:spPr>
      </p:pic>
      <p:pic>
        <p:nvPicPr>
          <p:cNvPr id="9223" name="Picture 7"/>
          <p:cNvPicPr>
            <a:picLocks noChangeAspect="1" noChangeArrowheads="1"/>
          </p:cNvPicPr>
          <p:nvPr/>
        </p:nvPicPr>
        <p:blipFill>
          <a:blip r:embed="rId7"/>
          <a:srcRect/>
          <a:stretch>
            <a:fillRect/>
          </a:stretch>
        </p:blipFill>
        <p:spPr bwMode="auto">
          <a:xfrm>
            <a:off x="6400800" y="1371600"/>
            <a:ext cx="1143000" cy="3419475"/>
          </a:xfrm>
          <a:prstGeom prst="rect">
            <a:avLst/>
          </a:prstGeom>
          <a:noFill/>
          <a:ln w="9525">
            <a:noFill/>
            <a:miter lim="800000"/>
            <a:headEnd/>
            <a:tailEnd/>
          </a:ln>
          <a:effectLst/>
        </p:spPr>
      </p:pic>
      <p:pic>
        <p:nvPicPr>
          <p:cNvPr id="9224" name="Picture 8"/>
          <p:cNvPicPr>
            <a:picLocks noChangeAspect="1" noChangeArrowheads="1"/>
          </p:cNvPicPr>
          <p:nvPr/>
        </p:nvPicPr>
        <p:blipFill>
          <a:blip r:embed="rId8"/>
          <a:srcRect/>
          <a:stretch>
            <a:fillRect/>
          </a:stretch>
        </p:blipFill>
        <p:spPr bwMode="auto">
          <a:xfrm>
            <a:off x="7696200" y="1371600"/>
            <a:ext cx="1228725" cy="34290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b="1" dirty="0" smtClean="0">
                <a:solidFill>
                  <a:srgbClr val="92D050"/>
                </a:solidFill>
              </a:rPr>
              <a:t>Too many events?</a:t>
            </a:r>
          </a:p>
        </p:txBody>
      </p:sp>
      <p:sp>
        <p:nvSpPr>
          <p:cNvPr id="39939" name="Rectangle 3"/>
          <p:cNvSpPr>
            <a:spLocks noGrp="1" noChangeArrowheads="1"/>
          </p:cNvSpPr>
          <p:nvPr>
            <p:ph idx="1"/>
          </p:nvPr>
        </p:nvSpPr>
        <p:spPr/>
        <p:txBody>
          <a:bodyPr/>
          <a:lstStyle/>
          <a:p>
            <a:pPr eaLnBrk="1" hangingPunct="1"/>
            <a:r>
              <a:rPr lang="en-US" dirty="0" smtClean="0">
                <a:solidFill>
                  <a:schemeClr val="bg1">
                    <a:lumMod val="95000"/>
                  </a:schemeClr>
                </a:solidFill>
              </a:rPr>
              <a:t>We’ll take a little closer look at the move events then look at an example of having he rock controlled by the keyboard. (Example- Rock demonstration)</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b="1" dirty="0" smtClean="0">
                <a:solidFill>
                  <a:srgbClr val="92D050"/>
                </a:solidFill>
              </a:rPr>
              <a:t>Actions: Move</a:t>
            </a:r>
          </a:p>
        </p:txBody>
      </p:sp>
      <p:sp>
        <p:nvSpPr>
          <p:cNvPr id="64515" name="Rectangle 3"/>
          <p:cNvSpPr>
            <a:spLocks noGrp="1" noChangeArrowheads="1"/>
          </p:cNvSpPr>
          <p:nvPr>
            <p:ph idx="1"/>
          </p:nvPr>
        </p:nvSpPr>
        <p:spPr>
          <a:xfrm>
            <a:off x="3124200" y="1371600"/>
            <a:ext cx="6019800" cy="5257800"/>
          </a:xfrm>
        </p:spPr>
        <p:txBody>
          <a:bodyPr/>
          <a:lstStyle/>
          <a:p>
            <a:pPr eaLnBrk="1" hangingPunct="1">
              <a:lnSpc>
                <a:spcPct val="80000"/>
              </a:lnSpc>
            </a:pPr>
            <a:r>
              <a:rPr lang="en-US" sz="2400" dirty="0" smtClean="0">
                <a:solidFill>
                  <a:schemeClr val="accent2">
                    <a:lumMod val="20000"/>
                    <a:lumOff val="80000"/>
                  </a:schemeClr>
                </a:solidFill>
              </a:rPr>
              <a:t>Move Fixed : Give it a direction and speed for moving. (This is the action we will use for the rock)</a:t>
            </a:r>
          </a:p>
          <a:p>
            <a:pPr eaLnBrk="1" hangingPunct="1">
              <a:lnSpc>
                <a:spcPct val="80000"/>
              </a:lnSpc>
            </a:pPr>
            <a:r>
              <a:rPr lang="en-US" sz="2400" dirty="0" smtClean="0">
                <a:solidFill>
                  <a:schemeClr val="accent2">
                    <a:lumMod val="20000"/>
                    <a:lumOff val="80000"/>
                  </a:schemeClr>
                </a:solidFill>
              </a:rPr>
              <a:t>Move Free: Give it direction and speed.</a:t>
            </a:r>
          </a:p>
          <a:p>
            <a:pPr eaLnBrk="1" hangingPunct="1">
              <a:lnSpc>
                <a:spcPct val="80000"/>
              </a:lnSpc>
            </a:pPr>
            <a:r>
              <a:rPr lang="en-US" sz="2400" dirty="0" smtClean="0">
                <a:solidFill>
                  <a:schemeClr val="accent2">
                    <a:lumMod val="20000"/>
                    <a:lumOff val="80000"/>
                  </a:schemeClr>
                </a:solidFill>
              </a:rPr>
              <a:t>Move Towards: Pick object, and speed.</a:t>
            </a:r>
          </a:p>
          <a:p>
            <a:pPr eaLnBrk="1" hangingPunct="1">
              <a:lnSpc>
                <a:spcPct val="80000"/>
              </a:lnSpc>
            </a:pPr>
            <a:r>
              <a:rPr lang="en-US" sz="2400" dirty="0" smtClean="0">
                <a:solidFill>
                  <a:schemeClr val="accent2">
                    <a:lumMod val="20000"/>
                    <a:lumOff val="80000"/>
                  </a:schemeClr>
                </a:solidFill>
              </a:rPr>
              <a:t>Speed Horizontal: Sets the horizontal speed.</a:t>
            </a:r>
          </a:p>
          <a:p>
            <a:pPr eaLnBrk="1" hangingPunct="1">
              <a:lnSpc>
                <a:spcPct val="80000"/>
              </a:lnSpc>
            </a:pPr>
            <a:r>
              <a:rPr lang="en-US" sz="2400" dirty="0" smtClean="0">
                <a:solidFill>
                  <a:schemeClr val="accent2">
                    <a:lumMod val="20000"/>
                    <a:lumOff val="80000"/>
                  </a:schemeClr>
                </a:solidFill>
              </a:rPr>
              <a:t>Speed Vertical: Sets the vertical speed.</a:t>
            </a:r>
          </a:p>
          <a:p>
            <a:pPr eaLnBrk="1" hangingPunct="1">
              <a:lnSpc>
                <a:spcPct val="80000"/>
              </a:lnSpc>
            </a:pPr>
            <a:r>
              <a:rPr lang="en-US" sz="2400" dirty="0" smtClean="0">
                <a:solidFill>
                  <a:schemeClr val="accent2">
                    <a:lumMod val="20000"/>
                    <a:lumOff val="80000"/>
                  </a:schemeClr>
                </a:solidFill>
              </a:rPr>
              <a:t>Set Gravity:</a:t>
            </a:r>
          </a:p>
          <a:p>
            <a:pPr eaLnBrk="1" hangingPunct="1">
              <a:lnSpc>
                <a:spcPct val="80000"/>
              </a:lnSpc>
            </a:pPr>
            <a:r>
              <a:rPr lang="en-US" sz="2400" dirty="0" smtClean="0">
                <a:solidFill>
                  <a:schemeClr val="accent2">
                    <a:lumMod val="20000"/>
                    <a:lumOff val="80000"/>
                  </a:schemeClr>
                </a:solidFill>
              </a:rPr>
              <a:t>Reverse Horizontal: Good for when you run into a boundary</a:t>
            </a:r>
          </a:p>
          <a:p>
            <a:pPr eaLnBrk="1" hangingPunct="1">
              <a:lnSpc>
                <a:spcPct val="80000"/>
              </a:lnSpc>
            </a:pPr>
            <a:r>
              <a:rPr lang="en-US" sz="2400" dirty="0" smtClean="0">
                <a:solidFill>
                  <a:schemeClr val="accent2">
                    <a:lumMod val="20000"/>
                    <a:lumOff val="80000"/>
                  </a:schemeClr>
                </a:solidFill>
              </a:rPr>
              <a:t>Reverse Vertical</a:t>
            </a:r>
          </a:p>
          <a:p>
            <a:pPr eaLnBrk="1" hangingPunct="1">
              <a:lnSpc>
                <a:spcPct val="80000"/>
              </a:lnSpc>
            </a:pPr>
            <a:r>
              <a:rPr lang="en-US" sz="2400" dirty="0" smtClean="0">
                <a:solidFill>
                  <a:schemeClr val="accent2">
                    <a:lumMod val="20000"/>
                    <a:lumOff val="80000"/>
                  </a:schemeClr>
                </a:solidFill>
              </a:rPr>
              <a:t>Set Friction</a:t>
            </a:r>
          </a:p>
          <a:p>
            <a:pPr eaLnBrk="1" hangingPunct="1">
              <a:lnSpc>
                <a:spcPct val="80000"/>
              </a:lnSpc>
              <a:buFontTx/>
              <a:buNone/>
            </a:pPr>
            <a:endParaRPr lang="en-US" sz="2400" dirty="0" smtClean="0"/>
          </a:p>
        </p:txBody>
      </p:sp>
      <p:pic>
        <p:nvPicPr>
          <p:cNvPr id="15" name="Picture 2"/>
          <p:cNvPicPr>
            <a:picLocks noChangeAspect="1" noChangeArrowheads="1"/>
          </p:cNvPicPr>
          <p:nvPr/>
        </p:nvPicPr>
        <p:blipFill>
          <a:blip r:embed="rId2"/>
          <a:srcRect/>
          <a:stretch>
            <a:fillRect/>
          </a:stretch>
        </p:blipFill>
        <p:spPr bwMode="auto">
          <a:xfrm>
            <a:off x="304800" y="1143000"/>
            <a:ext cx="2057400" cy="4495800"/>
          </a:xfrm>
          <a:prstGeom prst="rect">
            <a:avLst/>
          </a:prstGeom>
          <a:noFill/>
          <a:ln w="9525">
            <a:noFill/>
            <a:miter lim="800000"/>
            <a:headEnd/>
            <a:tailEnd/>
          </a:ln>
          <a:effectLst/>
        </p:spPr>
      </p:pic>
      <p:sp>
        <p:nvSpPr>
          <p:cNvPr id="16" name="TextBox 15"/>
          <p:cNvSpPr txBox="1"/>
          <p:nvPr/>
        </p:nvSpPr>
        <p:spPr>
          <a:xfrm>
            <a:off x="228600" y="5943600"/>
            <a:ext cx="8686800" cy="646331"/>
          </a:xfrm>
          <a:prstGeom prst="rect">
            <a:avLst/>
          </a:prstGeom>
          <a:noFill/>
        </p:spPr>
        <p:txBody>
          <a:bodyPr wrap="square" rtlCol="0">
            <a:spAutoFit/>
          </a:bodyPr>
          <a:lstStyle/>
          <a:p>
            <a:r>
              <a:rPr lang="en-US" i="1" dirty="0" smtClean="0">
                <a:solidFill>
                  <a:schemeClr val="accent2">
                    <a:lumMod val="20000"/>
                    <a:lumOff val="80000"/>
                  </a:schemeClr>
                </a:solidFill>
              </a:rPr>
              <a:t>Note: All “Move” actions are defined in the description from left to right beginning from the top.</a:t>
            </a:r>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352800" y="274638"/>
            <a:ext cx="5334000" cy="1143000"/>
          </a:xfrm>
        </p:spPr>
        <p:txBody>
          <a:bodyPr/>
          <a:lstStyle/>
          <a:p>
            <a:pPr eaLnBrk="1" hangingPunct="1"/>
            <a:r>
              <a:rPr lang="en-US" b="1" dirty="0" smtClean="0">
                <a:solidFill>
                  <a:srgbClr val="92D050"/>
                </a:solidFill>
              </a:rPr>
              <a:t>Actions: Jump</a:t>
            </a:r>
          </a:p>
        </p:txBody>
      </p:sp>
      <p:sp>
        <p:nvSpPr>
          <p:cNvPr id="41987" name="Rectangle 3"/>
          <p:cNvSpPr>
            <a:spLocks noGrp="1" noChangeArrowheads="1"/>
          </p:cNvSpPr>
          <p:nvPr>
            <p:ph type="body" sz="half" idx="1"/>
          </p:nvPr>
        </p:nvSpPr>
        <p:spPr>
          <a:xfrm>
            <a:off x="3733800" y="1371600"/>
            <a:ext cx="4038600" cy="4525963"/>
          </a:xfrm>
        </p:spPr>
        <p:txBody>
          <a:bodyPr/>
          <a:lstStyle/>
          <a:p>
            <a:pPr eaLnBrk="1" hangingPunct="1">
              <a:lnSpc>
                <a:spcPct val="90000"/>
              </a:lnSpc>
            </a:pPr>
            <a:r>
              <a:rPr lang="en-US" sz="2400" dirty="0" smtClean="0">
                <a:solidFill>
                  <a:schemeClr val="bg1"/>
                </a:solidFill>
              </a:rPr>
              <a:t>Jump to Position: Give an (x, y) coordinate</a:t>
            </a:r>
          </a:p>
          <a:p>
            <a:pPr eaLnBrk="1" hangingPunct="1">
              <a:lnSpc>
                <a:spcPct val="90000"/>
              </a:lnSpc>
            </a:pPr>
            <a:r>
              <a:rPr lang="en-US" sz="2400" dirty="0" smtClean="0">
                <a:solidFill>
                  <a:schemeClr val="bg1"/>
                </a:solidFill>
              </a:rPr>
              <a:t>Jump to Start</a:t>
            </a:r>
          </a:p>
          <a:p>
            <a:pPr eaLnBrk="1" hangingPunct="1">
              <a:lnSpc>
                <a:spcPct val="90000"/>
              </a:lnSpc>
            </a:pPr>
            <a:r>
              <a:rPr lang="en-US" sz="2400" dirty="0" smtClean="0">
                <a:solidFill>
                  <a:schemeClr val="bg1"/>
                </a:solidFill>
              </a:rPr>
              <a:t>Jump to Random</a:t>
            </a:r>
          </a:p>
          <a:p>
            <a:pPr eaLnBrk="1" hangingPunct="1">
              <a:lnSpc>
                <a:spcPct val="90000"/>
              </a:lnSpc>
            </a:pPr>
            <a:r>
              <a:rPr lang="en-US" sz="2400" dirty="0" smtClean="0">
                <a:solidFill>
                  <a:schemeClr val="bg1"/>
                </a:solidFill>
              </a:rPr>
              <a:t>Align to Grid</a:t>
            </a:r>
          </a:p>
          <a:p>
            <a:pPr eaLnBrk="1" hangingPunct="1">
              <a:lnSpc>
                <a:spcPct val="90000"/>
              </a:lnSpc>
            </a:pPr>
            <a:r>
              <a:rPr lang="en-US" sz="2400" dirty="0" smtClean="0">
                <a:solidFill>
                  <a:schemeClr val="bg1"/>
                </a:solidFill>
              </a:rPr>
              <a:t>Wrap Screen: Allows you drive run off of one side of the screen only to reappear on the other side of the screen</a:t>
            </a:r>
          </a:p>
          <a:p>
            <a:pPr eaLnBrk="1" hangingPunct="1">
              <a:lnSpc>
                <a:spcPct val="90000"/>
              </a:lnSpc>
            </a:pPr>
            <a:r>
              <a:rPr lang="en-US" sz="2400" dirty="0" smtClean="0">
                <a:solidFill>
                  <a:schemeClr val="bg1"/>
                </a:solidFill>
              </a:rPr>
              <a:t>Move to Contact</a:t>
            </a:r>
          </a:p>
          <a:p>
            <a:pPr eaLnBrk="1" hangingPunct="1">
              <a:lnSpc>
                <a:spcPct val="90000"/>
              </a:lnSpc>
            </a:pPr>
            <a:r>
              <a:rPr lang="en-US" sz="2400" dirty="0" smtClean="0">
                <a:solidFill>
                  <a:schemeClr val="bg1"/>
                </a:solidFill>
              </a:rPr>
              <a:t>Bounce</a:t>
            </a:r>
          </a:p>
        </p:txBody>
      </p:sp>
      <p:pic>
        <p:nvPicPr>
          <p:cNvPr id="13" name="Picture 2"/>
          <p:cNvPicPr>
            <a:picLocks noChangeAspect="1" noChangeArrowheads="1"/>
          </p:cNvPicPr>
          <p:nvPr/>
        </p:nvPicPr>
        <p:blipFill>
          <a:blip r:embed="rId2"/>
          <a:srcRect/>
          <a:stretch>
            <a:fillRect/>
          </a:stretch>
        </p:blipFill>
        <p:spPr bwMode="auto">
          <a:xfrm>
            <a:off x="304800" y="1143000"/>
            <a:ext cx="3200400" cy="4495800"/>
          </a:xfrm>
          <a:prstGeom prst="rect">
            <a:avLst/>
          </a:prstGeom>
          <a:noFill/>
          <a:ln w="9525">
            <a:noFill/>
            <a:miter lim="800000"/>
            <a:headEnd/>
            <a:tailEnd/>
          </a:ln>
          <a:effectLst/>
        </p:spPr>
      </p:pic>
      <p:sp>
        <p:nvSpPr>
          <p:cNvPr id="15" name="TextBox 14"/>
          <p:cNvSpPr txBox="1"/>
          <p:nvPr/>
        </p:nvSpPr>
        <p:spPr>
          <a:xfrm>
            <a:off x="228600" y="5943600"/>
            <a:ext cx="8686800" cy="646331"/>
          </a:xfrm>
          <a:prstGeom prst="rect">
            <a:avLst/>
          </a:prstGeom>
          <a:noFill/>
        </p:spPr>
        <p:txBody>
          <a:bodyPr wrap="square" rtlCol="0">
            <a:spAutoFit/>
          </a:bodyPr>
          <a:lstStyle/>
          <a:p>
            <a:r>
              <a:rPr lang="en-US" i="1" dirty="0" smtClean="0">
                <a:solidFill>
                  <a:schemeClr val="accent2">
                    <a:lumMod val="20000"/>
                    <a:lumOff val="80000"/>
                  </a:schemeClr>
                </a:solidFill>
              </a:rPr>
              <a:t>Note: All “Jump” actions are defined in the description from left to right beginning from the top.</a:t>
            </a:r>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92D050"/>
                </a:solidFill>
                <a:latin typeface="Arial" charset="0"/>
              </a:rPr>
              <a:t>What</a:t>
            </a:r>
            <a:r>
              <a:rPr lang="en-US" b="1" dirty="0" smtClean="0">
                <a:solidFill>
                  <a:srgbClr val="92D050"/>
                </a:solidFill>
                <a:latin typeface="Times New Roman" pitchFamily="18" charset="0"/>
                <a:cs typeface="Times New Roman" pitchFamily="18" charset="0"/>
              </a:rPr>
              <a:t> </a:t>
            </a:r>
            <a:r>
              <a:rPr lang="en-US" b="1" dirty="0" smtClean="0">
                <a:solidFill>
                  <a:srgbClr val="92D050"/>
                </a:solidFill>
                <a:latin typeface="Arial" charset="0"/>
              </a:rPr>
              <a:t>is</a:t>
            </a:r>
            <a:r>
              <a:rPr lang="en-US" b="1" dirty="0" smtClean="0">
                <a:solidFill>
                  <a:srgbClr val="92D050"/>
                </a:solidFill>
                <a:latin typeface="Times New Roman" pitchFamily="18" charset="0"/>
                <a:cs typeface="Times New Roman" pitchFamily="18" charset="0"/>
              </a:rPr>
              <a:t> </a:t>
            </a:r>
            <a:r>
              <a:rPr lang="en-US" b="1" dirty="0" smtClean="0">
                <a:solidFill>
                  <a:srgbClr val="92D050"/>
                </a:solidFill>
                <a:latin typeface="Arial" charset="0"/>
              </a:rPr>
              <a:t>GameMaker?</a:t>
            </a:r>
            <a:r>
              <a:rPr lang="en-US" dirty="0" smtClean="0">
                <a:latin typeface="Arial" charset="0"/>
              </a:rPr>
              <a:t/>
            </a:r>
            <a:br>
              <a:rPr lang="en-US" dirty="0" smtClean="0">
                <a:latin typeface="Arial" charset="0"/>
              </a:rPr>
            </a:br>
            <a:endParaRPr lang="en-US" dirty="0"/>
          </a:p>
        </p:txBody>
      </p:sp>
      <p:sp>
        <p:nvSpPr>
          <p:cNvPr id="3" name="Content Placeholder 2"/>
          <p:cNvSpPr>
            <a:spLocks noGrp="1"/>
          </p:cNvSpPr>
          <p:nvPr>
            <p:ph idx="1"/>
          </p:nvPr>
        </p:nvSpPr>
        <p:spPr/>
        <p:txBody>
          <a:bodyPr>
            <a:normAutofit fontScale="77500" lnSpcReduction="20000"/>
          </a:bodyPr>
          <a:lstStyle/>
          <a:p>
            <a:endParaRPr lang="en-US" sz="3600" dirty="0" smtClean="0">
              <a:latin typeface="Times New Roman" pitchFamily="18" charset="0"/>
              <a:cs typeface="Times New Roman" pitchFamily="18" charset="0"/>
            </a:endParaRPr>
          </a:p>
          <a:p>
            <a:pPr>
              <a:spcBef>
                <a:spcPts val="650"/>
              </a:spcBef>
              <a:buFont typeface="Arial" charset="0"/>
              <a:buChar char="•"/>
            </a:pPr>
            <a:r>
              <a:rPr lang="en-US" dirty="0" smtClean="0">
                <a:solidFill>
                  <a:schemeClr val="bg1">
                    <a:lumMod val="95000"/>
                  </a:schemeClr>
                </a:solidFill>
                <a:latin typeface="Arial" charset="0"/>
              </a:rPr>
              <a:t>GameMaker is a software produced by </a:t>
            </a:r>
            <a:r>
              <a:rPr lang="en-US" dirty="0" err="1" smtClean="0">
                <a:solidFill>
                  <a:schemeClr val="bg1">
                    <a:lumMod val="95000"/>
                  </a:schemeClr>
                </a:solidFill>
                <a:latin typeface="Arial" charset="0"/>
              </a:rPr>
              <a:t>YoYo</a:t>
            </a:r>
            <a:r>
              <a:rPr lang="en-US" dirty="0" smtClean="0">
                <a:solidFill>
                  <a:schemeClr val="bg1">
                    <a:lumMod val="95000"/>
                  </a:schemeClr>
                </a:solidFill>
                <a:latin typeface="Arial" charset="0"/>
              </a:rPr>
              <a:t> games, in order to make people</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experience</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the</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thrill</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of</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making</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a</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computer</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do</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what</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cs typeface="Times New Roman" pitchFamily="18" charset="0"/>
              </a:rPr>
              <a:t>they</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ask</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it</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to</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do,</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under</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the</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guise</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of</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producing</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a</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game.</a:t>
            </a:r>
          </a:p>
          <a:p>
            <a:pPr>
              <a:spcBef>
                <a:spcPts val="538"/>
              </a:spcBef>
              <a:buFont typeface="Arial" charset="0"/>
              <a:buChar char="•"/>
            </a:pPr>
            <a:r>
              <a:rPr lang="en-US" dirty="0" smtClean="0">
                <a:solidFill>
                  <a:schemeClr val="bg1">
                    <a:lumMod val="95000"/>
                  </a:schemeClr>
                </a:solidFill>
                <a:latin typeface="Arial" charset="0"/>
              </a:rPr>
              <a:t>GameMaker</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creates</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an</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event-driven,</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object-oriented</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simulation</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with</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a</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visual</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drag-and-drop</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interface.</a:t>
            </a:r>
          </a:p>
          <a:p>
            <a:pPr>
              <a:spcBef>
                <a:spcPts val="538"/>
              </a:spcBef>
              <a:buFont typeface="Arial" charset="0"/>
              <a:buChar char="•"/>
            </a:pPr>
            <a:r>
              <a:rPr lang="en-US" dirty="0" smtClean="0">
                <a:solidFill>
                  <a:schemeClr val="bg1">
                    <a:lumMod val="95000"/>
                  </a:schemeClr>
                </a:solidFill>
                <a:latin typeface="Arial" charset="0"/>
              </a:rPr>
              <a:t>GameMaker</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program</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executables</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can</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be</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run</a:t>
            </a:r>
            <a:r>
              <a:rPr lang="en-US" dirty="0" smtClean="0">
                <a:solidFill>
                  <a:schemeClr val="bg1">
                    <a:lumMod val="95000"/>
                  </a:schemeClr>
                </a:solidFill>
                <a:latin typeface="Times New Roman" pitchFamily="18" charset="0"/>
                <a:cs typeface="Times New Roman" pitchFamily="18" charset="0"/>
              </a:rPr>
              <a:t> on a </a:t>
            </a:r>
            <a:r>
              <a:rPr lang="en-US" dirty="0">
                <a:solidFill>
                  <a:schemeClr val="bg1">
                    <a:lumMod val="95000"/>
                  </a:schemeClr>
                </a:solidFill>
                <a:latin typeface="Arial" charset="0"/>
              </a:rPr>
              <a:t>standalone computer, mobile device or </a:t>
            </a:r>
            <a:r>
              <a:rPr lang="en-US" dirty="0" smtClean="0">
                <a:solidFill>
                  <a:schemeClr val="bg1">
                    <a:lumMod val="95000"/>
                  </a:schemeClr>
                </a:solidFill>
                <a:latin typeface="Arial" charset="0"/>
              </a:rPr>
              <a:t>from</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within</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a</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web</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page</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(after</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loading</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a</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plug-in)</a:t>
            </a:r>
          </a:p>
          <a:p>
            <a:pPr>
              <a:spcBef>
                <a:spcPts val="538"/>
              </a:spcBef>
              <a:buFont typeface="Arial" charset="0"/>
              <a:buChar char="•"/>
            </a:pPr>
            <a:r>
              <a:rPr lang="en-US" dirty="0" smtClean="0">
                <a:solidFill>
                  <a:schemeClr val="bg1">
                    <a:lumMod val="95000"/>
                  </a:schemeClr>
                </a:solidFill>
                <a:latin typeface="Arial" charset="0"/>
              </a:rPr>
              <a:t>The</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a:t>
            </a:r>
            <a:r>
              <a:rPr lang="en-US" dirty="0" err="1" smtClean="0">
                <a:solidFill>
                  <a:schemeClr val="bg1">
                    <a:lumMod val="95000"/>
                  </a:schemeClr>
                </a:solidFill>
                <a:latin typeface="Arial" charset="0"/>
              </a:rPr>
              <a:t>Lite</a:t>
            </a:r>
            <a:r>
              <a:rPr lang="en-US" dirty="0" smtClean="0">
                <a:solidFill>
                  <a:schemeClr val="bg1">
                    <a:lumMod val="95000"/>
                  </a:schemeClr>
                </a:solidFill>
                <a:latin typeface="Arial" charset="0"/>
              </a:rPr>
              <a:t>”</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Edition</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can</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be</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downloaded</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for</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free!</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There</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is</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also</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a</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“Pro</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Edition”</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that</a:t>
            </a:r>
            <a:r>
              <a:rPr lang="en-US" dirty="0" smtClean="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costs</a:t>
            </a:r>
            <a:r>
              <a:rPr lang="en-US" dirty="0">
                <a:solidFill>
                  <a:schemeClr val="bg1">
                    <a:lumMod val="95000"/>
                  </a:schemeClr>
                </a:solidFill>
                <a:latin typeface="Times New Roman" pitchFamily="18" charset="0"/>
                <a:cs typeface="Times New Roman" pitchFamily="18" charset="0"/>
              </a:rPr>
              <a:t> </a:t>
            </a:r>
            <a:r>
              <a:rPr lang="en-US" dirty="0" smtClean="0">
                <a:solidFill>
                  <a:schemeClr val="bg1">
                    <a:lumMod val="95000"/>
                  </a:schemeClr>
                </a:solidFill>
                <a:latin typeface="Arial" charset="0"/>
              </a:rPr>
              <a:t>$20.</a:t>
            </a:r>
          </a:p>
          <a:p>
            <a:endParaRPr lang="en-US"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b="1" dirty="0" smtClean="0">
                <a:solidFill>
                  <a:srgbClr val="92D050"/>
                </a:solidFill>
              </a:rPr>
              <a:t>Example: Rock, Hit Key, Move</a:t>
            </a:r>
          </a:p>
        </p:txBody>
      </p:sp>
      <p:pic>
        <p:nvPicPr>
          <p:cNvPr id="10242" name="Picture 2"/>
          <p:cNvPicPr>
            <a:picLocks noChangeAspect="1" noChangeArrowheads="1"/>
          </p:cNvPicPr>
          <p:nvPr/>
        </p:nvPicPr>
        <p:blipFill>
          <a:blip r:embed="rId2"/>
          <a:srcRect/>
          <a:stretch>
            <a:fillRect/>
          </a:stretch>
        </p:blipFill>
        <p:spPr bwMode="auto">
          <a:xfrm>
            <a:off x="1066800" y="1524000"/>
            <a:ext cx="6914139" cy="3986213"/>
          </a:xfrm>
          <a:prstGeom prst="rect">
            <a:avLst/>
          </a:prstGeom>
          <a:noFill/>
          <a:ln w="9525">
            <a:noFill/>
            <a:miter lim="800000"/>
            <a:headEnd/>
            <a:tailEnd/>
          </a:ln>
          <a:effectLst/>
        </p:spPr>
      </p:pic>
      <p:sp>
        <p:nvSpPr>
          <p:cNvPr id="66564" name="AutoShape 4"/>
          <p:cNvSpPr>
            <a:spLocks noChangeArrowheads="1"/>
          </p:cNvSpPr>
          <p:nvPr/>
        </p:nvSpPr>
        <p:spPr bwMode="auto">
          <a:xfrm>
            <a:off x="0" y="1905000"/>
            <a:ext cx="1905000" cy="609600"/>
          </a:xfrm>
          <a:prstGeom prst="wedgeRoundRectCallout">
            <a:avLst>
              <a:gd name="adj1" fmla="val 32815"/>
              <a:gd name="adj2" fmla="val 100648"/>
              <a:gd name="adj3" fmla="val 16667"/>
            </a:avLst>
          </a:prstGeom>
          <a:solidFill>
            <a:schemeClr val="accent1"/>
          </a:solidFill>
          <a:ln w="9525">
            <a:solidFill>
              <a:schemeClr val="tx1"/>
            </a:solidFill>
            <a:miter lim="800000"/>
            <a:headEnd/>
            <a:tailEnd/>
          </a:ln>
        </p:spPr>
        <p:txBody>
          <a:bodyPr/>
          <a:lstStyle/>
          <a:p>
            <a:pPr>
              <a:spcBef>
                <a:spcPct val="0"/>
              </a:spcBef>
            </a:pPr>
            <a:r>
              <a:rPr lang="en-US" sz="1400" dirty="0">
                <a:latin typeface="Arial" charset="0"/>
                <a:cs typeface="Arial" charset="0"/>
              </a:rPr>
              <a:t>1) Double click on the rock object</a:t>
            </a:r>
          </a:p>
        </p:txBody>
      </p:sp>
      <p:sp>
        <p:nvSpPr>
          <p:cNvPr id="66565" name="AutoShape 5"/>
          <p:cNvSpPr>
            <a:spLocks noChangeArrowheads="1"/>
          </p:cNvSpPr>
          <p:nvPr/>
        </p:nvSpPr>
        <p:spPr bwMode="auto">
          <a:xfrm>
            <a:off x="4267200" y="3048000"/>
            <a:ext cx="2514600" cy="762000"/>
          </a:xfrm>
          <a:prstGeom prst="wedgeRoundRectCallout">
            <a:avLst>
              <a:gd name="adj1" fmla="val -35102"/>
              <a:gd name="adj2" fmla="val 144167"/>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2) Click on ‘Add Event’</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a:xfrm>
            <a:off x="457200" y="274638"/>
            <a:ext cx="7696200" cy="1143000"/>
          </a:xfrm>
        </p:spPr>
        <p:txBody>
          <a:bodyPr>
            <a:normAutofit/>
          </a:bodyPr>
          <a:lstStyle/>
          <a:p>
            <a:pPr eaLnBrk="1" hangingPunct="1"/>
            <a:r>
              <a:rPr lang="en-US" sz="4000" b="1" dirty="0" smtClean="0">
                <a:solidFill>
                  <a:srgbClr val="92D050"/>
                </a:solidFill>
              </a:rPr>
              <a:t>Keyboard Event</a:t>
            </a:r>
          </a:p>
        </p:txBody>
      </p:sp>
      <p:pic>
        <p:nvPicPr>
          <p:cNvPr id="11266" name="Picture 2"/>
          <p:cNvPicPr>
            <a:picLocks noGrp="1" noChangeAspect="1" noChangeArrowheads="1"/>
          </p:cNvPicPr>
          <p:nvPr>
            <p:ph sz="half" idx="1"/>
          </p:nvPr>
        </p:nvPicPr>
        <p:blipFill>
          <a:blip r:embed="rId2"/>
          <a:stretch>
            <a:fillRect/>
          </a:stretch>
        </p:blipFill>
        <p:spPr bwMode="auto">
          <a:xfrm>
            <a:off x="2043112" y="2663031"/>
            <a:ext cx="866775" cy="24003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1119188" y="1543050"/>
            <a:ext cx="6905625" cy="3771900"/>
          </a:xfrm>
          <a:prstGeom prst="rect">
            <a:avLst/>
          </a:prstGeom>
          <a:noFill/>
          <a:ln w="9525">
            <a:noFill/>
            <a:miter lim="800000"/>
            <a:headEnd/>
            <a:tailEnd/>
          </a:ln>
          <a:effectLst/>
        </p:spPr>
      </p:pic>
      <p:sp>
        <p:nvSpPr>
          <p:cNvPr id="44037" name="AutoShape 5"/>
          <p:cNvSpPr>
            <a:spLocks noChangeArrowheads="1"/>
          </p:cNvSpPr>
          <p:nvPr/>
        </p:nvSpPr>
        <p:spPr bwMode="auto">
          <a:xfrm>
            <a:off x="685800" y="4495800"/>
            <a:ext cx="1447800" cy="609600"/>
          </a:xfrm>
          <a:prstGeom prst="wedgeRoundRectCallout">
            <a:avLst>
              <a:gd name="adj1" fmla="val 235889"/>
              <a:gd name="adj2" fmla="val -84273"/>
              <a:gd name="adj3" fmla="val 16667"/>
            </a:avLst>
          </a:prstGeom>
          <a:solidFill>
            <a:schemeClr val="accent1"/>
          </a:solidFill>
          <a:ln w="9525">
            <a:solidFill>
              <a:schemeClr val="tx1"/>
            </a:solidFill>
            <a:miter lim="800000"/>
            <a:headEnd/>
            <a:tailEnd/>
          </a:ln>
        </p:spPr>
        <p:txBody>
          <a:bodyPr/>
          <a:lstStyle/>
          <a:p>
            <a:pPr>
              <a:spcBef>
                <a:spcPct val="0"/>
              </a:spcBef>
            </a:pPr>
            <a:r>
              <a:rPr lang="en-US" dirty="0">
                <a:latin typeface="Arial" charset="0"/>
                <a:cs typeface="Arial" charset="0"/>
              </a:rPr>
              <a:t>Select &lt;Left&gt;</a:t>
            </a:r>
          </a:p>
        </p:txBody>
      </p:sp>
      <p:sp>
        <p:nvSpPr>
          <p:cNvPr id="44036" name="AutoShape 4"/>
          <p:cNvSpPr>
            <a:spLocks noChangeArrowheads="1"/>
          </p:cNvSpPr>
          <p:nvPr/>
        </p:nvSpPr>
        <p:spPr bwMode="auto">
          <a:xfrm>
            <a:off x="0" y="2590800"/>
            <a:ext cx="2133600" cy="838200"/>
          </a:xfrm>
          <a:prstGeom prst="wedgeRoundRectCallout">
            <a:avLst>
              <a:gd name="adj1" fmla="val 152149"/>
              <a:gd name="adj2" fmla="val 113421"/>
              <a:gd name="adj3" fmla="val 16667"/>
            </a:avLst>
          </a:prstGeom>
          <a:solidFill>
            <a:schemeClr val="accent1"/>
          </a:solidFill>
          <a:ln w="9525">
            <a:solidFill>
              <a:schemeClr val="tx1"/>
            </a:solidFill>
            <a:miter lim="800000"/>
            <a:headEnd/>
            <a:tailEnd/>
          </a:ln>
        </p:spPr>
        <p:txBody>
          <a:bodyPr/>
          <a:lstStyle/>
          <a:p>
            <a:pPr>
              <a:spcBef>
                <a:spcPct val="0"/>
              </a:spcBef>
            </a:pPr>
            <a:r>
              <a:rPr lang="en-US" sz="2000" dirty="0">
                <a:latin typeface="Arial" charset="0"/>
                <a:cs typeface="Arial" charset="0"/>
              </a:rPr>
              <a:t>Click on Keyboard</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828800" y="0"/>
            <a:ext cx="4648200" cy="1143000"/>
          </a:xfrm>
        </p:spPr>
        <p:txBody>
          <a:bodyPr/>
          <a:lstStyle/>
          <a:p>
            <a:pPr eaLnBrk="1" hangingPunct="1"/>
            <a:r>
              <a:rPr lang="en-US" b="1" dirty="0" smtClean="0">
                <a:solidFill>
                  <a:srgbClr val="92D050"/>
                </a:solidFill>
              </a:rPr>
              <a:t>Pick Action</a:t>
            </a:r>
          </a:p>
        </p:txBody>
      </p:sp>
      <p:pic>
        <p:nvPicPr>
          <p:cNvPr id="12290" name="Picture 2"/>
          <p:cNvPicPr>
            <a:picLocks noChangeAspect="1" noChangeArrowheads="1"/>
          </p:cNvPicPr>
          <p:nvPr/>
        </p:nvPicPr>
        <p:blipFill>
          <a:blip r:embed="rId2"/>
          <a:srcRect/>
          <a:stretch>
            <a:fillRect/>
          </a:stretch>
        </p:blipFill>
        <p:spPr bwMode="auto">
          <a:xfrm>
            <a:off x="228600" y="2057400"/>
            <a:ext cx="8437039" cy="4238625"/>
          </a:xfrm>
          <a:prstGeom prst="rect">
            <a:avLst/>
          </a:prstGeom>
          <a:noFill/>
          <a:ln w="9525">
            <a:noFill/>
            <a:miter lim="800000"/>
            <a:headEnd/>
            <a:tailEnd/>
          </a:ln>
          <a:effectLst/>
        </p:spPr>
      </p:pic>
      <p:sp>
        <p:nvSpPr>
          <p:cNvPr id="68612" name="AutoShape 4"/>
          <p:cNvSpPr>
            <a:spLocks noChangeArrowheads="1"/>
          </p:cNvSpPr>
          <p:nvPr/>
        </p:nvSpPr>
        <p:spPr bwMode="auto">
          <a:xfrm>
            <a:off x="4191000" y="990600"/>
            <a:ext cx="2667000" cy="914400"/>
          </a:xfrm>
          <a:prstGeom prst="wedgeRoundRectCallout">
            <a:avLst>
              <a:gd name="adj1" fmla="val 108346"/>
              <a:gd name="adj2" fmla="val 135555"/>
              <a:gd name="adj3" fmla="val 16667"/>
            </a:avLst>
          </a:prstGeom>
          <a:solidFill>
            <a:schemeClr val="accent1"/>
          </a:solidFill>
          <a:ln w="9525">
            <a:solidFill>
              <a:schemeClr val="tx1"/>
            </a:solidFill>
            <a:miter lim="800000"/>
            <a:headEnd/>
            <a:tailEnd/>
          </a:ln>
        </p:spPr>
        <p:txBody>
          <a:bodyPr/>
          <a:lstStyle/>
          <a:p>
            <a:pPr>
              <a:spcBef>
                <a:spcPct val="0"/>
              </a:spcBef>
            </a:pPr>
            <a:r>
              <a:rPr lang="en-US" dirty="0">
                <a:latin typeface="Arial" charset="0"/>
                <a:cs typeface="Arial" charset="0"/>
              </a:rPr>
              <a:t>1) Select the ‘move’ tab</a:t>
            </a:r>
          </a:p>
        </p:txBody>
      </p:sp>
      <p:sp>
        <p:nvSpPr>
          <p:cNvPr id="68613" name="AutoShape 5"/>
          <p:cNvSpPr>
            <a:spLocks noChangeArrowheads="1"/>
          </p:cNvSpPr>
          <p:nvPr/>
        </p:nvSpPr>
        <p:spPr bwMode="auto">
          <a:xfrm>
            <a:off x="1447800" y="5410200"/>
            <a:ext cx="3581400" cy="1600200"/>
          </a:xfrm>
          <a:prstGeom prst="wedgeRoundRectCallout">
            <a:avLst>
              <a:gd name="adj1" fmla="val 68662"/>
              <a:gd name="adj2" fmla="val -170931"/>
              <a:gd name="adj3" fmla="val 16667"/>
            </a:avLst>
          </a:prstGeom>
          <a:solidFill>
            <a:schemeClr val="accent1"/>
          </a:solidFill>
          <a:ln w="9525">
            <a:solidFill>
              <a:schemeClr val="tx1"/>
            </a:solidFill>
            <a:miter lim="800000"/>
            <a:headEnd/>
            <a:tailEnd/>
          </a:ln>
        </p:spPr>
        <p:txBody>
          <a:bodyPr/>
          <a:lstStyle/>
          <a:p>
            <a:pPr>
              <a:spcBef>
                <a:spcPct val="0"/>
              </a:spcBef>
            </a:pPr>
            <a:r>
              <a:rPr lang="en-US" dirty="0">
                <a:latin typeface="Arial" charset="0"/>
                <a:cs typeface="Arial" charset="0"/>
              </a:rPr>
              <a:t>2) Drag and drop the ‘Move Fixed’ icon into the Actions window.</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pPr eaLnBrk="1" hangingPunct="1"/>
            <a:r>
              <a:rPr lang="en-US" b="1" dirty="0" smtClean="0">
                <a:solidFill>
                  <a:srgbClr val="92D050"/>
                </a:solidFill>
              </a:rPr>
              <a:t>Pick the Direction</a:t>
            </a:r>
          </a:p>
        </p:txBody>
      </p:sp>
      <p:pic>
        <p:nvPicPr>
          <p:cNvPr id="13314" name="Picture 2"/>
          <p:cNvPicPr>
            <a:picLocks noChangeAspect="1" noChangeArrowheads="1"/>
          </p:cNvPicPr>
          <p:nvPr/>
        </p:nvPicPr>
        <p:blipFill>
          <a:blip r:embed="rId2"/>
          <a:srcRect/>
          <a:stretch>
            <a:fillRect/>
          </a:stretch>
        </p:blipFill>
        <p:spPr bwMode="auto">
          <a:xfrm>
            <a:off x="2057400" y="1371600"/>
            <a:ext cx="4829801" cy="4724400"/>
          </a:xfrm>
          <a:prstGeom prst="rect">
            <a:avLst/>
          </a:prstGeom>
          <a:noFill/>
          <a:ln w="9525">
            <a:noFill/>
            <a:miter lim="800000"/>
            <a:headEnd/>
            <a:tailEnd/>
          </a:ln>
          <a:effectLst/>
        </p:spPr>
      </p:pic>
      <p:sp>
        <p:nvSpPr>
          <p:cNvPr id="69636" name="AutoShape 4"/>
          <p:cNvSpPr>
            <a:spLocks noChangeArrowheads="1"/>
          </p:cNvSpPr>
          <p:nvPr/>
        </p:nvSpPr>
        <p:spPr bwMode="auto">
          <a:xfrm>
            <a:off x="0" y="914400"/>
            <a:ext cx="2362200" cy="2438400"/>
          </a:xfrm>
          <a:prstGeom prst="wedgeRoundRectCallout">
            <a:avLst>
              <a:gd name="adj1" fmla="val 98376"/>
              <a:gd name="adj2" fmla="val 58860"/>
              <a:gd name="adj3" fmla="val 16667"/>
            </a:avLst>
          </a:prstGeom>
          <a:solidFill>
            <a:schemeClr val="accent1"/>
          </a:solidFill>
          <a:ln w="9525">
            <a:solidFill>
              <a:schemeClr val="tx1"/>
            </a:solidFill>
            <a:miter lim="800000"/>
            <a:headEnd/>
            <a:tailEnd/>
          </a:ln>
        </p:spPr>
        <p:txBody>
          <a:bodyPr/>
          <a:lstStyle/>
          <a:p>
            <a:pPr>
              <a:spcBef>
                <a:spcPct val="0"/>
              </a:spcBef>
            </a:pPr>
            <a:r>
              <a:rPr lang="en-US" dirty="0">
                <a:latin typeface="Arial" charset="0"/>
                <a:cs typeface="Arial" charset="0"/>
              </a:rPr>
              <a:t>Select the direction for the object to travel.  Since we are attaching this action to when the left arrow is clicked, select the left arrow.</a:t>
            </a:r>
          </a:p>
        </p:txBody>
      </p:sp>
      <p:sp>
        <p:nvSpPr>
          <p:cNvPr id="69638" name="AutoShape 6"/>
          <p:cNvSpPr>
            <a:spLocks noChangeArrowheads="1"/>
          </p:cNvSpPr>
          <p:nvPr/>
        </p:nvSpPr>
        <p:spPr bwMode="auto">
          <a:xfrm>
            <a:off x="0" y="4572000"/>
            <a:ext cx="1905000" cy="1066800"/>
          </a:xfrm>
          <a:prstGeom prst="wedgeRoundRectCallout">
            <a:avLst>
              <a:gd name="adj1" fmla="val 142059"/>
              <a:gd name="adj2" fmla="val 11041"/>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Leave ‘Relative’ </a:t>
            </a:r>
            <a:r>
              <a:rPr lang="en-US" sz="1800" dirty="0" smtClean="0">
                <a:latin typeface="Arial" charset="0"/>
                <a:cs typeface="Arial" charset="0"/>
              </a:rPr>
              <a:t>un-clicked</a:t>
            </a:r>
            <a:r>
              <a:rPr lang="en-US" sz="1800" dirty="0">
                <a:latin typeface="Arial" charset="0"/>
                <a:cs typeface="Arial" charset="0"/>
              </a:rPr>
              <a:t>. </a:t>
            </a:r>
          </a:p>
        </p:txBody>
      </p:sp>
      <p:sp>
        <p:nvSpPr>
          <p:cNvPr id="69637" name="AutoShape 5"/>
          <p:cNvSpPr>
            <a:spLocks noChangeArrowheads="1"/>
          </p:cNvSpPr>
          <p:nvPr/>
        </p:nvSpPr>
        <p:spPr bwMode="auto">
          <a:xfrm>
            <a:off x="6934200" y="1676400"/>
            <a:ext cx="2057400" cy="2743200"/>
          </a:xfrm>
          <a:prstGeom prst="wedgeRoundRectCallout">
            <a:avLst>
              <a:gd name="adj1" fmla="val -110958"/>
              <a:gd name="adj2" fmla="val 51505"/>
              <a:gd name="adj3" fmla="val 16667"/>
            </a:avLst>
          </a:prstGeom>
          <a:solidFill>
            <a:schemeClr val="accent1"/>
          </a:solidFill>
          <a:ln w="9525">
            <a:solidFill>
              <a:schemeClr val="tx1"/>
            </a:solidFill>
            <a:miter lim="800000"/>
            <a:headEnd/>
            <a:tailEnd/>
          </a:ln>
        </p:spPr>
        <p:txBody>
          <a:bodyPr/>
          <a:lstStyle/>
          <a:p>
            <a:pPr>
              <a:spcBef>
                <a:spcPct val="0"/>
              </a:spcBef>
            </a:pPr>
            <a:r>
              <a:rPr lang="en-US" sz="2000">
                <a:latin typeface="Arial" charset="0"/>
                <a:cs typeface="Arial" charset="0"/>
              </a:rPr>
              <a:t>Pick a speed.  We’ll start with 5.  If you want faster, pick a high number.</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b="1" dirty="0" smtClean="0">
                <a:solidFill>
                  <a:srgbClr val="92D050"/>
                </a:solidFill>
              </a:rPr>
              <a:t>Review and check</a:t>
            </a:r>
          </a:p>
        </p:txBody>
      </p:sp>
      <p:sp>
        <p:nvSpPr>
          <p:cNvPr id="70659" name="Rectangle 3"/>
          <p:cNvSpPr>
            <a:spLocks noGrp="1" noChangeArrowheads="1"/>
          </p:cNvSpPr>
          <p:nvPr>
            <p:ph idx="1"/>
          </p:nvPr>
        </p:nvSpPr>
        <p:spPr>
          <a:xfrm>
            <a:off x="457200" y="1493838"/>
            <a:ext cx="8229600" cy="4525962"/>
          </a:xfrm>
        </p:spPr>
        <p:txBody>
          <a:bodyPr/>
          <a:lstStyle/>
          <a:p>
            <a:pPr eaLnBrk="1" hangingPunct="1">
              <a:lnSpc>
                <a:spcPct val="90000"/>
              </a:lnSpc>
            </a:pPr>
            <a:r>
              <a:rPr lang="en-US" sz="2800" dirty="0" smtClean="0">
                <a:solidFill>
                  <a:schemeClr val="bg1"/>
                </a:solidFill>
              </a:rPr>
              <a:t>Sprite = Picture</a:t>
            </a:r>
          </a:p>
          <a:p>
            <a:pPr eaLnBrk="1" hangingPunct="1">
              <a:lnSpc>
                <a:spcPct val="90000"/>
              </a:lnSpc>
            </a:pPr>
            <a:r>
              <a:rPr lang="en-US" sz="2800" dirty="0" smtClean="0">
                <a:solidFill>
                  <a:schemeClr val="bg1"/>
                </a:solidFill>
              </a:rPr>
              <a:t>Room = Screen</a:t>
            </a:r>
          </a:p>
          <a:p>
            <a:pPr eaLnBrk="1" hangingPunct="1">
              <a:lnSpc>
                <a:spcPct val="90000"/>
              </a:lnSpc>
            </a:pPr>
            <a:r>
              <a:rPr lang="en-US" sz="2800" dirty="0" smtClean="0">
                <a:solidFill>
                  <a:schemeClr val="bg1"/>
                </a:solidFill>
              </a:rPr>
              <a:t>Object = Something on the screen</a:t>
            </a:r>
          </a:p>
          <a:p>
            <a:pPr eaLnBrk="1" hangingPunct="1">
              <a:lnSpc>
                <a:spcPct val="90000"/>
              </a:lnSpc>
            </a:pPr>
            <a:r>
              <a:rPr lang="en-US" sz="2800" dirty="0" smtClean="0">
                <a:solidFill>
                  <a:schemeClr val="bg1"/>
                </a:solidFill>
              </a:rPr>
              <a:t>Parts of an Object</a:t>
            </a:r>
          </a:p>
          <a:p>
            <a:pPr lvl="1" eaLnBrk="1" hangingPunct="1">
              <a:lnSpc>
                <a:spcPct val="90000"/>
              </a:lnSpc>
            </a:pPr>
            <a:r>
              <a:rPr lang="en-US" sz="2400" dirty="0" smtClean="0">
                <a:solidFill>
                  <a:schemeClr val="bg1"/>
                </a:solidFill>
              </a:rPr>
              <a:t>Associated Sprite</a:t>
            </a:r>
          </a:p>
          <a:p>
            <a:pPr lvl="1" eaLnBrk="1" hangingPunct="1">
              <a:lnSpc>
                <a:spcPct val="90000"/>
              </a:lnSpc>
            </a:pPr>
            <a:r>
              <a:rPr lang="en-US" sz="2400" dirty="0" smtClean="0">
                <a:solidFill>
                  <a:schemeClr val="bg1"/>
                </a:solidFill>
              </a:rPr>
              <a:t>Events to respond to</a:t>
            </a:r>
          </a:p>
          <a:p>
            <a:pPr lvl="1" eaLnBrk="1" hangingPunct="1">
              <a:lnSpc>
                <a:spcPct val="90000"/>
              </a:lnSpc>
            </a:pPr>
            <a:r>
              <a:rPr lang="en-US" sz="2400" dirty="0" smtClean="0">
                <a:solidFill>
                  <a:schemeClr val="bg1"/>
                </a:solidFill>
              </a:rPr>
              <a:t>Actions associated with the Events</a:t>
            </a:r>
          </a:p>
          <a:p>
            <a:pPr eaLnBrk="1" hangingPunct="1">
              <a:lnSpc>
                <a:spcPct val="90000"/>
              </a:lnSpc>
            </a:pPr>
            <a:r>
              <a:rPr lang="en-US" sz="2800" dirty="0" smtClean="0">
                <a:solidFill>
                  <a:schemeClr val="bg1"/>
                </a:solidFill>
              </a:rPr>
              <a:t>Your turn: Create an event and associated action for having the object move right when the right arrow is pressed</a:t>
            </a:r>
          </a:p>
          <a:p>
            <a:pPr lvl="1" eaLnBrk="1" hangingPunct="1">
              <a:lnSpc>
                <a:spcPct val="90000"/>
              </a:lnSpc>
            </a:pPr>
            <a:endParaRPr lang="en-US" sz="2400" dirty="0" smtClean="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b="1" dirty="0" smtClean="0">
                <a:solidFill>
                  <a:srgbClr val="92D050"/>
                </a:solidFill>
              </a:rPr>
              <a:t>Background</a:t>
            </a:r>
          </a:p>
        </p:txBody>
      </p:sp>
      <p:pic>
        <p:nvPicPr>
          <p:cNvPr id="17410" name="Picture 2"/>
          <p:cNvPicPr>
            <a:picLocks noGrp="1" noChangeAspect="1" noChangeArrowheads="1"/>
          </p:cNvPicPr>
          <p:nvPr>
            <p:ph idx="1"/>
          </p:nvPr>
        </p:nvPicPr>
        <p:blipFill>
          <a:blip r:embed="rId2"/>
          <a:srcRect/>
          <a:stretch>
            <a:fillRect/>
          </a:stretch>
        </p:blipFill>
        <p:spPr bwMode="auto">
          <a:xfrm>
            <a:off x="1143000" y="3067050"/>
            <a:ext cx="6581775" cy="3790950"/>
          </a:xfrm>
          <a:prstGeom prst="rect">
            <a:avLst/>
          </a:prstGeom>
          <a:noFill/>
          <a:ln w="9525">
            <a:noFill/>
            <a:miter lim="800000"/>
            <a:headEnd/>
            <a:tailEnd/>
          </a:ln>
          <a:effectLst/>
        </p:spPr>
      </p:pic>
      <p:sp>
        <p:nvSpPr>
          <p:cNvPr id="9" name="AutoShape 5"/>
          <p:cNvSpPr>
            <a:spLocks noChangeArrowheads="1"/>
          </p:cNvSpPr>
          <p:nvPr/>
        </p:nvSpPr>
        <p:spPr bwMode="auto">
          <a:xfrm>
            <a:off x="4648200" y="4343400"/>
            <a:ext cx="2895600" cy="990600"/>
          </a:xfrm>
          <a:prstGeom prst="wedgeRoundRectCallout">
            <a:avLst>
              <a:gd name="adj1" fmla="val -87684"/>
              <a:gd name="adj2" fmla="val -122203"/>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Click on the </a:t>
            </a:r>
            <a:r>
              <a:rPr lang="en-US" dirty="0" smtClean="0">
                <a:latin typeface="Arial" charset="0"/>
                <a:cs typeface="Arial" charset="0"/>
              </a:rPr>
              <a:t>background </a:t>
            </a:r>
            <a:r>
              <a:rPr lang="en-US" sz="1800" dirty="0" smtClean="0">
                <a:latin typeface="Arial" charset="0"/>
                <a:cs typeface="Arial" charset="0"/>
              </a:rPr>
              <a:t> </a:t>
            </a:r>
            <a:r>
              <a:rPr lang="en-US" sz="1800" dirty="0">
                <a:latin typeface="Arial" charset="0"/>
                <a:cs typeface="Arial" charset="0"/>
              </a:rPr>
              <a:t>or Resources -&gt; Create </a:t>
            </a:r>
            <a:r>
              <a:rPr lang="en-US" dirty="0" smtClean="0">
                <a:latin typeface="Arial" charset="0"/>
                <a:cs typeface="Arial" charset="0"/>
              </a:rPr>
              <a:t>Resource</a:t>
            </a:r>
            <a:r>
              <a:rPr lang="en-US" sz="1800" dirty="0" smtClean="0">
                <a:latin typeface="Arial" charset="0"/>
                <a:cs typeface="Arial" charset="0"/>
              </a:rPr>
              <a:t> </a:t>
            </a:r>
            <a:r>
              <a:rPr lang="en-US" sz="1800" dirty="0">
                <a:latin typeface="Arial" charset="0"/>
                <a:cs typeface="Arial" charset="0"/>
              </a:rPr>
              <a:t>or </a:t>
            </a:r>
            <a:r>
              <a:rPr lang="en-US" sz="1800" dirty="0" smtClean="0">
                <a:latin typeface="Arial" charset="0"/>
                <a:cs typeface="Arial" charset="0"/>
              </a:rPr>
              <a:t>ctrl-alt-R</a:t>
            </a:r>
            <a:endParaRPr lang="en-US" sz="1800" dirty="0">
              <a:latin typeface="Arial" charset="0"/>
              <a:cs typeface="Arial" charset="0"/>
            </a:endParaRPr>
          </a:p>
        </p:txBody>
      </p:sp>
      <p:sp>
        <p:nvSpPr>
          <p:cNvPr id="10" name="TextBox 9"/>
          <p:cNvSpPr txBox="1"/>
          <p:nvPr/>
        </p:nvSpPr>
        <p:spPr>
          <a:xfrm>
            <a:off x="685800" y="1371600"/>
            <a:ext cx="7696200" cy="1477328"/>
          </a:xfrm>
          <a:prstGeom prst="rect">
            <a:avLst/>
          </a:prstGeom>
          <a:noFill/>
        </p:spPr>
        <p:txBody>
          <a:bodyPr wrap="square" rtlCol="0">
            <a:spAutoFit/>
          </a:bodyPr>
          <a:lstStyle/>
          <a:p>
            <a:r>
              <a:rPr lang="en-US" dirty="0">
                <a:solidFill>
                  <a:schemeClr val="bg1"/>
                </a:solidFill>
              </a:rPr>
              <a:t>These are usually large images that are used as backgrounds (or foregrounds) for the rooms in which the game takes place, but they can also be large images composed of many smaller ones called </a:t>
            </a:r>
            <a:r>
              <a:rPr lang="en-US" i="1" dirty="0">
                <a:solidFill>
                  <a:schemeClr val="bg1"/>
                </a:solidFill>
              </a:rPr>
              <a:t>tiles</a:t>
            </a:r>
            <a:r>
              <a:rPr lang="en-US" dirty="0">
                <a:solidFill>
                  <a:schemeClr val="bg1"/>
                </a:solidFill>
              </a:rPr>
              <a:t> which you can then place individually in your room to create complex visual designs for levels with far less processing overhead than you would get with objects and sprites.</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b="1" dirty="0" smtClean="0">
                <a:solidFill>
                  <a:srgbClr val="92D050"/>
                </a:solidFill>
              </a:rPr>
              <a:t>Rooms</a:t>
            </a:r>
          </a:p>
        </p:txBody>
      </p:sp>
      <p:sp>
        <p:nvSpPr>
          <p:cNvPr id="71683" name="Rectangle 3"/>
          <p:cNvSpPr>
            <a:spLocks noGrp="1" noChangeArrowheads="1"/>
          </p:cNvSpPr>
          <p:nvPr>
            <p:ph idx="1"/>
          </p:nvPr>
        </p:nvSpPr>
        <p:spPr/>
        <p:txBody>
          <a:bodyPr/>
          <a:lstStyle/>
          <a:p>
            <a:pPr eaLnBrk="1" hangingPunct="1"/>
            <a:r>
              <a:rPr lang="en-US" dirty="0" smtClean="0">
                <a:solidFill>
                  <a:schemeClr val="bg1">
                    <a:lumMod val="95000"/>
                  </a:schemeClr>
                </a:solidFill>
              </a:rPr>
              <a:t>Now we have a Rock sprite</a:t>
            </a:r>
          </a:p>
          <a:p>
            <a:pPr eaLnBrk="1" hangingPunct="1"/>
            <a:r>
              <a:rPr lang="en-US" dirty="0">
                <a:solidFill>
                  <a:schemeClr val="bg1">
                    <a:lumMod val="95000"/>
                  </a:schemeClr>
                </a:solidFill>
              </a:rPr>
              <a:t>W</a:t>
            </a:r>
            <a:r>
              <a:rPr lang="en-US" dirty="0" smtClean="0">
                <a:solidFill>
                  <a:schemeClr val="bg1">
                    <a:lumMod val="95000"/>
                  </a:schemeClr>
                </a:solidFill>
              </a:rPr>
              <a:t>e have created a Rock object using this sprite.</a:t>
            </a:r>
          </a:p>
          <a:p>
            <a:pPr eaLnBrk="1" hangingPunct="1"/>
            <a:r>
              <a:rPr lang="en-US" dirty="0" smtClean="0">
                <a:solidFill>
                  <a:schemeClr val="bg1">
                    <a:lumMod val="95000"/>
                  </a:schemeClr>
                </a:solidFill>
              </a:rPr>
              <a:t>We have created two events (Left arrow hit, Right arrow)</a:t>
            </a:r>
          </a:p>
          <a:p>
            <a:pPr eaLnBrk="1" hangingPunct="1"/>
            <a:r>
              <a:rPr lang="en-US" dirty="0" smtClean="0">
                <a:solidFill>
                  <a:schemeClr val="bg1">
                    <a:lumMod val="95000"/>
                  </a:schemeClr>
                </a:solidFill>
              </a:rPr>
              <a:t>We have associated two actions to the events (Move left and move right)</a:t>
            </a:r>
          </a:p>
          <a:p>
            <a:pPr eaLnBrk="1" hangingPunct="1"/>
            <a:r>
              <a:rPr lang="en-US" dirty="0" smtClean="0">
                <a:solidFill>
                  <a:schemeClr val="bg1">
                    <a:lumMod val="95000"/>
                  </a:schemeClr>
                </a:solidFill>
              </a:rPr>
              <a:t>Now it’s time to make a Room.</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49155" name="Rectangle 3"/>
          <p:cNvSpPr>
            <a:spLocks noGrp="1" noChangeArrowheads="1"/>
          </p:cNvSpPr>
          <p:nvPr>
            <p:ph type="title"/>
          </p:nvPr>
        </p:nvSpPr>
        <p:spPr>
          <a:xfrm>
            <a:off x="3276600" y="228600"/>
            <a:ext cx="3657600" cy="1143000"/>
          </a:xfrm>
          <a:solidFill>
            <a:schemeClr val="tx1">
              <a:lumMod val="65000"/>
              <a:lumOff val="35000"/>
              <a:alpha val="83920"/>
            </a:schemeClr>
          </a:solidFill>
        </p:spPr>
        <p:txBody>
          <a:bodyPr>
            <a:normAutofit fontScale="90000"/>
          </a:bodyPr>
          <a:lstStyle/>
          <a:p>
            <a:pPr eaLnBrk="1" hangingPunct="1"/>
            <a:r>
              <a:rPr lang="en-US" b="1" dirty="0" smtClean="0">
                <a:solidFill>
                  <a:srgbClr val="92D050"/>
                </a:solidFill>
              </a:rPr>
              <a:t>Adding a Room</a:t>
            </a:r>
          </a:p>
        </p:txBody>
      </p:sp>
      <p:pic>
        <p:nvPicPr>
          <p:cNvPr id="14340" name="Picture 4"/>
          <p:cNvPicPr>
            <a:picLocks noChangeAspect="1" noChangeArrowheads="1"/>
          </p:cNvPicPr>
          <p:nvPr/>
        </p:nvPicPr>
        <p:blipFill>
          <a:blip r:embed="rId2"/>
          <a:srcRect/>
          <a:stretch>
            <a:fillRect/>
          </a:stretch>
        </p:blipFill>
        <p:spPr bwMode="auto">
          <a:xfrm>
            <a:off x="838200" y="1371600"/>
            <a:ext cx="7859843" cy="4876800"/>
          </a:xfrm>
          <a:prstGeom prst="rect">
            <a:avLst/>
          </a:prstGeom>
          <a:noFill/>
          <a:ln w="9525">
            <a:noFill/>
            <a:miter lim="800000"/>
            <a:headEnd/>
            <a:tailEnd/>
          </a:ln>
          <a:effectLst/>
        </p:spPr>
      </p:pic>
      <p:sp>
        <p:nvSpPr>
          <p:cNvPr id="72708" name="AutoShape 4"/>
          <p:cNvSpPr>
            <a:spLocks noChangeArrowheads="1"/>
          </p:cNvSpPr>
          <p:nvPr/>
        </p:nvSpPr>
        <p:spPr bwMode="auto">
          <a:xfrm>
            <a:off x="4648200" y="2362200"/>
            <a:ext cx="3810000" cy="1752600"/>
          </a:xfrm>
          <a:prstGeom prst="wedgeRoundRectCallout">
            <a:avLst>
              <a:gd name="adj1" fmla="val -83458"/>
              <a:gd name="adj2" fmla="val -79039"/>
              <a:gd name="adj3" fmla="val 16667"/>
            </a:avLst>
          </a:prstGeom>
          <a:solidFill>
            <a:schemeClr val="accent1"/>
          </a:solidFill>
          <a:ln w="9525">
            <a:solidFill>
              <a:schemeClr val="tx1"/>
            </a:solidFill>
            <a:miter lim="800000"/>
            <a:headEnd/>
            <a:tailEnd/>
          </a:ln>
        </p:spPr>
        <p:txBody>
          <a:bodyPr/>
          <a:lstStyle/>
          <a:p>
            <a:pPr>
              <a:spcBef>
                <a:spcPct val="0"/>
              </a:spcBef>
            </a:pPr>
            <a:r>
              <a:rPr lang="en-US" dirty="0">
                <a:latin typeface="Arial" charset="0"/>
                <a:cs typeface="Arial" charset="0"/>
              </a:rPr>
              <a:t>Click on the </a:t>
            </a:r>
            <a:r>
              <a:rPr lang="en-US" b="1" dirty="0">
                <a:latin typeface="Arial" charset="0"/>
                <a:cs typeface="Arial" charset="0"/>
              </a:rPr>
              <a:t>White Box</a:t>
            </a:r>
          </a:p>
          <a:p>
            <a:pPr>
              <a:spcBef>
                <a:spcPct val="0"/>
              </a:spcBef>
            </a:pPr>
            <a:r>
              <a:rPr lang="en-US" dirty="0">
                <a:latin typeface="Arial" charset="0"/>
                <a:cs typeface="Arial" charset="0"/>
              </a:rPr>
              <a:t>Or</a:t>
            </a:r>
          </a:p>
          <a:p>
            <a:pPr>
              <a:spcBef>
                <a:spcPct val="0"/>
              </a:spcBef>
            </a:pPr>
            <a:r>
              <a:rPr lang="en-US" b="1" dirty="0" smtClean="0">
                <a:latin typeface="Arial" charset="0"/>
                <a:cs typeface="Arial" charset="0"/>
              </a:rPr>
              <a:t>Resources(right click) </a:t>
            </a:r>
            <a:r>
              <a:rPr lang="en-US" b="1" dirty="0">
                <a:latin typeface="Arial" charset="0"/>
                <a:cs typeface="Arial" charset="0"/>
              </a:rPr>
              <a:t>-&gt; Create Room</a:t>
            </a:r>
          </a:p>
          <a:p>
            <a:pPr>
              <a:spcBef>
                <a:spcPct val="0"/>
              </a:spcBef>
            </a:pPr>
            <a:r>
              <a:rPr lang="en-US" dirty="0">
                <a:latin typeface="Arial" charset="0"/>
                <a:cs typeface="Arial" charset="0"/>
              </a:rPr>
              <a:t>Or</a:t>
            </a:r>
          </a:p>
          <a:p>
            <a:pPr>
              <a:spcBef>
                <a:spcPct val="0"/>
              </a:spcBef>
            </a:pPr>
            <a:r>
              <a:rPr lang="en-US" b="1" dirty="0">
                <a:latin typeface="Arial" charset="0"/>
                <a:cs typeface="Arial" charset="0"/>
              </a:rPr>
              <a:t>Ctrl-Alt-R</a:t>
            </a:r>
          </a:p>
          <a:p>
            <a:pPr>
              <a:spcBef>
                <a:spcPct val="0"/>
              </a:spcBef>
            </a:pPr>
            <a:endParaRPr lang="en-US" dirty="0">
              <a:latin typeface="Arial" charset="0"/>
              <a:cs typeface="Arial" charset="0"/>
            </a:endParaRPr>
          </a:p>
        </p:txBody>
      </p:sp>
      <p:sp>
        <p:nvSpPr>
          <p:cNvPr id="72709" name="AutoShape 5"/>
          <p:cNvSpPr>
            <a:spLocks noChangeArrowheads="1"/>
          </p:cNvSpPr>
          <p:nvPr/>
        </p:nvSpPr>
        <p:spPr bwMode="auto">
          <a:xfrm>
            <a:off x="3810000" y="4572000"/>
            <a:ext cx="3429000" cy="914400"/>
          </a:xfrm>
          <a:prstGeom prst="wedgeRoundRectCallout">
            <a:avLst>
              <a:gd name="adj1" fmla="val -72407"/>
              <a:gd name="adj2" fmla="val -66495"/>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Click on the Pull down menu and select the </a:t>
            </a:r>
            <a:r>
              <a:rPr lang="en-US" sz="1800" dirty="0" err="1" smtClean="0">
                <a:latin typeface="Arial" charset="0"/>
                <a:cs typeface="Arial" charset="0"/>
              </a:rPr>
              <a:t>obj_Rock</a:t>
            </a:r>
            <a:r>
              <a:rPr lang="en-US" sz="1800" dirty="0" smtClean="0">
                <a:latin typeface="Arial" charset="0"/>
                <a:cs typeface="Arial" charset="0"/>
              </a:rPr>
              <a:t> </a:t>
            </a:r>
            <a:r>
              <a:rPr lang="en-US" sz="1800" dirty="0">
                <a:latin typeface="Arial" charset="0"/>
                <a:cs typeface="Arial" charset="0"/>
              </a:rPr>
              <a:t>object.</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76200"/>
            <a:ext cx="8153400" cy="1143000"/>
          </a:xfrm>
        </p:spPr>
        <p:txBody>
          <a:bodyPr/>
          <a:lstStyle/>
          <a:p>
            <a:pPr eaLnBrk="1" hangingPunct="1"/>
            <a:r>
              <a:rPr lang="en-US" b="1" dirty="0" smtClean="0">
                <a:solidFill>
                  <a:srgbClr val="92D050"/>
                </a:solidFill>
              </a:rPr>
              <a:t>Adding Objects to the Room</a:t>
            </a:r>
          </a:p>
        </p:txBody>
      </p:sp>
      <p:pic>
        <p:nvPicPr>
          <p:cNvPr id="50179" name="Picture 3"/>
          <p:cNvPicPr>
            <a:picLocks noGrp="1" noChangeAspect="1" noChangeArrowheads="1"/>
          </p:cNvPicPr>
          <p:nvPr>
            <p:ph idx="1"/>
          </p:nvPr>
        </p:nvPicPr>
        <p:blipFill>
          <a:blip r:embed="rId2"/>
          <a:srcRect/>
          <a:stretch>
            <a:fillRect/>
          </a:stretch>
        </p:blipFill>
        <p:spPr>
          <a:xfrm>
            <a:off x="152400" y="1189038"/>
            <a:ext cx="7467600" cy="5376862"/>
          </a:xfrm>
        </p:spPr>
      </p:pic>
      <p:sp>
        <p:nvSpPr>
          <p:cNvPr id="73732" name="AutoShape 4"/>
          <p:cNvSpPr>
            <a:spLocks noChangeArrowheads="1"/>
          </p:cNvSpPr>
          <p:nvPr/>
        </p:nvSpPr>
        <p:spPr bwMode="auto">
          <a:xfrm>
            <a:off x="6629400" y="2362200"/>
            <a:ext cx="2057400" cy="1752600"/>
          </a:xfrm>
          <a:prstGeom prst="wedgeRoundRectCallout">
            <a:avLst>
              <a:gd name="adj1" fmla="val -108718"/>
              <a:gd name="adj2" fmla="val 64222"/>
              <a:gd name="adj3" fmla="val 16667"/>
            </a:avLst>
          </a:prstGeom>
          <a:solidFill>
            <a:schemeClr val="accent1"/>
          </a:solidFill>
          <a:ln w="9525">
            <a:solidFill>
              <a:schemeClr val="tx1"/>
            </a:solidFill>
            <a:miter lim="800000"/>
            <a:headEnd/>
            <a:tailEnd/>
          </a:ln>
        </p:spPr>
        <p:txBody>
          <a:bodyPr/>
          <a:lstStyle/>
          <a:p>
            <a:pPr>
              <a:spcBef>
                <a:spcPct val="0"/>
              </a:spcBef>
            </a:pPr>
            <a:r>
              <a:rPr lang="en-US" sz="2000">
                <a:latin typeface="Arial" charset="0"/>
                <a:cs typeface="Arial" charset="0"/>
              </a:rPr>
              <a:t>Left click where you want the Rocks to show up</a:t>
            </a:r>
          </a:p>
        </p:txBody>
      </p:sp>
      <p:sp>
        <p:nvSpPr>
          <p:cNvPr id="73733" name="AutoShape 5"/>
          <p:cNvSpPr>
            <a:spLocks noChangeArrowheads="1"/>
          </p:cNvSpPr>
          <p:nvPr/>
        </p:nvSpPr>
        <p:spPr bwMode="auto">
          <a:xfrm>
            <a:off x="6172200" y="4572000"/>
            <a:ext cx="2209800" cy="1371600"/>
          </a:xfrm>
          <a:prstGeom prst="wedgeRoundRectCallout">
            <a:avLst>
              <a:gd name="adj1" fmla="val -92315"/>
              <a:gd name="adj2" fmla="val 26620"/>
              <a:gd name="adj3" fmla="val 16667"/>
            </a:avLst>
          </a:prstGeom>
          <a:solidFill>
            <a:schemeClr val="accent1"/>
          </a:solidFill>
          <a:ln w="9525">
            <a:solidFill>
              <a:schemeClr val="tx1"/>
            </a:solidFill>
            <a:miter lim="800000"/>
            <a:headEnd/>
            <a:tailEnd/>
          </a:ln>
        </p:spPr>
        <p:txBody>
          <a:bodyPr/>
          <a:lstStyle/>
          <a:p>
            <a:pPr>
              <a:spcBef>
                <a:spcPct val="0"/>
              </a:spcBef>
            </a:pPr>
            <a:r>
              <a:rPr lang="en-US">
                <a:latin typeface="Arial" charset="0"/>
                <a:cs typeface="Arial" charset="0"/>
              </a:rPr>
              <a:t>Right click on the objects to remove them.</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b="1" dirty="0" smtClean="0">
                <a:solidFill>
                  <a:srgbClr val="92D050"/>
                </a:solidFill>
              </a:rPr>
              <a:t>Review</a:t>
            </a:r>
          </a:p>
        </p:txBody>
      </p:sp>
      <p:sp>
        <p:nvSpPr>
          <p:cNvPr id="74755" name="Rectangle 3"/>
          <p:cNvSpPr>
            <a:spLocks noGrp="1" noChangeArrowheads="1"/>
          </p:cNvSpPr>
          <p:nvPr>
            <p:ph idx="1"/>
          </p:nvPr>
        </p:nvSpPr>
        <p:spPr/>
        <p:txBody>
          <a:bodyPr>
            <a:normAutofit lnSpcReduction="10000"/>
          </a:bodyPr>
          <a:lstStyle/>
          <a:p>
            <a:pPr eaLnBrk="1" hangingPunct="1">
              <a:lnSpc>
                <a:spcPct val="90000"/>
              </a:lnSpc>
            </a:pPr>
            <a:r>
              <a:rPr lang="en-US" sz="2800" dirty="0" smtClean="0">
                <a:solidFill>
                  <a:schemeClr val="bg1">
                    <a:lumMod val="95000"/>
                  </a:schemeClr>
                </a:solidFill>
              </a:rPr>
              <a:t>Sprite = Picture</a:t>
            </a:r>
          </a:p>
          <a:p>
            <a:pPr eaLnBrk="1" hangingPunct="1">
              <a:lnSpc>
                <a:spcPct val="90000"/>
              </a:lnSpc>
            </a:pPr>
            <a:r>
              <a:rPr lang="en-US" sz="2800" dirty="0" smtClean="0">
                <a:solidFill>
                  <a:schemeClr val="bg1">
                    <a:lumMod val="95000"/>
                  </a:schemeClr>
                </a:solidFill>
              </a:rPr>
              <a:t>Object = Something on the screen</a:t>
            </a:r>
          </a:p>
          <a:p>
            <a:pPr lvl="1" eaLnBrk="1" hangingPunct="1">
              <a:lnSpc>
                <a:spcPct val="90000"/>
              </a:lnSpc>
            </a:pPr>
            <a:r>
              <a:rPr lang="en-US" sz="2400" dirty="0" smtClean="0">
                <a:solidFill>
                  <a:schemeClr val="bg1">
                    <a:lumMod val="95000"/>
                  </a:schemeClr>
                </a:solidFill>
              </a:rPr>
              <a:t>Associated sprite</a:t>
            </a:r>
          </a:p>
          <a:p>
            <a:pPr lvl="1" eaLnBrk="1" hangingPunct="1">
              <a:lnSpc>
                <a:spcPct val="90000"/>
              </a:lnSpc>
            </a:pPr>
            <a:r>
              <a:rPr lang="en-US" sz="2400" dirty="0" smtClean="0">
                <a:solidFill>
                  <a:schemeClr val="bg1">
                    <a:lumMod val="95000"/>
                  </a:schemeClr>
                </a:solidFill>
              </a:rPr>
              <a:t>Events to respond to</a:t>
            </a:r>
          </a:p>
          <a:p>
            <a:pPr lvl="1" eaLnBrk="1" hangingPunct="1">
              <a:lnSpc>
                <a:spcPct val="90000"/>
              </a:lnSpc>
            </a:pPr>
            <a:r>
              <a:rPr lang="en-US" sz="2400" dirty="0" smtClean="0">
                <a:solidFill>
                  <a:schemeClr val="bg1">
                    <a:lumMod val="95000"/>
                  </a:schemeClr>
                </a:solidFill>
              </a:rPr>
              <a:t>Actions associated with the events</a:t>
            </a:r>
          </a:p>
          <a:p>
            <a:pPr>
              <a:lnSpc>
                <a:spcPct val="90000"/>
              </a:lnSpc>
            </a:pPr>
            <a:r>
              <a:rPr lang="en-US" sz="2800" dirty="0">
                <a:solidFill>
                  <a:schemeClr val="bg1">
                    <a:lumMod val="95000"/>
                  </a:schemeClr>
                </a:solidFill>
              </a:rPr>
              <a:t>Background = Background for the room</a:t>
            </a:r>
          </a:p>
          <a:p>
            <a:pPr eaLnBrk="1" hangingPunct="1">
              <a:lnSpc>
                <a:spcPct val="90000"/>
              </a:lnSpc>
            </a:pPr>
            <a:r>
              <a:rPr lang="en-US" sz="2800" dirty="0" smtClean="0">
                <a:solidFill>
                  <a:schemeClr val="bg1">
                    <a:lumMod val="95000"/>
                  </a:schemeClr>
                </a:solidFill>
              </a:rPr>
              <a:t>Room = Screen</a:t>
            </a:r>
          </a:p>
          <a:p>
            <a:pPr eaLnBrk="1" hangingPunct="1">
              <a:lnSpc>
                <a:spcPct val="90000"/>
              </a:lnSpc>
            </a:pPr>
            <a:r>
              <a:rPr lang="en-US" sz="2800" dirty="0" smtClean="0">
                <a:solidFill>
                  <a:schemeClr val="bg1">
                    <a:lumMod val="95000"/>
                  </a:schemeClr>
                </a:solidFill>
              </a:rPr>
              <a:t>We now have enough for a basic, although not terribly riveting, game.</a:t>
            </a:r>
          </a:p>
          <a:p>
            <a:pPr eaLnBrk="1" hangingPunct="1">
              <a:lnSpc>
                <a:spcPct val="90000"/>
              </a:lnSpc>
            </a:pPr>
            <a:r>
              <a:rPr lang="en-US" sz="2800" dirty="0" smtClean="0">
                <a:solidFill>
                  <a:schemeClr val="bg1">
                    <a:lumMod val="95000"/>
                  </a:schemeClr>
                </a:solidFill>
              </a:rPr>
              <a:t>We have a rock that will move left and right based on keys that are pressed.</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92D050"/>
                </a:solidFill>
                <a:latin typeface="Arial" charset="0"/>
              </a:rPr>
              <a:t>Where can I get GameMaker?</a:t>
            </a:r>
          </a:p>
        </p:txBody>
      </p:sp>
      <p:sp>
        <p:nvSpPr>
          <p:cNvPr id="3" name="Content Placeholder 2"/>
          <p:cNvSpPr>
            <a:spLocks noGrp="1"/>
          </p:cNvSpPr>
          <p:nvPr>
            <p:ph idx="1"/>
          </p:nvPr>
        </p:nvSpPr>
        <p:spPr/>
        <p:txBody>
          <a:bodyPr>
            <a:normAutofit/>
          </a:bodyPr>
          <a:lstStyle/>
          <a:p>
            <a:r>
              <a:rPr lang="en-US" sz="2500" dirty="0" smtClean="0">
                <a:solidFill>
                  <a:schemeClr val="bg1">
                    <a:lumMod val="95000"/>
                  </a:schemeClr>
                </a:solidFill>
                <a:latin typeface="Arial" charset="0"/>
              </a:rPr>
              <a:t>Go to </a:t>
            </a:r>
            <a:r>
              <a:rPr lang="en-US" sz="2500" dirty="0" smtClean="0">
                <a:solidFill>
                  <a:srgbClr val="92D050"/>
                </a:solidFill>
                <a:latin typeface="Arial" charset="0"/>
              </a:rPr>
              <a:t>http://</a:t>
            </a:r>
            <a:r>
              <a:rPr lang="en-US" sz="2500" dirty="0" smtClean="0">
                <a:solidFill>
                  <a:srgbClr val="92D050"/>
                </a:solidFill>
                <a:latin typeface="Arial" charset="0"/>
              </a:rPr>
              <a:t>www.yoyogames.com/legacy</a:t>
            </a:r>
            <a:endParaRPr lang="en-US" sz="2500" dirty="0" smtClean="0">
              <a:solidFill>
                <a:srgbClr val="92D050"/>
              </a:solidFill>
              <a:latin typeface="Arial" charset="0"/>
            </a:endParaRPr>
          </a:p>
          <a:p>
            <a:r>
              <a:rPr lang="en-US" sz="2500" dirty="0" smtClean="0">
                <a:solidFill>
                  <a:schemeClr val="bg1">
                    <a:lumMod val="95000"/>
                  </a:schemeClr>
                </a:solidFill>
                <a:latin typeface="Arial" charset="0"/>
              </a:rPr>
              <a:t>As discussed earlier, </a:t>
            </a:r>
            <a:r>
              <a:rPr lang="en-US" sz="2500" dirty="0">
                <a:solidFill>
                  <a:schemeClr val="bg1">
                    <a:lumMod val="95000"/>
                  </a:schemeClr>
                </a:solidFill>
                <a:latin typeface="Arial" charset="0"/>
              </a:rPr>
              <a:t>The “</a:t>
            </a:r>
            <a:r>
              <a:rPr lang="en-US" sz="2500" dirty="0" err="1">
                <a:solidFill>
                  <a:schemeClr val="bg1">
                    <a:lumMod val="95000"/>
                  </a:schemeClr>
                </a:solidFill>
                <a:latin typeface="Arial" charset="0"/>
              </a:rPr>
              <a:t>Lite</a:t>
            </a:r>
            <a:r>
              <a:rPr lang="en-US" sz="2500" dirty="0">
                <a:solidFill>
                  <a:schemeClr val="bg1">
                    <a:lumMod val="95000"/>
                  </a:schemeClr>
                </a:solidFill>
                <a:latin typeface="Arial" charset="0"/>
              </a:rPr>
              <a:t>” Edition can be downloaded for free!  There is also a “Pro Edition” that costs $20.</a:t>
            </a:r>
          </a:p>
          <a:p>
            <a:endParaRPr lang="en-US" sz="2500" dirty="0" smtClean="0">
              <a:solidFill>
                <a:schemeClr val="bg1">
                  <a:lumMod val="95000"/>
                </a:schemeClr>
              </a:solidFill>
              <a:latin typeface="Arial" charset="0"/>
            </a:endParaRPr>
          </a:p>
          <a:p>
            <a:endParaRPr lang="en-US" sz="2500" dirty="0">
              <a:solidFill>
                <a:schemeClr val="bg1">
                  <a:lumMod val="95000"/>
                </a:schemeClr>
              </a:solidFill>
              <a:latin typeface="Arial" charset="0"/>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b="1" dirty="0" smtClean="0">
                <a:solidFill>
                  <a:srgbClr val="92D050"/>
                </a:solidFill>
              </a:rPr>
              <a:t>Running the game</a:t>
            </a:r>
          </a:p>
        </p:txBody>
      </p:sp>
      <p:pic>
        <p:nvPicPr>
          <p:cNvPr id="15362" name="Picture 2"/>
          <p:cNvPicPr>
            <a:picLocks noChangeAspect="1" noChangeArrowheads="1"/>
          </p:cNvPicPr>
          <p:nvPr/>
        </p:nvPicPr>
        <p:blipFill>
          <a:blip r:embed="rId2"/>
          <a:srcRect/>
          <a:stretch>
            <a:fillRect/>
          </a:stretch>
        </p:blipFill>
        <p:spPr bwMode="auto">
          <a:xfrm>
            <a:off x="1371600" y="1219200"/>
            <a:ext cx="6705600" cy="5013960"/>
          </a:xfrm>
          <a:prstGeom prst="rect">
            <a:avLst/>
          </a:prstGeom>
          <a:noFill/>
          <a:ln w="9525">
            <a:noFill/>
            <a:miter lim="800000"/>
            <a:headEnd/>
            <a:tailEnd/>
          </a:ln>
          <a:effectLst/>
        </p:spPr>
      </p:pic>
      <p:sp>
        <p:nvSpPr>
          <p:cNvPr id="75780" name="AutoShape 4"/>
          <p:cNvSpPr>
            <a:spLocks noChangeArrowheads="1"/>
          </p:cNvSpPr>
          <p:nvPr/>
        </p:nvSpPr>
        <p:spPr bwMode="auto">
          <a:xfrm>
            <a:off x="3810000" y="2362200"/>
            <a:ext cx="3733800" cy="1219200"/>
          </a:xfrm>
          <a:prstGeom prst="wedgeRoundRectCallout">
            <a:avLst>
              <a:gd name="adj1" fmla="val -67649"/>
              <a:gd name="adj2" fmla="val -83160"/>
              <a:gd name="adj3" fmla="val 16667"/>
            </a:avLst>
          </a:prstGeom>
          <a:solidFill>
            <a:schemeClr val="accent1"/>
          </a:solidFill>
          <a:ln w="9525">
            <a:solidFill>
              <a:schemeClr val="tx1"/>
            </a:solidFill>
            <a:miter lim="800000"/>
            <a:headEnd/>
            <a:tailEnd/>
          </a:ln>
        </p:spPr>
        <p:txBody>
          <a:bodyPr/>
          <a:lstStyle/>
          <a:p>
            <a:pPr>
              <a:spcBef>
                <a:spcPct val="0"/>
              </a:spcBef>
            </a:pPr>
            <a:r>
              <a:rPr lang="en-US" dirty="0">
                <a:latin typeface="Arial" charset="0"/>
                <a:cs typeface="Arial" charset="0"/>
              </a:rPr>
              <a:t>Click on the </a:t>
            </a:r>
            <a:r>
              <a:rPr lang="en-US" b="1" dirty="0">
                <a:latin typeface="Arial" charset="0"/>
                <a:cs typeface="Arial" charset="0"/>
              </a:rPr>
              <a:t>green triangle</a:t>
            </a:r>
            <a:r>
              <a:rPr lang="en-US" dirty="0">
                <a:latin typeface="Arial" charset="0"/>
                <a:cs typeface="Arial" charset="0"/>
              </a:rPr>
              <a:t> or</a:t>
            </a:r>
          </a:p>
          <a:p>
            <a:pPr>
              <a:spcBef>
                <a:spcPct val="0"/>
              </a:spcBef>
            </a:pPr>
            <a:r>
              <a:rPr lang="en-US" b="1" dirty="0">
                <a:latin typeface="Arial" charset="0"/>
                <a:cs typeface="Arial" charset="0"/>
              </a:rPr>
              <a:t>Run -&gt; Run normally</a:t>
            </a:r>
            <a:r>
              <a:rPr lang="en-US" dirty="0">
                <a:latin typeface="Arial" charset="0"/>
                <a:cs typeface="Arial" charset="0"/>
              </a:rPr>
              <a:t> or</a:t>
            </a:r>
          </a:p>
          <a:p>
            <a:pPr>
              <a:spcBef>
                <a:spcPct val="0"/>
              </a:spcBef>
            </a:pPr>
            <a:r>
              <a:rPr lang="en-US" dirty="0">
                <a:latin typeface="Arial" charset="0"/>
                <a:cs typeface="Arial" charset="0"/>
              </a:rPr>
              <a:t>Hit </a:t>
            </a:r>
            <a:r>
              <a:rPr lang="en-US" b="1" dirty="0">
                <a:latin typeface="Arial" charset="0"/>
                <a:cs typeface="Arial" charset="0"/>
              </a:rPr>
              <a:t>F5</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0"/>
            <a:ext cx="8229600" cy="1143000"/>
          </a:xfrm>
        </p:spPr>
        <p:txBody>
          <a:bodyPr/>
          <a:lstStyle/>
          <a:p>
            <a:pPr eaLnBrk="1" hangingPunct="1"/>
            <a:r>
              <a:rPr lang="en-US" b="1" dirty="0" smtClean="0">
                <a:solidFill>
                  <a:srgbClr val="92D050"/>
                </a:solidFill>
              </a:rPr>
              <a:t>Game</a:t>
            </a:r>
          </a:p>
        </p:txBody>
      </p:sp>
      <p:sp>
        <p:nvSpPr>
          <p:cNvPr id="76804" name="AutoShape 4"/>
          <p:cNvSpPr>
            <a:spLocks noChangeArrowheads="1"/>
          </p:cNvSpPr>
          <p:nvPr/>
        </p:nvSpPr>
        <p:spPr bwMode="auto">
          <a:xfrm>
            <a:off x="990600" y="533400"/>
            <a:ext cx="2667000" cy="685800"/>
          </a:xfrm>
          <a:prstGeom prst="wedgeRoundRectCallout">
            <a:avLst>
              <a:gd name="adj1" fmla="val -33010"/>
              <a:gd name="adj2" fmla="val 89277"/>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Hit the ‘esc’ key to end the game.</a:t>
            </a:r>
          </a:p>
        </p:txBody>
      </p:sp>
      <p:pic>
        <p:nvPicPr>
          <p:cNvPr id="16386" name="Picture 2"/>
          <p:cNvPicPr>
            <a:picLocks noChangeAspect="1" noChangeArrowheads="1"/>
          </p:cNvPicPr>
          <p:nvPr/>
        </p:nvPicPr>
        <p:blipFill>
          <a:blip r:embed="rId2"/>
          <a:srcRect/>
          <a:stretch>
            <a:fillRect/>
          </a:stretch>
        </p:blipFill>
        <p:spPr bwMode="auto">
          <a:xfrm>
            <a:off x="1156368" y="1524000"/>
            <a:ext cx="6997032" cy="5114925"/>
          </a:xfrm>
          <a:prstGeom prst="rect">
            <a:avLst/>
          </a:prstGeom>
          <a:noFill/>
          <a:ln w="9525">
            <a:noFill/>
            <a:miter lim="800000"/>
            <a:headEnd/>
            <a:tailEnd/>
          </a:ln>
          <a:effectLst/>
        </p:spPr>
      </p:pic>
      <p:sp>
        <p:nvSpPr>
          <p:cNvPr id="76805" name="AutoShape 5"/>
          <p:cNvSpPr>
            <a:spLocks noChangeArrowheads="1"/>
          </p:cNvSpPr>
          <p:nvPr/>
        </p:nvSpPr>
        <p:spPr bwMode="auto">
          <a:xfrm>
            <a:off x="7086600" y="2438400"/>
            <a:ext cx="2057400" cy="2590800"/>
          </a:xfrm>
          <a:prstGeom prst="wedgeRoundRectCallout">
            <a:avLst>
              <a:gd name="adj1" fmla="val -95691"/>
              <a:gd name="adj2" fmla="val 62346"/>
              <a:gd name="adj3" fmla="val 16667"/>
            </a:avLst>
          </a:prstGeom>
          <a:solidFill>
            <a:schemeClr val="accent1"/>
          </a:solidFill>
          <a:ln w="9525">
            <a:solidFill>
              <a:schemeClr val="tx1"/>
            </a:solidFill>
            <a:miter lim="800000"/>
            <a:headEnd/>
            <a:tailEnd/>
          </a:ln>
        </p:spPr>
        <p:txBody>
          <a:bodyPr/>
          <a:lstStyle/>
          <a:p>
            <a:pPr>
              <a:spcBef>
                <a:spcPct val="0"/>
              </a:spcBef>
            </a:pPr>
            <a:r>
              <a:rPr lang="en-US" sz="1800" dirty="0">
                <a:latin typeface="Arial" charset="0"/>
                <a:cs typeface="Arial" charset="0"/>
              </a:rPr>
              <a:t>What happens when it gets to the sides?</a:t>
            </a:r>
          </a:p>
          <a:p>
            <a:pPr>
              <a:spcBef>
                <a:spcPct val="0"/>
              </a:spcBef>
            </a:pPr>
            <a:r>
              <a:rPr lang="en-US" sz="1800" dirty="0">
                <a:latin typeface="Arial" charset="0"/>
                <a:cs typeface="Arial" charset="0"/>
              </a:rPr>
              <a:t>What other movement would you like to add to the rock</a:t>
            </a:r>
            <a:r>
              <a:rPr lang="en-US" sz="1800" dirty="0" smtClean="0">
                <a:latin typeface="Arial" charset="0"/>
                <a:cs typeface="Arial" charset="0"/>
              </a:rPr>
              <a:t>? </a:t>
            </a:r>
            <a:endParaRPr lang="en-US" sz="1800" dirty="0">
              <a:latin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dirty="0" smtClean="0">
                <a:solidFill>
                  <a:srgbClr val="92D050"/>
                </a:solidFill>
              </a:rPr>
              <a:t>Game-1 </a:t>
            </a:r>
          </a:p>
        </p:txBody>
      </p:sp>
      <p:sp>
        <p:nvSpPr>
          <p:cNvPr id="77827" name="Rectangle 3"/>
          <p:cNvSpPr>
            <a:spLocks noGrp="1" noChangeArrowheads="1"/>
          </p:cNvSpPr>
          <p:nvPr>
            <p:ph idx="1"/>
          </p:nvPr>
        </p:nvSpPr>
        <p:spPr>
          <a:xfrm>
            <a:off x="457200" y="1219200"/>
            <a:ext cx="8229600" cy="5334000"/>
          </a:xfrm>
        </p:spPr>
        <p:txBody>
          <a:bodyPr/>
          <a:lstStyle/>
          <a:p>
            <a:pPr eaLnBrk="1" hangingPunct="1">
              <a:lnSpc>
                <a:spcPct val="90000"/>
              </a:lnSpc>
            </a:pPr>
            <a:r>
              <a:rPr lang="en-US" sz="2400" dirty="0" smtClean="0">
                <a:solidFill>
                  <a:schemeClr val="bg1"/>
                </a:solidFill>
              </a:rPr>
              <a:t>Create a brick sprite, brick object and use the brick objects to make walls.</a:t>
            </a:r>
          </a:p>
          <a:p>
            <a:pPr eaLnBrk="1" hangingPunct="1">
              <a:lnSpc>
                <a:spcPct val="90000"/>
              </a:lnSpc>
            </a:pPr>
            <a:r>
              <a:rPr lang="en-US" sz="2400" dirty="0" smtClean="0">
                <a:solidFill>
                  <a:schemeClr val="bg1"/>
                </a:solidFill>
              </a:rPr>
              <a:t>Create collision events so that when the rock hits the wall object it stops horizontal direction</a:t>
            </a:r>
          </a:p>
          <a:p>
            <a:pPr eaLnBrk="1" hangingPunct="1">
              <a:lnSpc>
                <a:spcPct val="90000"/>
              </a:lnSpc>
            </a:pPr>
            <a:r>
              <a:rPr lang="en-US" sz="2400" dirty="0" smtClean="0">
                <a:solidFill>
                  <a:schemeClr val="bg1"/>
                </a:solidFill>
              </a:rPr>
              <a:t>Create a maze</a:t>
            </a:r>
          </a:p>
          <a:p>
            <a:pPr eaLnBrk="1" hangingPunct="1">
              <a:lnSpc>
                <a:spcPct val="90000"/>
              </a:lnSpc>
            </a:pPr>
            <a:r>
              <a:rPr lang="en-US" sz="2400" dirty="0" smtClean="0">
                <a:solidFill>
                  <a:schemeClr val="bg1"/>
                </a:solidFill>
              </a:rPr>
              <a:t>Add events and actions needed for the Rock to be able to go through the maze.</a:t>
            </a:r>
          </a:p>
          <a:p>
            <a:pPr eaLnBrk="1" hangingPunct="1">
              <a:lnSpc>
                <a:spcPct val="90000"/>
              </a:lnSpc>
            </a:pPr>
            <a:r>
              <a:rPr lang="en-US" sz="2400" dirty="0" smtClean="0">
                <a:solidFill>
                  <a:schemeClr val="bg1"/>
                </a:solidFill>
              </a:rPr>
              <a:t>Test the rock going through the maze</a:t>
            </a:r>
          </a:p>
          <a:p>
            <a:pPr eaLnBrk="1" hangingPunct="1">
              <a:lnSpc>
                <a:spcPct val="90000"/>
              </a:lnSpc>
            </a:pPr>
            <a:r>
              <a:rPr lang="en-US" sz="2400" dirty="0" smtClean="0">
                <a:solidFill>
                  <a:schemeClr val="bg1"/>
                </a:solidFill>
              </a:rPr>
              <a:t>Pushes</a:t>
            </a:r>
          </a:p>
          <a:p>
            <a:pPr lvl="1" eaLnBrk="1" hangingPunct="1">
              <a:lnSpc>
                <a:spcPct val="90000"/>
              </a:lnSpc>
            </a:pPr>
            <a:r>
              <a:rPr lang="en-US" sz="2000" dirty="0" smtClean="0">
                <a:solidFill>
                  <a:schemeClr val="bg1"/>
                </a:solidFill>
              </a:rPr>
              <a:t>Add features to the game</a:t>
            </a:r>
          </a:p>
          <a:p>
            <a:pPr lvl="2" eaLnBrk="1" hangingPunct="1">
              <a:lnSpc>
                <a:spcPct val="90000"/>
              </a:lnSpc>
            </a:pPr>
            <a:r>
              <a:rPr lang="en-US" sz="1800" dirty="0" smtClean="0">
                <a:solidFill>
                  <a:schemeClr val="bg1"/>
                </a:solidFill>
              </a:rPr>
              <a:t>Find other images for sprites. GIFs, Pac man, ..</a:t>
            </a:r>
          </a:p>
          <a:p>
            <a:pPr lvl="2" eaLnBrk="1" hangingPunct="1">
              <a:lnSpc>
                <a:spcPct val="90000"/>
              </a:lnSpc>
            </a:pPr>
            <a:r>
              <a:rPr lang="en-US" sz="1800" dirty="0" smtClean="0">
                <a:solidFill>
                  <a:schemeClr val="bg1"/>
                </a:solidFill>
              </a:rPr>
              <a:t>Monsters</a:t>
            </a:r>
          </a:p>
          <a:p>
            <a:pPr lvl="2" eaLnBrk="1" hangingPunct="1">
              <a:lnSpc>
                <a:spcPct val="90000"/>
              </a:lnSpc>
            </a:pPr>
            <a:r>
              <a:rPr lang="en-US" sz="1800" dirty="0" smtClean="0">
                <a:solidFill>
                  <a:schemeClr val="bg1"/>
                </a:solidFill>
              </a:rPr>
              <a:t>Secret walls</a:t>
            </a:r>
          </a:p>
          <a:p>
            <a:pPr lvl="2" eaLnBrk="1" hangingPunct="1">
              <a:lnSpc>
                <a:spcPct val="90000"/>
              </a:lnSpc>
            </a:pPr>
            <a:r>
              <a:rPr lang="en-US" sz="1800" dirty="0" smtClean="0">
                <a:solidFill>
                  <a:schemeClr val="bg1"/>
                </a:solidFill>
              </a:rPr>
              <a:t>Battles</a:t>
            </a:r>
          </a:p>
          <a:p>
            <a:pPr lvl="2" eaLnBrk="1" hangingPunct="1">
              <a:lnSpc>
                <a:spcPct val="90000"/>
              </a:lnSpc>
            </a:pPr>
            <a:r>
              <a:rPr lang="en-US" sz="1800" dirty="0" smtClean="0">
                <a:solidFill>
                  <a:schemeClr val="bg1"/>
                </a:solidFill>
              </a:rPr>
              <a:t>Treasures</a:t>
            </a:r>
          </a:p>
          <a:p>
            <a:pPr lvl="2" eaLnBrk="1" hangingPunct="1">
              <a:lnSpc>
                <a:spcPct val="90000"/>
              </a:lnSpc>
            </a:pPr>
            <a:endParaRPr lang="en-US" sz="1800" dirty="0" smtClean="0"/>
          </a:p>
          <a:p>
            <a:pPr lvl="2" eaLnBrk="1" hangingPunct="1">
              <a:lnSpc>
                <a:spcPct val="90000"/>
              </a:lnSpc>
            </a:pPr>
            <a:endParaRPr lang="en-US" sz="1800" dirty="0" smtClean="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92D050"/>
                </a:solidFill>
                <a:latin typeface="Arial" charset="0"/>
              </a:rPr>
              <a:t>Getting started</a:t>
            </a:r>
            <a:endParaRPr lang="en-US" sz="4000" b="1" dirty="0">
              <a:solidFill>
                <a:srgbClr val="92D050"/>
              </a:solidFill>
              <a:latin typeface="Arial" charset="0"/>
            </a:endParaRPr>
          </a:p>
        </p:txBody>
      </p:sp>
      <p:sp>
        <p:nvSpPr>
          <p:cNvPr id="5" name="Content Placeholder 4"/>
          <p:cNvSpPr>
            <a:spLocks noGrp="1"/>
          </p:cNvSpPr>
          <p:nvPr>
            <p:ph idx="1"/>
          </p:nvPr>
        </p:nvSpPr>
        <p:spPr/>
        <p:txBody>
          <a:bodyPr>
            <a:normAutofit/>
          </a:bodyPr>
          <a:lstStyle/>
          <a:p>
            <a:r>
              <a:rPr lang="en-US" sz="2500" dirty="0">
                <a:solidFill>
                  <a:schemeClr val="bg1">
                    <a:lumMod val="95000"/>
                  </a:schemeClr>
                </a:solidFill>
                <a:latin typeface="Arial" charset="0"/>
              </a:rPr>
              <a:t>Double-click on </a:t>
            </a:r>
            <a:r>
              <a:rPr lang="en-US" sz="2500" dirty="0" smtClean="0">
                <a:solidFill>
                  <a:schemeClr val="bg1">
                    <a:lumMod val="95000"/>
                  </a:schemeClr>
                </a:solidFill>
                <a:latin typeface="Arial" charset="0"/>
              </a:rPr>
              <a:t>the </a:t>
            </a:r>
            <a:r>
              <a:rPr lang="en-US" sz="2500" dirty="0">
                <a:solidFill>
                  <a:schemeClr val="bg1">
                    <a:lumMod val="95000"/>
                  </a:schemeClr>
                </a:solidFill>
                <a:latin typeface="Arial" charset="0"/>
              </a:rPr>
              <a:t>GameMaker icon on your </a:t>
            </a:r>
            <a:r>
              <a:rPr lang="en-US" sz="2500" dirty="0" smtClean="0">
                <a:solidFill>
                  <a:schemeClr val="bg1">
                    <a:lumMod val="95000"/>
                  </a:schemeClr>
                </a:solidFill>
                <a:latin typeface="Arial" charset="0"/>
              </a:rPr>
              <a:t>desktop.</a:t>
            </a:r>
          </a:p>
          <a:p>
            <a:endParaRPr lang="en-US" sz="2500" dirty="0" smtClean="0">
              <a:solidFill>
                <a:schemeClr val="bg1">
                  <a:lumMod val="95000"/>
                </a:schemeClr>
              </a:solidFill>
              <a:latin typeface="Arial" charset="0"/>
            </a:endParaRPr>
          </a:p>
          <a:p>
            <a:endParaRPr lang="en-US" sz="2500" dirty="0">
              <a:solidFill>
                <a:schemeClr val="bg1">
                  <a:lumMod val="95000"/>
                </a:schemeClr>
              </a:solidFill>
              <a:latin typeface="Arial" charset="0"/>
            </a:endParaRPr>
          </a:p>
          <a:p>
            <a:endParaRPr lang="en-US" sz="2500" dirty="0" smtClean="0">
              <a:solidFill>
                <a:schemeClr val="bg1">
                  <a:lumMod val="95000"/>
                </a:schemeClr>
              </a:solidFill>
              <a:latin typeface="Arial" charset="0"/>
            </a:endParaRPr>
          </a:p>
          <a:p>
            <a:r>
              <a:rPr lang="en-US" sz="2500" dirty="0" smtClean="0">
                <a:solidFill>
                  <a:schemeClr val="bg1">
                    <a:lumMod val="95000"/>
                  </a:schemeClr>
                </a:solidFill>
                <a:latin typeface="Arial" charset="0"/>
              </a:rPr>
              <a:t>We can also start the program from start menu or search options on windows 8.</a:t>
            </a:r>
          </a:p>
          <a:p>
            <a:r>
              <a:rPr lang="en-US" sz="2500" dirty="0" smtClean="0">
                <a:solidFill>
                  <a:schemeClr val="bg1">
                    <a:lumMod val="95000"/>
                  </a:schemeClr>
                </a:solidFill>
                <a:latin typeface="Arial" charset="0"/>
              </a:rPr>
              <a:t>Now, </a:t>
            </a:r>
          </a:p>
          <a:p>
            <a:pPr>
              <a:buNone/>
            </a:pPr>
            <a:r>
              <a:rPr lang="en-US" sz="2500" dirty="0">
                <a:solidFill>
                  <a:schemeClr val="bg1">
                    <a:lumMod val="95000"/>
                  </a:schemeClr>
                </a:solidFill>
                <a:latin typeface="Arial" charset="0"/>
              </a:rPr>
              <a:t> </a:t>
            </a:r>
            <a:r>
              <a:rPr lang="en-US" sz="2500" dirty="0" smtClean="0">
                <a:solidFill>
                  <a:schemeClr val="bg1">
                    <a:lumMod val="95000"/>
                  </a:schemeClr>
                </a:solidFill>
                <a:latin typeface="Arial" charset="0"/>
              </a:rPr>
              <a:t>   Click here </a:t>
            </a:r>
          </a:p>
          <a:p>
            <a:endParaRPr lang="en-US" sz="2500" dirty="0">
              <a:solidFill>
                <a:schemeClr val="bg1">
                  <a:lumMod val="95000"/>
                </a:schemeClr>
              </a:solidFill>
              <a:latin typeface="Arial" charset="0"/>
            </a:endParaRPr>
          </a:p>
        </p:txBody>
      </p:sp>
      <p:pic>
        <p:nvPicPr>
          <p:cNvPr id="9" name="Picture 8" descr="Capture.PNG"/>
          <p:cNvPicPr>
            <a:picLocks noChangeAspect="1"/>
          </p:cNvPicPr>
          <p:nvPr/>
        </p:nvPicPr>
        <p:blipFill>
          <a:blip r:embed="rId2"/>
          <a:stretch>
            <a:fillRect/>
          </a:stretch>
        </p:blipFill>
        <p:spPr>
          <a:xfrm>
            <a:off x="4038600" y="2285999"/>
            <a:ext cx="1143000" cy="781291"/>
          </a:xfrm>
          <a:prstGeom prst="rect">
            <a:avLst/>
          </a:prstGeom>
        </p:spPr>
      </p:pic>
      <p:grpSp>
        <p:nvGrpSpPr>
          <p:cNvPr id="22" name="Group 21"/>
          <p:cNvGrpSpPr/>
          <p:nvPr/>
        </p:nvGrpSpPr>
        <p:grpSpPr>
          <a:xfrm>
            <a:off x="1600200" y="4476417"/>
            <a:ext cx="5086794" cy="2381583"/>
            <a:chOff x="1600200" y="4476417"/>
            <a:chExt cx="5086794" cy="2381583"/>
          </a:xfrm>
        </p:grpSpPr>
        <p:pic>
          <p:nvPicPr>
            <p:cNvPr id="11" name="Picture 10" descr="Click here.PNG"/>
            <p:cNvPicPr>
              <a:picLocks noChangeAspect="1"/>
            </p:cNvPicPr>
            <p:nvPr/>
          </p:nvPicPr>
          <p:blipFill>
            <a:blip r:embed="rId3"/>
            <a:stretch>
              <a:fillRect/>
            </a:stretch>
          </p:blipFill>
          <p:spPr>
            <a:xfrm>
              <a:off x="3505200" y="4476417"/>
              <a:ext cx="3181794" cy="2381583"/>
            </a:xfrm>
            <a:prstGeom prst="rect">
              <a:avLst/>
            </a:prstGeom>
          </p:spPr>
        </p:pic>
        <p:cxnSp>
          <p:nvCxnSpPr>
            <p:cNvPr id="21" name="Straight Connector 20"/>
            <p:cNvCxnSpPr/>
            <p:nvPr/>
          </p:nvCxnSpPr>
          <p:spPr>
            <a:xfrm rot="10800000">
              <a:off x="1600200" y="5181600"/>
              <a:ext cx="2057400" cy="76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92D050"/>
                </a:solidFill>
                <a:latin typeface="Arial" charset="0"/>
              </a:rPr>
              <a:t>The first screen</a:t>
            </a:r>
          </a:p>
        </p:txBody>
      </p:sp>
      <p:pic>
        <p:nvPicPr>
          <p:cNvPr id="1026" name="Picture 2"/>
          <p:cNvPicPr>
            <a:picLocks noGrp="1" noChangeAspect="1" noChangeArrowheads="1"/>
          </p:cNvPicPr>
          <p:nvPr>
            <p:ph idx="1"/>
          </p:nvPr>
        </p:nvPicPr>
        <p:blipFill>
          <a:blip r:embed="rId2"/>
          <a:stretch>
            <a:fillRect/>
          </a:stretch>
        </p:blipFill>
        <p:spPr bwMode="auto">
          <a:xfrm>
            <a:off x="1562100" y="2077244"/>
            <a:ext cx="6019800" cy="3571875"/>
          </a:xfrm>
          <a:prstGeom prst="rect">
            <a:avLst/>
          </a:prstGeom>
          <a:noFill/>
          <a:ln w="9525">
            <a:noFill/>
            <a:miter lim="800000"/>
            <a:headEnd/>
            <a:tailEnd/>
          </a:ln>
          <a:effectLst/>
        </p:spPr>
      </p:pic>
      <p:sp>
        <p:nvSpPr>
          <p:cNvPr id="5" name="Oval Callout 4"/>
          <p:cNvSpPr/>
          <p:nvPr/>
        </p:nvSpPr>
        <p:spPr>
          <a:xfrm>
            <a:off x="3200400" y="2895600"/>
            <a:ext cx="3124200" cy="1143000"/>
          </a:xfrm>
          <a:prstGeom prst="wedgeEllipseCallout">
            <a:avLst>
              <a:gd name="adj1" fmla="val -80719"/>
              <a:gd name="adj2" fmla="val 39851"/>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52800" y="3124200"/>
            <a:ext cx="3124200" cy="646331"/>
          </a:xfrm>
          <a:prstGeom prst="rect">
            <a:avLst/>
          </a:prstGeom>
          <a:noFill/>
        </p:spPr>
        <p:txBody>
          <a:bodyPr wrap="square" rtlCol="0">
            <a:spAutoFit/>
          </a:bodyPr>
          <a:lstStyle/>
          <a:p>
            <a:r>
              <a:rPr lang="en-US" dirty="0" smtClean="0"/>
              <a:t>Project Explorer with various categories.</a:t>
            </a:r>
            <a:endParaRPr lang="en-US"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92D050"/>
                </a:solidFill>
                <a:latin typeface="Arial" charset="0"/>
              </a:rPr>
              <a:t>The first screen</a:t>
            </a:r>
          </a:p>
        </p:txBody>
      </p:sp>
      <p:pic>
        <p:nvPicPr>
          <p:cNvPr id="9" name="Content Placeholder 8" descr="Icons on  top.PNG"/>
          <p:cNvPicPr>
            <a:picLocks noGrp="1" noChangeAspect="1"/>
          </p:cNvPicPr>
          <p:nvPr>
            <p:ph idx="1"/>
          </p:nvPr>
        </p:nvPicPr>
        <p:blipFill>
          <a:blip r:embed="rId2"/>
          <a:stretch>
            <a:fillRect/>
          </a:stretch>
        </p:blipFill>
        <p:spPr>
          <a:xfrm>
            <a:off x="1219200" y="3200400"/>
            <a:ext cx="6400800" cy="2743583"/>
          </a:xfrm>
        </p:spPr>
      </p:pic>
      <p:sp>
        <p:nvSpPr>
          <p:cNvPr id="5" name="Oval Callout 4"/>
          <p:cNvSpPr/>
          <p:nvPr/>
        </p:nvSpPr>
        <p:spPr>
          <a:xfrm>
            <a:off x="3733800" y="1295400"/>
            <a:ext cx="4572000" cy="1447800"/>
          </a:xfrm>
          <a:prstGeom prst="wedgeEllipseCallout">
            <a:avLst>
              <a:gd name="adj1" fmla="val -43680"/>
              <a:gd name="adj2" fmla="val 11011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038600" y="1676400"/>
            <a:ext cx="3886200" cy="646331"/>
          </a:xfrm>
          <a:prstGeom prst="rect">
            <a:avLst/>
          </a:prstGeom>
          <a:noFill/>
        </p:spPr>
        <p:txBody>
          <a:bodyPr wrap="square" rtlCol="0">
            <a:spAutoFit/>
          </a:bodyPr>
          <a:lstStyle/>
          <a:p>
            <a:r>
              <a:rPr lang="en-US" dirty="0" smtClean="0">
                <a:solidFill>
                  <a:schemeClr val="bg1">
                    <a:lumMod val="95000"/>
                  </a:schemeClr>
                </a:solidFill>
              </a:rPr>
              <a:t>Remembering these icons is important  as they make our work easy .</a:t>
            </a:r>
            <a:endParaRPr lang="en-US" dirty="0">
              <a:solidFill>
                <a:schemeClr val="bg1">
                  <a:lumMod val="95000"/>
                </a:schemeClr>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92D050"/>
                </a:solidFill>
                <a:latin typeface="Arial" charset="0"/>
              </a:rPr>
              <a:t>Resources</a:t>
            </a:r>
            <a:endParaRPr lang="en-US" sz="4000" b="1" dirty="0">
              <a:solidFill>
                <a:srgbClr val="92D050"/>
              </a:solidFill>
              <a:latin typeface="Arial" charset="0"/>
            </a:endParaRPr>
          </a:p>
        </p:txBody>
      </p:sp>
      <p:sp>
        <p:nvSpPr>
          <p:cNvPr id="6" name="Content Placeholder 5"/>
          <p:cNvSpPr>
            <a:spLocks noGrp="1"/>
          </p:cNvSpPr>
          <p:nvPr>
            <p:ph idx="1"/>
          </p:nvPr>
        </p:nvSpPr>
        <p:spPr/>
        <p:txBody>
          <a:bodyPr>
            <a:normAutofit/>
          </a:bodyPr>
          <a:lstStyle/>
          <a:p>
            <a:r>
              <a:rPr lang="en-US" sz="2500" dirty="0" smtClean="0">
                <a:solidFill>
                  <a:schemeClr val="bg1">
                    <a:lumMod val="95000"/>
                  </a:schemeClr>
                </a:solidFill>
                <a:latin typeface="Arial" charset="0"/>
              </a:rPr>
              <a:t>All the things that we can add to the game are called resources.</a:t>
            </a:r>
          </a:p>
          <a:p>
            <a:r>
              <a:rPr lang="en-US" sz="2500" dirty="0" smtClean="0">
                <a:solidFill>
                  <a:schemeClr val="bg1">
                    <a:lumMod val="95000"/>
                  </a:schemeClr>
                </a:solidFill>
                <a:latin typeface="Arial" charset="0"/>
              </a:rPr>
              <a:t>On the GameMaker software we can get them from any of the below areas:</a:t>
            </a:r>
          </a:p>
          <a:p>
            <a:endParaRPr lang="en-US" sz="2500" dirty="0">
              <a:solidFill>
                <a:schemeClr val="bg1">
                  <a:lumMod val="95000"/>
                </a:schemeClr>
              </a:solidFill>
              <a:latin typeface="Arial" charset="0"/>
            </a:endParaRPr>
          </a:p>
          <a:p>
            <a:endParaRPr lang="en-US" sz="2500" dirty="0" smtClean="0">
              <a:solidFill>
                <a:schemeClr val="bg1">
                  <a:lumMod val="95000"/>
                </a:schemeClr>
              </a:solidFill>
              <a:latin typeface="Arial" charset="0"/>
            </a:endParaRPr>
          </a:p>
          <a:p>
            <a:endParaRPr lang="en-US" sz="2500" dirty="0">
              <a:solidFill>
                <a:schemeClr val="bg1">
                  <a:lumMod val="95000"/>
                </a:schemeClr>
              </a:solidFill>
              <a:latin typeface="Arial" charset="0"/>
            </a:endParaRPr>
          </a:p>
        </p:txBody>
      </p:sp>
      <p:pic>
        <p:nvPicPr>
          <p:cNvPr id="8" name="Picture 7" descr="Resources.PNG"/>
          <p:cNvPicPr>
            <a:picLocks noChangeAspect="1"/>
          </p:cNvPicPr>
          <p:nvPr/>
        </p:nvPicPr>
        <p:blipFill>
          <a:blip r:embed="rId2"/>
          <a:stretch>
            <a:fillRect/>
          </a:stretch>
        </p:blipFill>
        <p:spPr>
          <a:xfrm>
            <a:off x="762000" y="3352800"/>
            <a:ext cx="8145108" cy="3505200"/>
          </a:xfrm>
          <a:prstGeom prst="rect">
            <a:avLst/>
          </a:prstGeom>
        </p:spPr>
      </p:pic>
      <p:sp>
        <p:nvSpPr>
          <p:cNvPr id="11" name="Rounded Rectangle 10"/>
          <p:cNvSpPr/>
          <p:nvPr/>
        </p:nvSpPr>
        <p:spPr>
          <a:xfrm>
            <a:off x="2438400" y="3886200"/>
            <a:ext cx="19050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71600" y="3657600"/>
            <a:ext cx="5334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38200" y="4267200"/>
            <a:ext cx="1066800" cy="1752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92D050"/>
                </a:solidFill>
                <a:latin typeface="Arial" charset="0"/>
              </a:rPr>
              <a:t>Resources by definitions</a:t>
            </a:r>
            <a:endParaRPr lang="en-US" sz="4000" b="1" dirty="0">
              <a:solidFill>
                <a:srgbClr val="92D050"/>
              </a:solidFill>
              <a:latin typeface="Arial" charset="0"/>
            </a:endParaRPr>
          </a:p>
        </p:txBody>
      </p:sp>
      <p:sp>
        <p:nvSpPr>
          <p:cNvPr id="6" name="Content Placeholder 5"/>
          <p:cNvSpPr>
            <a:spLocks noGrp="1"/>
          </p:cNvSpPr>
          <p:nvPr>
            <p:ph idx="1"/>
          </p:nvPr>
        </p:nvSpPr>
        <p:spPr/>
        <p:txBody>
          <a:bodyPr>
            <a:normAutofit/>
          </a:bodyPr>
          <a:lstStyle/>
          <a:p>
            <a:pPr lvl="1">
              <a:buFont typeface="Arial" pitchFamily="34" charset="0"/>
              <a:buChar char="•"/>
            </a:pPr>
            <a:r>
              <a:rPr lang="en-US" altLang="ko-KR" sz="2400" i="1" dirty="0" smtClean="0">
                <a:solidFill>
                  <a:srgbClr val="92D050"/>
                </a:solidFill>
              </a:rPr>
              <a:t>Sprites</a:t>
            </a:r>
            <a:r>
              <a:rPr lang="en-US" altLang="ko-KR" sz="2400" i="1" dirty="0">
                <a:solidFill>
                  <a:srgbClr val="92D050"/>
                </a:solidFill>
              </a:rPr>
              <a:t>:</a:t>
            </a:r>
            <a:r>
              <a:rPr lang="en-US" altLang="ko-KR" sz="2400" b="0" dirty="0" smtClean="0"/>
              <a:t> </a:t>
            </a:r>
            <a:r>
              <a:rPr lang="en-US" altLang="ko-KR" sz="2400" b="0" dirty="0" smtClean="0">
                <a:solidFill>
                  <a:schemeClr val="bg1"/>
                </a:solidFill>
              </a:rPr>
              <a:t>Images that are used to show the objects </a:t>
            </a:r>
          </a:p>
          <a:p>
            <a:pPr lvl="1">
              <a:buFont typeface="Arial" pitchFamily="34" charset="0"/>
              <a:buChar char="•"/>
            </a:pPr>
            <a:r>
              <a:rPr lang="en-US" altLang="ko-KR" sz="2400" i="1" dirty="0">
                <a:solidFill>
                  <a:srgbClr val="92D050"/>
                </a:solidFill>
              </a:rPr>
              <a:t>O</a:t>
            </a:r>
            <a:r>
              <a:rPr lang="en-US" altLang="ko-KR" sz="2400" i="1" dirty="0" smtClean="0">
                <a:solidFill>
                  <a:srgbClr val="92D050"/>
                </a:solidFill>
              </a:rPr>
              <a:t>bjects: </a:t>
            </a:r>
            <a:r>
              <a:rPr lang="en-US" altLang="ko-KR" sz="2400" i="1" dirty="0" smtClean="0">
                <a:solidFill>
                  <a:schemeClr val="bg1"/>
                </a:solidFill>
              </a:rPr>
              <a:t>The </a:t>
            </a:r>
            <a:r>
              <a:rPr lang="en-US" altLang="ko-KR" sz="2400" i="1" dirty="0">
                <a:solidFill>
                  <a:schemeClr val="bg1"/>
                </a:solidFill>
              </a:rPr>
              <a:t>things in the game </a:t>
            </a:r>
          </a:p>
          <a:p>
            <a:pPr lvl="1">
              <a:buFont typeface="Arial" pitchFamily="34" charset="0"/>
              <a:buChar char="•"/>
            </a:pPr>
            <a:r>
              <a:rPr lang="en-US" altLang="ko-KR" sz="2400" i="1" dirty="0" smtClean="0">
                <a:solidFill>
                  <a:srgbClr val="92D050"/>
                </a:solidFill>
              </a:rPr>
              <a:t>Rooms</a:t>
            </a:r>
            <a:r>
              <a:rPr lang="en-US" altLang="ko-KR" sz="2400" i="1" dirty="0">
                <a:solidFill>
                  <a:srgbClr val="92D050"/>
                </a:solidFill>
              </a:rPr>
              <a:t>: </a:t>
            </a:r>
            <a:r>
              <a:rPr lang="en-US" altLang="ko-KR" sz="2400" i="1" dirty="0" smtClean="0">
                <a:solidFill>
                  <a:schemeClr val="bg1"/>
                </a:solidFill>
              </a:rPr>
              <a:t>The </a:t>
            </a:r>
            <a:r>
              <a:rPr lang="en-US" altLang="ko-KR" sz="2400" i="1" dirty="0">
                <a:solidFill>
                  <a:schemeClr val="bg1"/>
                </a:solidFill>
              </a:rPr>
              <a:t>scenes (levels) in which the objects live </a:t>
            </a:r>
          </a:p>
          <a:p>
            <a:pPr lvl="1">
              <a:buFont typeface="Arial" pitchFamily="34" charset="0"/>
              <a:buChar char="•"/>
            </a:pPr>
            <a:r>
              <a:rPr lang="en-US" altLang="ko-KR" sz="2400" i="1" dirty="0" smtClean="0">
                <a:solidFill>
                  <a:srgbClr val="92D050"/>
                </a:solidFill>
              </a:rPr>
              <a:t>Backgrounds</a:t>
            </a:r>
            <a:r>
              <a:rPr lang="en-US" altLang="ko-KR" sz="2400" i="1" dirty="0">
                <a:solidFill>
                  <a:srgbClr val="92D050"/>
                </a:solidFill>
              </a:rPr>
              <a:t>: </a:t>
            </a:r>
            <a:r>
              <a:rPr lang="en-US" altLang="ko-KR" sz="2400" i="1" dirty="0" smtClean="0">
                <a:solidFill>
                  <a:schemeClr val="bg1"/>
                </a:solidFill>
              </a:rPr>
              <a:t>The </a:t>
            </a:r>
            <a:r>
              <a:rPr lang="en-US" altLang="ko-KR" sz="2400" i="1" dirty="0">
                <a:solidFill>
                  <a:schemeClr val="bg1"/>
                </a:solidFill>
              </a:rPr>
              <a:t>images used as background for the rooms </a:t>
            </a:r>
          </a:p>
          <a:p>
            <a:pPr lvl="1">
              <a:buFont typeface="Arial" pitchFamily="34" charset="0"/>
              <a:buChar char="•"/>
            </a:pPr>
            <a:r>
              <a:rPr lang="en-US" altLang="ko-KR" sz="2400" i="1" dirty="0" smtClean="0">
                <a:solidFill>
                  <a:srgbClr val="92D050"/>
                </a:solidFill>
              </a:rPr>
              <a:t>Instances</a:t>
            </a:r>
            <a:r>
              <a:rPr lang="en-US" altLang="ko-KR" sz="2400" i="1" dirty="0">
                <a:solidFill>
                  <a:srgbClr val="92D050"/>
                </a:solidFill>
              </a:rPr>
              <a:t>: </a:t>
            </a:r>
            <a:r>
              <a:rPr lang="en-US" altLang="ko-KR" sz="2400" i="1" dirty="0" smtClean="0">
                <a:solidFill>
                  <a:schemeClr val="bg1"/>
                </a:solidFill>
              </a:rPr>
              <a:t>One </a:t>
            </a:r>
            <a:r>
              <a:rPr lang="en-US" altLang="ko-KR" sz="2400" i="1" dirty="0">
                <a:solidFill>
                  <a:schemeClr val="bg1"/>
                </a:solidFill>
              </a:rPr>
              <a:t>particular occurrence of an object </a:t>
            </a:r>
          </a:p>
          <a:p>
            <a:pPr lvl="1">
              <a:buFont typeface="Arial" pitchFamily="34" charset="0"/>
              <a:buChar char="•"/>
            </a:pPr>
            <a:r>
              <a:rPr lang="en-US" altLang="ko-KR" sz="2400" i="1" dirty="0" smtClean="0">
                <a:solidFill>
                  <a:srgbClr val="92D050"/>
                </a:solidFill>
              </a:rPr>
              <a:t>Sounds</a:t>
            </a:r>
            <a:r>
              <a:rPr lang="en-US" altLang="ko-KR" sz="2400" i="1" dirty="0">
                <a:solidFill>
                  <a:srgbClr val="92D050"/>
                </a:solidFill>
              </a:rPr>
              <a:t>: </a:t>
            </a:r>
            <a:r>
              <a:rPr lang="en-US" altLang="ko-KR" sz="2400" i="1" dirty="0" smtClean="0">
                <a:solidFill>
                  <a:schemeClr val="bg1"/>
                </a:solidFill>
              </a:rPr>
              <a:t>These </a:t>
            </a:r>
            <a:r>
              <a:rPr lang="en-US" altLang="ko-KR" sz="2400" i="1" dirty="0">
                <a:solidFill>
                  <a:schemeClr val="bg1"/>
                </a:solidFill>
              </a:rPr>
              <a:t>can be used in games, either as background music or as effects </a:t>
            </a:r>
          </a:p>
          <a:p>
            <a:pPr lvl="1">
              <a:buFont typeface="Arial" pitchFamily="34" charset="0"/>
              <a:buChar char="•"/>
            </a:pPr>
            <a:r>
              <a:rPr lang="en-US" altLang="ko-KR" sz="2400" i="1" dirty="0" smtClean="0">
                <a:solidFill>
                  <a:srgbClr val="92D050"/>
                </a:solidFill>
              </a:rPr>
              <a:t>Scripts</a:t>
            </a:r>
            <a:r>
              <a:rPr lang="en-US" altLang="ko-KR" sz="2400" i="1" dirty="0">
                <a:solidFill>
                  <a:srgbClr val="92D050"/>
                </a:solidFill>
              </a:rPr>
              <a:t>: </a:t>
            </a:r>
            <a:r>
              <a:rPr lang="en-US" altLang="ko-KR" sz="2400" i="1" dirty="0">
                <a:solidFill>
                  <a:schemeClr val="bg1"/>
                </a:solidFill>
              </a:rPr>
              <a:t>S</a:t>
            </a:r>
            <a:r>
              <a:rPr lang="en-US" altLang="ko-KR" sz="2400" b="0" dirty="0" smtClean="0">
                <a:solidFill>
                  <a:schemeClr val="bg1"/>
                </a:solidFill>
              </a:rPr>
              <a:t>mall pieces of code  that can be used to extend the possibilities of your game</a:t>
            </a:r>
          </a:p>
          <a:p>
            <a:endParaRPr lang="en-US" sz="2500" dirty="0" smtClean="0">
              <a:solidFill>
                <a:schemeClr val="bg1">
                  <a:lumMod val="95000"/>
                </a:schemeClr>
              </a:solidFill>
              <a:latin typeface="Arial" charset="0"/>
            </a:endParaRPr>
          </a:p>
          <a:p>
            <a:endParaRPr lang="en-US" sz="2500" dirty="0">
              <a:solidFill>
                <a:schemeClr val="bg1">
                  <a:lumMod val="95000"/>
                </a:schemeClr>
              </a:solidFill>
              <a:latin typeface="Arial" charset="0"/>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865</TotalTime>
  <Words>2243</Words>
  <Application>Microsoft Office PowerPoint</Application>
  <PresentationFormat>On-screen Show (4:3)</PresentationFormat>
  <Paragraphs>276</Paragraphs>
  <Slides>42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맑은 고딕</vt:lpstr>
      <vt:lpstr>Arial</vt:lpstr>
      <vt:lpstr>Calibri</vt:lpstr>
      <vt:lpstr>Times New Roman</vt:lpstr>
      <vt:lpstr>Office Theme</vt:lpstr>
      <vt:lpstr>GameMaker</vt:lpstr>
      <vt:lpstr>Learning objectives of the workshop</vt:lpstr>
      <vt:lpstr>What is GameMaker? </vt:lpstr>
      <vt:lpstr>Where can I get GameMaker?</vt:lpstr>
      <vt:lpstr>Getting started</vt:lpstr>
      <vt:lpstr>The first screen</vt:lpstr>
      <vt:lpstr>The first screen</vt:lpstr>
      <vt:lpstr>Resources</vt:lpstr>
      <vt:lpstr>Resources by definitions</vt:lpstr>
      <vt:lpstr>How do I build a game in GameMaker?</vt:lpstr>
      <vt:lpstr>What next?</vt:lpstr>
      <vt:lpstr>Sprites</vt:lpstr>
      <vt:lpstr>Adding Sprites</vt:lpstr>
      <vt:lpstr>Sprite Properties</vt:lpstr>
      <vt:lpstr>Sprite Properties: Starter Recommendations</vt:lpstr>
      <vt:lpstr>Extra: Edit Sprite</vt:lpstr>
      <vt:lpstr>Quick Review</vt:lpstr>
      <vt:lpstr>Object = Three main parts</vt:lpstr>
      <vt:lpstr>How do I create an Object?</vt:lpstr>
      <vt:lpstr>Tying a sprite to the object</vt:lpstr>
      <vt:lpstr>Events and Actions</vt:lpstr>
      <vt:lpstr>Events</vt:lpstr>
      <vt:lpstr>Event Selector </vt:lpstr>
      <vt:lpstr>Event Selector</vt:lpstr>
      <vt:lpstr>Review</vt:lpstr>
      <vt:lpstr>Event overview</vt:lpstr>
      <vt:lpstr>Too many events?</vt:lpstr>
      <vt:lpstr>Actions: Move</vt:lpstr>
      <vt:lpstr>Actions: Jump</vt:lpstr>
      <vt:lpstr>Example: Rock, Hit Key, Move</vt:lpstr>
      <vt:lpstr>Keyboard Event</vt:lpstr>
      <vt:lpstr>Pick Action</vt:lpstr>
      <vt:lpstr>Pick the Direction</vt:lpstr>
      <vt:lpstr>Review and check</vt:lpstr>
      <vt:lpstr>Background</vt:lpstr>
      <vt:lpstr>Rooms</vt:lpstr>
      <vt:lpstr>Adding a Room</vt:lpstr>
      <vt:lpstr>Adding Objects to the Room</vt:lpstr>
      <vt:lpstr>Review</vt:lpstr>
      <vt:lpstr>Running the game</vt:lpstr>
      <vt:lpstr>Game</vt:lpstr>
      <vt:lpstr>Game-1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GameMaker</dc:title>
  <dc:creator>Chaitu</dc:creator>
  <cp:lastModifiedBy>Batlanki, Sai Chaitanya</cp:lastModifiedBy>
  <cp:revision>9</cp:revision>
  <dcterms:created xsi:type="dcterms:W3CDTF">2014-11-20T17:04:27Z</dcterms:created>
  <dcterms:modified xsi:type="dcterms:W3CDTF">2015-05-08T07:46:21Z</dcterms:modified>
</cp:coreProperties>
</file>