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16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C048FE-2759-A0D2-D971-9AC20A8C2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1A732E-59AD-F143-CF0B-720271131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1682F4-7CCA-51D9-FA69-EF1AAABE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DA9-EA92-44FF-B679-453A8E863B16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03002-84F6-5BD5-5174-014F1571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5726E8-FA32-20AC-9691-EA3E913C7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2B09-911A-40C1-8EAD-5A9BDC07B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744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58CB0-4206-D08E-4EA1-9484C53F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38B79D-CC4C-002C-71F9-C1EAD9CB6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5771F0-F2D2-3937-3F5C-D55EB20E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DA9-EA92-44FF-B679-453A8E863B16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B62711-72D6-3FD6-B2AC-227A7A00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A780B-A39E-484D-AFD8-360C73787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2B09-911A-40C1-8EAD-5A9BDC07B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304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7C8E2DC-0685-2CEE-2731-AA9F16194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A5E01EA-EC8B-3F19-E086-4DAB9EE01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06C4A-79B4-D713-F45C-97F876EC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DA9-EA92-44FF-B679-453A8E863B16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5CE1BE-AC1A-3247-B42D-E65B3361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6212BC-851D-0B42-FC8F-67009A16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2B09-911A-40C1-8EAD-5A9BDC07B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91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0020D-24C1-0AE9-42DB-BFAD782D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DD72B6-624D-0627-E572-8A5FE4BB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45B1CC-AD81-4E20-BE4E-BF72CB22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DA9-EA92-44FF-B679-453A8E863B16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110FBA-1942-9F2B-A83F-BFC9888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D63A7-AEF9-7152-CE2B-0427102F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2B09-911A-40C1-8EAD-5A9BDC07B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9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8D4E9F-6D86-A9E0-51B5-1842776FE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4680F9-05AF-A2B2-4DA1-247851352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61F11-DAFB-0DC2-1256-8289E4346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DA9-EA92-44FF-B679-453A8E863B16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3193B-4DF7-FAE8-8AE2-1838D9A62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64297-7A81-82FE-9170-4350C617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2B09-911A-40C1-8EAD-5A9BDC07B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30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9F0E7-6D86-4C69-FF88-153CDD3F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8F1D5-6406-431E-30CF-7914EB625A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79CA75-E6A3-DBB1-785C-3BD334BD4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6869EB-046C-8AA4-C42A-37074699A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DA9-EA92-44FF-B679-453A8E863B16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EDA6C8-E942-1120-C3CD-B782EF82E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7C68D8-3BD7-3458-3812-86A39E0E5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2B09-911A-40C1-8EAD-5A9BDC07B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503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8B325-B334-91E6-291D-4DF19893E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32C09B-D4AD-6207-17C6-C3A54C8A0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BA4CB21-A842-EF5C-6763-E111545F8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FFD5DA-E1B6-94D0-A729-D98035068E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AE8C79-F4B2-F055-FE04-F3BC75063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7B2DB40-5A59-D84D-CE9C-E8042CF4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DA9-EA92-44FF-B679-453A8E863B16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D3696B-2CD1-55BB-1094-98C928D44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E915167-B995-F1D7-3EB5-28122194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2B09-911A-40C1-8EAD-5A9BDC07B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138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36354F-EE0F-E1CD-3D87-25EF73F28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122499D-2BA3-B38A-1FD1-AA6F8E6A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DA9-EA92-44FF-B679-453A8E863B16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1EC476-74E3-451A-DCF0-626E65D3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717850-E821-0F37-3FBA-4B6F0E30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2B09-911A-40C1-8EAD-5A9BDC07B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54E8AD-3EAD-C1CA-B282-2DF87EA9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DA9-EA92-44FF-B679-453A8E863B16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5E9991-9209-2629-E09D-AF1DAF432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DA9F86-6B9E-0C1C-F2D0-2F30C51E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2B09-911A-40C1-8EAD-5A9BDC07B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8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F53EAF-3A2C-6D04-8B84-28FA5452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5C62A-B319-58F3-A50E-CE1A46133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0ABA7F-CCE8-EE0D-7E0F-CB2316BB9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93C222-8B5A-B3D5-6BB9-1D87328EE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DA9-EA92-44FF-B679-453A8E863B16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C14539-5BC1-D275-E0BA-09BAFA31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1505FA-2C8E-A6DE-1148-E4F9C16B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2B09-911A-40C1-8EAD-5A9BDC07B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01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3B788-5E0B-DFF2-0E61-8FBF12084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FE9A00-1B22-C150-75A0-2D5697454D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6072418-90D6-D2F3-C6A5-C9271105E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8E01C3-FBB4-D35F-E968-5B64F1FE5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8FDA9-EA92-44FF-B679-453A8E863B16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048F27-B3E3-AC6D-5F44-41B97AD6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94F88-A0F3-8D97-B29A-DBF5ABFF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52B09-911A-40C1-8EAD-5A9BDC07B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79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08D56F-3E67-F434-B211-597E49CF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B7A532-6C2E-C600-609D-0966385FA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9D55A5-8E14-FE8C-DFD9-A8D88E090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8FDA9-EA92-44FF-B679-453A8E863B16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E09A70-C4CC-03DD-4097-E69CE732CA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49E6D4-C7B2-E3D8-1722-B1A75D03C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52B09-911A-40C1-8EAD-5A9BDC07B7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3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72187-F487-EA89-AAC5-251F9A208B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表达式拾遗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FF1538-CF56-78AF-6655-9A8F75484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4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EF3D0-38C0-CE56-0E07-DD6FEEBC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表达式优先级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1762A28-6138-4A8E-0462-D208D2900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968" y="1880816"/>
            <a:ext cx="6449738" cy="416851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E5054C9-1AD4-F860-2E3C-DBCEE4BE9C12}"/>
              </a:ext>
            </a:extLst>
          </p:cNvPr>
          <p:cNvSpPr/>
          <p:nvPr/>
        </p:nvSpPr>
        <p:spPr>
          <a:xfrm>
            <a:off x="2871131" y="2131355"/>
            <a:ext cx="6411901" cy="72189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C39C89-B1F1-AB9B-A6F3-8FDE75B44C69}"/>
              </a:ext>
            </a:extLst>
          </p:cNvPr>
          <p:cNvSpPr txBox="1"/>
          <p:nvPr/>
        </p:nvSpPr>
        <p:spPr>
          <a:xfrm>
            <a:off x="1228055" y="226417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单目运算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7A6FE73-C755-CCDB-4A9B-A3D7C773B55B}"/>
              </a:ext>
            </a:extLst>
          </p:cNvPr>
          <p:cNvSpPr txBox="1"/>
          <p:nvPr/>
        </p:nvSpPr>
        <p:spPr>
          <a:xfrm>
            <a:off x="8464492" y="2587366"/>
            <a:ext cx="500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1600" dirty="0"/>
              <a:t>~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92E9C0-4754-6DB6-D28E-42364BFF3FD1}"/>
              </a:ext>
            </a:extLst>
          </p:cNvPr>
          <p:cNvSpPr/>
          <p:nvPr/>
        </p:nvSpPr>
        <p:spPr>
          <a:xfrm>
            <a:off x="2871131" y="2853249"/>
            <a:ext cx="6411901" cy="4939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22751FB-0CB3-CB11-8E23-0469C224E6FA}"/>
              </a:ext>
            </a:extLst>
          </p:cNvPr>
          <p:cNvSpPr txBox="1"/>
          <p:nvPr/>
        </p:nvSpPr>
        <p:spPr>
          <a:xfrm>
            <a:off x="1474703" y="2853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6A02A3E-1B2C-C17A-20C5-DF5D7933CFEF}"/>
              </a:ext>
            </a:extLst>
          </p:cNvPr>
          <p:cNvSpPr txBox="1"/>
          <p:nvPr/>
        </p:nvSpPr>
        <p:spPr>
          <a:xfrm>
            <a:off x="1474703" y="32891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移位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EFC698-3974-2C1D-8C3B-F12C6C76E811}"/>
              </a:ext>
            </a:extLst>
          </p:cNvPr>
          <p:cNvSpPr/>
          <p:nvPr/>
        </p:nvSpPr>
        <p:spPr>
          <a:xfrm>
            <a:off x="2871130" y="3347207"/>
            <a:ext cx="6411901" cy="22793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CDE067-B2E1-9879-00DA-5A6E0592C515}"/>
              </a:ext>
            </a:extLst>
          </p:cNvPr>
          <p:cNvSpPr/>
          <p:nvPr/>
        </p:nvSpPr>
        <p:spPr>
          <a:xfrm>
            <a:off x="2871130" y="3575143"/>
            <a:ext cx="6411901" cy="49395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74BC619-9572-E744-4F29-88CCBE27587C}"/>
              </a:ext>
            </a:extLst>
          </p:cNvPr>
          <p:cNvSpPr txBox="1"/>
          <p:nvPr/>
        </p:nvSpPr>
        <p:spPr>
          <a:xfrm>
            <a:off x="1474703" y="36584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关系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6409689-880E-92B5-BAA9-42DD32A0BA23}"/>
              </a:ext>
            </a:extLst>
          </p:cNvPr>
          <p:cNvSpPr txBox="1"/>
          <p:nvPr/>
        </p:nvSpPr>
        <p:spPr>
          <a:xfrm>
            <a:off x="1128454" y="42124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双目位运算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B0D29F-77ED-EBC0-64F2-3DEA98F3216A}"/>
              </a:ext>
            </a:extLst>
          </p:cNvPr>
          <p:cNvSpPr/>
          <p:nvPr/>
        </p:nvSpPr>
        <p:spPr>
          <a:xfrm>
            <a:off x="2871130" y="4071301"/>
            <a:ext cx="6411901" cy="7104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BEA2D4F-7A91-F43C-A3C8-358AA6B9F9E4}"/>
              </a:ext>
            </a:extLst>
          </p:cNvPr>
          <p:cNvSpPr/>
          <p:nvPr/>
        </p:nvSpPr>
        <p:spPr>
          <a:xfrm>
            <a:off x="2871129" y="4781725"/>
            <a:ext cx="6411901" cy="4499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B1563FE-B419-25C7-0D6B-EDF73AA6E7F5}"/>
              </a:ext>
            </a:extLst>
          </p:cNvPr>
          <p:cNvSpPr txBox="1"/>
          <p:nvPr/>
        </p:nvSpPr>
        <p:spPr>
          <a:xfrm>
            <a:off x="1011435" y="4801564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双目逻辑运算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2909670E-0C8E-F39E-3E42-21EB7DDA1A8E}"/>
              </a:ext>
            </a:extLst>
          </p:cNvPr>
          <p:cNvSpPr/>
          <p:nvPr/>
        </p:nvSpPr>
        <p:spPr>
          <a:xfrm>
            <a:off x="2871128" y="5492149"/>
            <a:ext cx="6411901" cy="44993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E8FCDC6-A51B-530A-E75E-BA2D76643B41}"/>
              </a:ext>
            </a:extLst>
          </p:cNvPr>
          <p:cNvSpPr txBox="1"/>
          <p:nvPr/>
        </p:nvSpPr>
        <p:spPr>
          <a:xfrm>
            <a:off x="1243870" y="5532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赋值运算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59B4537-039F-CF05-9A0F-C20A4AF795CE}"/>
              </a:ext>
            </a:extLst>
          </p:cNvPr>
          <p:cNvSpPr txBox="1"/>
          <p:nvPr/>
        </p:nvSpPr>
        <p:spPr>
          <a:xfrm>
            <a:off x="1228054" y="51670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条件运算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BE0B08C-D331-176F-D7D7-9DEEF455F8A5}"/>
              </a:ext>
            </a:extLst>
          </p:cNvPr>
          <p:cNvSpPr txBox="1"/>
          <p:nvPr/>
        </p:nvSpPr>
        <p:spPr>
          <a:xfrm>
            <a:off x="5256863" y="61324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逗号表达式（最低）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F883247-92E0-44C2-9E54-81E6B4E9C03B}"/>
              </a:ext>
            </a:extLst>
          </p:cNvPr>
          <p:cNvGrpSpPr/>
          <p:nvPr/>
        </p:nvGrpSpPr>
        <p:grpSpPr>
          <a:xfrm>
            <a:off x="9283029" y="358680"/>
            <a:ext cx="2621150" cy="1522136"/>
            <a:chOff x="9283029" y="358680"/>
            <a:chExt cx="2621150" cy="1522136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BDFFB50-DE65-89BA-C0EC-537AD081E5A6}"/>
                </a:ext>
              </a:extLst>
            </p:cNvPr>
            <p:cNvSpPr txBox="1"/>
            <p:nvPr/>
          </p:nvSpPr>
          <p:spPr>
            <a:xfrm>
              <a:off x="10171012" y="843240"/>
              <a:ext cx="12875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 &lt;&lt; 1 + 1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AB915AB-C5F9-CCB1-F67F-21B4D2F3D3BB}"/>
                </a:ext>
              </a:extLst>
            </p:cNvPr>
            <p:cNvSpPr txBox="1"/>
            <p:nvPr/>
          </p:nvSpPr>
          <p:spPr>
            <a:xfrm>
              <a:off x="9283029" y="358680"/>
              <a:ext cx="133882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血泪教训：</a:t>
              </a: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06CFCA6-0BA2-32CB-2336-52A051EE7169}"/>
                </a:ext>
              </a:extLst>
            </p:cNvPr>
            <p:cNvSpPr txBox="1"/>
            <p:nvPr/>
          </p:nvSpPr>
          <p:spPr>
            <a:xfrm>
              <a:off x="10171012" y="1511484"/>
              <a:ext cx="173316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A &amp; 1 == B &amp; 1</a:t>
              </a:r>
              <a:endParaRPr lang="zh-CN" altLang="en-US" dirty="0"/>
            </a:p>
          </p:txBody>
        </p:sp>
      </p:grp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6E3D361C-C8CD-8FB5-5753-9D3682240E50}"/>
              </a:ext>
            </a:extLst>
          </p:cNvPr>
          <p:cNvCxnSpPr>
            <a:cxnSpLocks/>
            <a:stCxn id="15" idx="3"/>
            <a:endCxn id="19" idx="3"/>
          </p:cNvCxnSpPr>
          <p:nvPr/>
        </p:nvCxnSpPr>
        <p:spPr>
          <a:xfrm>
            <a:off x="9283031" y="3822122"/>
            <a:ext cx="12700" cy="604391"/>
          </a:xfrm>
          <a:prstGeom prst="curvedConnector3">
            <a:avLst>
              <a:gd name="adj1" fmla="val 18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1813F4B8-BB92-D6CA-3342-CD3EB4406E31}"/>
              </a:ext>
            </a:extLst>
          </p:cNvPr>
          <p:cNvCxnSpPr>
            <a:cxnSpLocks/>
            <a:stCxn id="11" idx="3"/>
            <a:endCxn id="14" idx="3"/>
          </p:cNvCxnSpPr>
          <p:nvPr/>
        </p:nvCxnSpPr>
        <p:spPr>
          <a:xfrm flipH="1">
            <a:off x="9283031" y="3100228"/>
            <a:ext cx="1" cy="360947"/>
          </a:xfrm>
          <a:prstGeom prst="curvedConnector3">
            <a:avLst>
              <a:gd name="adj1" fmla="val -228600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C519EF27-C024-2B95-0D85-1F98E7D1A6AF}"/>
              </a:ext>
            </a:extLst>
          </p:cNvPr>
          <p:cNvSpPr/>
          <p:nvPr/>
        </p:nvSpPr>
        <p:spPr>
          <a:xfrm>
            <a:off x="9295732" y="313509"/>
            <a:ext cx="2685522" cy="165637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A07B064-603C-7515-5D91-C280DEE1676A}"/>
              </a:ext>
            </a:extLst>
          </p:cNvPr>
          <p:cNvSpPr txBox="1"/>
          <p:nvPr/>
        </p:nvSpPr>
        <p:spPr>
          <a:xfrm>
            <a:off x="9784140" y="305966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算术大于移位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28B1BFD-3AF1-FF74-F166-01D6660B2B17}"/>
              </a:ext>
            </a:extLst>
          </p:cNvPr>
          <p:cNvSpPr txBox="1"/>
          <p:nvPr/>
        </p:nvSpPr>
        <p:spPr>
          <a:xfrm>
            <a:off x="9837027" y="393965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关系大于位运算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0C6F3DC0-E406-BAB9-A695-6393391DE418}"/>
              </a:ext>
            </a:extLst>
          </p:cNvPr>
          <p:cNvSpPr/>
          <p:nvPr/>
        </p:nvSpPr>
        <p:spPr>
          <a:xfrm>
            <a:off x="8391579" y="2633505"/>
            <a:ext cx="177655" cy="263765"/>
          </a:xfrm>
          <a:prstGeom prst="ellipse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226F584C-7693-C337-3BE7-657112E73775}"/>
              </a:ext>
            </a:extLst>
          </p:cNvPr>
          <p:cNvSpPr/>
          <p:nvPr/>
        </p:nvSpPr>
        <p:spPr>
          <a:xfrm>
            <a:off x="7969213" y="4770255"/>
            <a:ext cx="422366" cy="461407"/>
          </a:xfrm>
          <a:prstGeom prst="ellipse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36388CBE-AE2A-9027-6151-3CCB52EBDA20}"/>
              </a:ext>
            </a:extLst>
          </p:cNvPr>
          <p:cNvSpPr/>
          <p:nvPr/>
        </p:nvSpPr>
        <p:spPr>
          <a:xfrm>
            <a:off x="5184971" y="6068577"/>
            <a:ext cx="2276573" cy="482488"/>
          </a:xfrm>
          <a:prstGeom prst="ellipse">
            <a:avLst/>
          </a:prstGeom>
          <a:solidFill>
            <a:srgbClr val="FFFF00">
              <a:alpha val="3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31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1633E-DE47-FCBD-F766-EF752C45F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逻辑运算（布尔运算）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1B8CF-12C3-0672-0B61-7357AE0AA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{0</a:t>
            </a:r>
            <a:r>
              <a:rPr lang="zh-CN" altLang="en-US" dirty="0"/>
              <a:t>，</a:t>
            </a:r>
            <a:r>
              <a:rPr lang="en-US" altLang="zh-CN" dirty="0"/>
              <a:t>1}</a:t>
            </a:r>
            <a:r>
              <a:rPr lang="zh-CN" altLang="en-US" dirty="0"/>
              <a:t>和其上的</a:t>
            </a:r>
            <a:r>
              <a:rPr lang="en-US" altLang="zh-CN" dirty="0"/>
              <a:t>{</a:t>
            </a:r>
            <a:r>
              <a:rPr lang="zh-CN" altLang="en-US" dirty="0"/>
              <a:t>与，或，非</a:t>
            </a:r>
            <a:r>
              <a:rPr lang="en-US" altLang="zh-CN" dirty="0"/>
              <a:t>}</a:t>
            </a:r>
            <a:r>
              <a:rPr lang="zh-CN" altLang="en-US" dirty="0"/>
              <a:t>三种逻辑运算构成了布尔代数</a:t>
            </a:r>
            <a:endParaRPr lang="en-US" altLang="zh-CN" dirty="0"/>
          </a:p>
          <a:p>
            <a:r>
              <a:rPr lang="zh-CN" altLang="en-US" dirty="0"/>
              <a:t>性质：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 &amp;&amp; B = B &amp;&amp; A, 	A || B = B || A,	(</a:t>
            </a:r>
            <a:r>
              <a:rPr lang="zh-CN" altLang="en-US" dirty="0"/>
              <a:t>交换律）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(A &amp;&amp; B) &amp;&amp; C = A &amp;&amp; (B &amp;&amp; C), ||</a:t>
            </a:r>
            <a:r>
              <a:rPr lang="zh-CN" altLang="en-US" dirty="0"/>
              <a:t>同</a:t>
            </a:r>
            <a:r>
              <a:rPr lang="en-US" altLang="zh-CN" dirty="0"/>
              <a:t>	(</a:t>
            </a:r>
            <a:r>
              <a:rPr lang="zh-CN" altLang="en-US" dirty="0"/>
              <a:t>结合律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 &amp;&amp; (B || C) = (A&amp;&amp;B) || (A&amp;&amp;C)</a:t>
            </a:r>
          </a:p>
          <a:p>
            <a:pPr marL="0" indent="0">
              <a:buNone/>
            </a:pPr>
            <a:r>
              <a:rPr lang="en-US" altLang="zh-CN" dirty="0"/>
              <a:t>A || (B &amp;&amp; C) = (A || B) &amp;&amp; (A || C)		(</a:t>
            </a:r>
            <a:r>
              <a:rPr lang="zh-CN" altLang="en-US" dirty="0"/>
              <a:t>双分配律）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4F9CE04-CDE5-9E99-8DF6-10227F2EBA73}"/>
              </a:ext>
            </a:extLst>
          </p:cNvPr>
          <p:cNvSpPr/>
          <p:nvPr/>
        </p:nvSpPr>
        <p:spPr>
          <a:xfrm>
            <a:off x="595666" y="2325189"/>
            <a:ext cx="10027049" cy="40390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27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BD811-A171-7DFC-BBFA-FBFD180A3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逻辑运算（布尔运算）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921363B-AA97-D4B9-5B7F-C914012A5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34" y="1804724"/>
            <a:ext cx="11785745" cy="4351338"/>
          </a:xfrm>
          <a:ln w="28575">
            <a:solidFill>
              <a:srgbClr val="FF0000"/>
            </a:solidFill>
          </a:ln>
        </p:spPr>
        <p:txBody>
          <a:bodyPr>
            <a:normAutofit lnSpcReduction="10000"/>
          </a:bodyPr>
          <a:lstStyle/>
          <a:p>
            <a:r>
              <a:rPr lang="zh-CN" altLang="en-US" dirty="0"/>
              <a:t>性质：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!false = true,	!true = false,	</a:t>
            </a:r>
          </a:p>
          <a:p>
            <a:pPr marL="0" indent="0">
              <a:buNone/>
            </a:pPr>
            <a:r>
              <a:rPr lang="en-US" altLang="zh-CN" dirty="0"/>
              <a:t>true &amp;&amp; A = A, 	false &amp;&amp; A = false </a:t>
            </a:r>
          </a:p>
          <a:p>
            <a:pPr marL="0" indent="0">
              <a:buNone/>
            </a:pPr>
            <a:r>
              <a:rPr lang="en-US" altLang="zh-CN" dirty="0"/>
              <a:t>true || A = true,	false || A = A		(0-1</a:t>
            </a:r>
            <a:r>
              <a:rPr lang="zh-CN" altLang="en-US" dirty="0"/>
              <a:t>律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A &amp;&amp; A = A, 	A || A = A			(</a:t>
            </a:r>
            <a:r>
              <a:rPr lang="zh-CN" altLang="en-US" dirty="0"/>
              <a:t>重复律）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 &amp;&amp; (A || B) = A,	A || (A &amp;&amp; B) = A		(</a:t>
            </a:r>
            <a:r>
              <a:rPr lang="zh-CN" altLang="en-US" dirty="0"/>
              <a:t>吸收律）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A &amp;&amp; !A = false,	A || (!A) = true		(</a:t>
            </a:r>
            <a:r>
              <a:rPr lang="zh-CN" altLang="en-US" dirty="0"/>
              <a:t>互补律）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!(A</a:t>
            </a:r>
            <a:r>
              <a:rPr lang="zh-CN" altLang="en-US" dirty="0"/>
              <a:t> </a:t>
            </a:r>
            <a:r>
              <a:rPr lang="en-US" altLang="zh-CN" dirty="0"/>
              <a:t>&amp;&amp;</a:t>
            </a:r>
            <a:r>
              <a:rPr lang="zh-CN" altLang="en-US" dirty="0"/>
              <a:t> </a:t>
            </a:r>
            <a:r>
              <a:rPr lang="en-US" altLang="zh-CN" dirty="0"/>
              <a:t>B &amp;&amp; C &amp;&amp; … ) = !A || !B || !C || …</a:t>
            </a:r>
          </a:p>
          <a:p>
            <a:pPr marL="0" indent="0">
              <a:buNone/>
            </a:pPr>
            <a:r>
              <a:rPr lang="en-US" altLang="zh-CN" dirty="0"/>
              <a:t>!(A || B || C || …) = !A &amp;&amp; !B &amp;&amp; !C &amp;&amp; …	(</a:t>
            </a:r>
            <a:r>
              <a:rPr lang="zh-CN" altLang="en-US" dirty="0"/>
              <a:t>德摩根律）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5327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C4832E-6C0D-7695-72D2-860E59FA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逻辑运算（布尔运算）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FAD3BA-7BF4-0D7C-FB96-95F061E7B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逻辑表达式化简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!(!(A&amp;&amp;C || !B&amp;&amp;C) || B&amp;&amp;(A&amp;&amp;!C || !A &amp;&amp;C)) = A&amp;&amp;C || !B&amp;&amp;C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无脑写补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闰年：</a:t>
            </a:r>
            <a:r>
              <a:rPr lang="en-US" altLang="zh-CN" dirty="0"/>
              <a:t>(y % 4 == 0 &amp;&amp; y % 100 != 0 || y % 400 == 0)</a:t>
            </a:r>
          </a:p>
          <a:p>
            <a:pPr marL="0" indent="0">
              <a:buNone/>
            </a:pPr>
            <a:r>
              <a:rPr lang="zh-CN" altLang="en-US" dirty="0"/>
              <a:t>平年：</a:t>
            </a:r>
            <a:r>
              <a:rPr lang="en-US" altLang="zh-CN" dirty="0"/>
              <a:t>((y % 4 != 0 || y % 100 == 0) &amp;&amp; y % 400 != 0)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555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117C4-65E3-BED1-4B32-5F0422C2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逗号表达式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72761-2D7F-9EEF-E294-13A622614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逗号运算符，优先级别最低，它将两个及其以上的表达式联接起来，从左往右逐个计算表达式，整个表达式的值为最后一个表达式的值。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int B=1, C=2, A;</a:t>
            </a: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A = (B += 1, C *= 2, B + C);		// A = 6</a:t>
            </a:r>
          </a:p>
          <a:p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A = (B += 1, C *= 2, B + C, 2);		// A = 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923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ED9279-F2D4-9C70-81A5-AEA035FDB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逗号表达式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B04AA7-BA66-9BD3-76AD-7CACE012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几乎是唯一的应用：放在语法上只能写一个表达式，但是逻辑上需要多个表达式的位置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AAF555-154B-FA3A-3979-619F5C846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0770"/>
            <a:ext cx="6077798" cy="35437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AD09D4-CCA6-7D30-6DAA-3D5198104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1213" y="4345764"/>
            <a:ext cx="1333686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78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CEA61-FE13-5CC8-302F-90D2A257F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9413"/>
            <a:ext cx="10515600" cy="1325563"/>
          </a:xfrm>
        </p:spPr>
        <p:txBody>
          <a:bodyPr/>
          <a:lstStyle/>
          <a:p>
            <a:pPr algn="ctr"/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292498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531</Words>
  <Application>Microsoft Office PowerPoint</Application>
  <PresentationFormat>宽屏</PresentationFormat>
  <Paragraphs>53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-apple-system</vt:lpstr>
      <vt:lpstr>等线</vt:lpstr>
      <vt:lpstr>等线 Light</vt:lpstr>
      <vt:lpstr>楷体</vt:lpstr>
      <vt:lpstr>Arial</vt:lpstr>
      <vt:lpstr>Office 主题​​</vt:lpstr>
      <vt:lpstr>表达式拾遗</vt:lpstr>
      <vt:lpstr>表达式优先级</vt:lpstr>
      <vt:lpstr>逻辑运算（布尔运算）</vt:lpstr>
      <vt:lpstr>逻辑运算（布尔运算）</vt:lpstr>
      <vt:lpstr>逻辑运算（布尔运算）</vt:lpstr>
      <vt:lpstr>逗号表达式</vt:lpstr>
      <vt:lpstr>逗号表达式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Junming Zhang</dc:creator>
  <cp:lastModifiedBy>Junming Zhang</cp:lastModifiedBy>
  <cp:revision>1</cp:revision>
  <dcterms:created xsi:type="dcterms:W3CDTF">2025-03-06T07:07:42Z</dcterms:created>
  <dcterms:modified xsi:type="dcterms:W3CDTF">2025-03-06T09:45:53Z</dcterms:modified>
</cp:coreProperties>
</file>