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0" r:id="rId4"/>
    <p:sldId id="272" r:id="rId5"/>
    <p:sldId id="282" r:id="rId6"/>
    <p:sldId id="277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8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11136-E2F6-B325-93C9-F5821075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428F1-E091-8104-720F-E752E5C6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C88C-3993-34E6-7245-40EF384D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1080-8CCA-C5A6-EB31-6D8EC66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3591A-A427-7060-B4BA-D0670EE9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00A2-7B5B-7C75-EA8E-8758CD1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63D58-9FA3-8720-A0E0-50C58E7C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43174-04AB-0579-B691-6AAE3FB0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5F188-EA53-3D74-3367-56A49F31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C3084-96AF-8571-9DB3-BD7C1625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0465A-87FB-97A8-9D0C-C396A8491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4798B-FE3F-000E-83DA-8DFE12CA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C2D8B-36E7-043D-2AB6-B96F884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FFF76-3E7F-63B3-2B44-FC0B794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5519-E750-0BDF-6051-844FBA9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F976-2003-272B-892E-F627FFD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C56AC-F6FC-E6C9-A7AC-C77944BF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B8ED-A5F0-1664-CE5B-2D01C20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96C38-6631-9007-9AD2-20315AE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0B0F8-42B9-89CC-7F48-0C8DA92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F5BB-3A2E-9FED-9E87-AC83BB18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E364E-9425-9EDF-62D4-C8BDAF18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08ABA-0ECA-F57E-D110-0A1637A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FD88-5D2F-3C2E-93A2-2D579B26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1C9A2-833B-ECCA-741B-D59EE445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95B6-D7D5-4DBF-5983-F2C4F5E3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C9B2-62AC-F5B7-7A56-947F9042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7A353-2DAF-EB3C-A3B4-AB45143D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5CB6E-EBFA-F2AE-EC8A-86AF9CB3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07CFE-8DC8-F6DC-EE68-8663A261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DCF4A-3D10-CAFB-CE42-156DAB3B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7373-C967-5D18-8AD1-D36417D4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7B430-A50E-CE00-19B1-3720145A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4AD5E-0765-6AB7-4FAD-31ACE697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BD742-0800-A51A-CAE4-81B4A65D1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77D9D-4207-8B37-94A6-3129D080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4DDC0-7DB6-727C-A5D6-3FE110F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E5658-B653-A823-12EF-12260DF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23242-FF73-6B0C-B750-C265A1B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9DB9-F88F-E5EA-F49E-DF31194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0AB40-BC39-2BB4-662D-C86480E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682E7-E41E-C186-97E9-A169A77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F301E-7FBA-83DB-78C3-82799F5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98F37-1F61-E6AB-9200-B6F5E8C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617BD-9443-6708-B24D-DB4F55E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6B90F-6263-6EB5-631A-34AC13B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A551-BE26-6819-19A0-4A140E2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A7120-C335-F496-FC4A-5E3F796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5D387-A2BC-93CA-5314-128EFC3F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176AB-C74D-E99A-8EBB-942E5210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CBA2-4455-E744-CEF2-FE8A902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F8EDC-467E-C254-29F8-74C29FBC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1FA9-3222-0039-352E-D65B85FB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DE5B10-3C7D-591C-33DD-D2BD82082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B16AC-9874-C380-B30F-3598BD41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4B052-0CFE-0A06-A591-2261B5E3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B2AE3-FCD3-B17B-FEEC-EE40966C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A8C8F-DD87-9A34-FF22-8C403EDC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1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715AA-524F-B584-6666-9584095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AABED-69D9-E690-542D-4B18E6C0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EDEA5-E421-477E-7B57-3FBD32151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9FC-4C0F-45EA-8AF6-30375F739E61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FD226-76AF-6337-7E25-319310021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B0C43-2D83-8108-9BD8-CD588EB5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5676-4DD0-0379-0F5E-ABDA1480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37CA6-99BA-9ACB-74EA-658DDA459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——KMP</a:t>
            </a:r>
            <a:r>
              <a:rPr lang="zh-CN" altLang="en-US" dirty="0"/>
              <a:t>、快排、动态规划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6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E06B-37F1-D7CC-D404-3F981DBD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：单串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A3AF97-8B8D-6139-4075-AF3217F6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2435244"/>
            <a:ext cx="11072117" cy="33427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707CBA-0E36-9D3D-A0F0-D70CAD2147A2}"/>
              </a:ext>
            </a:extLst>
          </p:cNvPr>
          <p:cNvSpPr txBox="1"/>
          <p:nvPr/>
        </p:nvSpPr>
        <p:spPr>
          <a:xfrm>
            <a:off x="662682" y="169068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最长上升子序列（</a:t>
            </a:r>
            <a:r>
              <a:rPr lang="en-US" altLang="zh-CN" b="1" dirty="0" err="1"/>
              <a:t>lis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06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D239-253C-197D-DE1A-2DBDE50F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47BA-D40E-14DF-EF05-53523515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：单串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8D0AB-0B1B-4AB2-BFCD-0AF64E238D83}"/>
              </a:ext>
            </a:extLst>
          </p:cNvPr>
          <p:cNvSpPr txBox="1"/>
          <p:nvPr/>
        </p:nvSpPr>
        <p:spPr>
          <a:xfrm>
            <a:off x="662682" y="169068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最长上升子序列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924034-02CB-7566-FA25-2A1936B033E0}"/>
                  </a:ext>
                </a:extLst>
              </p:cNvPr>
              <p:cNvSpPr txBox="1"/>
              <p:nvPr/>
            </p:nvSpPr>
            <p:spPr>
              <a:xfrm>
                <a:off x="2522306" y="3267431"/>
                <a:ext cx="8074646" cy="1026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表示以第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个元素结尾的，最长上升子序列的长度。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[0] = 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924034-02CB-7566-FA25-2A1936B0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06" y="3267431"/>
                <a:ext cx="8074646" cy="1026628"/>
              </a:xfrm>
              <a:prstGeom prst="rect">
                <a:avLst/>
              </a:prstGeom>
              <a:blipFill>
                <a:blip r:embed="rId2"/>
                <a:stretch>
                  <a:fillRect l="-680" t="-3571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2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80CE-C494-E8CC-3128-006C6C63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6143-A245-4388-4347-52CAF28D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：单串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91979-1975-58D3-C15B-9CC04E870E85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最长有效括号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B581E-4A3A-082A-C175-19FD85AA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49" y="2729243"/>
            <a:ext cx="9587501" cy="2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5C0E-E5BF-F580-5743-E5F3E344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3DFD-C8B4-9284-4987-61D9BB9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：单串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12182-CCEB-6808-0DFE-B333253FA98C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最长有效括号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A7326-CDE8-EF7D-F839-81906AFC1984}"/>
                  </a:ext>
                </a:extLst>
              </p:cNvPr>
              <p:cNvSpPr txBox="1"/>
              <p:nvPr/>
            </p:nvSpPr>
            <p:spPr>
              <a:xfrm>
                <a:off x="1457217" y="3169826"/>
                <a:ext cx="10515600" cy="184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表示以第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个元素结尾的，最长有效括号序列长度。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[0] =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[1] = 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==′(′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+2,               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==′(′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−1]+2,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==′(′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A7326-CDE8-EF7D-F839-81906AFC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17" y="3169826"/>
                <a:ext cx="10515600" cy="1848711"/>
              </a:xfrm>
              <a:prstGeom prst="rect">
                <a:avLst/>
              </a:prstGeom>
              <a:blipFill>
                <a:blip r:embed="rId2"/>
                <a:stretch>
                  <a:fillRect l="-464"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ABA8B-C9F3-890E-8B29-828B87EC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5694-4E9A-55AF-7783-F4D29B44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：双串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EC10E7-8C57-FDAE-830B-010BDFF7B508}"/>
              </a:ext>
            </a:extLst>
          </p:cNvPr>
          <p:cNvSpPr txBox="1"/>
          <p:nvPr/>
        </p:nvSpPr>
        <p:spPr>
          <a:xfrm>
            <a:off x="662682" y="169068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最长公共子序列（</a:t>
            </a:r>
            <a:r>
              <a:rPr lang="en-US" altLang="zh-CN" b="1" dirty="0"/>
              <a:t>lcs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B84785-3A27-E9BB-2A5F-967C032F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8" y="2611360"/>
            <a:ext cx="9001874" cy="33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C365E-CF71-6DCD-EE2C-89A6AE6FC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D5A5E-57AC-B623-5D93-11A0001C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：双串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B1AE3-C065-5430-AE52-2810C4A3B318}"/>
              </a:ext>
            </a:extLst>
          </p:cNvPr>
          <p:cNvSpPr txBox="1"/>
          <p:nvPr/>
        </p:nvSpPr>
        <p:spPr>
          <a:xfrm>
            <a:off x="662682" y="169068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最长公共子序列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2939F79-7631-3394-60A6-11C0E1529CC9}"/>
                  </a:ext>
                </a:extLst>
              </p:cNvPr>
              <p:cNvSpPr txBox="1"/>
              <p:nvPr/>
            </p:nvSpPr>
            <p:spPr>
              <a:xfrm>
                <a:off x="2059969" y="3154415"/>
                <a:ext cx="6658746" cy="121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text1[0…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以及</a:t>
                </a:r>
                <a:r>
                  <a:rPr lang="en-US" altLang="zh-CN" dirty="0"/>
                  <a:t>text2[0…j]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lcs</a:t>
                </a:r>
                <a:r>
                  <a:rPr lang="zh-CN" altLang="en-US" dirty="0"/>
                  <a:t>长度。</a:t>
                </a:r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!=[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2939F79-7631-3394-60A6-11C0E1529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69" y="3154415"/>
                <a:ext cx="6658746" cy="1218026"/>
              </a:xfrm>
              <a:prstGeom prst="rect">
                <a:avLst/>
              </a:prstGeom>
              <a:blipFill>
                <a:blip r:embed="rId2"/>
                <a:stretch>
                  <a:fillRect l="-824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D766-802A-FA9D-069A-CA11C2A82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EB46-4F2F-9CF6-5077-EFB89B5B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：双串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5B8D46-6FBB-E728-B3A2-F3D12A63E48B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不同的子序列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EF4B6D-5221-EB45-586E-57ED2DFB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69" y="2129960"/>
            <a:ext cx="8159393" cy="43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A31E-5F03-724D-4415-29BD87DB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B341-4F1D-D060-E28C-D78231A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zh-CN" altLang="en-US" dirty="0"/>
              <a:t>：双串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9AB9B-CBBD-A6EC-9575-F316F5858F33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不同的子序列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44B865-A7A2-5668-C87F-E6855645662C}"/>
                  </a:ext>
                </a:extLst>
              </p:cNvPr>
              <p:cNvSpPr txBox="1"/>
              <p:nvPr/>
            </p:nvSpPr>
            <p:spPr>
              <a:xfrm>
                <a:off x="2059969" y="3154415"/>
                <a:ext cx="7822206" cy="121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t[0…j]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s[0…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的子序列中出现的次数。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],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44B865-A7A2-5668-C87F-E6855645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69" y="3154415"/>
                <a:ext cx="7822206" cy="1218026"/>
              </a:xfrm>
              <a:prstGeom prst="rect">
                <a:avLst/>
              </a:prstGeom>
              <a:blipFill>
                <a:blip r:embed="rId2"/>
                <a:stretch>
                  <a:fillRect l="-701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85D5-0717-D417-4B56-82ACA1A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7F9915-CD20-DC99-765C-303D312F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2" y="2816071"/>
            <a:ext cx="8626867" cy="20542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87B195-A7CF-33ED-CB33-62B32C346270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最长回文子串</a:t>
            </a:r>
          </a:p>
        </p:txBody>
      </p:sp>
    </p:spTree>
    <p:extLst>
      <p:ext uri="{BB962C8B-B14F-4D97-AF65-F5344CB8AC3E}">
        <p14:creationId xmlns:p14="http://schemas.microsoft.com/office/powerpoint/2010/main" val="160547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2CD68-A7C8-C503-80CF-57661F7E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FBC2-72BE-998E-7332-320FF47B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124C6F-4F27-0C4F-6834-FF20FC666F6F}"/>
              </a:ext>
            </a:extLst>
          </p:cNvPr>
          <p:cNvSpPr txBox="1"/>
          <p:nvPr/>
        </p:nvSpPr>
        <p:spPr>
          <a:xfrm>
            <a:off x="662682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最长回文子串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5E1EAB-39CF-3B54-9D12-8EE7F58BABD4}"/>
                  </a:ext>
                </a:extLst>
              </p:cNvPr>
              <p:cNvSpPr txBox="1"/>
              <p:nvPr/>
            </p:nvSpPr>
            <p:spPr>
              <a:xfrm>
                <a:off x="2059969" y="3154415"/>
                <a:ext cx="9508732" cy="149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是否</m:t>
                    </m:r>
                  </m:oMath>
                </a14:m>
                <a:r>
                  <a:rPr lang="zh-CN" altLang="en-US" dirty="0"/>
                  <a:t>是回文串。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zh-CN" altLang="en-US" dirty="0"/>
                  <a:t>（取决于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是否等于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5E1EAB-39CF-3B54-9D12-8EE7F58B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69" y="3154415"/>
                <a:ext cx="9508732" cy="1495025"/>
              </a:xfrm>
              <a:prstGeom prst="rect">
                <a:avLst/>
              </a:prstGeom>
              <a:blipFill>
                <a:blip r:embed="rId2"/>
                <a:stretch>
                  <a:fillRect l="-577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0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5265-85A9-0069-1A85-55AE629E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6703-0CF6-BDBF-0C9E-D5CBE6DFC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3C2C5-90DC-0EE0-26D5-FD77A198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——KMP</a:t>
            </a:r>
            <a:r>
              <a:rPr lang="zh-CN" altLang="en-US" dirty="0"/>
              <a:t>、快排、</a:t>
            </a:r>
            <a:r>
              <a:rPr lang="zh-CN" altLang="en-US" dirty="0">
                <a:solidFill>
                  <a:srgbClr val="FF0000"/>
                </a:solidFill>
              </a:rPr>
              <a:t>动态规划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5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9476D-5937-2A9A-D733-4197CEB32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77AF-EB18-2D86-1631-30DE4AF8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F50B61-6B7B-03A9-B10F-B549EC46C181}"/>
              </a:ext>
            </a:extLst>
          </p:cNvPr>
          <p:cNvSpPr txBox="1"/>
          <p:nvPr/>
        </p:nvSpPr>
        <p:spPr>
          <a:xfrm>
            <a:off x="662682" y="169068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戳气球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DE31C3-A35B-22AC-47E4-9DC50B63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62" y="2347645"/>
            <a:ext cx="9293076" cy="36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43CF-7438-04D2-1645-FF60517F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79247-16C8-C0DE-FCD7-74708974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D20F32-53A2-2E95-F32E-56A23EB838C0}"/>
              </a:ext>
            </a:extLst>
          </p:cNvPr>
          <p:cNvSpPr txBox="1"/>
          <p:nvPr/>
        </p:nvSpPr>
        <p:spPr>
          <a:xfrm>
            <a:off x="662682" y="169068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戳气球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3571D7-DFC3-36D1-B9CA-FCE3734BF024}"/>
                  </a:ext>
                </a:extLst>
              </p:cNvPr>
              <p:cNvSpPr txBox="1"/>
              <p:nvPr/>
            </p:nvSpPr>
            <p:spPr>
              <a:xfrm>
                <a:off x="1341633" y="3339350"/>
                <a:ext cx="10237341" cy="89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戳气球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获得的最多硬币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]}</m:t>
                        </m:r>
                      </m:e>
                    </m:func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3571D7-DFC3-36D1-B9CA-FCE3734B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33" y="3339350"/>
                <a:ext cx="10237341" cy="899477"/>
              </a:xfrm>
              <a:prstGeom prst="rect">
                <a:avLst/>
              </a:prstGeom>
              <a:blipFill>
                <a:blip r:embed="rId2"/>
                <a:stretch>
                  <a:fillRect l="-476" t="-544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3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E5341-1EA4-6764-80A9-46F7C7BB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1ABD0-9D23-F41E-2E4C-7883C9F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741AF-3977-7763-BC27-EB03EE9C7B90}"/>
              </a:ext>
            </a:extLst>
          </p:cNvPr>
          <p:cNvSpPr txBox="1"/>
          <p:nvPr/>
        </p:nvSpPr>
        <p:spPr>
          <a:xfrm>
            <a:off x="662682" y="169068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7. </a:t>
            </a:r>
            <a:r>
              <a:rPr lang="zh-CN" altLang="en-US" b="1" dirty="0"/>
              <a:t>组合总和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C1EFEF-996F-375D-3EFB-3EB66363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30" y="1008709"/>
            <a:ext cx="7608869" cy="51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C1CA2-D1F7-D8C6-7C15-B64291E0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08135-6C1F-41A8-4966-A640FC0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DE2A86-606B-436E-4072-67248FF1C831}"/>
              </a:ext>
            </a:extLst>
          </p:cNvPr>
          <p:cNvSpPr txBox="1"/>
          <p:nvPr/>
        </p:nvSpPr>
        <p:spPr>
          <a:xfrm>
            <a:off x="662682" y="169068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7. </a:t>
            </a:r>
            <a:r>
              <a:rPr lang="zh-CN" altLang="en-US" b="1" dirty="0"/>
              <a:t>组合总和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598FD8-460D-1A2F-1049-73FC450EBF36}"/>
                  </a:ext>
                </a:extLst>
              </p:cNvPr>
              <p:cNvSpPr txBox="1"/>
              <p:nvPr/>
            </p:nvSpPr>
            <p:spPr>
              <a:xfrm>
                <a:off x="3253054" y="3287979"/>
                <a:ext cx="5685891" cy="91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表示</a:t>
                </a:r>
                <a:r>
                  <a:rPr lang="en-US" altLang="zh-CN" b="0" dirty="0" err="1">
                    <a:latin typeface="Cambria Math" panose="02040503050406030204" pitchFamily="18" charset="0"/>
                  </a:rPr>
                  <a:t>i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的组合总和，</a:t>
                </a:r>
                <a:r>
                  <a:rPr lang="en-US" altLang="zh-CN" b="0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[0]=1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𝑛𝑢𝑚𝑠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598FD8-460D-1A2F-1049-73FC450E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54" y="3287979"/>
                <a:ext cx="5685891" cy="912045"/>
              </a:xfrm>
              <a:prstGeom prst="rect">
                <a:avLst/>
              </a:prstGeom>
              <a:blipFill>
                <a:blip r:embed="rId2"/>
                <a:stretch>
                  <a:fillRect l="-966" t="-4667" b="-7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99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ACC6-A9FC-6236-4BC5-182CC10B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A2A7-1048-A2B1-158F-C816A9DF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4C2CC9-6176-6B76-54A7-32A66771DB88}"/>
              </a:ext>
            </a:extLst>
          </p:cNvPr>
          <p:cNvSpPr txBox="1"/>
          <p:nvPr/>
        </p:nvSpPr>
        <p:spPr>
          <a:xfrm>
            <a:off x="662682" y="169068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8. </a:t>
            </a:r>
            <a:r>
              <a:rPr lang="zh-CN" altLang="en-US" b="1" dirty="0"/>
              <a:t>不同路径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1B06E-0B0A-8321-7DEB-E68BFE87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27" y="2316790"/>
            <a:ext cx="8734746" cy="40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BC69-1D69-B920-5237-F132EFF1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3A88-5339-FF71-3F12-D699B6E8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A881B-2DA0-2190-7D82-920A4C7F2C58}"/>
              </a:ext>
            </a:extLst>
          </p:cNvPr>
          <p:cNvSpPr txBox="1"/>
          <p:nvPr/>
        </p:nvSpPr>
        <p:spPr>
          <a:xfrm>
            <a:off x="662682" y="169068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8. </a:t>
            </a:r>
            <a:r>
              <a:rPr lang="zh-CN" altLang="en-US" b="1" dirty="0"/>
              <a:t>不同路径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69A111-A09E-F727-083E-29D1980BB002}"/>
                  </a:ext>
                </a:extLst>
              </p:cNvPr>
              <p:cNvSpPr txBox="1"/>
              <p:nvPr/>
            </p:nvSpPr>
            <p:spPr>
              <a:xfrm>
                <a:off x="1545190" y="3182420"/>
                <a:ext cx="10054334" cy="184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b="1" dirty="0"/>
                  <a:t>定义问题：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表示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从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[0][0]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走到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的路径数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转移关系：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&amp;!=1,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!=1,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69A111-A09E-F727-083E-29D1980B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90" y="3182420"/>
                <a:ext cx="10054334" cy="1848711"/>
              </a:xfrm>
              <a:prstGeom prst="rect">
                <a:avLst/>
              </a:prstGeom>
              <a:blipFill>
                <a:blip r:embed="rId2"/>
                <a:stretch>
                  <a:fillRect l="-485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5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B511A-0125-3165-8FE9-9C449CC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92B8-05C7-73BE-2E62-87FCAB87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能用动态规划解决的问题，需要满足三个条件：最优子结构，无后效性和子问题重叠。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最优子结构</a:t>
            </a:r>
            <a:r>
              <a:rPr lang="zh-CN" altLang="en-US" sz="1800" dirty="0"/>
              <a:t>：一个问题的最优解可以通过子问题的最优解组合得到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无后效性</a:t>
            </a:r>
            <a:r>
              <a:rPr lang="zh-CN" altLang="en-US" sz="1800" dirty="0"/>
              <a:t>：子问题的最优解不会因为后续问题的求解发生变化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子问题重叠</a:t>
            </a:r>
            <a:r>
              <a:rPr lang="zh-CN" altLang="en-US" sz="1800" dirty="0"/>
              <a:t>：不同问题可能会分解出同一个子问题，这个子问题的最优解可以被复用</a:t>
            </a:r>
            <a:endParaRPr lang="en-US" altLang="zh-CN" sz="1800" dirty="0"/>
          </a:p>
          <a:p>
            <a:pPr marL="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8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509-80E1-FBE1-BF05-CE4C7C5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9CC2-B04A-BDE1-D646-2CC0CBBB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7" y="1693022"/>
            <a:ext cx="1105453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对于一个能用动态规划解决的问题，我们有如下解决思路：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状态定义</a:t>
            </a:r>
            <a:r>
              <a:rPr lang="zh-CN" altLang="en-US" sz="1800" dirty="0"/>
              <a:t>：定义原问题，找出子问题，确定边界子问题的解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状态转移</a:t>
            </a:r>
            <a:r>
              <a:rPr lang="zh-CN" altLang="en-US" sz="1800" dirty="0"/>
              <a:t>：确定每个问题的最优解具体如何通过它的子问题的最优解综合得到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逐步求解</a:t>
            </a:r>
            <a:r>
              <a:rPr lang="zh-CN" altLang="en-US" sz="1800" dirty="0"/>
              <a:t>：按照顺序逐个求解子问题，记录子问题的最优解以供复用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1936D7C-54FC-E9E2-6A68-4ECCC355D221}"/>
              </a:ext>
            </a:extLst>
          </p:cNvPr>
          <p:cNvSpPr/>
          <p:nvPr/>
        </p:nvSpPr>
        <p:spPr>
          <a:xfrm>
            <a:off x="7878078" y="3661680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57289C-B4F3-1099-56E1-270327521DB8}"/>
              </a:ext>
            </a:extLst>
          </p:cNvPr>
          <p:cNvSpPr/>
          <p:nvPr/>
        </p:nvSpPr>
        <p:spPr>
          <a:xfrm>
            <a:off x="6237415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A67E9E-E371-1410-9392-ACABB323CB63}"/>
              </a:ext>
            </a:extLst>
          </p:cNvPr>
          <p:cNvSpPr/>
          <p:nvPr/>
        </p:nvSpPr>
        <p:spPr>
          <a:xfrm>
            <a:off x="9701966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6D4C7F-6CF1-42F8-F97B-4491220C0933}"/>
              </a:ext>
            </a:extLst>
          </p:cNvPr>
          <p:cNvSpPr/>
          <p:nvPr/>
        </p:nvSpPr>
        <p:spPr>
          <a:xfrm>
            <a:off x="510477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FFE1A2-27C3-A881-4030-B9B2EE536701}"/>
              </a:ext>
            </a:extLst>
          </p:cNvPr>
          <p:cNvSpPr/>
          <p:nvPr/>
        </p:nvSpPr>
        <p:spPr>
          <a:xfrm>
            <a:off x="7120211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440768-2914-1AEF-5712-840D4D223B92}"/>
              </a:ext>
            </a:extLst>
          </p:cNvPr>
          <p:cNvSpPr/>
          <p:nvPr/>
        </p:nvSpPr>
        <p:spPr>
          <a:xfrm>
            <a:off x="900239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E8D3F6-A408-F08F-1B4D-61C0AC4B1129}"/>
              </a:ext>
            </a:extLst>
          </p:cNvPr>
          <p:cNvSpPr/>
          <p:nvPr/>
        </p:nvSpPr>
        <p:spPr>
          <a:xfrm>
            <a:off x="10509806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70E1004-A458-E947-F173-056DEBF79499}"/>
              </a:ext>
            </a:extLst>
          </p:cNvPr>
          <p:cNvSpPr/>
          <p:nvPr/>
        </p:nvSpPr>
        <p:spPr>
          <a:xfrm>
            <a:off x="4117877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FDDD71-2C4A-31E4-E076-18FF215199BF}"/>
              </a:ext>
            </a:extLst>
          </p:cNvPr>
          <p:cNvSpPr/>
          <p:nvPr/>
        </p:nvSpPr>
        <p:spPr>
          <a:xfrm>
            <a:off x="5554499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3B0B3F-8557-1219-B07B-2E3BFA8E59A3}"/>
              </a:ext>
            </a:extLst>
          </p:cNvPr>
          <p:cNvSpPr/>
          <p:nvPr/>
        </p:nvSpPr>
        <p:spPr>
          <a:xfrm>
            <a:off x="6508083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AFF12B-5484-FD8F-8604-7319F937164F}"/>
              </a:ext>
            </a:extLst>
          </p:cNvPr>
          <p:cNvSpPr/>
          <p:nvPr/>
        </p:nvSpPr>
        <p:spPr>
          <a:xfrm>
            <a:off x="7615735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FEC3E7-715F-3458-98B9-11BCC84EA712}"/>
              </a:ext>
            </a:extLst>
          </p:cNvPr>
          <p:cNvSpPr/>
          <p:nvPr/>
        </p:nvSpPr>
        <p:spPr>
          <a:xfrm>
            <a:off x="8594303" y="568724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FE48F2-E8F9-3F21-C95E-58928CFF5583}"/>
              </a:ext>
            </a:extLst>
          </p:cNvPr>
          <p:cNvSpPr/>
          <p:nvPr/>
        </p:nvSpPr>
        <p:spPr>
          <a:xfrm>
            <a:off x="9701966" y="5637674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DCE0C4-8671-5127-E7FE-C47C5BAEFDFD}"/>
              </a:ext>
            </a:extLst>
          </p:cNvPr>
          <p:cNvSpPr/>
          <p:nvPr/>
        </p:nvSpPr>
        <p:spPr>
          <a:xfrm>
            <a:off x="3393321" y="639361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621EE77-2A68-0BA1-8A3C-BB2D92732887}"/>
              </a:ext>
            </a:extLst>
          </p:cNvPr>
          <p:cNvSpPr/>
          <p:nvPr/>
        </p:nvSpPr>
        <p:spPr>
          <a:xfrm>
            <a:off x="4771641" y="638985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112C50E-655E-9BBC-2592-0599212BF47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621280" y="3950591"/>
            <a:ext cx="1322659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4B8E45-354F-2639-9063-47AAA092C0E0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261944" y="3950591"/>
            <a:ext cx="1505884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9560A1-46A0-59D2-85F2-934F0653AEFD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621280" y="4445149"/>
            <a:ext cx="564791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3BF5FD-85EE-7A3B-6BFB-0C87A683F6B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488639" y="4445149"/>
            <a:ext cx="814637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C823F1-C85B-052A-1CCF-270A528FCCD9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9386259" y="4445149"/>
            <a:ext cx="381569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AA066F-8C1A-FA50-E3AB-E1A838675FF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0085831" y="4445149"/>
            <a:ext cx="489836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BA2E21-EB62-764B-A8DA-8FDFA33FE404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819166" y="5114234"/>
            <a:ext cx="249088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5A1CD2-C4F3-F720-90ED-F6E56C97EC1C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9386259" y="5114234"/>
            <a:ext cx="381569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C0BFA12-F28E-9A84-6496-E8615EE90E55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504076" y="5114234"/>
            <a:ext cx="177520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7A0D5D-CCB8-F4EA-18D7-CD6030F587B0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6891948" y="5114234"/>
            <a:ext cx="29412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E3FB11F-1FE7-09D8-F2EE-87E4B2AFD0A2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488639" y="5114234"/>
            <a:ext cx="290724" cy="497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9ADCD8-93A1-476F-5140-0AB33FA9F30C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4501742" y="5114234"/>
            <a:ext cx="66889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B09CA8-1D7A-30D1-7C21-3EC7954CBB38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3777186" y="5900259"/>
            <a:ext cx="406551" cy="54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3CB9583-6F95-C80D-B776-23B2AF59008B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4501742" y="5900259"/>
            <a:ext cx="335760" cy="53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06551132-14DB-A75E-084A-7EEDB75B5C8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5429317" y="4066795"/>
            <a:ext cx="549414" cy="1066781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F5101A54-DEEA-94AC-599B-F46CA1E706DC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6820902" y="4191717"/>
            <a:ext cx="549414" cy="816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380DCD40-F5D8-A483-E16A-6A30D1CE1342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9110403" y="4283329"/>
            <a:ext cx="549414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E655A9F2-6806-968D-CEDD-44CB76F94565}"/>
              </a:ext>
            </a:extLst>
          </p:cNvPr>
          <p:cNvCxnSpPr>
            <a:cxnSpLocks/>
            <a:stCxn id="11" idx="7"/>
            <a:endCxn id="7" idx="6"/>
          </p:cNvCxnSpPr>
          <p:nvPr/>
        </p:nvCxnSpPr>
        <p:spPr>
          <a:xfrm rot="16200000" flipV="1">
            <a:off x="10247975" y="4229195"/>
            <a:ext cx="549414" cy="74197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5155920-A162-D1FD-AB7F-1521D7DD7AF4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007519" y="3285679"/>
            <a:ext cx="325318" cy="14158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BFF0B760-DBA6-A892-D565-5FB4A63BF53A}"/>
              </a:ext>
            </a:extLst>
          </p:cNvPr>
          <p:cNvCxnSpPr>
            <a:cxnSpLocks/>
            <a:stCxn id="7" idx="7"/>
            <a:endCxn id="5" idx="6"/>
          </p:cNvCxnSpPr>
          <p:nvPr/>
        </p:nvCxnSpPr>
        <p:spPr>
          <a:xfrm rot="16200000" flipV="1">
            <a:off x="9019375" y="3139350"/>
            <a:ext cx="374887" cy="175802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7A2EE606-8233-2AE1-2AA2-05C3B60C9AC0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5400000" flipH="1" flipV="1">
            <a:off x="4311078" y="4867223"/>
            <a:ext cx="666354" cy="9210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211D983-6C32-36E4-6048-D54576EB3FD2}"/>
              </a:ext>
            </a:extLst>
          </p:cNvPr>
          <p:cNvCxnSpPr>
            <a:cxnSpLocks/>
            <a:stCxn id="13" idx="7"/>
            <a:endCxn id="8" idx="6"/>
          </p:cNvCxnSpPr>
          <p:nvPr/>
        </p:nvCxnSpPr>
        <p:spPr>
          <a:xfrm rot="16200000" flipV="1">
            <a:off x="5413255" y="5135807"/>
            <a:ext cx="666354" cy="38386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049A8BC-3036-2A43-5263-031BEB793E17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5400000" flipH="1" flipV="1">
            <a:off x="6513900" y="5054607"/>
            <a:ext cx="666354" cy="54626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6F7065C-08F2-FABD-0291-E7B6FFFE07DD}"/>
              </a:ext>
            </a:extLst>
          </p:cNvPr>
          <p:cNvCxnSpPr>
            <a:cxnSpLocks/>
            <a:stCxn id="15" idx="7"/>
            <a:endCxn id="9" idx="6"/>
          </p:cNvCxnSpPr>
          <p:nvPr/>
        </p:nvCxnSpPr>
        <p:spPr>
          <a:xfrm rot="16200000" flipV="1">
            <a:off x="7451592" y="5112908"/>
            <a:ext cx="666354" cy="42966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29A9BBB8-105D-4673-3285-5C6196B8AD06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5400000" flipH="1" flipV="1">
            <a:off x="8460154" y="5194574"/>
            <a:ext cx="742249" cy="34222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0EC3E703-17B8-BA96-0E55-21F8C3944AEA}"/>
              </a:ext>
            </a:extLst>
          </p:cNvPr>
          <p:cNvCxnSpPr>
            <a:cxnSpLocks/>
            <a:stCxn id="17" idx="7"/>
            <a:endCxn id="10" idx="6"/>
          </p:cNvCxnSpPr>
          <p:nvPr/>
        </p:nvCxnSpPr>
        <p:spPr>
          <a:xfrm rot="16200000" flipV="1">
            <a:off x="9422635" y="5024047"/>
            <a:ext cx="692680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4D120F5E-0D4A-739E-5668-AFFD51ED5841}"/>
              </a:ext>
            </a:extLst>
          </p:cNvPr>
          <p:cNvCxnSpPr>
            <a:cxnSpLocks/>
            <a:stCxn id="19" idx="7"/>
            <a:endCxn id="12" idx="6"/>
          </p:cNvCxnSpPr>
          <p:nvPr/>
        </p:nvCxnSpPr>
        <p:spPr>
          <a:xfrm rot="16200000" flipV="1">
            <a:off x="4532138" y="5816053"/>
            <a:ext cx="658834" cy="58790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8839C1C7-25D1-0869-716B-91194D4A1DCC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rot="5400000" flipH="1" flipV="1">
            <a:off x="3457232" y="5782538"/>
            <a:ext cx="662594" cy="65869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箭头: 下 120">
            <a:extLst>
              <a:ext uri="{FF2B5EF4-FFF2-40B4-BE49-F238E27FC236}">
                <a16:creationId xmlns:a16="http://schemas.microsoft.com/office/drawing/2014/main" id="{27D87DDB-3144-B8D8-7CD1-59A04F323B82}"/>
              </a:ext>
            </a:extLst>
          </p:cNvPr>
          <p:cNvSpPr/>
          <p:nvPr/>
        </p:nvSpPr>
        <p:spPr>
          <a:xfrm rot="10800000">
            <a:off x="11189274" y="3694503"/>
            <a:ext cx="279379" cy="3033829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0AC3-5573-3B66-4850-24FEFDBC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9C31-4BEC-AA63-93E4-8A902E13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5461867-6C92-11B2-C9EA-6D0A3A875FA9}"/>
                  </a:ext>
                </a:extLst>
              </p:cNvPr>
              <p:cNvSpPr/>
              <p:nvPr/>
            </p:nvSpPr>
            <p:spPr>
              <a:xfrm>
                <a:off x="8399683" y="1396263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5461867-6C92-11B2-C9EA-6D0A3A875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83" y="1396263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37E302-2B38-8625-1CB3-93A386443799}"/>
                  </a:ext>
                </a:extLst>
              </p:cNvPr>
              <p:cNvSpPr/>
              <p:nvPr/>
            </p:nvSpPr>
            <p:spPr>
              <a:xfrm>
                <a:off x="10073946" y="140463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37E302-2B38-8625-1CB3-93A386443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946" y="1404633"/>
                <a:ext cx="1778560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0FFA92D-7F43-6F85-64DD-4C5B3E367B7D}"/>
                  </a:ext>
                </a:extLst>
              </p:cNvPr>
              <p:cNvSpPr/>
              <p:nvPr/>
            </p:nvSpPr>
            <p:spPr>
              <a:xfrm>
                <a:off x="137131" y="1522260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0FFA92D-7F43-6F85-64DD-4C5B3E367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1" y="1522260"/>
                <a:ext cx="2083358" cy="56063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0B80BE9-70EC-A5F5-105A-8B0CF1ECAF69}"/>
              </a:ext>
            </a:extLst>
          </p:cNvPr>
          <p:cNvGrpSpPr/>
          <p:nvPr/>
        </p:nvGrpSpPr>
        <p:grpSpPr>
          <a:xfrm>
            <a:off x="4912767" y="1664217"/>
            <a:ext cx="667091" cy="159095"/>
            <a:chOff x="6169688" y="2979336"/>
            <a:chExt cx="667091" cy="15909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C18E3E-BC4D-0390-923A-757C6E9610E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FC3B4C5-4637-31B5-C9EE-9EE4C54FEFF2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0DCF6F8-2AA6-6FF1-AA5E-179A2A699BA7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09B582-8D7B-307D-EE17-BC6C7919C0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474573"/>
                  </p:ext>
                </p:extLst>
              </p:nvPr>
            </p:nvGraphicFramePr>
            <p:xfrm>
              <a:off x="339494" y="2268293"/>
              <a:ext cx="11513012" cy="344652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64471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164471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1418859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1553737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220050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1568605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1481872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7442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F(1, 0)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F(1, 1)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09B582-8D7B-307D-EE17-BC6C7919C0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474573"/>
                  </p:ext>
                </p:extLst>
              </p:nvPr>
            </p:nvGraphicFramePr>
            <p:xfrm>
              <a:off x="339494" y="2268293"/>
              <a:ext cx="11513012" cy="344652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64471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164471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1418859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1553737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220050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1568605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1481872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7442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F(1, 0)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F(1, 1)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5042" t="-306383" r="-139889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5042" t="-507447" r="-139889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38760" t="-507447" r="-957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D563E8-B276-9187-A4DC-22A19F917CD1}"/>
                  </a:ext>
                </a:extLst>
              </p:cNvPr>
              <p:cNvSpPr txBox="1"/>
              <p:nvPr/>
            </p:nvSpPr>
            <p:spPr>
              <a:xfrm>
                <a:off x="6225096" y="843240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D563E8-B276-9187-A4DC-22A19F91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96" y="843240"/>
                <a:ext cx="609683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F67FA0-E833-A075-87FB-87F66687C755}"/>
              </a:ext>
            </a:extLst>
          </p:cNvPr>
          <p:cNvCxnSpPr>
            <a:cxnSpLocks/>
          </p:cNvCxnSpPr>
          <p:nvPr/>
        </p:nvCxnSpPr>
        <p:spPr>
          <a:xfrm>
            <a:off x="8540015" y="4453358"/>
            <a:ext cx="379141" cy="7885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2F1199-B7D3-A799-ACF2-73924CE5FBE4}"/>
              </a:ext>
            </a:extLst>
          </p:cNvPr>
          <p:cNvCxnSpPr>
            <a:cxnSpLocks/>
          </p:cNvCxnSpPr>
          <p:nvPr/>
        </p:nvCxnSpPr>
        <p:spPr>
          <a:xfrm>
            <a:off x="8309556" y="5371706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24B90F9-8DA7-D437-F935-A98902A442AD}"/>
              </a:ext>
            </a:extLst>
          </p:cNvPr>
          <p:cNvSpPr/>
          <p:nvPr/>
        </p:nvSpPr>
        <p:spPr>
          <a:xfrm rot="16200000">
            <a:off x="6553689" y="1874421"/>
            <a:ext cx="390712" cy="9057111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04DDB3-5F9D-CA6D-DC73-3A0439629D71}"/>
              </a:ext>
            </a:extLst>
          </p:cNvPr>
          <p:cNvSpPr txBox="1"/>
          <p:nvPr/>
        </p:nvSpPr>
        <p:spPr>
          <a:xfrm>
            <a:off x="5429133" y="5900215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分阶段逐个求解</a:t>
            </a:r>
            <a:r>
              <a:rPr lang="en-US" altLang="zh-CN" dirty="0">
                <a:highlight>
                  <a:srgbClr val="FFFF00"/>
                </a:highlight>
              </a:rPr>
              <a:t>: </a:t>
            </a:r>
            <a:r>
              <a:rPr lang="zh-CN" altLang="en-US" dirty="0">
                <a:highlight>
                  <a:srgbClr val="FFFF00"/>
                </a:highlight>
              </a:rPr>
              <a:t>二维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62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2716-5757-F5A1-E3D0-28D39F33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CC1B4-06EB-7191-6819-3DB93DD70C7D}"/>
              </a:ext>
            </a:extLst>
          </p:cNvPr>
          <p:cNvSpPr/>
          <p:nvPr/>
        </p:nvSpPr>
        <p:spPr>
          <a:xfrm>
            <a:off x="5108340" y="359074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A84E19-F25A-A923-1FCA-4A2D8C75527B}"/>
              </a:ext>
            </a:extLst>
          </p:cNvPr>
          <p:cNvSpPr/>
          <p:nvPr/>
        </p:nvSpPr>
        <p:spPr>
          <a:xfrm>
            <a:off x="4117692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DD5DC2A-B07B-50D9-E703-C5A9AEF04559}"/>
              </a:ext>
            </a:extLst>
          </p:cNvPr>
          <p:cNvSpPr/>
          <p:nvPr/>
        </p:nvSpPr>
        <p:spPr>
          <a:xfrm>
            <a:off x="3127044" y="359074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FFF1AA-B1C7-C783-FFE9-03CB189379E2}"/>
              </a:ext>
            </a:extLst>
          </p:cNvPr>
          <p:cNvSpPr/>
          <p:nvPr/>
        </p:nvSpPr>
        <p:spPr>
          <a:xfrm>
            <a:off x="2136396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1FABC0-BA7B-C2C3-26CB-A97CC904A37E}"/>
              </a:ext>
            </a:extLst>
          </p:cNvPr>
          <p:cNvSpPr/>
          <p:nvPr/>
        </p:nvSpPr>
        <p:spPr>
          <a:xfrm>
            <a:off x="1145748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C09DD7-F16A-397B-0FF7-BEC0401905D8}"/>
              </a:ext>
            </a:extLst>
          </p:cNvPr>
          <p:cNvSpPr/>
          <p:nvPr/>
        </p:nvSpPr>
        <p:spPr>
          <a:xfrm>
            <a:off x="155100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D9505D8-DBDF-FE84-2853-5D2670D6515A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1395201" y="2586806"/>
            <a:ext cx="12700" cy="1981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B17A868-5051-A6AD-BD30-7EDE9CF8983B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5400000" flipH="1" flipV="1">
            <a:off x="1890525" y="3082130"/>
            <a:ext cx="12700" cy="9906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D4555BA-466E-166A-67AC-35AD87737EA7}"/>
              </a:ext>
            </a:extLst>
          </p:cNvPr>
          <p:cNvCxnSpPr>
            <a:cxnSpLocks/>
            <a:stCxn id="10" idx="4"/>
            <a:endCxn id="8" idx="4"/>
          </p:cNvCxnSpPr>
          <p:nvPr/>
        </p:nvCxnSpPr>
        <p:spPr>
          <a:xfrm rot="16200000" flipH="1">
            <a:off x="2379204" y="2995762"/>
            <a:ext cx="13291" cy="1981296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E06C2B2-6246-EE53-96BE-EEA5A5F4B0E3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 rot="16200000" flipH="1">
            <a:off x="2874528" y="3491086"/>
            <a:ext cx="13291" cy="990648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0219E76-AE2C-13E8-1C41-6EAA24C9BB69}"/>
              </a:ext>
            </a:extLst>
          </p:cNvPr>
          <p:cNvSpPr txBox="1"/>
          <p:nvPr/>
        </p:nvSpPr>
        <p:spPr>
          <a:xfrm>
            <a:off x="2713520" y="637321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一维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9FF01-AE95-D7FC-25DE-CB56B138A2EC}"/>
              </a:ext>
            </a:extLst>
          </p:cNvPr>
          <p:cNvSpPr txBox="1"/>
          <p:nvPr/>
        </p:nvSpPr>
        <p:spPr>
          <a:xfrm>
            <a:off x="4973712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86DFC5-0984-4039-F525-9A8B27D601C3}"/>
              </a:ext>
            </a:extLst>
          </p:cNvPr>
          <p:cNvSpPr txBox="1"/>
          <p:nvPr/>
        </p:nvSpPr>
        <p:spPr>
          <a:xfrm>
            <a:off x="3983064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FAA69B-F9D1-8C87-A45F-CD1886075A95}"/>
              </a:ext>
            </a:extLst>
          </p:cNvPr>
          <p:cNvSpPr txBox="1"/>
          <p:nvPr/>
        </p:nvSpPr>
        <p:spPr>
          <a:xfrm>
            <a:off x="2993264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B6979B-FCB5-EA91-40B9-C3D6B5632A12}"/>
              </a:ext>
            </a:extLst>
          </p:cNvPr>
          <p:cNvSpPr txBox="1"/>
          <p:nvPr/>
        </p:nvSpPr>
        <p:spPr>
          <a:xfrm>
            <a:off x="2093018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926D52-5DE7-4289-059E-AE835E329378}"/>
              </a:ext>
            </a:extLst>
          </p:cNvPr>
          <p:cNvSpPr txBox="1"/>
          <p:nvPr/>
        </p:nvSpPr>
        <p:spPr>
          <a:xfrm>
            <a:off x="654005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7F2E7E6-F1CD-1871-D71C-9CF475448216}"/>
              </a:ext>
            </a:extLst>
          </p:cNvPr>
          <p:cNvCxnSpPr>
            <a:cxnSpLocks/>
          </p:cNvCxnSpPr>
          <p:nvPr/>
        </p:nvCxnSpPr>
        <p:spPr>
          <a:xfrm flipV="1">
            <a:off x="4905994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FDB771-2BBC-9805-EDAE-4722A7C7611F}"/>
              </a:ext>
            </a:extLst>
          </p:cNvPr>
          <p:cNvCxnSpPr>
            <a:cxnSpLocks/>
          </p:cNvCxnSpPr>
          <p:nvPr/>
        </p:nvCxnSpPr>
        <p:spPr>
          <a:xfrm flipV="1">
            <a:off x="3874382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472651-A62F-1251-9763-70104C3325C1}"/>
              </a:ext>
            </a:extLst>
          </p:cNvPr>
          <p:cNvCxnSpPr>
            <a:cxnSpLocks/>
          </p:cNvCxnSpPr>
          <p:nvPr/>
        </p:nvCxnSpPr>
        <p:spPr>
          <a:xfrm flipV="1">
            <a:off x="2881173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1E5C749-7630-8A6B-CFE2-CF4F6E749FF1}"/>
              </a:ext>
            </a:extLst>
          </p:cNvPr>
          <p:cNvCxnSpPr>
            <a:cxnSpLocks/>
          </p:cNvCxnSpPr>
          <p:nvPr/>
        </p:nvCxnSpPr>
        <p:spPr>
          <a:xfrm flipV="1">
            <a:off x="1889882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4B764174-50F3-D9AD-BB52-13A727D245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19716" y="1331226"/>
              <a:ext cx="5654921" cy="483514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0784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80784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696910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763159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108083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770462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727861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5959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0)=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1)=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66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6258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4B764174-50F3-D9AD-BB52-13A727D24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23780"/>
                  </p:ext>
                </p:extLst>
              </p:nvPr>
            </p:nvGraphicFramePr>
            <p:xfrm>
              <a:off x="6319716" y="1331226"/>
              <a:ext cx="5654921" cy="483514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0784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80784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696910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763159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108083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770462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727861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31304" t="-73333" r="-480870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31304" t="-173333" r="-480870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811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4270" t="-305970" r="-140449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4270" t="-660952" r="-14044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42857" t="-660952" r="-984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27D7A15A-62AC-5C2F-A1F4-34C35B34FA4B}"/>
              </a:ext>
            </a:extLst>
          </p:cNvPr>
          <p:cNvSpPr txBox="1"/>
          <p:nvPr/>
        </p:nvSpPr>
        <p:spPr>
          <a:xfrm>
            <a:off x="9147176" y="6373030"/>
            <a:ext cx="13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二维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C4BD7-65D5-097E-9D67-CE6C5E07FF93}"/>
              </a:ext>
            </a:extLst>
          </p:cNvPr>
          <p:cNvSpPr/>
          <p:nvPr/>
        </p:nvSpPr>
        <p:spPr>
          <a:xfrm>
            <a:off x="1038084" y="3421127"/>
            <a:ext cx="1730999" cy="8014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CF7E38-F8E4-FBE5-5046-8D0675512A4D}"/>
              </a:ext>
            </a:extLst>
          </p:cNvPr>
          <p:cNvSpPr/>
          <p:nvPr/>
        </p:nvSpPr>
        <p:spPr>
          <a:xfrm>
            <a:off x="9300117" y="1211766"/>
            <a:ext cx="1169977" cy="51612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ED7115-2496-4C65-F529-A688DAB603A0}"/>
              </a:ext>
            </a:extLst>
          </p:cNvPr>
          <p:cNvSpPr txBox="1"/>
          <p:nvPr/>
        </p:nvSpPr>
        <p:spPr>
          <a:xfrm>
            <a:off x="370387" y="179181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优化：</a:t>
            </a:r>
            <a:r>
              <a:rPr lang="zh-CN" altLang="en-US" dirty="0"/>
              <a:t>滚动保存前一阶段的内容，不需要保存全部数据</a:t>
            </a:r>
          </a:p>
        </p:txBody>
      </p:sp>
    </p:spTree>
    <p:extLst>
      <p:ext uri="{BB962C8B-B14F-4D97-AF65-F5344CB8AC3E}">
        <p14:creationId xmlns:p14="http://schemas.microsoft.com/office/powerpoint/2010/main" val="5060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B357-38CE-9CF2-9EBA-9FFCC2484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83A48-8109-9C99-1B04-B302EB9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71D42-BB12-418A-5370-F3728C1C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65" y="2504680"/>
            <a:ext cx="11054537" cy="204677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状态定义</a:t>
            </a:r>
            <a:r>
              <a:rPr lang="zh-CN" altLang="en-US" sz="1800" dirty="0"/>
              <a:t>：定义原问题，找出子问题，确定边界子问题的解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状态转移</a:t>
            </a:r>
            <a:r>
              <a:rPr lang="zh-CN" altLang="en-US" sz="1800" dirty="0"/>
              <a:t>：确定每个问题的最优解具体如何通过它的子问题的最优解综合得到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逐步求解</a:t>
            </a:r>
            <a:r>
              <a:rPr lang="zh-CN" altLang="en-US" sz="1800" dirty="0"/>
              <a:t>：按照顺序逐个求解子问题，记录子问题的最优解以供复用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EE68FD-7A29-67B0-B22F-4F1070FE4C37}"/>
              </a:ext>
            </a:extLst>
          </p:cNvPr>
          <p:cNvSpPr/>
          <p:nvPr/>
        </p:nvSpPr>
        <p:spPr>
          <a:xfrm>
            <a:off x="1022278" y="2845942"/>
            <a:ext cx="1104472" cy="724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63CDFC-8E20-2CCF-C9D9-97AA6EB44D95}"/>
              </a:ext>
            </a:extLst>
          </p:cNvPr>
          <p:cNvSpPr/>
          <p:nvPr/>
        </p:nvSpPr>
        <p:spPr>
          <a:xfrm>
            <a:off x="1022278" y="3648181"/>
            <a:ext cx="1104472" cy="307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28FE1F-D50D-427E-AF32-15ACADA58D1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574514" y="2208944"/>
            <a:ext cx="896421" cy="6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AED3995-104D-C33E-B154-82A26A9D83A2}"/>
              </a:ext>
            </a:extLst>
          </p:cNvPr>
          <p:cNvSpPr txBox="1"/>
          <p:nvPr/>
        </p:nvSpPr>
        <p:spPr>
          <a:xfrm>
            <a:off x="2599362" y="1970174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问题求解（数学</a:t>
            </a:r>
            <a:r>
              <a:rPr lang="en-US" altLang="zh-CN" dirty="0"/>
              <a:t>/</a:t>
            </a:r>
            <a:r>
              <a:rPr lang="zh-CN" altLang="en-US" dirty="0"/>
              <a:t>逻辑能力）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5EE1F96-188E-2EEB-B165-8FF160DF624B}"/>
              </a:ext>
            </a:extLst>
          </p:cNvPr>
          <p:cNvSpPr txBox="1"/>
          <p:nvPr/>
        </p:nvSpPr>
        <p:spPr>
          <a:xfrm>
            <a:off x="2599361" y="4366785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编程实现（编程</a:t>
            </a:r>
            <a:r>
              <a:rPr lang="en-US" altLang="zh-CN" dirty="0"/>
              <a:t>/</a:t>
            </a:r>
            <a:r>
              <a:rPr lang="zh-CN" altLang="en-US" dirty="0"/>
              <a:t>系统知识）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F73AEDB-542E-0CFE-ABA2-E9CD22536D0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574514" y="3955551"/>
            <a:ext cx="952929" cy="59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894D619-BB5D-FA2C-8A64-E6084F51597B}"/>
              </a:ext>
            </a:extLst>
          </p:cNvPr>
          <p:cNvSpPr txBox="1"/>
          <p:nvPr/>
        </p:nvSpPr>
        <p:spPr>
          <a:xfrm>
            <a:off x="5496739" y="1240013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e.g.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zh-CN" altLang="en-US" dirty="0">
                <a:solidFill>
                  <a:srgbClr val="FF0000"/>
                </a:solidFill>
              </a:rPr>
              <a:t>背包问题中，定义问题为</a:t>
            </a:r>
            <a:r>
              <a:rPr lang="en-US" altLang="zh-CN" dirty="0">
                <a:solidFill>
                  <a:srgbClr val="FF0000"/>
                </a:solidFill>
              </a:rPr>
              <a:t>F(n, m)</a:t>
            </a:r>
            <a:r>
              <a:rPr lang="zh-CN" altLang="en-US" dirty="0">
                <a:solidFill>
                  <a:srgbClr val="FF0000"/>
                </a:solidFill>
              </a:rPr>
              <a:t>，并且根据当前物品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是否取用，发现</a:t>
            </a:r>
            <a:r>
              <a:rPr lang="en-US" altLang="zh-CN" dirty="0">
                <a:solidFill>
                  <a:srgbClr val="FF0000"/>
                </a:solidFill>
              </a:rPr>
              <a:t>F(n, m)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F(n-1, m)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F(n-1, m-w[n])</a:t>
            </a:r>
            <a:r>
              <a:rPr lang="zh-CN" altLang="en-US" dirty="0">
                <a:solidFill>
                  <a:srgbClr val="FF0000"/>
                </a:solidFill>
              </a:rPr>
              <a:t>的关系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AA73788-CC46-3E53-7A1E-88987F163945}"/>
              </a:ext>
            </a:extLst>
          </p:cNvPr>
          <p:cNvSpPr txBox="1"/>
          <p:nvPr/>
        </p:nvSpPr>
        <p:spPr>
          <a:xfrm>
            <a:off x="5509122" y="4587676"/>
            <a:ext cx="666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e.g.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zh-CN" altLang="en-US" dirty="0">
                <a:solidFill>
                  <a:srgbClr val="FF0000"/>
                </a:solidFill>
              </a:rPr>
              <a:t>背包问题中，发现可以倒着更新数组，只用一个一维数组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保存结果。</a:t>
            </a:r>
          </a:p>
        </p:txBody>
      </p:sp>
    </p:spTree>
    <p:extLst>
      <p:ext uri="{BB962C8B-B14F-4D97-AF65-F5344CB8AC3E}">
        <p14:creationId xmlns:p14="http://schemas.microsoft.com/office/powerpoint/2010/main" val="21224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23D3F-B978-45B4-1CF9-5D8CA98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0C22E7-E08A-97F0-CEE7-9124A34C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61" y="3162226"/>
            <a:ext cx="11054537" cy="204677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状态定义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状态转移</a:t>
            </a:r>
            <a:endParaRPr lang="en-US" altLang="zh-CN" sz="18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E5B0B1F-2237-8339-0A94-9804097153F6}"/>
              </a:ext>
            </a:extLst>
          </p:cNvPr>
          <p:cNvSpPr/>
          <p:nvPr/>
        </p:nvSpPr>
        <p:spPr>
          <a:xfrm>
            <a:off x="2789434" y="1895582"/>
            <a:ext cx="1510302" cy="4320283"/>
          </a:xfrm>
          <a:prstGeom prst="leftBrace">
            <a:avLst>
              <a:gd name="adj1" fmla="val 8333"/>
              <a:gd name="adj2" fmla="val 466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6B717-5AE3-3DD5-8E78-964A199AC91E}"/>
              </a:ext>
            </a:extLst>
          </p:cNvPr>
          <p:cNvSpPr txBox="1"/>
          <p:nvPr/>
        </p:nvSpPr>
        <p:spPr>
          <a:xfrm>
            <a:off x="4726112" y="1839731"/>
            <a:ext cx="142297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背包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计数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F4D466-C04A-84F8-E044-7E765BF3E7BD}"/>
              </a:ext>
            </a:extLst>
          </p:cNvPr>
          <p:cNvSpPr txBox="1"/>
          <p:nvPr/>
        </p:nvSpPr>
        <p:spPr>
          <a:xfrm>
            <a:off x="4726112" y="3854723"/>
            <a:ext cx="6172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树形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概率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博弈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状态压缩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7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615BE-55FA-6A88-EFD4-E16C5350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EE654-3244-C474-02FE-05CF0FA6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5F21FE-76E9-3648-4E8E-341E672FE498}"/>
              </a:ext>
            </a:extLst>
          </p:cNvPr>
          <p:cNvSpPr txBox="1"/>
          <p:nvPr/>
        </p:nvSpPr>
        <p:spPr>
          <a:xfrm>
            <a:off x="1058236" y="2327753"/>
            <a:ext cx="94008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600"/>
              </a:spcBef>
            </a:pPr>
            <a:r>
              <a:rPr lang="zh-CN" altLang="en-US" dirty="0"/>
              <a:t>线性</a:t>
            </a:r>
            <a:r>
              <a:rPr lang="en-US" altLang="zh-CN" dirty="0" err="1"/>
              <a:t>dp</a:t>
            </a:r>
            <a:r>
              <a:rPr lang="en-US" altLang="zh-CN" dirty="0"/>
              <a:t>:</a:t>
            </a:r>
          </a:p>
          <a:p>
            <a:pPr>
              <a:spcBef>
                <a:spcPts val="6600"/>
              </a:spcBef>
            </a:pPr>
            <a:r>
              <a:rPr lang="zh-CN" altLang="en-US" dirty="0"/>
              <a:t>区间</a:t>
            </a:r>
            <a:r>
              <a:rPr lang="en-US" altLang="zh-CN" dirty="0" err="1"/>
              <a:t>dp</a:t>
            </a:r>
            <a:r>
              <a:rPr lang="en-US" altLang="zh-CN" dirty="0"/>
              <a:t>:</a:t>
            </a:r>
          </a:p>
          <a:p>
            <a:pPr>
              <a:spcBef>
                <a:spcPts val="6600"/>
              </a:spcBef>
            </a:pPr>
            <a:r>
              <a:rPr lang="zh-CN" altLang="en-US" dirty="0"/>
              <a:t>背包</a:t>
            </a:r>
            <a:r>
              <a:rPr lang="en-US" altLang="zh-CN" dirty="0" err="1"/>
              <a:t>dp</a:t>
            </a:r>
            <a:r>
              <a:rPr lang="en-US" altLang="zh-CN" dirty="0"/>
              <a:t>:</a:t>
            </a:r>
          </a:p>
          <a:p>
            <a:pPr>
              <a:spcBef>
                <a:spcPts val="6600"/>
              </a:spcBef>
            </a:pPr>
            <a:r>
              <a:rPr lang="zh-CN" altLang="en-US" dirty="0"/>
              <a:t>计数</a:t>
            </a:r>
            <a:r>
              <a:rPr lang="en-US" altLang="zh-CN" dirty="0" err="1"/>
              <a:t>dp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FC2BF4-3876-6991-06C6-9188C738358E}"/>
                  </a:ext>
                </a:extLst>
              </p:cNvPr>
              <p:cNvSpPr txBox="1"/>
              <p:nvPr/>
            </p:nvSpPr>
            <p:spPr>
              <a:xfrm>
                <a:off x="1998322" y="2327753"/>
                <a:ext cx="9673119" cy="37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600"/>
                  </a:spcBef>
                </a:pPr>
                <a:r>
                  <a:rPr lang="zh-CN" altLang="en-US" dirty="0"/>
                  <a:t>和线性结构（数组、字符串）有关的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问题，问题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的子问题一般是问题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600"/>
                  </a:spcBef>
                </a:pPr>
                <a:r>
                  <a:rPr lang="zh-CN" altLang="en-US" dirty="0"/>
                  <a:t>和线性结构（数组、字符串）有关的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问题，区间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j)</a:t>
                </a:r>
                <a:r>
                  <a:rPr lang="zh-CN" altLang="en-US" dirty="0"/>
                  <a:t>上的子问题一般是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子区间</a:t>
                </a:r>
                <a:r>
                  <a:rPr lang="zh-CN" altLang="en-US" dirty="0"/>
                  <a:t>上的问题</a:t>
                </a:r>
                <a:endParaRPr lang="en-US" altLang="zh-CN" dirty="0"/>
              </a:p>
              <a:p>
                <a:pPr>
                  <a:spcBef>
                    <a:spcPts val="6600"/>
                  </a:spcBef>
                </a:pPr>
                <a:r>
                  <a:rPr lang="zh-CN" altLang="en-US" dirty="0"/>
                  <a:t>有某种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预算限制</a:t>
                </a:r>
                <a:r>
                  <a:rPr lang="zh-CN" altLang="en-US" dirty="0"/>
                  <a:t>的决策问题</a:t>
                </a:r>
                <a:endParaRPr lang="en-US" altLang="zh-CN" dirty="0"/>
              </a:p>
              <a:p>
                <a:pPr>
                  <a:spcBef>
                    <a:spcPts val="6600"/>
                  </a:spcBef>
                </a:pPr>
                <a:r>
                  <a:rPr lang="zh-CN" altLang="en-US" dirty="0"/>
                  <a:t>各种可以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求解的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组合计数</a:t>
                </a:r>
                <a:r>
                  <a:rPr lang="zh-CN" altLang="en-US" dirty="0"/>
                  <a:t>题</a:t>
                </a:r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FC2BF4-3876-6991-06C6-9188C7383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2" y="2327753"/>
                <a:ext cx="9673119" cy="3739485"/>
              </a:xfrm>
              <a:prstGeom prst="rect">
                <a:avLst/>
              </a:prstGeom>
              <a:blipFill>
                <a:blip r:embed="rId2"/>
                <a:stretch>
                  <a:fillRect l="-567" t="-979" b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968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1323</Words>
  <Application>Microsoft Office PowerPoint</Application>
  <PresentationFormat>宽屏</PresentationFormat>
  <Paragraphs>217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算法串讲</vt:lpstr>
      <vt:lpstr>算法串讲</vt:lpstr>
      <vt:lpstr>动态规划初步</vt:lpstr>
      <vt:lpstr>动态规划初步</vt:lpstr>
      <vt:lpstr>动态规划初步：实现</vt:lpstr>
      <vt:lpstr>动态规划初步：实现</vt:lpstr>
      <vt:lpstr>动态规划初步</vt:lpstr>
      <vt:lpstr>动态规划初步</vt:lpstr>
      <vt:lpstr>动态规划初步</vt:lpstr>
      <vt:lpstr>线性dp：单串</vt:lpstr>
      <vt:lpstr>线性dp：单串</vt:lpstr>
      <vt:lpstr>线性dp：单串</vt:lpstr>
      <vt:lpstr>线性dp：单串</vt:lpstr>
      <vt:lpstr>线性dp：双串</vt:lpstr>
      <vt:lpstr>线性dp：双串</vt:lpstr>
      <vt:lpstr>线性dp：双串</vt:lpstr>
      <vt:lpstr>线性dp：双串</vt:lpstr>
      <vt:lpstr>区间dp</vt:lpstr>
      <vt:lpstr>区间dp</vt:lpstr>
      <vt:lpstr>区间dp</vt:lpstr>
      <vt:lpstr>区间dp</vt:lpstr>
      <vt:lpstr>背包dp</vt:lpstr>
      <vt:lpstr>背包dp</vt:lpstr>
      <vt:lpstr>计数dp</vt:lpstr>
      <vt:lpstr>计数dp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7</cp:revision>
  <dcterms:created xsi:type="dcterms:W3CDTF">2025-04-03T08:34:56Z</dcterms:created>
  <dcterms:modified xsi:type="dcterms:W3CDTF">2025-04-17T09:51:53Z</dcterms:modified>
</cp:coreProperties>
</file>