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17C0-83E9-F711-F476-F859FFD5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08704-64DB-FA0B-8B4B-6B262B208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5EEFC-85F4-1391-2300-8B174457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38C53-2E91-A80A-91C8-843B1E87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A26F-620F-1090-252C-CC6FABCF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4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956B-2DB6-5EDC-4E94-310E68CA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BC7EB-3297-8923-FCD5-04591E79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B1EA2-A11D-10CB-EEA3-C4F61EB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8A61C-3AA9-5BA6-FDE4-482766A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F27FE-7E51-52C7-7741-34CADEE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7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DE8B4C-64B1-B290-F278-72651092A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9AAAA-EDBA-C662-0F00-B4D0CEED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CFE5-C9FA-5162-5C4C-613FD120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F54C4-B61C-A881-1BDC-B160D699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8D5C3-D819-9E04-D902-A05E4CC3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6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B4815-2254-B0DE-1F9D-79C681CF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AD788-5B52-E788-861F-16DCD1F8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F9A81-BEA4-4BAF-040F-BD0A277F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8D21E-4528-60E4-5A2E-23FEE9AC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A3DEE-A700-2F13-53F5-EF9C0EFE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1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11708-09A8-4073-37DF-D56F612A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8A657-6135-17D3-ACA2-228E0DA5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33330-0012-E360-1F71-2E29BE27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EC4AA-F5E4-5834-AF48-0874C340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F15FC-B105-4489-BC07-E9CCC30F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8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649C0-5BED-D113-48C9-9A2B8055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44185-06D6-981B-8F68-BC603571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8A30E-91DF-103B-A37B-F41F338C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2302B-C204-E2CB-D953-6CF269A7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411C0-F8E8-5ADD-F4C6-E55E5D7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7C393-F6C3-45FE-B454-71603019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5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E90A3-5C9F-590A-652B-ACC6DCCE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51E8E5-2F6B-1056-36C6-51884AF9D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531BA-B3DB-B81B-B007-2AEF36CB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792C5-169C-75F6-5A8E-0BA2C7C5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42905-A829-FD0E-5565-E3DC79D87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42F6E-9D9D-F086-3874-BFE8FFBC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F94B89-22D4-3F7A-DAAA-387BA681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DC6B4A-CD2F-CAAB-91C0-1D513391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3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636CD-EA4E-CB91-C74C-148016F3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BFD889-0D8C-ECF3-19B1-98934A37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D3674C-9CAD-257F-FF2A-ECC75F0B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66940-9332-8985-E122-67B04B4B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A8DAE7-355D-394E-6635-756D59BC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47867-90F1-067D-A316-352AC358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0E37F-65CD-C4C0-FBDE-FA01E7D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B104-9053-88E5-6CA3-59F64FCA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27CB-820C-B06A-C62C-0451402E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7EE1E7-9E7C-4075-E202-5D4D0A01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96CEB-7D12-00D2-3AAB-B0353CB3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CEA2A-E151-00C0-69EA-BD11FFC1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7CED2-13B9-80CF-7580-08FA0FE2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0BC8-DB96-8D24-74EA-62EF788E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FC635C-6F2B-6E85-4F61-6B6DF837D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C102C-6FE0-A9FF-5849-229F4A7CA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EF1A4-98C4-616F-3707-A710F034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E5EA1-AB53-3BC2-A784-3C06F9DE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45333D-D6FC-6264-59F4-55E29379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FF50B-B329-6CFC-90B9-A49ACD89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D9FDA-2F48-AB8E-00BB-83BF1BDF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49B17-420C-1739-466B-0F9E2F6EB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2164C-B271-42BF-96F6-B34D35DD7354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D1AEA-FB17-1582-4561-E9419E5B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10B1-5504-E76B-E07F-C1F271112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1D9CC-E2B7-4FAE-830E-410433CF00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B12D-1863-C991-80B9-A4694EA0F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中的位运算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7CE011-44FC-2AF1-54C3-FF2BB2C74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97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3D928-7D56-66CB-80FB-4B15A2F75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328D-F4BC-5358-2B59-7AF41D40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9C0EE-54B0-155B-AF24-282EE43F2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>
            <a:normAutofit/>
          </a:bodyPr>
          <a:lstStyle/>
          <a:p>
            <a:r>
              <a:rPr lang="zh-CN" altLang="en-US" dirty="0"/>
              <a:t>只用两个变量交换两个数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A63068-1B38-8730-41FE-9B972F51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86" y="2595382"/>
            <a:ext cx="8327788" cy="389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3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7CA1-96A4-83CF-71FC-C511CD45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1A4D0-2B70-D85C-6090-CBA0A6FA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C4181-F72C-4B2D-E9F1-FAD61A71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>
            <a:normAutofit/>
          </a:bodyPr>
          <a:lstStyle/>
          <a:p>
            <a:r>
              <a:rPr lang="zh-CN" altLang="en-US" dirty="0"/>
              <a:t>取出最低有效位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把一个数最低的</a:t>
            </a:r>
            <a:r>
              <a:rPr lang="en-US" altLang="zh-CN" dirty="0"/>
              <a:t>1</a:t>
            </a:r>
            <a:r>
              <a:rPr lang="zh-CN" altLang="en-US" dirty="0"/>
              <a:t>保留，其余位置全部置零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992C5-CE82-0440-C162-C972632D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71" y="3047607"/>
            <a:ext cx="7769663" cy="363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4CF70-5378-CC89-7535-EE51D5B3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823E-C67B-CBAC-8003-4F503B5F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887A1-6829-5701-F9AB-9D65C1A73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>
            <a:normAutofit/>
          </a:bodyPr>
          <a:lstStyle/>
          <a:p>
            <a:r>
              <a:rPr lang="zh-CN" altLang="en-US" dirty="0"/>
              <a:t>除以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算术右移一位</a:t>
            </a:r>
            <a:r>
              <a:rPr lang="zh-CN" altLang="en-US" dirty="0">
                <a:solidFill>
                  <a:srgbClr val="FF0000"/>
                </a:solidFill>
              </a:rPr>
              <a:t>几乎</a:t>
            </a:r>
            <a:r>
              <a:rPr lang="zh-CN" altLang="en-US" dirty="0"/>
              <a:t>等同于</a:t>
            </a:r>
            <a:r>
              <a:rPr lang="en-US" altLang="zh-CN" dirty="0"/>
              <a:t>/2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7183B3-E2C1-DF41-E565-E9FD43066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67" y="2987315"/>
            <a:ext cx="6906465" cy="37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AF1FA-5197-4442-FEDA-E70B70257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52F33-515E-0313-55EF-9674F06F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269"/>
            <a:ext cx="10515600" cy="523128"/>
          </a:xfrm>
        </p:spPr>
        <p:txBody>
          <a:bodyPr/>
          <a:lstStyle/>
          <a:p>
            <a:r>
              <a:rPr lang="zh-CN" altLang="en-US" dirty="0"/>
              <a:t>位运算是什么？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35B0BB-801F-75F6-3BBC-3E82121E0733}"/>
              </a:ext>
            </a:extLst>
          </p:cNvPr>
          <p:cNvSpPr txBox="1"/>
          <p:nvPr/>
        </p:nvSpPr>
        <p:spPr>
          <a:xfrm>
            <a:off x="3137647" y="2555397"/>
            <a:ext cx="78486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/>
              <a:t>位运算是直接对整数的二进制位（</a:t>
            </a:r>
            <a:r>
              <a:rPr lang="en-US" altLang="zh-CN" sz="1800" dirty="0"/>
              <a:t>bit</a:t>
            </a:r>
            <a:r>
              <a:rPr lang="zh-CN" altLang="en-US" sz="1800" dirty="0"/>
              <a:t>）进行操作的运算，包括：</a:t>
            </a:r>
          </a:p>
          <a:p>
            <a:pPr marL="0" indent="0">
              <a:buNone/>
            </a:pPr>
            <a:r>
              <a:rPr lang="en-US" altLang="zh-CN" sz="1800" dirty="0">
                <a:highlight>
                  <a:srgbClr val="C0C0C0"/>
                </a:highlight>
              </a:rPr>
              <a:t>&amp;</a:t>
            </a:r>
            <a:r>
              <a:rPr lang="zh-CN" altLang="en-US" sz="1800" dirty="0"/>
              <a:t>（与）、</a:t>
            </a:r>
            <a:r>
              <a:rPr lang="en-US" altLang="zh-CN" sz="1800" dirty="0">
                <a:highlight>
                  <a:srgbClr val="C0C0C0"/>
                </a:highlight>
              </a:rPr>
              <a:t>|</a:t>
            </a:r>
            <a:r>
              <a:rPr lang="zh-CN" altLang="en-US" sz="1800" dirty="0"/>
              <a:t>（或）、</a:t>
            </a:r>
            <a:r>
              <a:rPr lang="en-US" altLang="zh-CN" sz="1800" dirty="0">
                <a:highlight>
                  <a:srgbClr val="C0C0C0"/>
                </a:highlight>
              </a:rPr>
              <a:t>^</a:t>
            </a:r>
            <a:r>
              <a:rPr lang="zh-CN" altLang="en-US" sz="1800" dirty="0"/>
              <a:t>（异或）、</a:t>
            </a:r>
            <a:r>
              <a:rPr lang="en-US" altLang="zh-CN" sz="1800" dirty="0">
                <a:highlight>
                  <a:srgbClr val="C0C0C0"/>
                </a:highlight>
              </a:rPr>
              <a:t>~</a:t>
            </a:r>
            <a:r>
              <a:rPr lang="zh-CN" altLang="en-US" sz="1800" dirty="0"/>
              <a:t>（取反）、</a:t>
            </a:r>
            <a:r>
              <a:rPr lang="en-US" altLang="zh-CN" sz="1800" dirty="0">
                <a:highlight>
                  <a:srgbClr val="C0C0C0"/>
                </a:highlight>
              </a:rPr>
              <a:t>&lt;&lt;</a:t>
            </a:r>
            <a:r>
              <a:rPr lang="zh-CN" altLang="en-US" sz="1800" dirty="0"/>
              <a:t>（左移）、</a:t>
            </a:r>
            <a:r>
              <a:rPr lang="en-US" altLang="zh-CN" sz="1800" dirty="0">
                <a:highlight>
                  <a:srgbClr val="C0C0C0"/>
                </a:highlight>
              </a:rPr>
              <a:t>&gt;&gt;</a:t>
            </a:r>
            <a:r>
              <a:rPr lang="zh-CN" altLang="en-US" sz="1800" dirty="0"/>
              <a:t>（右移）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606B220-4F50-0742-AB71-4DA0B4A80BD0}"/>
              </a:ext>
            </a:extLst>
          </p:cNvPr>
          <p:cNvGrpSpPr/>
          <p:nvPr/>
        </p:nvGrpSpPr>
        <p:grpSpPr>
          <a:xfrm>
            <a:off x="838200" y="4264869"/>
            <a:ext cx="10515600" cy="1323347"/>
            <a:chOff x="838200" y="3696598"/>
            <a:chExt cx="10515600" cy="1323347"/>
          </a:xfrm>
        </p:grpSpPr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634103EF-AE7A-D1A0-AD42-A56470757D27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96598"/>
              <a:ext cx="10515600" cy="5231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位运算有哪些好处？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118E56-E7B3-98B0-15C4-36C87A575A7A}"/>
                </a:ext>
              </a:extLst>
            </p:cNvPr>
            <p:cNvSpPr txBox="1"/>
            <p:nvPr/>
          </p:nvSpPr>
          <p:spPr>
            <a:xfrm>
              <a:off x="3137647" y="4219726"/>
              <a:ext cx="7848600" cy="8002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l" fontAlgn="t">
                <a:spcAft>
                  <a:spcPts val="1200"/>
                </a:spcAft>
              </a:pPr>
              <a:r>
                <a:rPr lang="zh-CN" altLang="en-US" b="1" dirty="0"/>
                <a:t>高效性</a:t>
              </a:r>
              <a:r>
                <a:rPr lang="zh-CN" altLang="en-US" dirty="0"/>
                <a:t>：底层硬件直接支持，速度远超算术运算。</a:t>
              </a:r>
            </a:p>
            <a:p>
              <a:pPr algn="l" fontAlgn="t">
                <a:spcAft>
                  <a:spcPts val="1200"/>
                </a:spcAft>
              </a:pPr>
              <a:r>
                <a:rPr lang="zh-CN" altLang="en-US" b="1" dirty="0"/>
                <a:t>节省资源</a:t>
              </a:r>
              <a:r>
                <a:rPr lang="zh-CN" altLang="en-US" dirty="0"/>
                <a:t>：用少量内存表示状态（如位掩码、压缩数据）。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4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B3EC-367F-F631-F913-FB59C5A4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基础：逻辑门（一比特输入）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38A50-7B6D-B0D0-9B9F-77EB28FE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54"/>
            <a:ext cx="2194302" cy="51978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AND</a:t>
            </a:r>
            <a:r>
              <a:rPr lang="zh-CN" altLang="en-US" dirty="0"/>
              <a:t>（与门）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D1DEAC1-F08F-B8F7-5138-63E8EF2F1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22963"/>
              </p:ext>
            </p:extLst>
          </p:nvPr>
        </p:nvGraphicFramePr>
        <p:xfrm>
          <a:off x="838200" y="2288828"/>
          <a:ext cx="4208649" cy="184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83">
                  <a:extLst>
                    <a:ext uri="{9D8B030D-6E8A-4147-A177-3AD203B41FA5}">
                      <a16:colId xmlns:a16="http://schemas.microsoft.com/office/drawing/2014/main" val="2913472855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1424637791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3191826741"/>
                    </a:ext>
                  </a:extLst>
                </a:gridCol>
              </a:tblGrid>
              <a:tr h="382977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输出（</a:t>
                      </a:r>
                      <a:r>
                        <a:rPr lang="en-US" altLang="zh-CN" dirty="0"/>
                        <a:t>A&amp;B)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8934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6903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981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59326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78855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87D5927-BACE-1479-1DE5-A2FA5E2D55D2}"/>
              </a:ext>
            </a:extLst>
          </p:cNvPr>
          <p:cNvSpPr txBox="1">
            <a:spLocks/>
          </p:cNvSpPr>
          <p:nvPr/>
        </p:nvSpPr>
        <p:spPr>
          <a:xfrm>
            <a:off x="7066894" y="1685954"/>
            <a:ext cx="2194302" cy="51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OR</a:t>
            </a:r>
            <a:r>
              <a:rPr lang="zh-CN" altLang="en-US" dirty="0"/>
              <a:t>（或门）</a:t>
            </a:r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939F4E-9795-E0D2-0115-8581F67FC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7962"/>
              </p:ext>
            </p:extLst>
          </p:nvPr>
        </p:nvGraphicFramePr>
        <p:xfrm>
          <a:off x="7156871" y="2288827"/>
          <a:ext cx="4208649" cy="184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83">
                  <a:extLst>
                    <a:ext uri="{9D8B030D-6E8A-4147-A177-3AD203B41FA5}">
                      <a16:colId xmlns:a16="http://schemas.microsoft.com/office/drawing/2014/main" val="2913472855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1424637791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3191826741"/>
                    </a:ext>
                  </a:extLst>
                </a:gridCol>
              </a:tblGrid>
              <a:tr h="382977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输出（</a:t>
                      </a:r>
                      <a:r>
                        <a:rPr lang="en-US" altLang="zh-CN" dirty="0"/>
                        <a:t>A|B)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8934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6903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981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59326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78855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80FD21-659B-A759-2C2C-5542572E1BF8}"/>
              </a:ext>
            </a:extLst>
          </p:cNvPr>
          <p:cNvSpPr txBox="1">
            <a:spLocks/>
          </p:cNvSpPr>
          <p:nvPr/>
        </p:nvSpPr>
        <p:spPr>
          <a:xfrm>
            <a:off x="838200" y="4352008"/>
            <a:ext cx="2194302" cy="51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NOT</a:t>
            </a:r>
            <a:r>
              <a:rPr lang="zh-CN" altLang="en-US" dirty="0"/>
              <a:t>（非门）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EFB1BC1-1622-2C8C-0086-185986AD742F}"/>
              </a:ext>
            </a:extLst>
          </p:cNvPr>
          <p:cNvSpPr txBox="1">
            <a:spLocks/>
          </p:cNvSpPr>
          <p:nvPr/>
        </p:nvSpPr>
        <p:spPr>
          <a:xfrm>
            <a:off x="7210586" y="4352008"/>
            <a:ext cx="2194302" cy="519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XOR</a:t>
            </a:r>
            <a:r>
              <a:rPr lang="zh-CN" altLang="en-US" dirty="0"/>
              <a:t>（异或门）</a:t>
            </a:r>
            <a:endParaRPr lang="en-US" altLang="zh-CN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4FB7D28-31C0-472C-70FE-52FAA7CA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59414"/>
              </p:ext>
            </p:extLst>
          </p:nvPr>
        </p:nvGraphicFramePr>
        <p:xfrm>
          <a:off x="7210586" y="4954882"/>
          <a:ext cx="4208649" cy="184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883">
                  <a:extLst>
                    <a:ext uri="{9D8B030D-6E8A-4147-A177-3AD203B41FA5}">
                      <a16:colId xmlns:a16="http://schemas.microsoft.com/office/drawing/2014/main" val="2913472855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1424637791"/>
                    </a:ext>
                  </a:extLst>
                </a:gridCol>
                <a:gridCol w="1402883">
                  <a:extLst>
                    <a:ext uri="{9D8B030D-6E8A-4147-A177-3AD203B41FA5}">
                      <a16:colId xmlns:a16="http://schemas.microsoft.com/office/drawing/2014/main" val="3191826741"/>
                    </a:ext>
                  </a:extLst>
                </a:gridCol>
              </a:tblGrid>
              <a:tr h="382977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输出（</a:t>
                      </a:r>
                      <a:r>
                        <a:rPr lang="en-US" altLang="zh-CN" dirty="0"/>
                        <a:t>A^B)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8934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56903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14981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859326"/>
                  </a:ext>
                </a:extLst>
              </a:tr>
              <a:tr h="3298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7885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083FD9C-B348-345F-6C78-703C7D603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6908"/>
              </p:ext>
            </p:extLst>
          </p:nvPr>
        </p:nvGraphicFramePr>
        <p:xfrm>
          <a:off x="838199" y="4954882"/>
          <a:ext cx="4208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325">
                  <a:extLst>
                    <a:ext uri="{9D8B030D-6E8A-4147-A177-3AD203B41FA5}">
                      <a16:colId xmlns:a16="http://schemas.microsoft.com/office/drawing/2014/main" val="1202215170"/>
                    </a:ext>
                  </a:extLst>
                </a:gridCol>
                <a:gridCol w="2104325">
                  <a:extLst>
                    <a:ext uri="{9D8B030D-6E8A-4147-A177-3AD203B41FA5}">
                      <a16:colId xmlns:a16="http://schemas.microsoft.com/office/drawing/2014/main" val="1626724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输出（</a:t>
                      </a:r>
                      <a:r>
                        <a:rPr lang="en-US" altLang="zh-CN" dirty="0"/>
                        <a:t>!A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1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0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1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5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EA2F4-124B-18E5-EFFC-91F4DAF2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中的位运算：逐位操作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FC6A1-AF3B-4B84-F231-BF567D36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951495" cy="535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&amp;</a:t>
            </a:r>
            <a:r>
              <a:rPr lang="zh-CN" altLang="en-US" dirty="0"/>
              <a:t>（按位与）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18E2C9-6793-3BE1-888B-EDE9EC67F926}"/>
              </a:ext>
            </a:extLst>
          </p:cNvPr>
          <p:cNvGrpSpPr/>
          <p:nvPr/>
        </p:nvGrpSpPr>
        <p:grpSpPr>
          <a:xfrm>
            <a:off x="599267" y="3173213"/>
            <a:ext cx="4597830" cy="2264858"/>
            <a:chOff x="738753" y="3075057"/>
            <a:chExt cx="4597830" cy="226485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C258957-749A-B977-806C-8EA7D63B1201}"/>
                </a:ext>
              </a:extLst>
            </p:cNvPr>
            <p:cNvSpPr txBox="1"/>
            <p:nvPr/>
          </p:nvSpPr>
          <p:spPr>
            <a:xfrm>
              <a:off x="1523999" y="307505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1 0 1 0 1 1 0 0</a:t>
              </a:r>
              <a:endParaRPr lang="zh-CN" altLang="en-US" sz="4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E899314-2648-675E-1FAB-A88CABE260A4}"/>
                </a:ext>
              </a:extLst>
            </p:cNvPr>
            <p:cNvSpPr txBox="1"/>
            <p:nvPr/>
          </p:nvSpPr>
          <p:spPr>
            <a:xfrm>
              <a:off x="998214" y="3782943"/>
              <a:ext cx="38651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&amp; 1 1 0 1 1 0 1 0</a:t>
              </a:r>
              <a:endParaRPr lang="zh-CN" altLang="en-US" sz="40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1ED31D6-6994-6D9B-E197-AC2E4D042E1D}"/>
                </a:ext>
              </a:extLst>
            </p:cNvPr>
            <p:cNvCxnSpPr/>
            <p:nvPr/>
          </p:nvCxnSpPr>
          <p:spPr>
            <a:xfrm>
              <a:off x="738753" y="4602997"/>
              <a:ext cx="45978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B03C987-388B-4653-87A4-A1A77EE4454A}"/>
                </a:ext>
              </a:extLst>
            </p:cNvPr>
            <p:cNvSpPr txBox="1"/>
            <p:nvPr/>
          </p:nvSpPr>
          <p:spPr>
            <a:xfrm>
              <a:off x="1523999" y="4632029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1 0 0 0 1 0 0 0</a:t>
              </a:r>
              <a:endParaRPr lang="zh-CN" altLang="en-US" sz="40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460231D-1984-573A-5C5D-1BE68D8107F2}"/>
              </a:ext>
            </a:extLst>
          </p:cNvPr>
          <p:cNvSpPr txBox="1"/>
          <p:nvPr/>
        </p:nvSpPr>
        <p:spPr>
          <a:xfrm>
            <a:off x="599267" y="241968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A=172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B=218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A&amp;B=136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A9E20C7-53EB-8795-1BDD-94A6C4AB009B}"/>
              </a:ext>
            </a:extLst>
          </p:cNvPr>
          <p:cNvSpPr txBox="1">
            <a:spLocks/>
          </p:cNvSpPr>
          <p:nvPr/>
        </p:nvSpPr>
        <p:spPr>
          <a:xfrm>
            <a:off x="6621651" y="1690688"/>
            <a:ext cx="1951495" cy="53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|</a:t>
            </a:r>
            <a:r>
              <a:rPr lang="zh-CN" altLang="en-US" dirty="0"/>
              <a:t>（按位或）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1ED08EB-5981-C9B0-2BC5-99A1F5DD8C2F}"/>
              </a:ext>
            </a:extLst>
          </p:cNvPr>
          <p:cNvGrpSpPr/>
          <p:nvPr/>
        </p:nvGrpSpPr>
        <p:grpSpPr>
          <a:xfrm>
            <a:off x="6382718" y="3173213"/>
            <a:ext cx="4597830" cy="2264858"/>
            <a:chOff x="738753" y="3075057"/>
            <a:chExt cx="4597830" cy="226485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8374BBF-97CC-2965-6327-B0FA820B62CA}"/>
                </a:ext>
              </a:extLst>
            </p:cNvPr>
            <p:cNvSpPr txBox="1"/>
            <p:nvPr/>
          </p:nvSpPr>
          <p:spPr>
            <a:xfrm>
              <a:off x="1523999" y="307505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1 0 1 0 1 1 0 0</a:t>
              </a:r>
              <a:endParaRPr lang="zh-CN" altLang="en-US" sz="4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6B778A-D393-900F-1D36-D59BBD338181}"/>
                </a:ext>
              </a:extLst>
            </p:cNvPr>
            <p:cNvSpPr txBox="1"/>
            <p:nvPr/>
          </p:nvSpPr>
          <p:spPr>
            <a:xfrm>
              <a:off x="998214" y="3782943"/>
              <a:ext cx="3881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|   1 1 0 1 1 0 1 0</a:t>
              </a:r>
              <a:endParaRPr lang="zh-CN" altLang="en-US" sz="4000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3E4766C-F887-7B3B-B52A-B4011F17D352}"/>
                </a:ext>
              </a:extLst>
            </p:cNvPr>
            <p:cNvCxnSpPr/>
            <p:nvPr/>
          </p:nvCxnSpPr>
          <p:spPr>
            <a:xfrm>
              <a:off x="738753" y="4602997"/>
              <a:ext cx="45978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91E454E-206B-4989-B1A8-A8E89AA902B6}"/>
                </a:ext>
              </a:extLst>
            </p:cNvPr>
            <p:cNvSpPr txBox="1"/>
            <p:nvPr/>
          </p:nvSpPr>
          <p:spPr>
            <a:xfrm>
              <a:off x="1523999" y="4632029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1 1 1 1 1 1 1 0</a:t>
              </a:r>
              <a:endParaRPr lang="zh-CN" altLang="en-US" sz="40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817ADB1-DF75-9F6D-A1D3-5B2245D33421}"/>
              </a:ext>
            </a:extLst>
          </p:cNvPr>
          <p:cNvSpPr txBox="1"/>
          <p:nvPr/>
        </p:nvSpPr>
        <p:spPr>
          <a:xfrm>
            <a:off x="6382718" y="2419681"/>
            <a:ext cx="3679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A=172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B=218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A|B=255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06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30669-D4B2-AEB4-D74A-E3C1C6BD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C652-ABC7-D52D-48DD-9CFDEF65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中的位运算：逐位操作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3A8EE-93F1-A008-081B-5D40E008A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354451" cy="5352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~</a:t>
            </a:r>
            <a:r>
              <a:rPr lang="zh-CN" altLang="en-US" dirty="0"/>
              <a:t>（按位取反）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1B8EE-F5BF-F13F-9CFF-4361ABF01F8E}"/>
              </a:ext>
            </a:extLst>
          </p:cNvPr>
          <p:cNvSpPr txBox="1"/>
          <p:nvPr/>
        </p:nvSpPr>
        <p:spPr>
          <a:xfrm>
            <a:off x="1322519" y="4699319"/>
            <a:ext cx="325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9BA415-A4F7-FF6B-66D2-2BD6EF5C81AA}"/>
              </a:ext>
            </a:extLst>
          </p:cNvPr>
          <p:cNvSpPr txBox="1"/>
          <p:nvPr/>
        </p:nvSpPr>
        <p:spPr>
          <a:xfrm>
            <a:off x="599267" y="241968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A=172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~A=83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0F41296-28D7-42E4-AFB0-538C42ECE632}"/>
              </a:ext>
            </a:extLst>
          </p:cNvPr>
          <p:cNvSpPr txBox="1">
            <a:spLocks/>
          </p:cNvSpPr>
          <p:nvPr/>
        </p:nvSpPr>
        <p:spPr>
          <a:xfrm>
            <a:off x="6621651" y="1690688"/>
            <a:ext cx="2455190" cy="535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^</a:t>
            </a:r>
            <a:r>
              <a:rPr lang="zh-CN" altLang="en-US" dirty="0"/>
              <a:t>（按位异或）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1DF2B6-256A-EBF6-680A-10BBDF75F74B}"/>
              </a:ext>
            </a:extLst>
          </p:cNvPr>
          <p:cNvGrpSpPr/>
          <p:nvPr/>
        </p:nvGrpSpPr>
        <p:grpSpPr>
          <a:xfrm>
            <a:off x="6382718" y="3173213"/>
            <a:ext cx="4597830" cy="2280356"/>
            <a:chOff x="738753" y="3075057"/>
            <a:chExt cx="4597830" cy="22803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EEE774F-0FB5-DD0D-F953-D60AE441A569}"/>
                </a:ext>
              </a:extLst>
            </p:cNvPr>
            <p:cNvSpPr txBox="1"/>
            <p:nvPr/>
          </p:nvSpPr>
          <p:spPr>
            <a:xfrm>
              <a:off x="1523999" y="307505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1 0 1 0 1 1 0 0</a:t>
              </a:r>
              <a:endParaRPr lang="zh-CN" altLang="en-US" sz="40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54F804-8386-75A3-026B-919C6F448372}"/>
                </a:ext>
              </a:extLst>
            </p:cNvPr>
            <p:cNvSpPr txBox="1"/>
            <p:nvPr/>
          </p:nvSpPr>
          <p:spPr>
            <a:xfrm>
              <a:off x="1041495" y="3782943"/>
              <a:ext cx="3821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^ 1 1 0 1 1 0 1 0</a:t>
              </a:r>
              <a:endParaRPr lang="zh-CN" altLang="en-US" sz="4000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F751DB4-9715-C58E-786D-C76F48A653CB}"/>
                </a:ext>
              </a:extLst>
            </p:cNvPr>
            <p:cNvCxnSpPr/>
            <p:nvPr/>
          </p:nvCxnSpPr>
          <p:spPr>
            <a:xfrm>
              <a:off x="738753" y="4602997"/>
              <a:ext cx="45978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F4390DD-03C9-454F-8574-4A7E6B2C0B0A}"/>
                </a:ext>
              </a:extLst>
            </p:cNvPr>
            <p:cNvSpPr txBox="1"/>
            <p:nvPr/>
          </p:nvSpPr>
          <p:spPr>
            <a:xfrm>
              <a:off x="1523999" y="464752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0 1 1 1 0 1 1 0</a:t>
              </a:r>
              <a:endParaRPr lang="zh-CN" altLang="en-US" sz="40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7CC7775-C666-3B48-DC55-C9E6056BEFD1}"/>
              </a:ext>
            </a:extLst>
          </p:cNvPr>
          <p:cNvSpPr txBox="1"/>
          <p:nvPr/>
        </p:nvSpPr>
        <p:spPr>
          <a:xfrm>
            <a:off x="6382718" y="2419681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A=172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B=218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A^B=118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22A64D-BEE8-D9C2-8269-B417ECAA3081}"/>
              </a:ext>
            </a:extLst>
          </p:cNvPr>
          <p:cNvGrpSpPr/>
          <p:nvPr/>
        </p:nvGrpSpPr>
        <p:grpSpPr>
          <a:xfrm>
            <a:off x="598936" y="3429000"/>
            <a:ext cx="4597830" cy="1556972"/>
            <a:chOff x="599267" y="3881099"/>
            <a:chExt cx="4597830" cy="155697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D65563A-03CA-1B0C-FBE2-BBB26DCE8713}"/>
                </a:ext>
              </a:extLst>
            </p:cNvPr>
            <p:cNvSpPr txBox="1"/>
            <p:nvPr/>
          </p:nvSpPr>
          <p:spPr>
            <a:xfrm>
              <a:off x="858728" y="3881099"/>
              <a:ext cx="38218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~ 1 0 1 0 1 1 0 0</a:t>
              </a:r>
              <a:endParaRPr lang="zh-CN" altLang="en-US" sz="40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C981FF-60C0-0B86-4D9B-0B0CF5532264}"/>
                </a:ext>
              </a:extLst>
            </p:cNvPr>
            <p:cNvCxnSpPr/>
            <p:nvPr/>
          </p:nvCxnSpPr>
          <p:spPr>
            <a:xfrm>
              <a:off x="599267" y="4701153"/>
              <a:ext cx="45978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D629328-3B9D-FC06-C798-D93DC6D06CB6}"/>
                </a:ext>
              </a:extLst>
            </p:cNvPr>
            <p:cNvSpPr txBox="1"/>
            <p:nvPr/>
          </p:nvSpPr>
          <p:spPr>
            <a:xfrm>
              <a:off x="1341232" y="4730185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/>
                <a:t>0 1 0 1 0 0 1 1</a:t>
              </a:r>
              <a:endParaRPr lang="zh-CN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98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2419A-0214-463A-757F-20A216E6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3356-D8FD-E8EB-9CCA-1FA47163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中的位运算：移位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F27BC-3524-5CCD-2D37-D0FC57E9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354451" cy="5352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&lt;&lt; </a:t>
            </a:r>
            <a:r>
              <a:rPr lang="zh-CN" altLang="en-US" dirty="0"/>
              <a:t>左移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495660-1CF5-A424-F90D-BCE95F8EE316}"/>
              </a:ext>
            </a:extLst>
          </p:cNvPr>
          <p:cNvSpPr txBox="1"/>
          <p:nvPr/>
        </p:nvSpPr>
        <p:spPr>
          <a:xfrm>
            <a:off x="1322519" y="4699319"/>
            <a:ext cx="325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03A356-C5B7-F69F-FD5B-E3FFB6248B34}"/>
              </a:ext>
            </a:extLst>
          </p:cNvPr>
          <p:cNvSpPr txBox="1"/>
          <p:nvPr/>
        </p:nvSpPr>
        <p:spPr>
          <a:xfrm>
            <a:off x="599267" y="2419681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A=172</a:t>
            </a:r>
            <a:r>
              <a:rPr lang="zh-CN" altLang="en-US" sz="2400" dirty="0">
                <a:highlight>
                  <a:srgbClr val="C0C0C0"/>
                </a:highlight>
              </a:rPr>
              <a:t>，</a:t>
            </a:r>
            <a:r>
              <a:rPr lang="en-US" altLang="zh-CN" sz="2400" dirty="0">
                <a:highlight>
                  <a:srgbClr val="C0C0C0"/>
                </a:highlight>
              </a:rPr>
              <a:t>A&lt;&lt;2=176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DBF40-466C-DB11-C5B5-ACBEC366E5B2}"/>
              </a:ext>
            </a:extLst>
          </p:cNvPr>
          <p:cNvSpPr txBox="1"/>
          <p:nvPr/>
        </p:nvSpPr>
        <p:spPr>
          <a:xfrm>
            <a:off x="1021061" y="3256396"/>
            <a:ext cx="34804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 1 0 </a:t>
            </a:r>
            <a:r>
              <a:rPr lang="en-US" altLang="zh-CN" sz="4000" dirty="0">
                <a:highlight>
                  <a:srgbClr val="FFFF00"/>
                </a:highlight>
              </a:rPr>
              <a:t>1 0 1 1 0 0</a:t>
            </a:r>
            <a:endParaRPr lang="zh-CN" altLang="en-US" sz="4000" dirty="0">
              <a:highlight>
                <a:srgbClr val="FFFF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CAC5F-AB7E-9630-A60D-F38F3C52C660}"/>
              </a:ext>
            </a:extLst>
          </p:cNvPr>
          <p:cNvSpPr txBox="1"/>
          <p:nvPr/>
        </p:nvSpPr>
        <p:spPr>
          <a:xfrm>
            <a:off x="1149756" y="4825741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highlight>
                  <a:srgbClr val="FFFF00"/>
                </a:highlight>
              </a:rPr>
              <a:t>1 0 1 1 0 0 </a:t>
            </a:r>
            <a:r>
              <a:rPr lang="en-US" altLang="zh-CN" sz="4000" dirty="0"/>
              <a:t>0 0</a:t>
            </a:r>
            <a:endParaRPr lang="zh-CN" altLang="en-US" sz="40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63505C9-F09B-1D1E-D3ED-6B26B7F49793}"/>
              </a:ext>
            </a:extLst>
          </p:cNvPr>
          <p:cNvSpPr/>
          <p:nvPr/>
        </p:nvSpPr>
        <p:spPr>
          <a:xfrm>
            <a:off x="2645043" y="4235042"/>
            <a:ext cx="232475" cy="5043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FB42476-2079-40C4-3670-C85CCDDECC1A}"/>
              </a:ext>
            </a:extLst>
          </p:cNvPr>
          <p:cNvGrpSpPr/>
          <p:nvPr/>
        </p:nvGrpSpPr>
        <p:grpSpPr>
          <a:xfrm>
            <a:off x="6208363" y="1567295"/>
            <a:ext cx="5685546" cy="2463955"/>
            <a:chOff x="6327183" y="1670617"/>
            <a:chExt cx="5685546" cy="246395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A81D6FF-5418-D28D-19F7-F0CA49A2EE1C}"/>
                </a:ext>
              </a:extLst>
            </p:cNvPr>
            <p:cNvSpPr txBox="1"/>
            <p:nvPr/>
          </p:nvSpPr>
          <p:spPr>
            <a:xfrm>
              <a:off x="7329663" y="213482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highlight>
                    <a:srgbClr val="FFFF00"/>
                  </a:highlight>
                </a:rPr>
                <a:t>1 0 1 0 1 1 </a:t>
              </a:r>
              <a:r>
                <a:rPr lang="en-US" altLang="zh-CN" sz="4000" dirty="0"/>
                <a:t>0 0</a:t>
              </a:r>
              <a:endParaRPr lang="zh-CN" altLang="en-US" sz="4000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D1AF814-6222-4167-B078-0FCC15DDCDA3}"/>
                </a:ext>
              </a:extLst>
            </p:cNvPr>
            <p:cNvGrpSpPr/>
            <p:nvPr/>
          </p:nvGrpSpPr>
          <p:grpSpPr>
            <a:xfrm>
              <a:off x="6327183" y="1670617"/>
              <a:ext cx="5685546" cy="535283"/>
              <a:chOff x="6621651" y="1690688"/>
              <a:chExt cx="5685546" cy="535283"/>
            </a:xfrm>
          </p:grpSpPr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7D9072D9-4AC8-8EB3-A9B2-C408A5BBF5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1651" y="1690688"/>
                <a:ext cx="2455190" cy="535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&gt;&gt;</a:t>
                </a:r>
                <a:r>
                  <a:rPr lang="zh-CN" altLang="en-US" dirty="0"/>
                  <a:t>算术右移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8B1B02-40C3-42C6-E987-566C4B438A6A}"/>
                  </a:ext>
                </a:extLst>
              </p:cNvPr>
              <p:cNvSpPr txBox="1"/>
              <p:nvPr/>
            </p:nvSpPr>
            <p:spPr>
              <a:xfrm>
                <a:off x="8663251" y="1690688"/>
                <a:ext cx="3643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highlight>
                      <a:srgbClr val="C0C0C0"/>
                    </a:highlight>
                  </a:rPr>
                  <a:t>char A = -84</a:t>
                </a:r>
                <a:r>
                  <a:rPr lang="zh-CN" altLang="en-US" sz="2400" dirty="0">
                    <a:highlight>
                      <a:srgbClr val="C0C0C0"/>
                    </a:highlight>
                  </a:rPr>
                  <a:t>，</a:t>
                </a:r>
                <a:r>
                  <a:rPr lang="en-US" altLang="zh-CN" sz="2400" dirty="0">
                    <a:highlight>
                      <a:srgbClr val="C0C0C0"/>
                    </a:highlight>
                  </a:rPr>
                  <a:t>A&gt;&gt;2=-21</a:t>
                </a:r>
                <a:endParaRPr lang="zh-CN" altLang="en-US" sz="2400" dirty="0"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4333216-B796-0565-9F78-09555251BD19}"/>
                </a:ext>
              </a:extLst>
            </p:cNvPr>
            <p:cNvSpPr txBox="1"/>
            <p:nvPr/>
          </p:nvSpPr>
          <p:spPr>
            <a:xfrm>
              <a:off x="7324499" y="3426686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</a:rPr>
                <a:t>1 1</a:t>
              </a:r>
              <a:r>
                <a:rPr lang="en-US" altLang="zh-CN" sz="4000" dirty="0"/>
                <a:t> </a:t>
              </a:r>
              <a:r>
                <a:rPr lang="en-US" altLang="zh-CN" sz="4000" dirty="0">
                  <a:highlight>
                    <a:srgbClr val="FFFF00"/>
                  </a:highlight>
                </a:rPr>
                <a:t>1 0 1 0 1 1</a:t>
              </a:r>
              <a:endParaRPr lang="zh-CN" altLang="en-US" sz="4000" dirty="0">
                <a:highlight>
                  <a:srgbClr val="FFFF00"/>
                </a:highlight>
              </a:endParaRPr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4A7CDE17-883E-19D6-58F1-050A3C806B23}"/>
                </a:ext>
              </a:extLst>
            </p:cNvPr>
            <p:cNvSpPr/>
            <p:nvPr/>
          </p:nvSpPr>
          <p:spPr>
            <a:xfrm>
              <a:off x="8666135" y="2909875"/>
              <a:ext cx="232475" cy="50437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5AFDA5-4DD9-719C-9C1A-152C38F4DA02}"/>
              </a:ext>
            </a:extLst>
          </p:cNvPr>
          <p:cNvGrpSpPr/>
          <p:nvPr/>
        </p:nvGrpSpPr>
        <p:grpSpPr>
          <a:xfrm>
            <a:off x="6208363" y="4301649"/>
            <a:ext cx="5709592" cy="2463955"/>
            <a:chOff x="6327183" y="1670617"/>
            <a:chExt cx="5709592" cy="246395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514CCD7-E48B-B6A4-5DC6-5D7939D818EE}"/>
                </a:ext>
              </a:extLst>
            </p:cNvPr>
            <p:cNvSpPr txBox="1"/>
            <p:nvPr/>
          </p:nvSpPr>
          <p:spPr>
            <a:xfrm>
              <a:off x="7329663" y="2134827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highlight>
                    <a:srgbClr val="FFFF00"/>
                  </a:highlight>
                </a:rPr>
                <a:t>1 0 1 0 1 1 </a:t>
              </a:r>
              <a:r>
                <a:rPr lang="en-US" altLang="zh-CN" sz="4000" dirty="0"/>
                <a:t>0 0</a:t>
              </a:r>
              <a:endParaRPr lang="zh-CN" altLang="en-US" sz="4000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F119A8-E742-E0CC-1AF2-8ED0DF24F089}"/>
                </a:ext>
              </a:extLst>
            </p:cNvPr>
            <p:cNvGrpSpPr/>
            <p:nvPr/>
          </p:nvGrpSpPr>
          <p:grpSpPr>
            <a:xfrm>
              <a:off x="6327183" y="1670617"/>
              <a:ext cx="5709592" cy="535283"/>
              <a:chOff x="6621651" y="1690688"/>
              <a:chExt cx="5709592" cy="535283"/>
            </a:xfrm>
          </p:grpSpPr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67F769FD-2A38-EBB6-800F-733EA6C855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1651" y="1690688"/>
                <a:ext cx="2455190" cy="535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&gt;&gt;</a:t>
                </a:r>
                <a:r>
                  <a:rPr lang="zh-CN" altLang="en-US" dirty="0"/>
                  <a:t>逻辑右移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B7D51B-F262-2E45-2B0F-E742EC55988B}"/>
                  </a:ext>
                </a:extLst>
              </p:cNvPr>
              <p:cNvSpPr txBox="1"/>
              <p:nvPr/>
            </p:nvSpPr>
            <p:spPr>
              <a:xfrm>
                <a:off x="8663251" y="1690688"/>
                <a:ext cx="36679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>
                    <a:highlight>
                      <a:srgbClr val="C0C0C0"/>
                    </a:highlight>
                  </a:rPr>
                  <a:t>uchar</a:t>
                </a:r>
                <a:r>
                  <a:rPr lang="en-US" altLang="zh-CN" sz="2400" dirty="0">
                    <a:highlight>
                      <a:srgbClr val="C0C0C0"/>
                    </a:highlight>
                  </a:rPr>
                  <a:t> A = 172</a:t>
                </a:r>
                <a:r>
                  <a:rPr lang="zh-CN" altLang="en-US" sz="2400" dirty="0">
                    <a:highlight>
                      <a:srgbClr val="C0C0C0"/>
                    </a:highlight>
                  </a:rPr>
                  <a:t>，</a:t>
                </a:r>
                <a:r>
                  <a:rPr lang="en-US" altLang="zh-CN" sz="2400" dirty="0">
                    <a:highlight>
                      <a:srgbClr val="C0C0C0"/>
                    </a:highlight>
                  </a:rPr>
                  <a:t>A&gt;&gt;2=43</a:t>
                </a:r>
                <a:endParaRPr lang="zh-CN" altLang="en-US" sz="2400" dirty="0"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E56BF58-7D38-C504-5F3C-630E85DC3217}"/>
                </a:ext>
              </a:extLst>
            </p:cNvPr>
            <p:cNvSpPr txBox="1"/>
            <p:nvPr/>
          </p:nvSpPr>
          <p:spPr>
            <a:xfrm>
              <a:off x="7324499" y="3426686"/>
              <a:ext cx="33393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rgbClr val="FF0000"/>
                  </a:solidFill>
                </a:rPr>
                <a:t>0 0</a:t>
              </a:r>
              <a:r>
                <a:rPr lang="en-US" altLang="zh-CN" sz="4000" dirty="0"/>
                <a:t> </a:t>
              </a:r>
              <a:r>
                <a:rPr lang="en-US" altLang="zh-CN" sz="4000" dirty="0">
                  <a:highlight>
                    <a:srgbClr val="FFFF00"/>
                  </a:highlight>
                </a:rPr>
                <a:t>1 0 1 0 1 1</a:t>
              </a:r>
              <a:endParaRPr lang="zh-CN" altLang="en-US" sz="4000" dirty="0">
                <a:highlight>
                  <a:srgbClr val="FFFF00"/>
                </a:highlight>
              </a:endParaRPr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958FBF9E-AC11-EB4B-992B-1F51B4507C3D}"/>
                </a:ext>
              </a:extLst>
            </p:cNvPr>
            <p:cNvSpPr/>
            <p:nvPr/>
          </p:nvSpPr>
          <p:spPr>
            <a:xfrm>
              <a:off x="8666135" y="2909875"/>
              <a:ext cx="232475" cy="50437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0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420C2-B500-4600-B44E-7C302324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2C708-65FC-EDC6-AF89-839A5349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/>
          <a:lstStyle/>
          <a:p>
            <a:r>
              <a:rPr lang="zh-CN" altLang="en-US" dirty="0"/>
              <a:t>掩码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对于一个</a:t>
            </a:r>
            <a:r>
              <a:rPr lang="en-US" altLang="zh-CN" dirty="0"/>
              <a:t>32</a:t>
            </a:r>
            <a:r>
              <a:rPr lang="zh-CN" altLang="en-US" dirty="0"/>
              <a:t>位整数，把奇数位置零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2E570-C42E-6192-D6F4-EF2FD844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54" y="3011837"/>
            <a:ext cx="11409092" cy="37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2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1696E-5F99-DFDC-EF95-CC0B3328A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D061-C37D-0021-3167-0D812DD0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458E1-5097-5C87-FAD9-33442D29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>
            <a:normAutofit/>
          </a:bodyPr>
          <a:lstStyle/>
          <a:p>
            <a:r>
              <a:rPr lang="zh-CN" altLang="en-US" dirty="0"/>
              <a:t>权限组合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每个用户用</a:t>
            </a:r>
            <a:r>
              <a:rPr lang="en-US" altLang="zh-CN" dirty="0"/>
              <a:t>8</a:t>
            </a:r>
            <a:r>
              <a:rPr lang="zh-CN" altLang="en-US" dirty="0"/>
              <a:t>个比特表示</a:t>
            </a:r>
            <a:r>
              <a:rPr lang="en-US" altLang="zh-CN" dirty="0"/>
              <a:t>8</a:t>
            </a:r>
            <a:r>
              <a:rPr lang="zh-CN" altLang="en-US" dirty="0"/>
              <a:t>种权限，现在要给某个用户增添某些权限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48CAF1-A7AC-AFAC-B22D-4BC8CBB3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037" y="3010664"/>
            <a:ext cx="6997725" cy="37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4768-C200-2149-F591-B18480FF1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5938-20B7-6D5C-72D8-E33BBD50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一些有趣的位运算操作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FE67C-4ED8-E2E1-F135-5ED6EBBD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870"/>
          </a:xfrm>
        </p:spPr>
        <p:txBody>
          <a:bodyPr>
            <a:normAutofit/>
          </a:bodyPr>
          <a:lstStyle/>
          <a:p>
            <a:r>
              <a:rPr lang="zh-CN" altLang="en-US" dirty="0"/>
              <a:t>取最大值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给一个无符号整数类型，快速计算此类型的最大值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A528FF-86E2-710B-B99B-6BA18757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872633"/>
            <a:ext cx="7525800" cy="38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2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604</Words>
  <Application>Microsoft Office PowerPoint</Application>
  <PresentationFormat>宽屏</PresentationFormat>
  <Paragraphs>118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C++中的位运算</vt:lpstr>
      <vt:lpstr>Overview</vt:lpstr>
      <vt:lpstr>基础：逻辑门（一比特输入）</vt:lpstr>
      <vt:lpstr>C++中的位运算：逐位操作</vt:lpstr>
      <vt:lpstr>C++中的位运算：逐位操作</vt:lpstr>
      <vt:lpstr>C++中的位运算：移位</vt:lpstr>
      <vt:lpstr>一些有趣的位运算操作</vt:lpstr>
      <vt:lpstr>一些有趣的位运算操作</vt:lpstr>
      <vt:lpstr>一些有趣的位运算操作</vt:lpstr>
      <vt:lpstr>一些有趣的位运算操作</vt:lpstr>
      <vt:lpstr>一些有趣的位运算操作</vt:lpstr>
      <vt:lpstr>一些有趣的位运算操作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2</cp:revision>
  <dcterms:created xsi:type="dcterms:W3CDTF">2025-02-26T13:43:00Z</dcterms:created>
  <dcterms:modified xsi:type="dcterms:W3CDTF">2025-02-27T09:35:23Z</dcterms:modified>
</cp:coreProperties>
</file>