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82FA-D7BD-45F1-8D3F-C86CF896D7AB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0B5E-DD86-452A-B938-BD681BA72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90B5E-DD86-452A-B938-BD681BA722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4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C6207-601B-502B-8886-EA01DE8E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892CE-42AD-135C-2C91-3C6001A2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DA844-1AD1-2BB2-35EC-62A9666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31078-57E7-0021-9372-1EBCCB39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E8A87-C31B-7912-075B-8B47948B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2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6FF0-36B6-A915-ED29-906A1B29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C15BD-1E88-6825-A249-5D0A0FB9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4CEB9-D6CF-B645-ED54-B28D5640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C8D30-5DEE-46E8-1AA6-206936A2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496E2-65F5-69C4-17B6-72B7F39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9838B-5AF9-CF68-1E89-B87571AFA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C97E5-E4C4-8269-C987-A71044F1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C5D5-2743-1576-7D89-B52A1C6B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5AFE-721C-AD1C-2522-907B602C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4A023-62E5-6E4B-A707-D750BBD9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1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C28C-68A8-3DCA-F84E-56E54C50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43B08-B2BE-11B2-1E41-7C869ED8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DA795-7D5F-6F1D-E2A9-2F53CF76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4B35D-933B-25A7-CCF8-BBB1314F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86A29-7978-E87D-98F7-49720652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7488C-B423-44C0-6819-A17604C5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01D63-626A-FE0F-5A72-8FBA6625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4E87E-21ED-2CB8-3C51-BDCA8A57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9317-0ADE-6784-6E5E-02BCE03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6713F-356F-95A2-7B42-4D42120C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AA1F-A4D4-6911-53A3-38F5735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AA33C-2AAB-D269-69E2-79B6B806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2F7E2-EB97-E753-2DF3-F52ECE8D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BE81-E761-B83B-05AC-43356F5A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5DFB5-24DE-4CDD-9628-59F5947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73563-37EB-F79F-28F8-CD73A9F3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93E5-E0EF-4C91-23B9-114D3615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9308A-CAD2-E6CC-9F9B-A62AE2CF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C2A88-F1BE-2E62-5543-D6BED9C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4C914-5407-12B0-1DA3-0DC9C7CC1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CDDEDC-15AF-BCF4-79BD-2EE3663F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CC84F-0EFA-4D15-D9D2-D0BF913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0720A-4819-F451-42B3-668465FB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221580-C28E-0BE9-F849-3AD1A97C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A5F4-257F-7B77-594E-A386146F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962C5-2F57-304D-D30C-70BAC5E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53D77-1CA3-756C-B725-657FC46F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19690-08FC-A83D-EF00-F0B0D6F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C0CA3-D73F-3A68-3C08-490BE5E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15C12-CB70-64AD-6965-CB952F0D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AF181-AEFA-2758-CEB9-3F09D20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F764-BAC8-3181-D8F9-AB6EEBDB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0E64C-7EC3-65DD-BC19-0AF300FF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E86A7-DF64-FB73-1A91-9E1A7ECA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A235A-0CF9-08D2-9507-17C858E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6E51D-A205-7D9D-28FB-296BFFF6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811A0-6680-574E-7321-986E35EE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3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7041-2A41-1B6F-9312-88EA79EA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74BA6-0547-B414-9FF0-A01EDD34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658CD-FA40-23A6-DF57-AF32523D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23E4F-3D8D-5482-ADB3-6B0C3E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7FAD9-5288-CF51-8248-9C5F610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AA3E6-EE98-54C4-998D-DCD0416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9A68F-125D-0E77-95CE-7B8A0D9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B8769-C56A-5C13-A277-D032D605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D5D32-5337-AEDC-A3C8-B247C1965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247D-3D8F-4C45-9F88-11B33310D54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A84D2-532D-78FD-B654-011C8628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C4306-C4E9-92EF-423E-E7D30170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-google-style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0EAC-95C8-0298-9182-D9369D94F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第四次上机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2E3F3-FA31-C41A-477A-9957CB7C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编程规范和动态规划初步</a:t>
            </a:r>
          </a:p>
        </p:txBody>
      </p:sp>
    </p:spTree>
    <p:extLst>
      <p:ext uri="{BB962C8B-B14F-4D97-AF65-F5344CB8AC3E}">
        <p14:creationId xmlns:p14="http://schemas.microsoft.com/office/powerpoint/2010/main" val="198669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C442-F109-2374-C0D4-1EC4800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F81BD5-235B-9468-70FA-73B3F35BD776}"/>
              </a:ext>
            </a:extLst>
          </p:cNvPr>
          <p:cNvGrpSpPr/>
          <p:nvPr/>
        </p:nvGrpSpPr>
        <p:grpSpPr>
          <a:xfrm>
            <a:off x="426217" y="2062477"/>
            <a:ext cx="12063241" cy="3706018"/>
            <a:chOff x="243380" y="2162759"/>
            <a:chExt cx="12063241" cy="37060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A54C608-A03A-1649-089E-B9514B9C19B4}"/>
                </a:ext>
              </a:extLst>
            </p:cNvPr>
            <p:cNvGrpSpPr/>
            <p:nvPr/>
          </p:nvGrpSpPr>
          <p:grpSpPr>
            <a:xfrm>
              <a:off x="243380" y="2162759"/>
              <a:ext cx="5767457" cy="3706018"/>
              <a:chOff x="476462" y="2162759"/>
              <a:chExt cx="5767457" cy="37060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C31529D-FA61-EE65-21C4-D09CD6D81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613" y="2162759"/>
                <a:ext cx="5764306" cy="1109357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142B317-74AC-09FD-CAA5-9ED18C473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462" y="3272116"/>
                <a:ext cx="5767457" cy="2596661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747132-88A2-A76E-D26F-0AB4A4D5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837" y="2162759"/>
              <a:ext cx="6295784" cy="2825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43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C64EF89-1604-233B-881D-FD26ED90EDEC}"/>
              </a:ext>
            </a:extLst>
          </p:cNvPr>
          <p:cNvSpPr/>
          <p:nvPr/>
        </p:nvSpPr>
        <p:spPr>
          <a:xfrm>
            <a:off x="7100047" y="1937217"/>
            <a:ext cx="4836459" cy="3594007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126A7F-1423-08F4-FF82-1A952DF2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78285-B042-BF37-B8C9-DA4810081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" y="1937217"/>
            <a:ext cx="6073928" cy="3780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6FE39F-6F3B-6834-54EC-85683856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4"/>
          <a:stretch/>
        </p:blipFill>
        <p:spPr>
          <a:xfrm>
            <a:off x="7279847" y="2487706"/>
            <a:ext cx="4401164" cy="23604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2B958E-12D9-124E-1BFC-8B4917C1FEF0}"/>
              </a:ext>
            </a:extLst>
          </p:cNvPr>
          <p:cNvSpPr txBox="1"/>
          <p:nvPr/>
        </p:nvSpPr>
        <p:spPr>
          <a:xfrm>
            <a:off x="7176247" y="1937217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9.20 </a:t>
            </a:r>
            <a:r>
              <a:rPr lang="zh-CN" altLang="en-US" b="1" dirty="0"/>
              <a:t>右大括号对齐</a:t>
            </a:r>
          </a:p>
        </p:txBody>
      </p:sp>
    </p:spTree>
    <p:extLst>
      <p:ext uri="{BB962C8B-B14F-4D97-AF65-F5344CB8AC3E}">
        <p14:creationId xmlns:p14="http://schemas.microsoft.com/office/powerpoint/2010/main" val="117672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6724-15D2-2975-6957-CA660D39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F3079-10D0-65DE-13BA-C8A478F8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84"/>
            <a:ext cx="10515600" cy="4351338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设置代码风格并一键格式化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1A9418-0D0C-7A0C-FB0F-83495642726D}"/>
              </a:ext>
            </a:extLst>
          </p:cNvPr>
          <p:cNvGrpSpPr/>
          <p:nvPr/>
        </p:nvGrpSpPr>
        <p:grpSpPr>
          <a:xfrm>
            <a:off x="2498912" y="2014695"/>
            <a:ext cx="7498976" cy="4692902"/>
            <a:chOff x="2346512" y="2498789"/>
            <a:chExt cx="7498976" cy="46929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5A2481-1FF3-B8E2-163A-DF486D3BC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512" y="2498789"/>
              <a:ext cx="4249771" cy="43514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E6094D2-0AF3-ABC7-EF01-3FEF77B4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512" y="3001248"/>
              <a:ext cx="7498976" cy="183114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EF0990B-D012-5A66-F1FB-19ADB4C0B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6512" y="4899704"/>
              <a:ext cx="1965930" cy="2291987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747A2F4-FC33-6CBC-FDC2-6ABF9F37AB03}"/>
              </a:ext>
            </a:extLst>
          </p:cNvPr>
          <p:cNvSpPr/>
          <p:nvPr/>
        </p:nvSpPr>
        <p:spPr>
          <a:xfrm>
            <a:off x="2514600" y="3465298"/>
            <a:ext cx="1174376" cy="18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C06509-5DF0-269C-6E06-EA96514E1939}"/>
              </a:ext>
            </a:extLst>
          </p:cNvPr>
          <p:cNvSpPr/>
          <p:nvPr/>
        </p:nvSpPr>
        <p:spPr>
          <a:xfrm>
            <a:off x="3845858" y="3920909"/>
            <a:ext cx="1174376" cy="18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2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817D-AA9F-35A1-7344-17DE64E6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14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休息</a:t>
            </a:r>
            <a:r>
              <a:rPr lang="en-US" altLang="zh-CN" dirty="0"/>
              <a:t>3min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98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06CF-27F6-46C8-902B-7D2BEA12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6F4CE-D56A-291D-CE55-5FBDC219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15061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动态规划</a:t>
            </a:r>
            <a:r>
              <a:rPr lang="en-US" altLang="zh-CN" dirty="0"/>
              <a:t>(Dynamic</a:t>
            </a:r>
            <a:r>
              <a:rPr lang="zh-CN" altLang="en-US" dirty="0"/>
              <a:t> </a:t>
            </a:r>
            <a:r>
              <a:rPr lang="en-US" altLang="zh-CN" dirty="0"/>
              <a:t>Programing, DP)</a:t>
            </a:r>
            <a:r>
              <a:rPr lang="zh-CN" altLang="en-US" dirty="0"/>
              <a:t>是一种问题求解范式（</a:t>
            </a:r>
            <a:r>
              <a:rPr lang="en-US" altLang="zh-CN" dirty="0"/>
              <a:t>paradigm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C1F72-70B8-4765-DC90-FF2017DFD41A}"/>
              </a:ext>
            </a:extLst>
          </p:cNvPr>
          <p:cNvGrpSpPr/>
          <p:nvPr/>
        </p:nvGrpSpPr>
        <p:grpSpPr>
          <a:xfrm>
            <a:off x="3511226" y="3429000"/>
            <a:ext cx="4930279" cy="2881848"/>
            <a:chOff x="5021779" y="3169970"/>
            <a:chExt cx="4930279" cy="288184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F7CA089-F643-7C41-FB87-E77678631849}"/>
                </a:ext>
              </a:extLst>
            </p:cNvPr>
            <p:cNvSpPr txBox="1"/>
            <p:nvPr/>
          </p:nvSpPr>
          <p:spPr>
            <a:xfrm>
              <a:off x="5321541" y="350678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动态规划</a:t>
              </a:r>
              <a:r>
                <a:rPr lang="zh-CN" altLang="en-US" b="1" dirty="0"/>
                <a:t>？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3BD4B32-4C24-8CC6-B85B-4CA26B2044C9}"/>
                </a:ext>
              </a:extLst>
            </p:cNvPr>
            <p:cNvSpPr txBox="1"/>
            <p:nvPr/>
          </p:nvSpPr>
          <p:spPr>
            <a:xfrm>
              <a:off x="5021779" y="4749365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拆分</a:t>
              </a:r>
              <a:r>
                <a:rPr lang="en-US" altLang="zh-CN" dirty="0"/>
                <a:t>-</a:t>
              </a:r>
              <a:r>
                <a:rPr lang="zh-CN" altLang="en-US" dirty="0"/>
                <a:t>复用法✔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165552B-B6A0-A0BB-866F-335371F950B6}"/>
                </a:ext>
              </a:extLst>
            </p:cNvPr>
            <p:cNvSpPr txBox="1"/>
            <p:nvPr/>
          </p:nvSpPr>
          <p:spPr>
            <a:xfrm>
              <a:off x="5137195" y="412807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逐步求解法✔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25F5ED-09A3-E917-32EB-D4CF2FF1D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5187" y="3169970"/>
              <a:ext cx="2506871" cy="2881848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9EE8D40-0CB8-C1C1-BA52-C15151B49610}"/>
              </a:ext>
            </a:extLst>
          </p:cNvPr>
          <p:cNvSpPr txBox="1"/>
          <p:nvPr/>
        </p:nvSpPr>
        <p:spPr>
          <a:xfrm>
            <a:off x="6409765" y="6315025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535861"/>
                </a:solidFill>
                <a:effectLst/>
                <a:latin typeface="-apple-system"/>
              </a:rPr>
              <a:t>Richard Bellman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29E15-EAF0-D4FD-D973-F0B3E1F7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023DD5E-BC09-96D6-27E5-62C69E58AB6A}"/>
              </a:ext>
            </a:extLst>
          </p:cNvPr>
          <p:cNvGrpSpPr/>
          <p:nvPr/>
        </p:nvGrpSpPr>
        <p:grpSpPr>
          <a:xfrm>
            <a:off x="2572869" y="2732413"/>
            <a:ext cx="8144440" cy="3659424"/>
            <a:chOff x="1102657" y="2042130"/>
            <a:chExt cx="8144440" cy="36594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4CF1885-D17E-C564-E82D-5009334406D0}"/>
                </a:ext>
              </a:extLst>
            </p:cNvPr>
            <p:cNvSpPr/>
            <p:nvPr/>
          </p:nvSpPr>
          <p:spPr>
            <a:xfrm>
              <a:off x="5930151" y="204213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f5</a:t>
              </a:r>
              <a:endParaRPr lang="zh-CN" altLang="en-US" sz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043176-34DB-C2B3-6307-FE0AEC5286DE}"/>
                </a:ext>
              </a:extLst>
            </p:cNvPr>
            <p:cNvSpPr/>
            <p:nvPr/>
          </p:nvSpPr>
          <p:spPr>
            <a:xfrm>
              <a:off x="4164104" y="2631561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f4</a:t>
              </a:r>
              <a:endParaRPr lang="zh-CN" altLang="en-US" sz="12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76217-2589-9671-0B7A-761AC77DC34D}"/>
                </a:ext>
              </a:extLst>
            </p:cNvPr>
            <p:cNvSpPr/>
            <p:nvPr/>
          </p:nvSpPr>
          <p:spPr>
            <a:xfrm>
              <a:off x="7893425" y="2631561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f3</a:t>
              </a:r>
              <a:endParaRPr lang="zh-CN" altLang="en-US" sz="12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ADF6E63-B9B2-85F8-C16C-0C53878B10E5}"/>
                </a:ext>
              </a:extLst>
            </p:cNvPr>
            <p:cNvSpPr/>
            <p:nvPr/>
          </p:nvSpPr>
          <p:spPr>
            <a:xfrm>
              <a:off x="2944903" y="342900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f3</a:t>
              </a:r>
              <a:endParaRPr lang="zh-CN" altLang="en-US" sz="12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61517-6727-8EF7-4C2E-2DFDB5D75BD6}"/>
                </a:ext>
              </a:extLst>
            </p:cNvPr>
            <p:cNvSpPr/>
            <p:nvPr/>
          </p:nvSpPr>
          <p:spPr>
            <a:xfrm>
              <a:off x="5114365" y="342900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f2</a:t>
              </a:r>
              <a:endParaRPr lang="zh-CN" altLang="en-US" sz="12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B389C2D-8DCE-AE2E-238C-42968B5E1A09}"/>
                </a:ext>
              </a:extLst>
            </p:cNvPr>
            <p:cNvSpPr/>
            <p:nvPr/>
          </p:nvSpPr>
          <p:spPr>
            <a:xfrm>
              <a:off x="7140389" y="342900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f2</a:t>
              </a:r>
              <a:endParaRPr lang="zh-CN" altLang="en-US" sz="12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6D934A-A5E2-147D-1571-78E2B74AEC14}"/>
                </a:ext>
              </a:extLst>
            </p:cNvPr>
            <p:cNvSpPr/>
            <p:nvPr/>
          </p:nvSpPr>
          <p:spPr>
            <a:xfrm>
              <a:off x="8763002" y="342900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f1</a:t>
              </a:r>
              <a:endParaRPr lang="zh-CN" altLang="en-US" sz="12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83A49EA-3588-2967-1583-15D10C8A82BB}"/>
                </a:ext>
              </a:extLst>
            </p:cNvPr>
            <p:cNvSpPr/>
            <p:nvPr/>
          </p:nvSpPr>
          <p:spPr>
            <a:xfrm>
              <a:off x="1882585" y="4365812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f2</a:t>
              </a:r>
              <a:endParaRPr lang="zh-CN" altLang="en-US" sz="12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F8DED4-C157-6BEA-B597-9CEF0BD6818A}"/>
                </a:ext>
              </a:extLst>
            </p:cNvPr>
            <p:cNvSpPr/>
            <p:nvPr/>
          </p:nvSpPr>
          <p:spPr>
            <a:xfrm>
              <a:off x="3428998" y="4365812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f1</a:t>
              </a:r>
              <a:endParaRPr lang="zh-CN" altLang="en-US" sz="12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22282AB-C874-3616-4D70-804B13817841}"/>
                </a:ext>
              </a:extLst>
            </p:cNvPr>
            <p:cNvSpPr/>
            <p:nvPr/>
          </p:nvSpPr>
          <p:spPr>
            <a:xfrm>
              <a:off x="4455457" y="4365812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f1</a:t>
              </a:r>
              <a:endParaRPr lang="zh-CN" altLang="en-US" sz="12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E4841B6-87B8-1B70-6361-396C93E9F9DE}"/>
                </a:ext>
              </a:extLst>
            </p:cNvPr>
            <p:cNvSpPr/>
            <p:nvPr/>
          </p:nvSpPr>
          <p:spPr>
            <a:xfrm>
              <a:off x="5647759" y="4365812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f0</a:t>
              </a:r>
              <a:endParaRPr lang="zh-CN" altLang="en-US" sz="12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8ABAEB3-117D-6ACE-7E64-6355625DEA43}"/>
                </a:ext>
              </a:extLst>
            </p:cNvPr>
            <p:cNvSpPr/>
            <p:nvPr/>
          </p:nvSpPr>
          <p:spPr>
            <a:xfrm>
              <a:off x="6701111" y="4456266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f1</a:t>
              </a:r>
              <a:endParaRPr lang="zh-CN" altLang="en-US" sz="12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88576DA-CED6-C14B-36FE-03D7820EA0DD}"/>
                </a:ext>
              </a:extLst>
            </p:cNvPr>
            <p:cNvSpPr/>
            <p:nvPr/>
          </p:nvSpPr>
          <p:spPr>
            <a:xfrm>
              <a:off x="7893425" y="4397188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f0</a:t>
              </a:r>
              <a:endParaRPr lang="zh-CN" altLang="en-US" sz="12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256C91C-1007-F471-B8D6-5216D4896E8C}"/>
                </a:ext>
              </a:extLst>
            </p:cNvPr>
            <p:cNvSpPr/>
            <p:nvPr/>
          </p:nvSpPr>
          <p:spPr>
            <a:xfrm>
              <a:off x="1102657" y="5298142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f1</a:t>
              </a:r>
              <a:endParaRPr lang="zh-CN" altLang="en-US" sz="12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07C849E-AB2C-4B30-07E5-547515326551}"/>
                </a:ext>
              </a:extLst>
            </p:cNvPr>
            <p:cNvSpPr/>
            <p:nvPr/>
          </p:nvSpPr>
          <p:spPr>
            <a:xfrm>
              <a:off x="2586312" y="5293660"/>
              <a:ext cx="484095" cy="403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f0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38DA317-26DB-F0C2-0A93-9DD1F7E087AA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>
            <a:xfrm flipH="1">
              <a:off x="4577305" y="2386464"/>
              <a:ext cx="1423740" cy="304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519B75B-0F95-6F5A-301C-9496063998FE}"/>
                </a:ext>
              </a:extLst>
            </p:cNvPr>
            <p:cNvCxnSpPr>
              <a:cxnSpLocks/>
              <a:stCxn id="5" idx="5"/>
              <a:endCxn id="10" idx="1"/>
            </p:cNvCxnSpPr>
            <p:nvPr/>
          </p:nvCxnSpPr>
          <p:spPr>
            <a:xfrm>
              <a:off x="6343352" y="2386464"/>
              <a:ext cx="1620967" cy="304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A13EF0B-370C-F74D-7843-4A58EE70DA23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4577305" y="2975895"/>
              <a:ext cx="607954" cy="512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2AF4763-198E-F89E-DE4E-F1CF6C36DFEE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3358104" y="2975895"/>
              <a:ext cx="876894" cy="512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066D13B-F61F-E77A-9ED7-1248158A06C2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7553590" y="2975895"/>
              <a:ext cx="410729" cy="512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EB7C280-81AD-5048-7532-28F1694081A4}"/>
                </a:ext>
              </a:extLst>
            </p:cNvPr>
            <p:cNvCxnSpPr>
              <a:cxnSpLocks/>
              <a:stCxn id="10" idx="5"/>
              <a:endCxn id="14" idx="1"/>
            </p:cNvCxnSpPr>
            <p:nvPr/>
          </p:nvCxnSpPr>
          <p:spPr>
            <a:xfrm>
              <a:off x="8306626" y="2975895"/>
              <a:ext cx="527270" cy="512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84ADB1-D061-DC39-9EB7-4993892DAC3F}"/>
                </a:ext>
              </a:extLst>
            </p:cNvPr>
            <p:cNvCxnSpPr>
              <a:cxnSpLocks/>
              <a:stCxn id="13" idx="3"/>
              <a:endCxn id="19" idx="0"/>
            </p:cNvCxnSpPr>
            <p:nvPr/>
          </p:nvCxnSpPr>
          <p:spPr>
            <a:xfrm flipH="1">
              <a:off x="6943159" y="3773334"/>
              <a:ext cx="268124" cy="6829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F4EF060-35BE-36E7-AA1C-69CCC94E8610}"/>
                </a:ext>
              </a:extLst>
            </p:cNvPr>
            <p:cNvCxnSpPr>
              <a:cxnSpLocks/>
              <a:stCxn id="13" idx="5"/>
              <a:endCxn id="20" idx="1"/>
            </p:cNvCxnSpPr>
            <p:nvPr/>
          </p:nvCxnSpPr>
          <p:spPr>
            <a:xfrm>
              <a:off x="7553590" y="3773334"/>
              <a:ext cx="410729" cy="6829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B0D5A4C-DBEE-DF8D-1B17-0332170187CA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5527566" y="3773334"/>
              <a:ext cx="191087" cy="6515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6785614-4CF8-09B8-A9A1-8481D1E88EF0}"/>
                </a:ext>
              </a:extLst>
            </p:cNvPr>
            <p:cNvCxnSpPr>
              <a:cxnSpLocks/>
              <a:stCxn id="12" idx="3"/>
              <a:endCxn id="17" idx="7"/>
            </p:cNvCxnSpPr>
            <p:nvPr/>
          </p:nvCxnSpPr>
          <p:spPr>
            <a:xfrm flipH="1">
              <a:off x="4868658" y="3773334"/>
              <a:ext cx="316601" cy="6515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D9E2AD8-1AB8-D030-B0F1-594703CA412E}"/>
                </a:ext>
              </a:extLst>
            </p:cNvPr>
            <p:cNvCxnSpPr>
              <a:cxnSpLocks/>
              <a:stCxn id="11" idx="5"/>
              <a:endCxn id="16" idx="0"/>
            </p:cNvCxnSpPr>
            <p:nvPr/>
          </p:nvCxnSpPr>
          <p:spPr>
            <a:xfrm>
              <a:off x="3358104" y="3773334"/>
              <a:ext cx="312942" cy="592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EDF3C00-5FCC-5A6F-052A-6E49C433B8FD}"/>
                </a:ext>
              </a:extLst>
            </p:cNvPr>
            <p:cNvCxnSpPr>
              <a:cxnSpLocks/>
              <a:stCxn id="11" idx="3"/>
              <a:endCxn id="15" idx="7"/>
            </p:cNvCxnSpPr>
            <p:nvPr/>
          </p:nvCxnSpPr>
          <p:spPr>
            <a:xfrm flipH="1">
              <a:off x="2295786" y="3773334"/>
              <a:ext cx="720011" cy="6515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E1AA703-FBA0-06AD-0BD7-600A98F61BAC}"/>
                </a:ext>
              </a:extLst>
            </p:cNvPr>
            <p:cNvCxnSpPr>
              <a:cxnSpLocks/>
              <a:stCxn id="15" idx="3"/>
              <a:endCxn id="21" idx="7"/>
            </p:cNvCxnSpPr>
            <p:nvPr/>
          </p:nvCxnSpPr>
          <p:spPr>
            <a:xfrm flipH="1">
              <a:off x="1515858" y="4710146"/>
              <a:ext cx="437621" cy="6470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B5DB08F-6B3B-3FDF-4778-220B16EC01AF}"/>
                </a:ext>
              </a:extLst>
            </p:cNvPr>
            <p:cNvCxnSpPr>
              <a:cxnSpLocks/>
              <a:stCxn id="15" idx="5"/>
              <a:endCxn id="22" idx="1"/>
            </p:cNvCxnSpPr>
            <p:nvPr/>
          </p:nvCxnSpPr>
          <p:spPr>
            <a:xfrm>
              <a:off x="2295786" y="4710146"/>
              <a:ext cx="361420" cy="642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9840D22D-32E6-0188-5B86-8F36084CCF9F}"/>
              </a:ext>
            </a:extLst>
          </p:cNvPr>
          <p:cNvSpPr txBox="1"/>
          <p:nvPr/>
        </p:nvSpPr>
        <p:spPr>
          <a:xfrm>
            <a:off x="499652" y="2079747"/>
            <a:ext cx="6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考虑一个二阶递推数列 </a:t>
            </a:r>
            <a:r>
              <a:rPr lang="en-US" altLang="zh-CN" dirty="0"/>
              <a:t>f(n) = f(n-1) + f(n-2)</a:t>
            </a:r>
            <a:r>
              <a:rPr lang="zh-CN" altLang="en-US" dirty="0"/>
              <a:t>，</a:t>
            </a:r>
            <a:r>
              <a:rPr lang="en-US" altLang="zh-CN" dirty="0"/>
              <a:t>f(1) = 1, f(0) = 0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0AB866C-E9A1-E678-A64C-F5A1D25DF271}"/>
              </a:ext>
            </a:extLst>
          </p:cNvPr>
          <p:cNvSpPr/>
          <p:nvPr/>
        </p:nvSpPr>
        <p:spPr>
          <a:xfrm>
            <a:off x="2357718" y="4805083"/>
            <a:ext cx="2470598" cy="2017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C76F8B6-53F5-E226-CAC0-8EA573F7DAB3}"/>
              </a:ext>
            </a:extLst>
          </p:cNvPr>
          <p:cNvSpPr/>
          <p:nvPr/>
        </p:nvSpPr>
        <p:spPr>
          <a:xfrm>
            <a:off x="5492716" y="3970353"/>
            <a:ext cx="2470598" cy="2017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703475F-243C-D0EC-02D7-BC94B26B2179}"/>
              </a:ext>
            </a:extLst>
          </p:cNvPr>
          <p:cNvSpPr/>
          <p:nvPr/>
        </p:nvSpPr>
        <p:spPr>
          <a:xfrm>
            <a:off x="7722259" y="4029431"/>
            <a:ext cx="2470598" cy="2017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3909D3-64D5-71E6-B4BE-6B30CB4083DB}"/>
              </a:ext>
            </a:extLst>
          </p:cNvPr>
          <p:cNvSpPr/>
          <p:nvPr/>
        </p:nvSpPr>
        <p:spPr>
          <a:xfrm>
            <a:off x="2211734" y="3745708"/>
            <a:ext cx="3336164" cy="3179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8AC5581-F6D5-4E70-563C-E2AA533DD589}"/>
              </a:ext>
            </a:extLst>
          </p:cNvPr>
          <p:cNvSpPr/>
          <p:nvPr/>
        </p:nvSpPr>
        <p:spPr>
          <a:xfrm>
            <a:off x="8023771" y="3228834"/>
            <a:ext cx="3336164" cy="3179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B511A-0125-3165-8FE9-9C449CC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92B8-05C7-73BE-2E62-87FCAB87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能用动态规划解决的问题，需要满足三个条件：最优子结构，无后效性和子问题重叠。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最优子结构</a:t>
            </a:r>
            <a:r>
              <a:rPr lang="zh-CN" altLang="en-US" sz="1800" dirty="0"/>
              <a:t>：一个问题的最优解可以通过子问题的最优解组合得到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无后效性</a:t>
            </a:r>
            <a:r>
              <a:rPr lang="zh-CN" altLang="en-US" sz="1800" dirty="0"/>
              <a:t>：子问题的最优解不会因为后续问题的求解发生变化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子问题重叠</a:t>
            </a:r>
            <a:r>
              <a:rPr lang="zh-CN" altLang="en-US" sz="1800" dirty="0"/>
              <a:t>：不同问题可能会分解出同一个子问题，那么这个子问题的最优解可以被复用</a:t>
            </a:r>
            <a:endParaRPr lang="en-US" altLang="zh-CN" sz="1800" dirty="0"/>
          </a:p>
          <a:p>
            <a:pPr marL="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599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5B8A9-C334-D73E-384A-406479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65663A-7145-B544-D8A7-E2F68DDD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1" y="1936680"/>
            <a:ext cx="10322858" cy="37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509-80E1-FBE1-BF05-CE4C7C5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9CC2-B04A-BDE1-D646-2CC0CBBB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8" y="16930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对于一个能用动态规划解决的问题，我们有如下解决思路：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状态分解</a:t>
            </a:r>
            <a:r>
              <a:rPr lang="zh-CN" altLang="en-US" sz="1800" dirty="0"/>
              <a:t>：将求解原问题分成若干个阶段，确定每个阶段解决的子问题和边界子问题的解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状态转移</a:t>
            </a:r>
            <a:r>
              <a:rPr lang="zh-CN" altLang="en-US" sz="1800" dirty="0"/>
              <a:t>：确定每个问题的最优解具体如何通过它的子问题的最优解综合得到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逐步求解</a:t>
            </a:r>
            <a:r>
              <a:rPr lang="zh-CN" altLang="en-US" sz="1800" dirty="0"/>
              <a:t>：按照顺序逐个求解子问题，必要时记录子问题的最优解以供复用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1936D7C-54FC-E9E2-6A68-4ECCC355D221}"/>
              </a:ext>
            </a:extLst>
          </p:cNvPr>
          <p:cNvSpPr/>
          <p:nvPr/>
        </p:nvSpPr>
        <p:spPr>
          <a:xfrm>
            <a:off x="7878078" y="3661680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57289C-B4F3-1099-56E1-270327521DB8}"/>
              </a:ext>
            </a:extLst>
          </p:cNvPr>
          <p:cNvSpPr/>
          <p:nvPr/>
        </p:nvSpPr>
        <p:spPr>
          <a:xfrm>
            <a:off x="6237415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A67E9E-E371-1410-9392-ACABB323CB63}"/>
              </a:ext>
            </a:extLst>
          </p:cNvPr>
          <p:cNvSpPr/>
          <p:nvPr/>
        </p:nvSpPr>
        <p:spPr>
          <a:xfrm>
            <a:off x="9701966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6D4C7F-6CF1-42F8-F97B-4491220C0933}"/>
              </a:ext>
            </a:extLst>
          </p:cNvPr>
          <p:cNvSpPr/>
          <p:nvPr/>
        </p:nvSpPr>
        <p:spPr>
          <a:xfrm>
            <a:off x="510477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FFE1A2-27C3-A881-4030-B9B2EE536701}"/>
              </a:ext>
            </a:extLst>
          </p:cNvPr>
          <p:cNvSpPr/>
          <p:nvPr/>
        </p:nvSpPr>
        <p:spPr>
          <a:xfrm>
            <a:off x="7120211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440768-2914-1AEF-5712-840D4D223B92}"/>
              </a:ext>
            </a:extLst>
          </p:cNvPr>
          <p:cNvSpPr/>
          <p:nvPr/>
        </p:nvSpPr>
        <p:spPr>
          <a:xfrm>
            <a:off x="900239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E8D3F6-A408-F08F-1B4D-61C0AC4B1129}"/>
              </a:ext>
            </a:extLst>
          </p:cNvPr>
          <p:cNvSpPr/>
          <p:nvPr/>
        </p:nvSpPr>
        <p:spPr>
          <a:xfrm>
            <a:off x="10509806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70E1004-A458-E947-F173-056DEBF79499}"/>
              </a:ext>
            </a:extLst>
          </p:cNvPr>
          <p:cNvSpPr/>
          <p:nvPr/>
        </p:nvSpPr>
        <p:spPr>
          <a:xfrm>
            <a:off x="4117877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FDDD71-2C4A-31E4-E076-18FF215199BF}"/>
              </a:ext>
            </a:extLst>
          </p:cNvPr>
          <p:cNvSpPr/>
          <p:nvPr/>
        </p:nvSpPr>
        <p:spPr>
          <a:xfrm>
            <a:off x="5554499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3B0B3F-8557-1219-B07B-2E3BFA8E59A3}"/>
              </a:ext>
            </a:extLst>
          </p:cNvPr>
          <p:cNvSpPr/>
          <p:nvPr/>
        </p:nvSpPr>
        <p:spPr>
          <a:xfrm>
            <a:off x="6508083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AFF12B-5484-FD8F-8604-7319F937164F}"/>
              </a:ext>
            </a:extLst>
          </p:cNvPr>
          <p:cNvSpPr/>
          <p:nvPr/>
        </p:nvSpPr>
        <p:spPr>
          <a:xfrm>
            <a:off x="7615735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FEC3E7-715F-3458-98B9-11BCC84EA712}"/>
              </a:ext>
            </a:extLst>
          </p:cNvPr>
          <p:cNvSpPr/>
          <p:nvPr/>
        </p:nvSpPr>
        <p:spPr>
          <a:xfrm>
            <a:off x="8594303" y="568724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FE48F2-E8F9-3F21-C95E-58928CFF5583}"/>
              </a:ext>
            </a:extLst>
          </p:cNvPr>
          <p:cNvSpPr/>
          <p:nvPr/>
        </p:nvSpPr>
        <p:spPr>
          <a:xfrm>
            <a:off x="9701966" y="5637674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DCE0C4-8671-5127-E7FE-C47C5BAEFDFD}"/>
              </a:ext>
            </a:extLst>
          </p:cNvPr>
          <p:cNvSpPr/>
          <p:nvPr/>
        </p:nvSpPr>
        <p:spPr>
          <a:xfrm>
            <a:off x="3393321" y="639361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621EE77-2A68-0BA1-8A3C-BB2D92732887}"/>
              </a:ext>
            </a:extLst>
          </p:cNvPr>
          <p:cNvSpPr/>
          <p:nvPr/>
        </p:nvSpPr>
        <p:spPr>
          <a:xfrm>
            <a:off x="4771641" y="638985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112C50E-655E-9BBC-2592-0599212BF47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621280" y="3950591"/>
            <a:ext cx="1322659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4B8E45-354F-2639-9063-47AAA092C0E0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261944" y="3950591"/>
            <a:ext cx="1505884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9560A1-46A0-59D2-85F2-934F0653AEFD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621280" y="4445149"/>
            <a:ext cx="564791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3BF5FD-85EE-7A3B-6BFB-0C87A683F6B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488639" y="4445149"/>
            <a:ext cx="814637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C823F1-C85B-052A-1CCF-270A528FCCD9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9386259" y="4445149"/>
            <a:ext cx="381569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AA066F-8C1A-FA50-E3AB-E1A838675FF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0085831" y="4445149"/>
            <a:ext cx="489836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BA2E21-EB62-764B-A8DA-8FDFA33FE404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819166" y="5114234"/>
            <a:ext cx="249088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5A1CD2-C4F3-F720-90ED-F6E56C97EC1C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9386259" y="5114234"/>
            <a:ext cx="381569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C0BFA12-F28E-9A84-6496-E8615EE90E55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504076" y="5114234"/>
            <a:ext cx="177520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7A0D5D-CCB8-F4EA-18D7-CD6030F587B0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6891948" y="5114234"/>
            <a:ext cx="29412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E3FB11F-1FE7-09D8-F2EE-87E4B2AFD0A2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488639" y="5114234"/>
            <a:ext cx="290724" cy="497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9ADCD8-93A1-476F-5140-0AB33FA9F30C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4501742" y="5114234"/>
            <a:ext cx="66889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B09CA8-1D7A-30D1-7C21-3EC7954CBB38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3777186" y="5900259"/>
            <a:ext cx="406551" cy="54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3CB9583-6F95-C80D-B776-23B2AF59008B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4501742" y="5900259"/>
            <a:ext cx="335760" cy="53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06551132-14DB-A75E-084A-7EEDB75B5C8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5429317" y="4066795"/>
            <a:ext cx="549414" cy="1066781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F5101A54-DEEA-94AC-599B-F46CA1E706DC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6820902" y="4191717"/>
            <a:ext cx="549414" cy="816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380DCD40-F5D8-A483-E16A-6A30D1CE1342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9110403" y="4283329"/>
            <a:ext cx="549414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E655A9F2-6806-968D-CEDD-44CB76F94565}"/>
              </a:ext>
            </a:extLst>
          </p:cNvPr>
          <p:cNvCxnSpPr>
            <a:cxnSpLocks/>
            <a:stCxn id="11" idx="7"/>
            <a:endCxn id="7" idx="6"/>
          </p:cNvCxnSpPr>
          <p:nvPr/>
        </p:nvCxnSpPr>
        <p:spPr>
          <a:xfrm rot="16200000" flipV="1">
            <a:off x="10247975" y="4229195"/>
            <a:ext cx="549414" cy="74197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5155920-A162-D1FD-AB7F-1521D7DD7AF4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007519" y="3285679"/>
            <a:ext cx="325318" cy="14158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BFF0B760-DBA6-A892-D565-5FB4A63BF53A}"/>
              </a:ext>
            </a:extLst>
          </p:cNvPr>
          <p:cNvCxnSpPr>
            <a:cxnSpLocks/>
            <a:stCxn id="7" idx="7"/>
            <a:endCxn id="5" idx="6"/>
          </p:cNvCxnSpPr>
          <p:nvPr/>
        </p:nvCxnSpPr>
        <p:spPr>
          <a:xfrm rot="16200000" flipV="1">
            <a:off x="9019375" y="3139350"/>
            <a:ext cx="374887" cy="175802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7A2EE606-8233-2AE1-2AA2-05C3B60C9AC0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5400000" flipH="1" flipV="1">
            <a:off x="4311078" y="4867223"/>
            <a:ext cx="666354" cy="9210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211D983-6C32-36E4-6048-D54576EB3FD2}"/>
              </a:ext>
            </a:extLst>
          </p:cNvPr>
          <p:cNvCxnSpPr>
            <a:cxnSpLocks/>
            <a:stCxn id="13" idx="7"/>
            <a:endCxn id="8" idx="6"/>
          </p:cNvCxnSpPr>
          <p:nvPr/>
        </p:nvCxnSpPr>
        <p:spPr>
          <a:xfrm rot="16200000" flipV="1">
            <a:off x="5413255" y="5135807"/>
            <a:ext cx="666354" cy="38386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049A8BC-3036-2A43-5263-031BEB793E17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5400000" flipH="1" flipV="1">
            <a:off x="6513900" y="5054607"/>
            <a:ext cx="666354" cy="54626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6F7065C-08F2-FABD-0291-E7B6FFFE07DD}"/>
              </a:ext>
            </a:extLst>
          </p:cNvPr>
          <p:cNvCxnSpPr>
            <a:cxnSpLocks/>
            <a:stCxn id="15" idx="7"/>
            <a:endCxn id="9" idx="6"/>
          </p:cNvCxnSpPr>
          <p:nvPr/>
        </p:nvCxnSpPr>
        <p:spPr>
          <a:xfrm rot="16200000" flipV="1">
            <a:off x="7451592" y="5112908"/>
            <a:ext cx="666354" cy="42966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29A9BBB8-105D-4673-3285-5C6196B8AD06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5400000" flipH="1" flipV="1">
            <a:off x="8460154" y="5194574"/>
            <a:ext cx="742249" cy="34222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0EC3E703-17B8-BA96-0E55-21F8C3944AEA}"/>
              </a:ext>
            </a:extLst>
          </p:cNvPr>
          <p:cNvCxnSpPr>
            <a:cxnSpLocks/>
            <a:stCxn id="17" idx="7"/>
            <a:endCxn id="10" idx="6"/>
          </p:cNvCxnSpPr>
          <p:nvPr/>
        </p:nvCxnSpPr>
        <p:spPr>
          <a:xfrm rot="16200000" flipV="1">
            <a:off x="9422635" y="5024047"/>
            <a:ext cx="692680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4D120F5E-0D4A-739E-5668-AFFD51ED5841}"/>
              </a:ext>
            </a:extLst>
          </p:cNvPr>
          <p:cNvCxnSpPr>
            <a:cxnSpLocks/>
            <a:stCxn id="19" idx="7"/>
            <a:endCxn id="12" idx="6"/>
          </p:cNvCxnSpPr>
          <p:nvPr/>
        </p:nvCxnSpPr>
        <p:spPr>
          <a:xfrm rot="16200000" flipV="1">
            <a:off x="4532138" y="5816053"/>
            <a:ext cx="658834" cy="58790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8839C1C7-25D1-0869-716B-91194D4A1DCC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rot="5400000" flipH="1" flipV="1">
            <a:off x="3457232" y="5782538"/>
            <a:ext cx="662594" cy="65869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箭头: 下 120">
            <a:extLst>
              <a:ext uri="{FF2B5EF4-FFF2-40B4-BE49-F238E27FC236}">
                <a16:creationId xmlns:a16="http://schemas.microsoft.com/office/drawing/2014/main" id="{27D87DDB-3144-B8D8-7CD1-59A04F323B82}"/>
              </a:ext>
            </a:extLst>
          </p:cNvPr>
          <p:cNvSpPr/>
          <p:nvPr/>
        </p:nvSpPr>
        <p:spPr>
          <a:xfrm rot="10800000">
            <a:off x="11189274" y="3694503"/>
            <a:ext cx="279379" cy="3033829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C543-015B-12CC-EED4-69A9EBA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B3FA4-D248-B1B5-31D7-78863891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D1D05-5E4A-0C08-10A5-05EE79C7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7" y="2963215"/>
            <a:ext cx="9559006" cy="19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52BB-E886-C88E-0344-C2CEFE37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 C++ Style Guide (GSG)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5457-8C77-803C-85DF-92424358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+mj-lt"/>
                <a:ea typeface="+mj-ea"/>
                <a:cs typeface="+mj-cs"/>
                <a:hlinkClick r:id="rId2"/>
              </a:rPr>
              <a:t>GSG</a:t>
            </a:r>
            <a:r>
              <a:rPr lang="zh-CN" altLang="en-US" b="1" dirty="0">
                <a:latin typeface="+mj-lt"/>
                <a:ea typeface="+mj-ea"/>
                <a:cs typeface="+mj-cs"/>
                <a:hlinkClick r:id="rId2"/>
              </a:rPr>
              <a:t>，谷歌的 </a:t>
            </a:r>
            <a:r>
              <a:rPr lang="en-US" altLang="zh-CN" b="1" dirty="0">
                <a:latin typeface="+mj-lt"/>
                <a:ea typeface="+mj-ea"/>
                <a:cs typeface="+mj-cs"/>
                <a:hlinkClick r:id="rId2"/>
              </a:rPr>
              <a:t>C++ </a:t>
            </a:r>
            <a:r>
              <a:rPr lang="zh-CN" altLang="en-US" b="1" dirty="0">
                <a:latin typeface="+mj-lt"/>
                <a:ea typeface="+mj-ea"/>
                <a:cs typeface="+mj-cs"/>
                <a:hlinkClick r:id="rId2"/>
              </a:rPr>
              <a:t>编程规范</a:t>
            </a:r>
            <a:r>
              <a:rPr lang="zh-CN" altLang="en-US" dirty="0">
                <a:latin typeface="+mj-lt"/>
                <a:ea typeface="+mj-ea"/>
                <a:cs typeface="+mj-cs"/>
              </a:rPr>
              <a:t>，在国内有较大影响力，是企业级规范。它对代码的具体样式有细致的规定，包括头文件、作用域、类、函数甚至注释等方面。</a:t>
            </a:r>
            <a:endParaRPr lang="en-US" altLang="zh-CN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zh-CN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今天的内容：</a:t>
            </a:r>
            <a:r>
              <a:rPr lang="zh-CN" altLang="en-US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命名、格式</a:t>
            </a:r>
            <a:endParaRPr lang="en-US" altLang="zh-CN" u="sng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8CED23-C73E-82C0-04EF-1E20BB2E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2" y="5088379"/>
            <a:ext cx="6581342" cy="1041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C9C76C-F5D3-1090-CB59-78596429C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253" y="4800897"/>
            <a:ext cx="1346313" cy="13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7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B6A6-C149-CC4E-0183-775AE3DD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9BC89-2A69-3BD7-E278-AAE252FE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状态分解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129F6D6-95C2-0843-908A-411943E4D611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129F6D6-95C2-0843-908A-411943E4D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F6E5272-9992-5455-2844-B903EA8674D2}"/>
                  </a:ext>
                </a:extLst>
              </p:cNvPr>
              <p:cNvSpPr/>
              <p:nvPr/>
            </p:nvSpPr>
            <p:spPr>
              <a:xfrm>
                <a:off x="9215661" y="1533211"/>
                <a:ext cx="270942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F6E5272-9992-5455-2844-B903EA867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661" y="1533211"/>
                <a:ext cx="2709420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DC2B99-B9B9-0C0E-EF6E-53ADFE087D12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DC2B99-B9B9-0C0E-EF6E-53ADFE087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8F0495-33C1-C654-08F7-C133FF1F31B7}"/>
                  </a:ext>
                </a:extLst>
              </p:cNvPr>
              <p:cNvSpPr txBox="1"/>
              <p:nvPr/>
            </p:nvSpPr>
            <p:spPr>
              <a:xfrm>
                <a:off x="756668" y="4549520"/>
                <a:ext cx="110632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状态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，代表容量为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的背包对于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个物品，能带走的最大价值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状态分解</a:t>
                </a:r>
                <a:r>
                  <a:rPr lang="zh-CN" altLang="en-US" dirty="0"/>
                  <a:t>：如果不拿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号物品，那么获得的价值就是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dirty="0"/>
                  <a:t>	   </a:t>
                </a:r>
                <a:r>
                  <a:rPr lang="zh-CN" altLang="en-US" dirty="0"/>
                  <a:t>如果一定要拿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号物品，那么就是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b="1" dirty="0"/>
                  <a:t>边界状态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0,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8F0495-33C1-C654-08F7-C133FF1F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8" y="4549520"/>
                <a:ext cx="11063236" cy="2308324"/>
              </a:xfrm>
              <a:prstGeom prst="rect">
                <a:avLst/>
              </a:prstGeom>
              <a:blipFill>
                <a:blip r:embed="rId5"/>
                <a:stretch>
                  <a:fillRect l="-44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8EB98B-444F-561D-9224-FB5A66BB766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E7158AE-5EF0-4B88-036A-A6BD83C19186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1062161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37A8EF6-AD36-FAC0-67F9-CF89FB509D3E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37A8EF6-AD36-FAC0-67F9-CF89FB509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299968B-38F9-7958-ED2E-A1D8350095E8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299968B-38F9-7958-ED2E-A1D83500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27C363F-AA40-008F-6EA2-4E7403986A60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E9BA0E5-340B-2FE6-26CB-A613936BC5D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1B87831-5C9D-8EB7-357B-F6E8F452C812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225543" y="2112146"/>
            <a:ext cx="38690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83AF8D-ACBA-BBB1-1707-E9E11A46F507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28296" y="2112146"/>
            <a:ext cx="283123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D15F210-3BF5-10B9-A338-9E812EA41772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A4FB3E7-4DC3-F270-FB4A-F1CEA5F43B7A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7D6D124-C012-8224-E30F-CFC7CC270B4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C429CFB-3996-4C34-C20B-F7856A76473C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3D2983-457F-5BE5-D198-50BC2BE3FB4E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3D3F67E-E42E-3D38-1AC3-C5D1FC10631D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3CD991D-9F74-3A87-39B7-95FB2BE7618C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78AEF91-185F-5646-BECE-A12C1AF9B0EE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D7C2238-C0EA-877F-5DD0-B3D1BA5E9C1A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085E718-ABC2-F3F0-359A-42358B355862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A80BA5-01BB-B1B2-F710-BD2282B3D99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7F86922-88E2-90E9-1D9D-33063BFA2B86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CF61550-CC11-C912-C736-5B1F1BFB7856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005419B-CB67-0343-ACBC-30134A2AEE9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913B0E3-419A-11FF-6929-FC090B1F31C9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D591010-1FB6-E2C3-CCBC-68A6C6435A98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5AF4AEF-591E-F78D-F747-8139BE816BF6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7150ADC-6971-4262-792B-7855FBE9DC2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9F51052-1634-E63D-C753-C882216102D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B3B5CFF-70A2-250B-CE0C-F398D4D5EF1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4BB1B-303E-0ADA-AA71-CBBFF7C7D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6606-F254-4110-C2E3-E75A9C3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0BE0A-904C-A2FE-55EC-95A06E3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状态转移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1809591-D55C-7DB2-4F04-3793A2A8A15B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1809591-D55C-7DB2-4F04-3793A2A8A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AC6E0E1-AA9D-415E-A7AB-4E419DEA5A20}"/>
                  </a:ext>
                </a:extLst>
              </p:cNvPr>
              <p:cNvSpPr/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AC6E0E1-AA9D-415E-A7AB-4E419DEA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F5F56A-7C72-8A43-1344-2873BCFF6E4C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F5F56A-7C72-8A43-1344-2873BCFF6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BD308B4-361E-BB18-857A-346574C71285}"/>
                  </a:ext>
                </a:extLst>
              </p:cNvPr>
              <p:cNvSpPr txBox="1"/>
              <p:nvPr/>
            </p:nvSpPr>
            <p:spPr>
              <a:xfrm>
                <a:off x="756668" y="4549520"/>
                <a:ext cx="110632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状态转移关系：</a:t>
                </a:r>
                <a:r>
                  <a:rPr lang="zh-CN" altLang="en-US" dirty="0"/>
                  <a:t>拿或者不拿第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号物品，两种方案中较优方案的价值，就是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的结果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BD308B4-361E-BB18-857A-346574C71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8" y="4549520"/>
                <a:ext cx="11063236" cy="1477328"/>
              </a:xfrm>
              <a:prstGeom prst="rect">
                <a:avLst/>
              </a:prstGeom>
              <a:blipFill>
                <a:blip r:embed="rId5"/>
                <a:stretch>
                  <a:fillRect l="-441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207371-27DA-D25C-E923-DE347AEE4C9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B9DD36-2BBC-3BEC-5D39-7762038E6BB5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998638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07E763D-17BE-53E2-B4D1-8E5E783B0414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07E763D-17BE-53E2-B4D1-8E5E783B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60B816C-18CF-03F7-D883-0A0DC11E255B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60B816C-18CF-03F7-D883-0A0DC11E2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EB8D24-63F6-D599-2152-F8F2539EE32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BFDD8E-112D-E98E-92B2-A48E737B11B1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1CDE51D-F827-D5CB-82E9-6E9938DD20BB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164079" y="2112146"/>
            <a:ext cx="339927" cy="455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13C9925-1C10-14C9-E9B3-FB7A551CA5F4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09690" y="2112146"/>
            <a:ext cx="301729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B0EA0E-EF8A-2D4D-2D28-BDCDF889DF1F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4FBDE7F-BC8C-2DAD-099F-A4B6E6D50E25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70D9FC0-D928-D156-EE46-21FB329CB4C9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BB9D8B0-911E-67B8-6DE5-3BCE7A6DE54A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F7D1384-0631-C564-A831-331FC69760C9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3BC78A5-E8CC-326A-75B0-6931DBB23D6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8594899-05A6-D52F-D5E6-92FB80CF6E68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AF13D6E-003A-4D76-51DF-9BAC0611F8C4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C8CF3AA-B814-84C1-3FFA-4E6AECDE8382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487AF2C-D32A-ED84-7480-2D5806544FFC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DF7EF97-0156-67CB-4100-A389D7201E7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7CF759A-86CF-93F9-B635-9107DF668FF2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4FAE129-9A67-A79D-9DE4-A04316ACEBF7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68D99D-D9B3-3729-6382-B532A22868E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57788A8-04BE-935B-AA02-DC3E39334E91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0D7EF09-209B-E992-5716-BFD6A2746D3D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F58F6A8-6B89-B791-DCCD-68529BAB3BA3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92945BE-17B5-DD04-8BC2-AA95CAF2D35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4CF3804-726D-B024-40AF-977F0F1D5C4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6F96432-7C5E-D094-BD25-E049BD8C2075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63C3426-616F-9D76-9D2D-A948314415AE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5400000" flipH="1" flipV="1">
            <a:off x="6923282" y="649241"/>
            <a:ext cx="746628" cy="138703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1354620-3E9C-7D6E-7B25-FEC0D09CABFD}"/>
              </a:ext>
            </a:extLst>
          </p:cNvPr>
          <p:cNvCxnSpPr>
            <a:cxnSpLocks/>
            <a:stCxn id="38" idx="7"/>
            <a:endCxn id="39" idx="6"/>
          </p:cNvCxnSpPr>
          <p:nvPr/>
        </p:nvCxnSpPr>
        <p:spPr>
          <a:xfrm rot="16200000" flipV="1">
            <a:off x="10307635" y="430485"/>
            <a:ext cx="663095" cy="174101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2A7D62-8610-8E8D-E126-2030BE97654C}"/>
                  </a:ext>
                </a:extLst>
              </p:cNvPr>
              <p:cNvSpPr txBox="1"/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2A7D62-8610-8E8D-E126-2030BE97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68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FE6C-7F59-82C6-2E35-B932F0B57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8C06-DE9E-1DBF-3B27-1EDD4314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3922-4E35-28B1-A5AB-B4FB03BA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逐步求解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CED44D-4D1C-FBCD-3FFF-E71391AB05B0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CED44D-4D1C-FBCD-3FFF-E71391AB0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9E3FA1C-97F7-DEF8-CB07-1AE2DC4C792E}"/>
                  </a:ext>
                </a:extLst>
              </p:cNvPr>
              <p:cNvSpPr/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9E3FA1C-97F7-DEF8-CB07-1AE2DC4C7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C17391E-3225-3A9E-B931-D1126DB1E8F6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C17391E-3225-3A9E-B931-D1126DB1E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8FD693-D0D1-31B0-5BEB-C898D047B5E0}"/>
                  </a:ext>
                </a:extLst>
              </p:cNvPr>
              <p:cNvSpPr txBox="1"/>
              <p:nvPr/>
            </p:nvSpPr>
            <p:spPr>
              <a:xfrm>
                <a:off x="744158" y="4444131"/>
                <a:ext cx="110632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逐步求解：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首先初始化所有的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根据转移关系，计算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一层层计算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，所有当前层的结果保存下来，下一层要用的时候不用重复算</a:t>
                </a: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计算到第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层，即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b="0" dirty="0"/>
                  <a:t>为结果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8FD693-D0D1-31B0-5BEB-C898D047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8" y="4444131"/>
                <a:ext cx="11063236" cy="2031325"/>
              </a:xfrm>
              <a:prstGeom prst="rect">
                <a:avLst/>
              </a:prstGeom>
              <a:blipFill>
                <a:blip r:embed="rId5"/>
                <a:stretch>
                  <a:fillRect l="-441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5241CB8-3913-A501-69F2-3C92F4C30468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3E7AC4B-D662-654B-A99F-2ED584DFE6D0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998638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6117DFE-9B8E-5FB2-89F3-FAFD91D6E5BE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6117DFE-9B8E-5FB2-89F3-FAFD91D6E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01625D8-0159-E9BA-D2BD-1F7FEFB680F7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01625D8-0159-E9BA-D2BD-1F7FEFB68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C4CAAA-426D-A1E6-6F8F-60D2AC1A3E2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B3DC60-FF77-0702-3B36-A3A89DCF499F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82FA07-36A7-809B-3EC5-9B5F9336F9DD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164079" y="2112146"/>
            <a:ext cx="339927" cy="455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F3B3F4-3B14-5584-8F72-3217F145BC5E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09690" y="2112146"/>
            <a:ext cx="301729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18886D-6390-3721-F723-88FE03AEF2ED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6CD3E2C-77D6-B111-BC0E-79EFF0C0E083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C067888-64D9-3213-45C1-0C9BDBB793A4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96A8BBE-89E3-6586-189A-4F99175A0E03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8FEE536-8C65-821B-4A06-0FCF0EB6A677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0FC7357-5E2B-5747-B5A7-D932648ACCF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99FA3D6-F6FA-7CC5-1FE6-EDC2BEADDD5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470173D-FE65-760F-0FFC-76C1EACE1134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4CE0F85-A0A6-0E3C-ECFC-4FBDA3AB079B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020B43F-54F2-CACD-8638-3401FE93F56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132B53A-BA73-DEC7-9050-9334FD37B580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BF1A3AB-1BFF-C674-EAEC-11F739D793AA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7F6CE33-EFE1-9441-4F79-1E91564391B5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05EAC3E-C1AE-A7D3-FA72-B66B2A6D7EAF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0F0CA06-4355-45AF-E737-EB60B79BD702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6DABCB7-9AD8-3C16-FA49-13128F1D3BD8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D56441E-3CAC-E7FB-DAD8-0DAC52A15F6E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E373C30-EF26-CDC1-97C0-F137E74667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3BFC48-47E9-DC06-5C53-915982CAA28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AD034E5-29A7-07B1-33E8-FCBDB09719C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D53D682-0A41-5EBC-C5E8-C8D2FC345590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5400000" flipH="1" flipV="1">
            <a:off x="6923282" y="649241"/>
            <a:ext cx="746628" cy="138703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A214945-3DF8-DD28-5D95-5E96998C7C6A}"/>
              </a:ext>
            </a:extLst>
          </p:cNvPr>
          <p:cNvCxnSpPr>
            <a:cxnSpLocks/>
            <a:stCxn id="38" idx="7"/>
            <a:endCxn id="39" idx="6"/>
          </p:cNvCxnSpPr>
          <p:nvPr/>
        </p:nvCxnSpPr>
        <p:spPr>
          <a:xfrm rot="16200000" flipV="1">
            <a:off x="10307635" y="430485"/>
            <a:ext cx="663095" cy="174101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F8A898-927F-3D5E-678E-1165915FE78F}"/>
                  </a:ext>
                </a:extLst>
              </p:cNvPr>
              <p:cNvSpPr txBox="1"/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F8A898-927F-3D5E-678E-1165915FE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4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2716-5757-F5A1-E3D0-28D39F33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F157CA-20A1-2FF3-67DC-565CA1EC9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0-1</a:t>
                </a:r>
                <a:r>
                  <a:rPr lang="zh-CN" altLang="en-US" dirty="0"/>
                  <a:t>背包问题：复杂度分析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1800" dirty="0">
                    <a:highlight>
                      <a:srgbClr val="FFFF00"/>
                    </a:highlight>
                  </a:rPr>
                  <a:t>空间复杂度</a:t>
                </a:r>
                <a:r>
                  <a:rPr lang="zh-CN" altLang="en-US" sz="1800" dirty="0"/>
                  <a:t>（要记录多少东西？）：我们最多只用保存当前层的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个数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>
                    <a:highlight>
                      <a:srgbClr val="FFFF00"/>
                    </a:highlight>
                  </a:rPr>
                  <a:t>时间复杂度</a:t>
                </a:r>
                <a:r>
                  <a:rPr lang="zh-CN" altLang="en-US" sz="1800" dirty="0"/>
                  <a:t>（要算多少次？）：每一层最多算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个数，一共有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层，所以大约是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zh-CN" altLang="en-US" sz="1800" dirty="0"/>
                  <a:t>次计算。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>
                  <a:highlight>
                    <a:srgbClr val="FFFF00"/>
                  </a:highlight>
                </a:endParaRPr>
              </a:p>
              <a:p>
                <a:pPr marL="0" indent="0" algn="ctr">
                  <a:buNone/>
                </a:pPr>
                <a:r>
                  <a:rPr lang="zh-CN" altLang="en-US" sz="1800" dirty="0"/>
                  <a:t>对比：如果暴力搜索所有可能的物品组合，要计算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1800" dirty="0"/>
                  <a:t>情况。假如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zh-CN" altLang="en-US" sz="1800" dirty="0"/>
                  <a:t>：</a:t>
                </a:r>
                <a:endParaRPr lang="en-US" altLang="zh-CN" sz="1800" dirty="0"/>
              </a:p>
              <a:p>
                <a:pPr marL="0" indent="0" algn="ctr">
                  <a:buNone/>
                </a:pPr>
                <a:r>
                  <a:rPr lang="zh-CN" altLang="en-US" sz="1800" dirty="0"/>
                  <a:t>暴力搜索：</a:t>
                </a:r>
                <a:r>
                  <a:rPr lang="en-US" altLang="zh-CN" sz="1800" dirty="0"/>
                  <a:t>1048576</a:t>
                </a:r>
                <a:r>
                  <a:rPr lang="zh-CN" altLang="en-US" sz="1800" dirty="0"/>
                  <a:t>次计算❌；动态规划：</a:t>
                </a:r>
                <a:r>
                  <a:rPr lang="en-US" altLang="zh-CN" sz="1800" dirty="0"/>
                  <a:t>1000</a:t>
                </a:r>
                <a:r>
                  <a:rPr lang="zh-CN" altLang="en-US" sz="1800" dirty="0"/>
                  <a:t>次计算✔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F157CA-20A1-2FF3-67DC-565CA1EC9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37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BD68D-5EC1-2C56-27C3-B431334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94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To be continued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4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B6E21-9DBA-E348-4BA6-F50CB9C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6A10F-3D25-F6D2-1BFB-8E29F45F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32" y="479613"/>
            <a:ext cx="7231715" cy="6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BE24-637F-A022-3E4D-8E176D08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2E283-D5E0-C6CE-2F33-77948CFD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2D2754-EEA4-F9B0-99FE-7F522D54E97D}"/>
              </a:ext>
            </a:extLst>
          </p:cNvPr>
          <p:cNvGrpSpPr/>
          <p:nvPr/>
        </p:nvGrpSpPr>
        <p:grpSpPr>
          <a:xfrm>
            <a:off x="3931024" y="452719"/>
            <a:ext cx="6692153" cy="6218125"/>
            <a:chOff x="3931024" y="452719"/>
            <a:chExt cx="6692153" cy="621812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ED66053-8E08-F134-DB61-662E3F25B08B}"/>
                </a:ext>
              </a:extLst>
            </p:cNvPr>
            <p:cNvGrpSpPr/>
            <p:nvPr/>
          </p:nvGrpSpPr>
          <p:grpSpPr>
            <a:xfrm>
              <a:off x="3931024" y="452719"/>
              <a:ext cx="6692152" cy="2312894"/>
              <a:chOff x="4412899" y="1541929"/>
              <a:chExt cx="6851253" cy="225668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9B1E7D1-020A-3297-202E-222EBCF62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12899" y="1541929"/>
                <a:ext cx="6851253" cy="1545134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61D8977-A6BE-902B-15D5-529BB3758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2899" y="3087064"/>
                <a:ext cx="6851253" cy="711554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FF87A5B-E71B-DA1B-C475-D470D55E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025" y="2750876"/>
              <a:ext cx="6692152" cy="3919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50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D161-12F6-A627-7F9B-03C71F9B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2F0C-A4AB-60D9-70D6-B3CF1712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9BE74-77A2-692E-3BE5-AC98C905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77" y="719991"/>
            <a:ext cx="6910736" cy="54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534C-EBDC-589B-0B9F-09AA93A5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23ABA-D740-A43D-8F31-2D75E783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43BBC7-00AF-A7E6-A887-7599BFF1E9DE}"/>
              </a:ext>
            </a:extLst>
          </p:cNvPr>
          <p:cNvGrpSpPr/>
          <p:nvPr/>
        </p:nvGrpSpPr>
        <p:grpSpPr>
          <a:xfrm>
            <a:off x="309150" y="1690688"/>
            <a:ext cx="12003419" cy="2504022"/>
            <a:chOff x="510856" y="2429436"/>
            <a:chExt cx="12003419" cy="250402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9EAC88F-418A-0258-AD95-49D62D9E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3780" y="2429436"/>
              <a:ext cx="6380495" cy="250402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A5F6A6B-AAD8-E162-4529-2C0B7E60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56" y="2429436"/>
              <a:ext cx="5622925" cy="2504022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0A195FE-A3A0-4E32-FFB7-2A7F3FA9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71" y="4223455"/>
            <a:ext cx="4173300" cy="24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A24C1-EFAA-C346-A960-615C4520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5F56ED6-2874-E531-339F-ECA3B01DFE00}"/>
              </a:ext>
            </a:extLst>
          </p:cNvPr>
          <p:cNvGrpSpPr/>
          <p:nvPr/>
        </p:nvGrpSpPr>
        <p:grpSpPr>
          <a:xfrm>
            <a:off x="838200" y="1690688"/>
            <a:ext cx="10515600" cy="4987610"/>
            <a:chOff x="1102659" y="1690688"/>
            <a:chExt cx="10515600" cy="498761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F45269-9151-CFAF-9AC7-3EE6C0155EAF}"/>
                </a:ext>
              </a:extLst>
            </p:cNvPr>
            <p:cNvGrpSpPr/>
            <p:nvPr/>
          </p:nvGrpSpPr>
          <p:grpSpPr>
            <a:xfrm>
              <a:off x="1102659" y="1690688"/>
              <a:ext cx="4953000" cy="4640913"/>
              <a:chOff x="3281083" y="773774"/>
              <a:chExt cx="4953000" cy="464091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67A76EA-A78B-41D8-54E6-73A5E877C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81083" y="773774"/>
                <a:ext cx="4953000" cy="322000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F5EA0E93-6378-60F1-19EE-16B457930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1083" y="3993775"/>
                <a:ext cx="4953000" cy="1420912"/>
              </a:xfrm>
              <a:prstGeom prst="rect">
                <a:avLst/>
              </a:prstGeom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C1EEB47-55B9-344E-14C4-4469B309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060" y="1690688"/>
              <a:ext cx="5350199" cy="4987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3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99587-EDED-DA93-EA52-BA42867E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EE1FB8-FDB8-8FC4-62E6-589577872A0E}"/>
              </a:ext>
            </a:extLst>
          </p:cNvPr>
          <p:cNvGrpSpPr/>
          <p:nvPr/>
        </p:nvGrpSpPr>
        <p:grpSpPr>
          <a:xfrm>
            <a:off x="838200" y="1690688"/>
            <a:ext cx="12148581" cy="4324919"/>
            <a:chOff x="596153" y="2004162"/>
            <a:chExt cx="12148581" cy="432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D2BFAC-C64D-1AA6-29DF-8ECAFE8FF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153" y="2004162"/>
              <a:ext cx="5019995" cy="432491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5BC47C-626D-2F5F-B45C-60A531AE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6148" y="2004162"/>
              <a:ext cx="7128586" cy="4324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78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DBCE-C642-8E0A-9EF8-6F6CF5E5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434B-A060-2145-2019-4DB66EDA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8D16E3-998B-2BA7-4480-8B9382AE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1" y="2263444"/>
            <a:ext cx="6696635" cy="43053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0C78C5-B90D-6F59-52B1-DB2C391B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5" y="1493987"/>
            <a:ext cx="10962772" cy="393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715504-364D-CC6B-8199-81D27DF7C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63" y="3202912"/>
            <a:ext cx="5008596" cy="11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823</Words>
  <Application>Microsoft Office PowerPoint</Application>
  <PresentationFormat>宽屏</PresentationFormat>
  <Paragraphs>123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Cambria</vt:lpstr>
      <vt:lpstr>Cambria Math</vt:lpstr>
      <vt:lpstr>Office 主题​​</vt:lpstr>
      <vt:lpstr>第四次上机</vt:lpstr>
      <vt:lpstr>Google C++ Style Guide (GSG)</vt:lpstr>
      <vt:lpstr>命名</vt:lpstr>
      <vt:lpstr>命名</vt:lpstr>
      <vt:lpstr>命名</vt:lpstr>
      <vt:lpstr>格式</vt:lpstr>
      <vt:lpstr>格式</vt:lpstr>
      <vt:lpstr>格式</vt:lpstr>
      <vt:lpstr>格式</vt:lpstr>
      <vt:lpstr>格式</vt:lpstr>
      <vt:lpstr>格式</vt:lpstr>
      <vt:lpstr>格式</vt:lpstr>
      <vt:lpstr>休息3min</vt:lpstr>
      <vt:lpstr>动态规划初步</vt:lpstr>
      <vt:lpstr>动态规划初步</vt:lpstr>
      <vt:lpstr>动态规划初步</vt:lpstr>
      <vt:lpstr>动态规划初步</vt:lpstr>
      <vt:lpstr>动态规划初步</vt:lpstr>
      <vt:lpstr>动态规划初步</vt:lpstr>
      <vt:lpstr>动态规划初步</vt:lpstr>
      <vt:lpstr>动态规划初步</vt:lpstr>
      <vt:lpstr>动态规划初步</vt:lpstr>
      <vt:lpstr>动态规划初步</vt:lpstr>
      <vt:lpstr>To be continued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2</cp:revision>
  <dcterms:created xsi:type="dcterms:W3CDTF">2025-03-12T11:21:01Z</dcterms:created>
  <dcterms:modified xsi:type="dcterms:W3CDTF">2025-03-13T08:32:28Z</dcterms:modified>
</cp:coreProperties>
</file>