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3" r:id="rId1"/>
  </p:sldMasterIdLst>
  <p:sldIdLst>
    <p:sldId id="256" r:id="rId2"/>
    <p:sldId id="261" r:id="rId3"/>
    <p:sldId id="257" r:id="rId4"/>
    <p:sldId id="269" r:id="rId5"/>
    <p:sldId id="270" r:id="rId6"/>
    <p:sldId id="271" r:id="rId7"/>
    <p:sldId id="267" r:id="rId8"/>
    <p:sldId id="268" r:id="rId9"/>
    <p:sldId id="27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17289595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261607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245208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A0920-1244-49C5-BCAC-79C7D159B558}"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132059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2A0920-1244-49C5-BCAC-79C7D159B558}"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886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2A0920-1244-49C5-BCAC-79C7D159B558}"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169381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A0920-1244-49C5-BCAC-79C7D159B558}"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40116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2A0920-1244-49C5-BCAC-79C7D159B558}"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1765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A0920-1244-49C5-BCAC-79C7D159B558}"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263227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2A0920-1244-49C5-BCAC-79C7D159B558}"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27457918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2A0920-1244-49C5-BCAC-79C7D159B558}"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E28767-757F-4D56-89AD-1984A57454B9}" type="slidenum">
              <a:rPr lang="en-US" smtClean="0"/>
              <a:t>‹#›</a:t>
            </a:fld>
            <a:endParaRPr lang="en-US"/>
          </a:p>
        </p:txBody>
      </p:sp>
    </p:spTree>
    <p:extLst>
      <p:ext uri="{BB962C8B-B14F-4D97-AF65-F5344CB8AC3E}">
        <p14:creationId xmlns:p14="http://schemas.microsoft.com/office/powerpoint/2010/main" val="319380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A0920-1244-49C5-BCAC-79C7D159B558}" type="datetimeFigureOut">
              <a:rPr lang="en-US" smtClean="0"/>
              <a:t>4/19/2018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28767-757F-4D56-89AD-1984A57454B9}" type="slidenum">
              <a:rPr lang="en-US" smtClean="0"/>
              <a:t>‹#›</a:t>
            </a:fld>
            <a:endParaRPr lang="en-US"/>
          </a:p>
        </p:txBody>
      </p:sp>
    </p:spTree>
    <p:extLst>
      <p:ext uri="{BB962C8B-B14F-4D97-AF65-F5344CB8AC3E}">
        <p14:creationId xmlns:p14="http://schemas.microsoft.com/office/powerpoint/2010/main" val="3061402479"/>
      </p:ext>
    </p:extLst>
  </p:cSld>
  <p:clrMap bg1="dk1" tx1="lt1" bg2="dk2" tx2="lt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IN"/>
              <a:t>      R Capstone     Project</a:t>
            </a:r>
            <a:endParaRPr lang="en-US"/>
          </a:p>
        </p:txBody>
      </p:sp>
      <p:sp>
        <p:nvSpPr>
          <p:cNvPr id="3" name="Subtitle 2"/>
          <p:cNvSpPr>
            <a:spLocks noGrp="1"/>
          </p:cNvSpPr>
          <p:nvPr>
            <p:ph type="subTitle" idx="1"/>
          </p:nvPr>
        </p:nvSpPr>
        <p:spPr>
          <a:xfrm>
            <a:off x="7961258" y="4525347"/>
            <a:ext cx="3258675" cy="1737360"/>
          </a:xfrm>
        </p:spPr>
        <p:txBody>
          <a:bodyPr anchor="ctr">
            <a:normAutofit/>
          </a:bodyPr>
          <a:lstStyle/>
          <a:p>
            <a:pPr algn="l"/>
            <a:endParaRPr lang="en-US" b="1"/>
          </a:p>
        </p:txBody>
      </p:sp>
    </p:spTree>
    <p:extLst>
      <p:ext uri="{BB962C8B-B14F-4D97-AF65-F5344CB8AC3E}">
        <p14:creationId xmlns:p14="http://schemas.microsoft.com/office/powerpoint/2010/main" val="94677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916" y="1999493"/>
            <a:ext cx="10058400" cy="1450757"/>
          </a:xfrm>
        </p:spPr>
        <p:txBody>
          <a:bodyPr/>
          <a:lstStyle/>
          <a:p>
            <a:r>
              <a:rPr lang="en-IN" dirty="0"/>
              <a:t>                      Thank You</a:t>
            </a:r>
            <a:endParaRPr lang="en-US" dirty="0"/>
          </a:p>
        </p:txBody>
      </p:sp>
    </p:spTree>
    <p:extLst>
      <p:ext uri="{BB962C8B-B14F-4D97-AF65-F5344CB8AC3E}">
        <p14:creationId xmlns:p14="http://schemas.microsoft.com/office/powerpoint/2010/main" val="17847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641"/>
            <a:ext cx="10515600" cy="1325563"/>
          </a:xfrm>
        </p:spPr>
        <p:txBody>
          <a:bodyPr/>
          <a:lstStyle/>
          <a:p>
            <a:r>
              <a:rPr lang="en-IN" dirty="0"/>
              <a:t>Objectives:</a:t>
            </a:r>
            <a:endParaRPr lang="en-US" dirty="0"/>
          </a:p>
        </p:txBody>
      </p:sp>
      <p:sp>
        <p:nvSpPr>
          <p:cNvPr id="3" name="Content Placeholder 2"/>
          <p:cNvSpPr>
            <a:spLocks noGrp="1"/>
          </p:cNvSpPr>
          <p:nvPr>
            <p:ph idx="1"/>
          </p:nvPr>
        </p:nvSpPr>
        <p:spPr>
          <a:xfrm>
            <a:off x="2231135" y="2638044"/>
            <a:ext cx="8612875" cy="4020333"/>
          </a:xfrm>
        </p:spPr>
        <p:txBody>
          <a:bodyPr>
            <a:normAutofit fontScale="62500" lnSpcReduction="20000"/>
          </a:bodyPr>
          <a:lstStyle/>
          <a:p>
            <a:r>
              <a:rPr lang="en-US" b="1" u="sng" dirty="0"/>
              <a:t>Top Line Questions of Interest to Senior Management:</a:t>
            </a:r>
            <a:endParaRPr lang="en-US" dirty="0"/>
          </a:p>
          <a:p>
            <a:r>
              <a:rPr lang="en-US" dirty="0"/>
              <a:t>What are the top five factors driving likelihood of churn at </a:t>
            </a:r>
            <a:r>
              <a:rPr lang="en-US" dirty="0" err="1"/>
              <a:t>Mobicom</a:t>
            </a:r>
            <a:r>
              <a:rPr lang="en-US" dirty="0"/>
              <a:t>?</a:t>
            </a:r>
          </a:p>
          <a:p>
            <a:r>
              <a:rPr lang="en-US" dirty="0"/>
              <a:t>Validation of survey findings. a) Whether “cost and billing” and “network and service quality” are important factors influencing churn </a:t>
            </a:r>
            <a:r>
              <a:rPr lang="en-US" dirty="0" err="1"/>
              <a:t>behaviour</a:t>
            </a:r>
            <a:r>
              <a:rPr lang="en-US" dirty="0"/>
              <a:t>.  b) Are data usage connectivity issues turning out to be costly? In other words, is it leading to churn?</a:t>
            </a:r>
          </a:p>
          <a:p>
            <a:r>
              <a:rPr lang="en-US" dirty="0"/>
              <a:t>Would you recommend rate plan migration as a proactive retention strategy?</a:t>
            </a:r>
          </a:p>
          <a:p>
            <a:r>
              <a:rPr lang="en-US" dirty="0"/>
              <a:t>What would be your recommendation on how to use this churn model for </a:t>
            </a:r>
            <a:r>
              <a:rPr lang="en-US" dirty="0" err="1"/>
              <a:t>prioritisation</a:t>
            </a:r>
            <a:r>
              <a:rPr lang="en-US" dirty="0"/>
              <a:t> of customers for a proactive retention campaigns in the future?</a:t>
            </a:r>
          </a:p>
          <a:p>
            <a:pPr marL="0" indent="0">
              <a:buNone/>
            </a:pPr>
            <a:endParaRPr lang="en-US" dirty="0"/>
          </a:p>
          <a:p>
            <a:r>
              <a:rPr lang="en-US" dirty="0"/>
              <a:t>What would be the target segments for proactive retention campaigns? Falling ARPU forecast is also a concern and therefore, </a:t>
            </a:r>
            <a:r>
              <a:rPr lang="en-US" dirty="0" err="1"/>
              <a:t>Mobicom</a:t>
            </a:r>
            <a:r>
              <a:rPr lang="en-US" dirty="0"/>
              <a:t>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endParaRPr lang="en-IN" sz="3600" dirty="0"/>
          </a:p>
          <a:p>
            <a:endParaRPr lang="en-US" dirty="0"/>
          </a:p>
        </p:txBody>
      </p:sp>
    </p:spTree>
    <p:extLst>
      <p:ext uri="{BB962C8B-B14F-4D97-AF65-F5344CB8AC3E}">
        <p14:creationId xmlns:p14="http://schemas.microsoft.com/office/powerpoint/2010/main" val="145377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top five factors driving likelihood of churn at Mobicom</a:t>
            </a:r>
          </a:p>
        </p:txBody>
      </p:sp>
      <p:sp>
        <p:nvSpPr>
          <p:cNvPr id="3" name="Content Placeholder 2"/>
          <p:cNvSpPr>
            <a:spLocks noGrp="1"/>
          </p:cNvSpPr>
          <p:nvPr>
            <p:ph idx="1"/>
          </p:nvPr>
        </p:nvSpPr>
        <p:spPr/>
        <p:txBody>
          <a:bodyPr>
            <a:normAutofit/>
          </a:bodyPr>
          <a:lstStyle/>
          <a:p>
            <a:r>
              <a:rPr lang="en-IN" sz="2400" dirty="0"/>
              <a:t>*</a:t>
            </a:r>
            <a:r>
              <a:rPr lang="en-US" sz="2400" dirty="0"/>
              <a:t> Age  of the current equipment- Positively correlated with churn.</a:t>
            </a:r>
          </a:p>
          <a:p>
            <a:r>
              <a:rPr lang="en-IN" sz="2400" dirty="0"/>
              <a:t>* Retention calls: The customer who are not received any retention calls are more likely to churn.</a:t>
            </a:r>
          </a:p>
          <a:p>
            <a:r>
              <a:rPr lang="en-IN" sz="2400" dirty="0"/>
              <a:t>*Unique Subscribe7-</a:t>
            </a:r>
            <a:r>
              <a:rPr lang="en-US" sz="2400" dirty="0"/>
              <a:t>if no of unique subscriber increase in the house hold to level 7 then the </a:t>
            </a:r>
            <a:r>
              <a:rPr lang="en-US" sz="2400" dirty="0" err="1"/>
              <a:t>pprobability</a:t>
            </a:r>
            <a:r>
              <a:rPr lang="en-US" sz="2400" dirty="0"/>
              <a:t> of churn also increase by 0.69 unit So spatial focus should be </a:t>
            </a:r>
            <a:r>
              <a:rPr lang="en-US" sz="2400" dirty="0" err="1"/>
              <a:t>givenFamily</a:t>
            </a:r>
            <a:r>
              <a:rPr lang="en-US" sz="2400" dirty="0"/>
              <a:t> with 7 unique subscriber. Family bundle pack may reduce churn</a:t>
            </a:r>
            <a:endParaRPr lang="en-IN" sz="2400" dirty="0"/>
          </a:p>
          <a:p>
            <a:r>
              <a:rPr lang="en-IN" sz="2400" dirty="0"/>
              <a:t>*Unique Subscriber4-  </a:t>
            </a:r>
            <a:r>
              <a:rPr lang="en-US" sz="2400" dirty="0"/>
              <a:t>if no of unique subscriber </a:t>
            </a:r>
            <a:r>
              <a:rPr lang="en-US" sz="2400" dirty="0" err="1"/>
              <a:t>increse</a:t>
            </a:r>
            <a:r>
              <a:rPr lang="en-US" sz="2400" dirty="0"/>
              <a:t> in the house hold to level 4 then the probability of churn also increase by 0.31 unit So spatial focus should be given family with 4 unique subscriber. Family bundle pack/ spatial offer may reduce churn</a:t>
            </a:r>
            <a:r>
              <a:rPr lang="en-IN" sz="2400" dirty="0"/>
              <a:t>. </a:t>
            </a:r>
          </a:p>
          <a:p>
            <a:pPr marL="0" indent="0">
              <a:buNone/>
            </a:pPr>
            <a:endParaRPr lang="en-IN" sz="1100" dirty="0"/>
          </a:p>
        </p:txBody>
      </p:sp>
    </p:spTree>
    <p:extLst>
      <p:ext uri="{BB962C8B-B14F-4D97-AF65-F5344CB8AC3E}">
        <p14:creationId xmlns:p14="http://schemas.microsoft.com/office/powerpoint/2010/main" val="170826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C82D-1CD9-499F-8A63-07A13EDDDDD8}"/>
              </a:ext>
            </a:extLst>
          </p:cNvPr>
          <p:cNvSpPr>
            <a:spLocks noGrp="1"/>
          </p:cNvSpPr>
          <p:nvPr>
            <p:ph type="title"/>
          </p:nvPr>
        </p:nvSpPr>
        <p:spPr/>
        <p:txBody>
          <a:bodyPr>
            <a:noAutofit/>
          </a:bodyPr>
          <a:lstStyle/>
          <a:p>
            <a:r>
              <a:rPr lang="en-US" sz="2000" b="1" i="1" u="sng" dirty="0"/>
              <a:t>Validation of survey findings. a) Whether “cost and billing” and “network and service quality” are important factors influencing churn behaviour.  b) Are data usage connectivity issues turning out to be costly? In other words, is it leading to churn?</a:t>
            </a:r>
            <a:br>
              <a:rPr lang="en-US" sz="2000" b="1" i="1" u="sng" dirty="0"/>
            </a:br>
            <a:endParaRPr lang="en-US" sz="2000" b="1" i="1" u="sng" dirty="0"/>
          </a:p>
        </p:txBody>
      </p:sp>
      <p:sp>
        <p:nvSpPr>
          <p:cNvPr id="3" name="Content Placeholder 2">
            <a:extLst>
              <a:ext uri="{FF2B5EF4-FFF2-40B4-BE49-F238E27FC236}">
                <a16:creationId xmlns:a16="http://schemas.microsoft.com/office/drawing/2014/main" id="{2BCB8790-2136-496E-8082-7D0D182536E7}"/>
              </a:ext>
            </a:extLst>
          </p:cNvPr>
          <p:cNvSpPr>
            <a:spLocks noGrp="1"/>
          </p:cNvSpPr>
          <p:nvPr>
            <p:ph idx="1"/>
          </p:nvPr>
        </p:nvSpPr>
        <p:spPr/>
        <p:txBody>
          <a:bodyPr>
            <a:normAutofit fontScale="70000" lnSpcReduction="20000"/>
          </a:bodyPr>
          <a:lstStyle/>
          <a:p>
            <a:r>
              <a:rPr lang="en-US" dirty="0"/>
              <a:t>a) Whether "cost and billing" and "network and service quality" are important factors influencing churn </a:t>
            </a:r>
            <a:r>
              <a:rPr lang="en-US" dirty="0" err="1"/>
              <a:t>behaviour</a:t>
            </a:r>
            <a:r>
              <a:rPr lang="en-US" dirty="0"/>
              <a:t>.</a:t>
            </a:r>
          </a:p>
          <a:p>
            <a:r>
              <a:rPr lang="en-US" dirty="0"/>
              <a:t> "cost and billing"  can be explain by the variable </a:t>
            </a:r>
            <a:r>
              <a:rPr lang="en-US" dirty="0" err="1"/>
              <a:t>totmrc_mean</a:t>
            </a:r>
            <a:r>
              <a:rPr lang="en-US" dirty="0"/>
              <a:t>, </a:t>
            </a:r>
            <a:r>
              <a:rPr lang="en-US" dirty="0" err="1"/>
              <a:t>oveage</a:t>
            </a:r>
            <a:r>
              <a:rPr lang="en-US" dirty="0"/>
              <a:t>, </a:t>
            </a:r>
            <a:r>
              <a:rPr lang="en-US" dirty="0" err="1"/>
              <a:t>totrev</a:t>
            </a:r>
            <a:endParaRPr lang="en-US" dirty="0"/>
          </a:p>
          <a:p>
            <a:r>
              <a:rPr lang="en-US" dirty="0"/>
              <a:t> </a:t>
            </a:r>
            <a:r>
              <a:rPr lang="en-US" dirty="0" err="1"/>
              <a:t>totmrc_mean</a:t>
            </a:r>
            <a:r>
              <a:rPr lang="en-US" dirty="0"/>
              <a:t> </a:t>
            </a:r>
          </a:p>
          <a:p>
            <a:r>
              <a:rPr lang="en-US" dirty="0"/>
              <a:t>Monthly  the base cost of the calling plan regardless of actual minutes used</a:t>
            </a:r>
          </a:p>
          <a:p>
            <a:r>
              <a:rPr lang="en-US" dirty="0"/>
              <a:t> A unit </a:t>
            </a:r>
            <a:r>
              <a:rPr lang="en-US" dirty="0" err="1"/>
              <a:t>increse</a:t>
            </a:r>
            <a:r>
              <a:rPr lang="en-US" dirty="0"/>
              <a:t> in </a:t>
            </a:r>
            <a:r>
              <a:rPr lang="en-US" dirty="0" err="1"/>
              <a:t>totmrc_Mean</a:t>
            </a:r>
            <a:r>
              <a:rPr lang="en-US" dirty="0"/>
              <a:t> causing 0.005 unit </a:t>
            </a:r>
            <a:r>
              <a:rPr lang="en-US" dirty="0" err="1"/>
              <a:t>decrese</a:t>
            </a:r>
            <a:r>
              <a:rPr lang="en-US" dirty="0"/>
              <a:t> in churn</a:t>
            </a:r>
          </a:p>
          <a:p>
            <a:endParaRPr lang="en-US" dirty="0"/>
          </a:p>
          <a:p>
            <a:r>
              <a:rPr lang="en-US" dirty="0"/>
              <a:t> Unit increase in overage leads to 0.64 unit increase in churn</a:t>
            </a:r>
          </a:p>
          <a:p>
            <a:endParaRPr lang="en-US" dirty="0"/>
          </a:p>
          <a:p>
            <a:r>
              <a:rPr lang="en-US" dirty="0"/>
              <a:t> Unit increase in total revenue causes 0.0002 unit increase in churn</a:t>
            </a:r>
          </a:p>
          <a:p>
            <a:endParaRPr lang="en-US" dirty="0"/>
          </a:p>
          <a:p>
            <a:r>
              <a:rPr lang="en-US" dirty="0"/>
              <a:t> Other than overage the "cost and billing" has no impact on churn.</a:t>
            </a:r>
          </a:p>
          <a:p>
            <a:r>
              <a:rPr lang="en-US" dirty="0"/>
              <a:t> Overage billing can be decrease by offering optimal plan to the customer</a:t>
            </a:r>
          </a:p>
          <a:p>
            <a:endParaRPr lang="en-US" dirty="0"/>
          </a:p>
        </p:txBody>
      </p:sp>
    </p:spTree>
    <p:extLst>
      <p:ext uri="{BB962C8B-B14F-4D97-AF65-F5344CB8AC3E}">
        <p14:creationId xmlns:p14="http://schemas.microsoft.com/office/powerpoint/2010/main" val="130973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28C0-2DB9-47D5-9785-CBD546E1C494}"/>
              </a:ext>
            </a:extLst>
          </p:cNvPr>
          <p:cNvSpPr>
            <a:spLocks noGrp="1"/>
          </p:cNvSpPr>
          <p:nvPr>
            <p:ph type="title"/>
          </p:nvPr>
        </p:nvSpPr>
        <p:spPr>
          <a:xfrm>
            <a:off x="334849" y="320622"/>
            <a:ext cx="9927465" cy="18036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9AE5292-D8A9-4DEF-9785-53FB75E33849}"/>
              </a:ext>
            </a:extLst>
          </p:cNvPr>
          <p:cNvSpPr>
            <a:spLocks noGrp="1"/>
          </p:cNvSpPr>
          <p:nvPr>
            <p:ph idx="1"/>
          </p:nvPr>
        </p:nvSpPr>
        <p:spPr>
          <a:xfrm>
            <a:off x="912254" y="840990"/>
            <a:ext cx="10408276" cy="5696387"/>
          </a:xfrm>
        </p:spPr>
        <p:txBody>
          <a:bodyPr>
            <a:normAutofit fontScale="77500" lnSpcReduction="20000"/>
          </a:bodyPr>
          <a:lstStyle/>
          <a:p>
            <a:r>
              <a:rPr lang="en-US" dirty="0"/>
              <a:t> b) Are data usage connectivity issues turning out to be costly? In other words, is it leading to churn?</a:t>
            </a:r>
          </a:p>
          <a:p>
            <a:r>
              <a:rPr lang="en-US" dirty="0"/>
              <a:t> following variable can explain data usage connectivity</a:t>
            </a:r>
          </a:p>
          <a:p>
            <a:r>
              <a:rPr lang="en-US" dirty="0"/>
              <a:t>  </a:t>
            </a:r>
            <a:r>
              <a:rPr lang="en-US" dirty="0" err="1"/>
              <a:t>drop_dat_mean</a:t>
            </a:r>
            <a:r>
              <a:rPr lang="en-US" dirty="0"/>
              <a:t> - Mean no of dropped/ failed data calls.</a:t>
            </a:r>
          </a:p>
          <a:p>
            <a:r>
              <a:rPr lang="en-US" dirty="0"/>
              <a:t>  </a:t>
            </a:r>
            <a:r>
              <a:rPr lang="en-US" dirty="0" err="1"/>
              <a:t>datovr_Mean</a:t>
            </a:r>
            <a:r>
              <a:rPr lang="en-US" dirty="0"/>
              <a:t>   - Mean data overage Revenue.</a:t>
            </a:r>
          </a:p>
          <a:p>
            <a:r>
              <a:rPr lang="en-US" dirty="0"/>
              <a:t>  </a:t>
            </a:r>
            <a:r>
              <a:rPr lang="en-US" dirty="0" err="1"/>
              <a:t>datover_Range</a:t>
            </a:r>
            <a:r>
              <a:rPr lang="en-US" dirty="0"/>
              <a:t> - Mean overage  Revenue.</a:t>
            </a:r>
          </a:p>
          <a:p>
            <a:r>
              <a:rPr lang="en-US" dirty="0"/>
              <a:t>  </a:t>
            </a:r>
            <a:r>
              <a:rPr lang="en-US" dirty="0" err="1"/>
              <a:t>blck_dat_Mean</a:t>
            </a:r>
            <a:r>
              <a:rPr lang="en-US" dirty="0"/>
              <a:t> - Mean no of blocked/failed data calls</a:t>
            </a:r>
          </a:p>
          <a:p>
            <a:r>
              <a:rPr lang="en-US" dirty="0"/>
              <a:t>  </a:t>
            </a:r>
            <a:r>
              <a:rPr lang="en-US" dirty="0" err="1"/>
              <a:t>plcd_dat_Mean</a:t>
            </a:r>
            <a:r>
              <a:rPr lang="en-US" dirty="0"/>
              <a:t> - Mean number of attempted data calls placed</a:t>
            </a:r>
          </a:p>
          <a:p>
            <a:r>
              <a:rPr lang="en-US" dirty="0"/>
              <a:t>  </a:t>
            </a:r>
            <a:r>
              <a:rPr lang="en-US" dirty="0" err="1"/>
              <a:t>Comp_dat_Mean</a:t>
            </a:r>
            <a:r>
              <a:rPr lang="en-US" dirty="0"/>
              <a:t> - Mean no of completed data calls</a:t>
            </a:r>
          </a:p>
          <a:p>
            <a:r>
              <a:rPr lang="en-US" dirty="0"/>
              <a:t>  </a:t>
            </a:r>
            <a:r>
              <a:rPr lang="en-US" dirty="0" err="1"/>
              <a:t>opk_dat_Mean</a:t>
            </a:r>
            <a:r>
              <a:rPr lang="en-US" dirty="0"/>
              <a:t>  - Mean no. of off-peak data calls</a:t>
            </a:r>
          </a:p>
          <a:p>
            <a:endParaRPr lang="en-US" dirty="0"/>
          </a:p>
          <a:p>
            <a:r>
              <a:rPr lang="en-US" dirty="0"/>
              <a:t> From Quality Report we can conclude that data call placed by only 9 to 15% of the </a:t>
            </a:r>
            <a:r>
              <a:rPr lang="en-US" dirty="0" err="1"/>
              <a:t>customes</a:t>
            </a:r>
            <a:r>
              <a:rPr lang="en-US" dirty="0"/>
              <a:t>.</a:t>
            </a:r>
          </a:p>
          <a:p>
            <a:r>
              <a:rPr lang="en-US" dirty="0"/>
              <a:t> Only few customers are using internet so we </a:t>
            </a:r>
            <a:r>
              <a:rPr lang="en-US" dirty="0" err="1"/>
              <a:t>dont</a:t>
            </a:r>
            <a:r>
              <a:rPr lang="en-US" dirty="0"/>
              <a:t> have enough observation to conclude that data connectivity leading to churn.</a:t>
            </a:r>
          </a:p>
          <a:p>
            <a:r>
              <a:rPr lang="en-US" dirty="0"/>
              <a:t> Data connectivity are not showing any impact on churn.</a:t>
            </a:r>
          </a:p>
        </p:txBody>
      </p:sp>
    </p:spTree>
    <p:extLst>
      <p:ext uri="{BB962C8B-B14F-4D97-AF65-F5344CB8AC3E}">
        <p14:creationId xmlns:p14="http://schemas.microsoft.com/office/powerpoint/2010/main" val="305426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C876-BFA1-43D0-AED0-41789B1B3715}"/>
              </a:ext>
            </a:extLst>
          </p:cNvPr>
          <p:cNvSpPr>
            <a:spLocks noGrp="1"/>
          </p:cNvSpPr>
          <p:nvPr>
            <p:ph type="title"/>
          </p:nvPr>
        </p:nvSpPr>
        <p:spPr/>
        <p:txBody>
          <a:bodyPr>
            <a:normAutofit/>
          </a:bodyPr>
          <a:lstStyle/>
          <a:p>
            <a:r>
              <a:rPr lang="en-US" sz="2800" b="1" i="1" u="sng" dirty="0"/>
              <a:t>Would you recommend rate plan migration as a proactive retention strategy?</a:t>
            </a:r>
            <a:br>
              <a:rPr lang="en-US" sz="2800" b="1" i="1" u="sng" dirty="0"/>
            </a:br>
            <a:endParaRPr lang="en-US" sz="2800" b="1" i="1" u="sng" dirty="0"/>
          </a:p>
        </p:txBody>
      </p:sp>
      <p:sp>
        <p:nvSpPr>
          <p:cNvPr id="3" name="Content Placeholder 2">
            <a:extLst>
              <a:ext uri="{FF2B5EF4-FFF2-40B4-BE49-F238E27FC236}">
                <a16:creationId xmlns:a16="http://schemas.microsoft.com/office/drawing/2014/main" id="{35689176-7317-429D-9DDF-B278C9FA42D7}"/>
              </a:ext>
            </a:extLst>
          </p:cNvPr>
          <p:cNvSpPr>
            <a:spLocks noGrp="1"/>
          </p:cNvSpPr>
          <p:nvPr>
            <p:ph idx="1"/>
          </p:nvPr>
        </p:nvSpPr>
        <p:spPr/>
        <p:txBody>
          <a:bodyPr/>
          <a:lstStyle/>
          <a:p>
            <a:r>
              <a:rPr lang="en-US" dirty="0"/>
              <a:t>Overage: </a:t>
            </a:r>
            <a:r>
              <a:rPr lang="en-US" dirty="0" err="1"/>
              <a:t>ovrrev_Mean</a:t>
            </a:r>
            <a:r>
              <a:rPr lang="en-US" dirty="0"/>
              <a:t>/</a:t>
            </a:r>
            <a:r>
              <a:rPr lang="en-US" dirty="0" err="1"/>
              <a:t>totrev</a:t>
            </a:r>
            <a:r>
              <a:rPr lang="en-US" dirty="0"/>
              <a:t> signifies that if overage cost increase by 1 unit, there is 0.65 unit increase in churn.</a:t>
            </a:r>
          </a:p>
          <a:p>
            <a:r>
              <a:rPr lang="en-US" dirty="0"/>
              <a:t>Overage is the result for non optimal plan.</a:t>
            </a:r>
          </a:p>
          <a:p>
            <a:r>
              <a:rPr lang="en-US" dirty="0"/>
              <a:t>Rate plan migration should be a proactive retention strategy.</a:t>
            </a:r>
          </a:p>
        </p:txBody>
      </p:sp>
    </p:spTree>
    <p:extLst>
      <p:ext uri="{BB962C8B-B14F-4D97-AF65-F5344CB8AC3E}">
        <p14:creationId xmlns:p14="http://schemas.microsoft.com/office/powerpoint/2010/main" val="303408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3281497D-BC4D-4C08-9F71-120F38017EA0}"/>
              </a:ext>
            </a:extLst>
          </p:cNvPr>
          <p:cNvPicPr>
            <a:picLocks noChangeAspect="1"/>
          </p:cNvPicPr>
          <p:nvPr/>
        </p:nvPicPr>
        <p:blipFill rotWithShape="1">
          <a:blip r:embed="rId2">
            <a:extLst>
              <a:ext uri="{28A0092B-C50C-407E-A947-70E740481C1C}">
                <a14:useLocalDpi xmlns:a14="http://schemas.microsoft.com/office/drawing/2010/main" val="0"/>
              </a:ext>
            </a:extLst>
          </a:blip>
          <a:srcRect l="11207" t="33816" r="43781" b="29838"/>
          <a:stretch/>
        </p:blipFill>
        <p:spPr>
          <a:xfrm>
            <a:off x="4667497" y="1786091"/>
            <a:ext cx="6880072" cy="3124956"/>
          </a:xfrm>
          <a:prstGeom prst="rect">
            <a:avLst/>
          </a:prstGeom>
        </p:spPr>
      </p:pic>
      <p:sp>
        <p:nvSpPr>
          <p:cNvPr id="2" name="Title 1">
            <a:extLst>
              <a:ext uri="{FF2B5EF4-FFF2-40B4-BE49-F238E27FC236}">
                <a16:creationId xmlns:a16="http://schemas.microsoft.com/office/drawing/2014/main" id="{6865B704-0C9E-4652-8F0D-9386174B7CBE}"/>
              </a:ext>
            </a:extLst>
          </p:cNvPr>
          <p:cNvSpPr>
            <a:spLocks noGrp="1"/>
          </p:cNvSpPr>
          <p:nvPr>
            <p:ph type="title"/>
          </p:nvPr>
        </p:nvSpPr>
        <p:spPr>
          <a:xfrm>
            <a:off x="643433" y="643464"/>
            <a:ext cx="2888344" cy="1428737"/>
          </a:xfrm>
        </p:spPr>
        <p:txBody>
          <a:bodyPr>
            <a:normAutofit/>
          </a:bodyPr>
          <a:lstStyle/>
          <a:p>
            <a:r>
              <a:rPr lang="en-US" sz="3200" dirty="0">
                <a:solidFill>
                  <a:srgbClr val="FFFFFF"/>
                </a:solidFill>
              </a:rPr>
              <a:t>ROCR Curve</a:t>
            </a:r>
          </a:p>
        </p:txBody>
      </p:sp>
      <p:sp>
        <p:nvSpPr>
          <p:cNvPr id="10" name="Content Placeholder 9">
            <a:extLst>
              <a:ext uri="{FF2B5EF4-FFF2-40B4-BE49-F238E27FC236}">
                <a16:creationId xmlns:a16="http://schemas.microsoft.com/office/drawing/2014/main" id="{19696613-461B-4B94-8039-F50A0F321EA4}"/>
              </a:ext>
            </a:extLst>
          </p:cNvPr>
          <p:cNvSpPr>
            <a:spLocks noGrp="1"/>
          </p:cNvSpPr>
          <p:nvPr>
            <p:ph idx="1"/>
          </p:nvPr>
        </p:nvSpPr>
        <p:spPr>
          <a:xfrm>
            <a:off x="643337" y="2184036"/>
            <a:ext cx="2888439" cy="3869634"/>
          </a:xfrm>
        </p:spPr>
        <p:txBody>
          <a:bodyPr>
            <a:normAutofit/>
          </a:bodyPr>
          <a:lstStyle/>
          <a:p>
            <a:endParaRPr lang="en-US" sz="1600" dirty="0">
              <a:solidFill>
                <a:srgbClr val="FFFFFF"/>
              </a:solidFill>
            </a:endParaRPr>
          </a:p>
        </p:txBody>
      </p:sp>
    </p:spTree>
    <p:extLst>
      <p:ext uri="{BB962C8B-B14F-4D97-AF65-F5344CB8AC3E}">
        <p14:creationId xmlns:p14="http://schemas.microsoft.com/office/powerpoint/2010/main" val="29992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231D8F7-9F91-4174-99BF-C5710CCCEDAF}"/>
              </a:ext>
            </a:extLst>
          </p:cNvPr>
          <p:cNvPicPr>
            <a:picLocks noChangeAspect="1"/>
          </p:cNvPicPr>
          <p:nvPr/>
        </p:nvPicPr>
        <p:blipFill rotWithShape="1">
          <a:blip r:embed="rId2">
            <a:extLst>
              <a:ext uri="{28A0092B-C50C-407E-A947-70E740481C1C}">
                <a14:useLocalDpi xmlns:a14="http://schemas.microsoft.com/office/drawing/2010/main" val="0"/>
              </a:ext>
            </a:extLst>
          </a:blip>
          <a:srcRect t="23816" r="54360" b="41651"/>
          <a:stretch/>
        </p:blipFill>
        <p:spPr>
          <a:xfrm>
            <a:off x="4667497" y="1884456"/>
            <a:ext cx="6880072" cy="2928225"/>
          </a:xfrm>
          <a:prstGeom prst="rect">
            <a:avLst/>
          </a:prstGeom>
        </p:spPr>
      </p:pic>
      <p:sp>
        <p:nvSpPr>
          <p:cNvPr id="2" name="Title 1">
            <a:extLst>
              <a:ext uri="{FF2B5EF4-FFF2-40B4-BE49-F238E27FC236}">
                <a16:creationId xmlns:a16="http://schemas.microsoft.com/office/drawing/2014/main" id="{56E49A01-2598-4451-8348-B59017950DE6}"/>
              </a:ext>
            </a:extLst>
          </p:cNvPr>
          <p:cNvSpPr>
            <a:spLocks noGrp="1"/>
          </p:cNvSpPr>
          <p:nvPr>
            <p:ph type="title"/>
          </p:nvPr>
        </p:nvSpPr>
        <p:spPr>
          <a:xfrm>
            <a:off x="643433" y="643464"/>
            <a:ext cx="2888344" cy="1428737"/>
          </a:xfrm>
        </p:spPr>
        <p:txBody>
          <a:bodyPr>
            <a:normAutofit/>
          </a:bodyPr>
          <a:lstStyle/>
          <a:p>
            <a:r>
              <a:rPr lang="en-US" sz="1500" dirty="0" err="1">
                <a:solidFill>
                  <a:srgbClr val="FF0000"/>
                </a:solidFill>
                <a:highlight>
                  <a:srgbClr val="800000"/>
                </a:highlight>
              </a:rPr>
              <a:t>abline</a:t>
            </a:r>
            <a:r>
              <a:rPr lang="en-US" sz="1500" dirty="0">
                <a:solidFill>
                  <a:srgbClr val="FF0000"/>
                </a:solidFill>
                <a:highlight>
                  <a:srgbClr val="800000"/>
                </a:highlight>
              </a:rPr>
              <a:t>(0,1,lty=8,col="red")</a:t>
            </a:r>
          </a:p>
        </p:txBody>
      </p:sp>
      <p:sp>
        <p:nvSpPr>
          <p:cNvPr id="10" name="Content Placeholder 9">
            <a:extLst>
              <a:ext uri="{FF2B5EF4-FFF2-40B4-BE49-F238E27FC236}">
                <a16:creationId xmlns:a16="http://schemas.microsoft.com/office/drawing/2014/main" id="{D09E840D-7A41-440D-98F4-5EED6FA79474}"/>
              </a:ext>
            </a:extLst>
          </p:cNvPr>
          <p:cNvSpPr>
            <a:spLocks noGrp="1"/>
          </p:cNvSpPr>
          <p:nvPr>
            <p:ph idx="1"/>
          </p:nvPr>
        </p:nvSpPr>
        <p:spPr>
          <a:xfrm>
            <a:off x="643337" y="2184036"/>
            <a:ext cx="2888439" cy="3869634"/>
          </a:xfrm>
        </p:spPr>
        <p:txBody>
          <a:bodyPr>
            <a:normAutofit/>
          </a:bodyPr>
          <a:lstStyle/>
          <a:p>
            <a:r>
              <a:rPr lang="en-US" dirty="0"/>
              <a:t>This function adds one or more straight lines through the current plot.</a:t>
            </a:r>
            <a:endParaRPr lang="en-US" sz="1600" dirty="0">
              <a:solidFill>
                <a:srgbClr val="FFFFFF"/>
              </a:solidFill>
            </a:endParaRPr>
          </a:p>
        </p:txBody>
      </p:sp>
    </p:spTree>
    <p:extLst>
      <p:ext uri="{BB962C8B-B14F-4D97-AF65-F5344CB8AC3E}">
        <p14:creationId xmlns:p14="http://schemas.microsoft.com/office/powerpoint/2010/main" val="261264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9950-BA1E-40E9-B044-8D0378831145}"/>
              </a:ext>
            </a:extLst>
          </p:cNvPr>
          <p:cNvSpPr>
            <a:spLocks noGrp="1"/>
          </p:cNvSpPr>
          <p:nvPr>
            <p:ph type="title"/>
          </p:nvPr>
        </p:nvSpPr>
        <p:spPr/>
        <p:txBody>
          <a:bodyPr/>
          <a:lstStyle/>
          <a:p>
            <a:pPr algn="ctr"/>
            <a:r>
              <a:rPr lang="en-US" dirty="0">
                <a:solidFill>
                  <a:schemeClr val="accent1">
                    <a:lumMod val="60000"/>
                    <a:lumOff val="40000"/>
                  </a:schemeClr>
                </a:solidFill>
              </a:rPr>
              <a:t>Path :- C:\Jig14947\T13\tc.r</a:t>
            </a:r>
          </a:p>
        </p:txBody>
      </p:sp>
      <p:pic>
        <p:nvPicPr>
          <p:cNvPr id="5" name="Content Placeholder 4">
            <a:extLst>
              <a:ext uri="{FF2B5EF4-FFF2-40B4-BE49-F238E27FC236}">
                <a16:creationId xmlns:a16="http://schemas.microsoft.com/office/drawing/2014/main" id="{AD6D6BE4-74BF-4D9D-B26C-E550DA3DC2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226255" y="1825625"/>
            <a:ext cx="7739489" cy="4351338"/>
          </a:xfrm>
        </p:spPr>
      </p:pic>
    </p:spTree>
    <p:extLst>
      <p:ext uri="{BB962C8B-B14F-4D97-AF65-F5344CB8AC3E}">
        <p14:creationId xmlns:p14="http://schemas.microsoft.com/office/powerpoint/2010/main" val="39378737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420</TotalTime>
  <Words>612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R Capstone     Project</vt:lpstr>
      <vt:lpstr>Objectives:</vt:lpstr>
      <vt:lpstr>The top five factors driving likelihood of churn at Mobicom</vt:lpstr>
      <vt:lpstr>Validation of survey findings. a) Whether “cost and billing” and “network and service quality” are important factors influencing churn behaviour.  b) Are data usage connectivity issues turning out to be costly? In other words, is it leading to churn? </vt:lpstr>
      <vt:lpstr>PowerPoint Presentation</vt:lpstr>
      <vt:lpstr>Would you recommend rate plan migration as a proactive retention strategy? </vt:lpstr>
      <vt:lpstr>ROCR Curve</vt:lpstr>
      <vt:lpstr>abline(0,1,lty=8,col="red")</vt:lpstr>
      <vt:lpstr>Path :- C:\Jig14947\T13\tc.r</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Jig12681</dc:creator>
  <cp:lastModifiedBy>Utkarsh Prajapati</cp:lastModifiedBy>
  <cp:revision>46</cp:revision>
  <dcterms:created xsi:type="dcterms:W3CDTF">2017-05-26T09:36:59Z</dcterms:created>
  <dcterms:modified xsi:type="dcterms:W3CDTF">2018-04-19T11:48:10Z</dcterms:modified>
</cp:coreProperties>
</file>