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56" r:id="rId11"/>
    <p:sldId id="257" r:id="rId12"/>
    <p:sldId id="258" r:id="rId13"/>
    <p:sldId id="260" r:id="rId14"/>
    <p:sldId id="261" r:id="rId15"/>
    <p:sldId id="259" r:id="rId16"/>
    <p:sldId id="262" r:id="rId17"/>
    <p:sldId id="263" r:id="rId18"/>
    <p:sldId id="266" r:id="rId19"/>
    <p:sldId id="264" r:id="rId20"/>
    <p:sldId id="265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omendation" id="{3821F5CA-35C0-49C2-A7B2-ED988A4347A9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  <p14:section name="R-Code" id="{885E4274-77BD-4B1A-A1F0-6B4F653D41F5}">
          <p14:sldIdLst>
            <p14:sldId id="256"/>
            <p14:sldId id="257"/>
            <p14:sldId id="258"/>
            <p14:sldId id="260"/>
            <p14:sldId id="261"/>
            <p14:sldId id="259"/>
            <p14:sldId id="262"/>
            <p14:sldId id="263"/>
            <p14:sldId id="266"/>
            <p14:sldId id="264"/>
            <p14:sldId id="265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971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9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0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8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8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6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4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37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91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2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9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AB64-35D1-4080-8C52-8B9495D12E94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6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32F2-2A36-47C8-8C18-64CAEEF59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Logistic Regression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47B8F-6D53-4A44-984D-DD0F7BFB0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Utkarsh Prajapati</a:t>
            </a:r>
          </a:p>
        </p:txBody>
      </p:sp>
    </p:spTree>
    <p:extLst>
      <p:ext uri="{BB962C8B-B14F-4D97-AF65-F5344CB8AC3E}">
        <p14:creationId xmlns:p14="http://schemas.microsoft.com/office/powerpoint/2010/main" val="8289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5C0-BE9B-48C9-B7EB-4DC24D733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51B7-ADB4-4696-87AD-A35D9BB1B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Utkarsh Prajapati</a:t>
            </a:r>
          </a:p>
        </p:txBody>
      </p:sp>
    </p:spTree>
    <p:extLst>
      <p:ext uri="{BB962C8B-B14F-4D97-AF65-F5344CB8AC3E}">
        <p14:creationId xmlns:p14="http://schemas.microsoft.com/office/powerpoint/2010/main" val="137031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C87-5645-4F56-B7C7-AAB8D32B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the data from source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F8933-BD7B-4B44-8A8B-579CED44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7" y="2513000"/>
            <a:ext cx="11491886" cy="6807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9C633-BE41-4C4D-B744-256EB68C7E23}"/>
              </a:ext>
            </a:extLst>
          </p:cNvPr>
          <p:cNvSpPr txBox="1"/>
          <p:nvPr/>
        </p:nvSpPr>
        <p:spPr>
          <a:xfrm>
            <a:off x="301268" y="2189834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R-Code: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E7CD3-5C13-4ECA-8A29-2FDE8D3B6464}"/>
              </a:ext>
            </a:extLst>
          </p:cNvPr>
          <p:cNvSpPr txBox="1"/>
          <p:nvPr/>
        </p:nvSpPr>
        <p:spPr>
          <a:xfrm>
            <a:off x="301268" y="3330333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Set: partial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CD1CB-471F-4ABE-81BD-315394BE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7" y="3687942"/>
            <a:ext cx="11298927" cy="30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436A-26A9-4771-8BA0-02AFF792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E53E6-9BF2-479F-8AE1-465BE8E2F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7"/>
          <a:stretch/>
        </p:blipFill>
        <p:spPr>
          <a:xfrm>
            <a:off x="680321" y="2027582"/>
            <a:ext cx="4465963" cy="6891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4CEAA-DFC7-42B2-9FBE-DA501A7341C4}"/>
              </a:ext>
            </a:extLst>
          </p:cNvPr>
          <p:cNvSpPr txBox="1"/>
          <p:nvPr/>
        </p:nvSpPr>
        <p:spPr>
          <a:xfrm>
            <a:off x="680321" y="3392556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 missing value found: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C3519-535A-4593-8770-346450A5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31" r="218" b="42217"/>
          <a:stretch/>
        </p:blipFill>
        <p:spPr>
          <a:xfrm>
            <a:off x="92764" y="4036546"/>
            <a:ext cx="11940209" cy="10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0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0211-78E6-4E6C-AE1C-56419A3F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50% of the people in survey have rated overall perception of Brand A  as 4 or less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0B76E-0596-4B3E-821F-F5F5381D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r="10314"/>
          <a:stretch/>
        </p:blipFill>
        <p:spPr>
          <a:xfrm>
            <a:off x="680321" y="2517913"/>
            <a:ext cx="3653140" cy="8878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E7F3D-74EE-4206-B968-C49473C96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" b="-1"/>
          <a:stretch/>
        </p:blipFill>
        <p:spPr>
          <a:xfrm>
            <a:off x="680321" y="4280452"/>
            <a:ext cx="4090462" cy="2040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B93DE6-D755-4B57-BA6E-46A50A30F543}"/>
              </a:ext>
            </a:extLst>
          </p:cNvPr>
          <p:cNvSpPr txBox="1"/>
          <p:nvPr/>
        </p:nvSpPr>
        <p:spPr>
          <a:xfrm>
            <a:off x="680321" y="208682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97FD0-8D9D-4DE1-A328-E455F170925B}"/>
              </a:ext>
            </a:extLst>
          </p:cNvPr>
          <p:cNvSpPr txBox="1"/>
          <p:nvPr/>
        </p:nvSpPr>
        <p:spPr>
          <a:xfrm>
            <a:off x="621009" y="390489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1654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3F2-E6CB-49E9-A421-C0B31416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many respondents have a good perception about brand A? Considering rating 5 or above is good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27A4D-E36A-4CA6-91E2-31E2AB30C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71634"/>
            <a:ext cx="5736570" cy="8811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14191-B829-4811-A60B-92D5F34F544B}"/>
              </a:ext>
            </a:extLst>
          </p:cNvPr>
          <p:cNvSpPr txBox="1"/>
          <p:nvPr/>
        </p:nvSpPr>
        <p:spPr>
          <a:xfrm>
            <a:off x="680321" y="210230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9978C-5DBC-4ECE-8A9D-7116B498C366}"/>
              </a:ext>
            </a:extLst>
          </p:cNvPr>
          <p:cNvSpPr txBox="1"/>
          <p:nvPr/>
        </p:nvSpPr>
        <p:spPr>
          <a:xfrm>
            <a:off x="680321" y="368373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B2A2F-6395-4D12-8F32-7682B3E6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1" y="4384010"/>
            <a:ext cx="5720479" cy="19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7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407C-54E3-4906-BC36-92213EEA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setting the data 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88BEB4-CB86-4DDF-9808-A9E0D12CB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3431436"/>
            <a:ext cx="7806003" cy="71649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28EC96-1EFD-4FB2-853B-8105BE577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6" t="46568" r="25869" b="48405"/>
          <a:stretch/>
        </p:blipFill>
        <p:spPr>
          <a:xfrm>
            <a:off x="680321" y="2336873"/>
            <a:ext cx="10380280" cy="591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88B49C-88A1-42A4-9092-35F0E40D5F01}"/>
              </a:ext>
            </a:extLst>
          </p:cNvPr>
          <p:cNvSpPr txBox="1"/>
          <p:nvPr/>
        </p:nvSpPr>
        <p:spPr>
          <a:xfrm>
            <a:off x="543340" y="4156668"/>
            <a:ext cx="351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Removing the duplicate column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65E9D-24B2-4EC2-948F-9557106B7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4650635"/>
            <a:ext cx="4249490" cy="7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F7B6-050C-43A2-B0B0-73F64602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the data in to test and training data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07DC8-A5E2-4510-A3D0-DED81A159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744340"/>
            <a:ext cx="8932470" cy="1814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712D8-BE2E-45DE-AAF4-16451EFA027C}"/>
              </a:ext>
            </a:extLst>
          </p:cNvPr>
          <p:cNvSpPr txBox="1"/>
          <p:nvPr/>
        </p:nvSpPr>
        <p:spPr>
          <a:xfrm>
            <a:off x="680321" y="203045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 Code:</a:t>
            </a:r>
          </a:p>
        </p:txBody>
      </p:sp>
    </p:spTree>
    <p:extLst>
      <p:ext uri="{BB962C8B-B14F-4D97-AF65-F5344CB8AC3E}">
        <p14:creationId xmlns:p14="http://schemas.microsoft.com/office/powerpoint/2010/main" val="125762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3C02-9410-4F62-9EE4-31A7B46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the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EF55F-289B-4E40-9FF8-668998F4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1" b="-8618"/>
          <a:stretch/>
        </p:blipFill>
        <p:spPr>
          <a:xfrm>
            <a:off x="801480" y="2305878"/>
            <a:ext cx="4257675" cy="1003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A8011-A936-449D-A49F-22EDE8289C72}"/>
              </a:ext>
            </a:extLst>
          </p:cNvPr>
          <p:cNvSpPr txBox="1"/>
          <p:nvPr/>
        </p:nvSpPr>
        <p:spPr>
          <a:xfrm>
            <a:off x="801480" y="193654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 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A4779-EB38-412D-BF3B-08C2FE8CA30D}"/>
              </a:ext>
            </a:extLst>
          </p:cNvPr>
          <p:cNvSpPr txBox="1"/>
          <p:nvPr/>
        </p:nvSpPr>
        <p:spPr>
          <a:xfrm>
            <a:off x="5983149" y="1991476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 Summary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29637B-6D05-4D14-B6D9-76A0BBCD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49" y="2518119"/>
            <a:ext cx="5553075" cy="4048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C00739-A31D-4396-BE4B-BE4C73494A9F}"/>
              </a:ext>
            </a:extLst>
          </p:cNvPr>
          <p:cNvSpPr txBox="1"/>
          <p:nvPr/>
        </p:nvSpPr>
        <p:spPr>
          <a:xfrm>
            <a:off x="801480" y="3446206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variables are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Residual Deviance has reduced.</a:t>
            </a:r>
          </a:p>
        </p:txBody>
      </p:sp>
    </p:spTree>
    <p:extLst>
      <p:ext uri="{BB962C8B-B14F-4D97-AF65-F5344CB8AC3E}">
        <p14:creationId xmlns:p14="http://schemas.microsoft.com/office/powerpoint/2010/main" val="235794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8EE-EA45-40C5-96E4-6D1BE13B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 ROC Curve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E4B869-E9C8-448B-8469-D773372D5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83" y="1388171"/>
            <a:ext cx="5282273" cy="393080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8AE98-B24E-409D-B9D6-CE14E27CA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8" t="14341" r="62615" b="68625"/>
          <a:stretch/>
        </p:blipFill>
        <p:spPr>
          <a:xfrm>
            <a:off x="151568" y="1904078"/>
            <a:ext cx="6452119" cy="1617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2CCCA-CDD0-4DA1-A38E-D95F86148861}"/>
              </a:ext>
            </a:extLst>
          </p:cNvPr>
          <p:cNvSpPr txBox="1"/>
          <p:nvPr/>
        </p:nvSpPr>
        <p:spPr>
          <a:xfrm>
            <a:off x="151568" y="3610186"/>
            <a:ext cx="645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Area Under the Curve: 77%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9EC50-BD0D-4193-8806-ADAFFDFB3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7" t="31239" r="38615" b="62058"/>
          <a:stretch/>
        </p:blipFill>
        <p:spPr>
          <a:xfrm>
            <a:off x="154743" y="4067679"/>
            <a:ext cx="6452119" cy="937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642E3-8F0C-4282-B474-EDA6082B4F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80" t="70494" r="38038" b="21216"/>
          <a:stretch/>
        </p:blipFill>
        <p:spPr>
          <a:xfrm>
            <a:off x="154743" y="5199857"/>
            <a:ext cx="6448944" cy="845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19939-3F21-40E9-A85F-1A9A668AE3DC}"/>
              </a:ext>
            </a:extLst>
          </p:cNvPr>
          <p:cNvSpPr txBox="1"/>
          <p:nvPr/>
        </p:nvSpPr>
        <p:spPr>
          <a:xfrm>
            <a:off x="151568" y="6239481"/>
            <a:ext cx="645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77%</a:t>
            </a:r>
          </a:p>
        </p:txBody>
      </p:sp>
    </p:spTree>
    <p:extLst>
      <p:ext uri="{BB962C8B-B14F-4D97-AF65-F5344CB8AC3E}">
        <p14:creationId xmlns:p14="http://schemas.microsoft.com/office/powerpoint/2010/main" val="419820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8370-049C-4DA0-B4A0-9B07E5F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 Choosing the optimal cut off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53DACE-407D-4012-AEE1-3A602D6D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97" t="15343" r="50853" b="77293"/>
          <a:stretch/>
        </p:blipFill>
        <p:spPr>
          <a:xfrm>
            <a:off x="437322" y="1874941"/>
            <a:ext cx="8129752" cy="87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2B3E1-09A2-4C24-AD6D-2DF8DC6CF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6" t="22209" r="37827" b="70058"/>
          <a:stretch/>
        </p:blipFill>
        <p:spPr>
          <a:xfrm>
            <a:off x="437322" y="2903979"/>
            <a:ext cx="8129752" cy="787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350F0-8D80-41D7-9D6A-E1A520C38CF5}"/>
              </a:ext>
            </a:extLst>
          </p:cNvPr>
          <p:cNvSpPr txBox="1"/>
          <p:nvPr/>
        </p:nvSpPr>
        <p:spPr>
          <a:xfrm>
            <a:off x="437322" y="36629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C83F9-2BA5-484E-860D-5CF4D1AF6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4118499"/>
            <a:ext cx="4781792" cy="1475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C4F6A3-537F-4CF7-9EF4-228C5CDDFEA5}"/>
              </a:ext>
            </a:extLst>
          </p:cNvPr>
          <p:cNvSpPr txBox="1"/>
          <p:nvPr/>
        </p:nvSpPr>
        <p:spPr>
          <a:xfrm>
            <a:off x="437322" y="5565699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Optimal cut off : 0.49522315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BFE5BF-1844-41DA-89C8-45CE384627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52" t="30171" r="42580" b="65745"/>
          <a:stretch/>
        </p:blipFill>
        <p:spPr>
          <a:xfrm>
            <a:off x="324746" y="5935031"/>
            <a:ext cx="10718394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A478-2A26-4A7D-9704-83157321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5355-29F7-41FE-81A9-93673B39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Observations</a:t>
            </a:r>
          </a:p>
          <a:p>
            <a:r>
              <a:rPr lang="en-IN" dirty="0"/>
              <a:t>Recommendations </a:t>
            </a:r>
          </a:p>
          <a:p>
            <a:r>
              <a:rPr lang="en-IN" dirty="0"/>
              <a:t>R Codes</a:t>
            </a:r>
          </a:p>
          <a:p>
            <a:r>
              <a:rPr lang="en-IN" dirty="0"/>
              <a:t>Model Validations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16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0A07-E8EC-495F-B979-17E433B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 Confutation Matrix on test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6E6A0-7DBC-4715-8726-2034A052B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12" t="31736" r="53713" b="63895"/>
          <a:stretch/>
        </p:blipFill>
        <p:spPr>
          <a:xfrm>
            <a:off x="239151" y="2349305"/>
            <a:ext cx="8955356" cy="60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C5B53-0690-46CD-8193-37BF770D4412}"/>
              </a:ext>
            </a:extLst>
          </p:cNvPr>
          <p:cNvSpPr txBox="1"/>
          <p:nvPr/>
        </p:nvSpPr>
        <p:spPr>
          <a:xfrm>
            <a:off x="239151" y="1979973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393F8-F03C-4CAA-9E27-C1516FF1E2C6}"/>
              </a:ext>
            </a:extLst>
          </p:cNvPr>
          <p:cNvSpPr txBox="1"/>
          <p:nvPr/>
        </p:nvSpPr>
        <p:spPr>
          <a:xfrm>
            <a:off x="239151" y="303325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2A323-A90C-4F45-B901-4CF76C9F2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26" y="3033254"/>
            <a:ext cx="4433178" cy="3634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206B-943C-4AAC-9EAA-4AF5C2EDD7BA}"/>
              </a:ext>
            </a:extLst>
          </p:cNvPr>
          <p:cNvSpPr txBox="1"/>
          <p:nvPr/>
        </p:nvSpPr>
        <p:spPr>
          <a:xfrm>
            <a:off x="6682154" y="355912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model is 71% accurate.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1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18">
            <a:extLst>
              <a:ext uri="{FF2B5EF4-FFF2-40B4-BE49-F238E27FC236}">
                <a16:creationId xmlns:a16="http://schemas.microsoft.com/office/drawing/2014/main" id="{B280D7B8-A0D0-4BD7-AD76-F49695F1E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40389"/>
          <a:stretch/>
        </p:blipFill>
        <p:spPr>
          <a:xfrm>
            <a:off x="7076049" y="2497720"/>
            <a:ext cx="2546253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4C711-A1A7-40D1-9C72-E7B95DCB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FDE85EF-21E0-469A-AF1C-738BB056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2D41D-ADC0-418D-AD1B-5B3AD6A4F3A9}"/>
              </a:ext>
            </a:extLst>
          </p:cNvPr>
          <p:cNvSpPr txBox="1"/>
          <p:nvPr/>
        </p:nvSpPr>
        <p:spPr>
          <a:xfrm>
            <a:off x="2663688" y="2345635"/>
            <a:ext cx="5756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106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794D-11D2-4D1D-85C4-D8B807F3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EDD8-B03C-4A62-9632-0679DD37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snacks manufacturer produces 6 different brands- Brand A, Brand B, Brand C, Brand D, Brand E and Brand F.</a:t>
            </a:r>
          </a:p>
          <a:p>
            <a:r>
              <a:rPr lang="en-IN" dirty="0"/>
              <a:t>Manufacturer is interested in finding out what factors affect the perception for Brand 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1C95-746F-4DE7-A374-D5027732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0980-18F3-4992-8EFE-7E852D74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 has been collected as a part of a survey exercise done by a snacks manufacturer.</a:t>
            </a:r>
          </a:p>
          <a:p>
            <a:r>
              <a:rPr lang="en-IN" dirty="0"/>
              <a:t>Data Set has 24114 observations with 61 variables.</a:t>
            </a:r>
          </a:p>
          <a:p>
            <a:r>
              <a:rPr lang="en-IN" dirty="0"/>
              <a:t>We are interested only on Brand A  and we want to know what factors affect the perception for Brand A.</a:t>
            </a:r>
          </a:p>
          <a:p>
            <a:r>
              <a:rPr lang="en-IN" dirty="0"/>
              <a:t>From data dictionary we have only five relevant variables for brand A.</a:t>
            </a:r>
          </a:p>
          <a:p>
            <a:r>
              <a:rPr lang="en-IN" dirty="0"/>
              <a:t>Our target variable is a rating variable where we collected the customer's rating on a point (10 is consider as good  for you and 1 is consider as bad for you).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73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D6D1-347C-4F6C-BB61-4C83A143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2FBA-2E14-4D34-8796-A6219866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have 4 independent factors:</a:t>
            </a:r>
          </a:p>
          <a:p>
            <a:r>
              <a:rPr lang="en-IN" dirty="0"/>
              <a:t>Zero Trans Fat</a:t>
            </a:r>
          </a:p>
          <a:p>
            <a:r>
              <a:rPr lang="en-IN" dirty="0"/>
              <a:t>Farm grown ingredients</a:t>
            </a:r>
          </a:p>
          <a:p>
            <a:r>
              <a:rPr lang="en-IN" dirty="0"/>
              <a:t>Natural Oils</a:t>
            </a:r>
          </a:p>
          <a:p>
            <a:r>
              <a:rPr lang="en-IN" dirty="0"/>
              <a:t>Minimally processed items</a:t>
            </a:r>
          </a:p>
          <a:p>
            <a:r>
              <a:rPr lang="en-IN" dirty="0">
                <a:solidFill>
                  <a:srgbClr val="FFFF00"/>
                </a:solidFill>
              </a:rPr>
              <a:t>Our job is to figuring out what is the overall perception about Brand A as well as finding out if a specific set of the above factors drive brand perception.</a:t>
            </a:r>
          </a:p>
        </p:txBody>
      </p:sp>
    </p:spTree>
    <p:extLst>
      <p:ext uri="{BB962C8B-B14F-4D97-AF65-F5344CB8AC3E}">
        <p14:creationId xmlns:p14="http://schemas.microsoft.com/office/powerpoint/2010/main" val="381243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19D7-58E1-49FC-A9D8-0F1DC09D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FD8F-1E75-428B-B50D-2386B395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50% of the people in survey have rated overall perception of Brand A  as 4 or less.</a:t>
            </a:r>
          </a:p>
          <a:p>
            <a:r>
              <a:rPr lang="en-IN" dirty="0"/>
              <a:t>11954 out of 24114 Customer rated 5 or more.</a:t>
            </a:r>
          </a:p>
          <a:p>
            <a:r>
              <a:rPr lang="en-IN" dirty="0"/>
              <a:t>Good perception is increased by 55%  if someone has said ‘Yes’ to a question regarding the use of farm grown ingredients.</a:t>
            </a:r>
          </a:p>
          <a:p>
            <a:r>
              <a:rPr lang="en-IN" dirty="0"/>
              <a:t>If someone responds ‘No’ to a question regarding the use of ‘Natural Oils’ then the log odds of that person having a good perception about Brand A will decrease by 40%</a:t>
            </a:r>
          </a:p>
        </p:txBody>
      </p:sp>
    </p:spTree>
    <p:extLst>
      <p:ext uri="{BB962C8B-B14F-4D97-AF65-F5344CB8AC3E}">
        <p14:creationId xmlns:p14="http://schemas.microsoft.com/office/powerpoint/2010/main" val="357479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658E-C69C-4EF7-9D3C-F7CFD013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A8B-56F5-438F-BBBE-F3089CBD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79% of people believed that Brand A is manufactured with farm ingredient.</a:t>
            </a:r>
          </a:p>
          <a:p>
            <a:r>
              <a:rPr lang="en-IN" dirty="0"/>
              <a:t>44% of the people believed that Brand A is manufactured with natural oils.</a:t>
            </a:r>
          </a:p>
          <a:p>
            <a:r>
              <a:rPr lang="en-IN" dirty="0"/>
              <a:t>31% of the people believed that Brand A is manufactured with ingredients having zero-gram trans-fat</a:t>
            </a:r>
          </a:p>
        </p:txBody>
      </p:sp>
    </p:spTree>
    <p:extLst>
      <p:ext uri="{BB962C8B-B14F-4D97-AF65-F5344CB8AC3E}">
        <p14:creationId xmlns:p14="http://schemas.microsoft.com/office/powerpoint/2010/main" val="418343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40D-9046-4803-BB71-2BB728E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8785-3B7C-4B84-8E0F-9DF6ED97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If the product are not made from farm ingredient the  probability of odd ratio of the rating towards bad is increased by 23%</a:t>
            </a:r>
          </a:p>
          <a:p>
            <a:r>
              <a:rPr lang="en-IN" dirty="0"/>
              <a:t>If the product constantans trans fat then probability of odd ratio of the rating towards bad is increase by 30%.</a:t>
            </a:r>
          </a:p>
          <a:p>
            <a:r>
              <a:rPr lang="en-IN" dirty="0"/>
              <a:t>If the product contains other than naturel oil then probability of bad rating is increase by 34%.</a:t>
            </a:r>
          </a:p>
          <a:p>
            <a:r>
              <a:rPr lang="en-IN" dirty="0"/>
              <a:t>If the product is minimal processed item then probability of good rating is increase by 57%.</a:t>
            </a:r>
          </a:p>
        </p:txBody>
      </p:sp>
    </p:spTree>
    <p:extLst>
      <p:ext uri="{BB962C8B-B14F-4D97-AF65-F5344CB8AC3E}">
        <p14:creationId xmlns:p14="http://schemas.microsoft.com/office/powerpoint/2010/main" val="162157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21CD-E053-45C2-BB3B-30D5775B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711F-442C-415B-AA15-66FD0D03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Consumer are biased towards farm grown ingredients. Product made from farm grown ingredient can improve customers rating.</a:t>
            </a:r>
          </a:p>
          <a:p>
            <a:r>
              <a:rPr lang="en-IN" dirty="0"/>
              <a:t> Customer rated good who believes that the product contains low trans fat and which are made from natural oils.</a:t>
            </a:r>
          </a:p>
          <a:p>
            <a:r>
              <a:rPr lang="en-IN" dirty="0"/>
              <a:t> The products which are minimally processed are used to believe as good by the customer.</a:t>
            </a:r>
          </a:p>
          <a:p>
            <a:r>
              <a:rPr lang="en-IN" dirty="0">
                <a:solidFill>
                  <a:srgbClr val="FFFF00"/>
                </a:solidFill>
              </a:rPr>
              <a:t>To improve customer satisfaction the product should be:</a:t>
            </a:r>
          </a:p>
          <a:p>
            <a:r>
              <a:rPr lang="en-IN" dirty="0">
                <a:solidFill>
                  <a:srgbClr val="FFFF00"/>
                </a:solidFill>
              </a:rPr>
              <a:t>Made from farm grown ingredients and natural oils.</a:t>
            </a:r>
          </a:p>
          <a:p>
            <a:r>
              <a:rPr lang="en-IN" dirty="0">
                <a:solidFill>
                  <a:srgbClr val="FFFF00"/>
                </a:solidFill>
              </a:rPr>
              <a:t>Does not contains trans fat.</a:t>
            </a:r>
          </a:p>
          <a:p>
            <a:r>
              <a:rPr lang="en-IN" dirty="0">
                <a:solidFill>
                  <a:srgbClr val="FFFF00"/>
                </a:solidFill>
              </a:rPr>
              <a:t>Product should be minimally processed.</a:t>
            </a:r>
          </a:p>
        </p:txBody>
      </p:sp>
    </p:spTree>
    <p:extLst>
      <p:ext uri="{BB962C8B-B14F-4D97-AF65-F5344CB8AC3E}">
        <p14:creationId xmlns:p14="http://schemas.microsoft.com/office/powerpoint/2010/main" val="367179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364</TotalTime>
  <Words>597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Logistic Regression With R</vt:lpstr>
      <vt:lpstr>Contents </vt:lpstr>
      <vt:lpstr>Data Set Details</vt:lpstr>
      <vt:lpstr>Data Set Details</vt:lpstr>
      <vt:lpstr>Objective</vt:lpstr>
      <vt:lpstr>Observations:</vt:lpstr>
      <vt:lpstr>Observations</vt:lpstr>
      <vt:lpstr>Interpretation of the Analysis</vt:lpstr>
      <vt:lpstr>Recommendations</vt:lpstr>
      <vt:lpstr>R Code</vt:lpstr>
      <vt:lpstr>Reading the data from source file</vt:lpstr>
      <vt:lpstr>Check for missing values</vt:lpstr>
      <vt:lpstr>50% of the people in survey have rated overall perception of Brand A  as 4 or less</vt:lpstr>
      <vt:lpstr>How many respondents have a good perception about brand A? Considering rating 5 or above is good</vt:lpstr>
      <vt:lpstr>Sub setting the data set</vt:lpstr>
      <vt:lpstr>Divide the data in to test and training data sets</vt:lpstr>
      <vt:lpstr>Building the regression model</vt:lpstr>
      <vt:lpstr>Validation: ROC Curve </vt:lpstr>
      <vt:lpstr>Validation: Choosing the optimal cut off </vt:lpstr>
      <vt:lpstr>Validation: Confutation Matrix on test data 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</dc:title>
  <dc:creator>Subhranil Roy</dc:creator>
  <cp:lastModifiedBy>Utkarsh Prajapati</cp:lastModifiedBy>
  <cp:revision>31</cp:revision>
  <dcterms:created xsi:type="dcterms:W3CDTF">2017-07-18T05:49:51Z</dcterms:created>
  <dcterms:modified xsi:type="dcterms:W3CDTF">2018-04-22T04:35:13Z</dcterms:modified>
</cp:coreProperties>
</file>