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Lato Light"/>
      <p:regular r:id="rId18"/>
      <p:bold r:id="rId19"/>
      <p:italic r:id="rId20"/>
      <p:boldItalic r:id="rId21"/>
    </p:embeddedFont>
    <p:embeddedFont>
      <p:font typeface="Proxima Nova Semibold"/>
      <p:regular r:id="rId22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font" Target="fonts/ProximaNova-bold.fntdata"/><Relationship Id="rId22" Type="http://schemas.openxmlformats.org/officeDocument/2006/relationships/font" Target="fonts/ProximaNovaSemibold-regular.fntdata"/><Relationship Id="rId10" Type="http://schemas.openxmlformats.org/officeDocument/2006/relationships/font" Target="fonts/ProximaNova-regular.fntdata"/><Relationship Id="rId21" Type="http://schemas.openxmlformats.org/officeDocument/2006/relationships/font" Target="fonts/LatoLight-boldItalic.fntdata"/><Relationship Id="rId13" Type="http://schemas.openxmlformats.org/officeDocument/2006/relationships/font" Target="fonts/ProximaNova-boldItalic.fntdata"/><Relationship Id="rId24" Type="http://schemas.openxmlformats.org/officeDocument/2006/relationships/font" Target="fonts/ProximaNovaSemibold-boldItalic.fntdata"/><Relationship Id="rId12" Type="http://schemas.openxmlformats.org/officeDocument/2006/relationships/font" Target="fonts/ProximaNova-italic.fntdata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.fntdata"/><Relationship Id="rId6" Type="http://schemas.openxmlformats.org/officeDocument/2006/relationships/slide" Target="slides/slide1.xml"/><Relationship Id="rId18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90e9428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90e9428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e70ede0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e70ede0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631fa6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631fa6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 flipH="1">
            <a:off x="-584425" y="-149175"/>
            <a:ext cx="2108400" cy="2096700"/>
          </a:xfrm>
          <a:prstGeom prst="diagStripe">
            <a:avLst>
              <a:gd fmla="val 50000" name="adj"/>
            </a:avLst>
          </a:prstGeom>
          <a:noFill/>
          <a:ln cap="flat" cmpd="sng" w="1905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02663"/>
            <a:ext cx="9144000" cy="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 rot="-5400000">
            <a:off x="-784025" y="1265775"/>
            <a:ext cx="3967200" cy="3980100"/>
          </a:xfrm>
          <a:prstGeom prst="diagStripe">
            <a:avLst>
              <a:gd fmla="val 58774" name="adj"/>
            </a:avLst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>
            <a:off x="-592870" y="148715"/>
            <a:ext cx="5134200" cy="5153700"/>
          </a:xfrm>
          <a:prstGeom prst="diagStripe">
            <a:avLst>
              <a:gd fmla="val 50000" name="adj"/>
            </a:avLst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-5400000">
            <a:off x="1537175" y="1934325"/>
            <a:ext cx="3291900" cy="3318300"/>
          </a:xfrm>
          <a:prstGeom prst="diagStripe">
            <a:avLst>
              <a:gd fmla="val 50000" name="adj"/>
            </a:avLst>
          </a:prstGeom>
          <a:noFill/>
          <a:ln cap="flat" cmpd="sng" w="19050">
            <a:solidFill>
              <a:srgbClr val="EB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-584425" y="524625"/>
            <a:ext cx="4761300" cy="471480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22960" y="5624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Lato"/>
              <a:buNone/>
              <a:defRPr i="0" sz="36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 "/>
              <a:defRPr i="0" sz="15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◦"/>
              <a:defRPr i="0" sz="14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2747" y="212225"/>
            <a:ext cx="1524740" cy="4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-92675" y="4633775"/>
            <a:ext cx="9290700" cy="509700"/>
          </a:xfrm>
          <a:prstGeom prst="rect">
            <a:avLst/>
          </a:prstGeom>
          <a:solidFill>
            <a:srgbClr val="001F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22850" y="4633763"/>
            <a:ext cx="9144000" cy="415500"/>
            <a:chOff x="0" y="4678388"/>
            <a:chExt cx="9144000" cy="415500"/>
          </a:xfrm>
        </p:grpSpPr>
        <p:sp>
          <p:nvSpPr>
            <p:cNvPr id="28" name="Google Shape;28;p4"/>
            <p:cNvSpPr txBox="1"/>
            <p:nvPr/>
          </p:nvSpPr>
          <p:spPr>
            <a:xfrm>
              <a:off x="0" y="4678388"/>
              <a:ext cx="9144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EFEFE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UNIVERSITY OF TORONTO MACHINE INTELLIGENCE STUDENT TEAM</a:t>
              </a:r>
              <a:endParaRPr sz="1500">
                <a:solidFill>
                  <a:srgbClr val="FEFEF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29" name="Google Shape;29;p4"/>
            <p:cNvCxnSpPr/>
            <p:nvPr/>
          </p:nvCxnSpPr>
          <p:spPr>
            <a:xfrm>
              <a:off x="477000" y="4678975"/>
              <a:ext cx="8190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rgbClr val="001F6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333A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alibri"/>
              <a:buNone/>
              <a:defRPr b="0" i="0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8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_HEADER_2">
    <p:bg>
      <p:bgPr>
        <a:solidFill>
          <a:srgbClr val="001F6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333A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alibri"/>
              <a:buNone/>
              <a:defRPr b="0" i="0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3450" y="193525"/>
            <a:ext cx="3742675" cy="29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1F6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-225" y="4677725"/>
            <a:ext cx="9144000" cy="412800"/>
          </a:xfrm>
          <a:prstGeom prst="rect">
            <a:avLst/>
          </a:prstGeom>
          <a:solidFill>
            <a:srgbClr val="EB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University of Toronto Machine Intelligence Student Team</a:t>
            </a:r>
            <a:endParaRPr>
              <a:solidFill>
                <a:srgbClr val="0000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3537150" y="1578400"/>
            <a:ext cx="5224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#5: Transfer Learning</a:t>
            </a:r>
            <a:endParaRPr sz="2000"/>
          </a:p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Lindy Zhai, Mindy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University of  Toronto Machine Intelligence Team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expect?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We’ll start coding in a short bit!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11700" y="17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Continue</a:t>
            </a:r>
            <a:r>
              <a:rPr lang="en" sz="6000">
                <a:solidFill>
                  <a:schemeClr val="lt1"/>
                </a:solidFill>
              </a:rPr>
              <a:t>;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Transfer Learning</a:t>
            </a:r>
            <a:r>
              <a:rPr lang="en">
                <a:solidFill>
                  <a:schemeClr val="lt1"/>
                </a:solidFill>
              </a:rPr>
              <a:t>;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1043125" y="1130025"/>
            <a:ext cx="7072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 pre-trained weights as a good starting point for the current task!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Freeze the previous weights to avoid bad changes from the current training progress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Add new layers to the freezed weights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 new layers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Unfreeze and fine-tune the previous parameters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