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5.xml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308299f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308299f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308299f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308299f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308299f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308299f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308299f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308299f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08299f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308299f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308299f2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308299f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90e94287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90e94287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90e94287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90e94287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e70ede0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e70ede0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308299f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308299f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90e9428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90e9428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308299f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308299f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90e9428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90e9428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e70ede0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e70ede0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90e94287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90e94287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 short, machine learning is AI that can automatically adapt with minimal human interference.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90e94287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90e94287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90e94287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90e94287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deal with the linearly </a:t>
            </a:r>
            <a:r>
              <a:rPr lang="en"/>
              <a:t>inseparable </a:t>
            </a:r>
            <a:r>
              <a:rPr lang="en"/>
              <a:t>cases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e70ede0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e70ede0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e70ede0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e70ede0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308299f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308299f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 flipH="1">
            <a:off x="-584425" y="-149175"/>
            <a:ext cx="2108400" cy="2096700"/>
          </a:xfrm>
          <a:prstGeom prst="diagStripe">
            <a:avLst>
              <a:gd fmla="val 50000" name="adj"/>
            </a:avLst>
          </a:prstGeom>
          <a:noFill/>
          <a:ln cap="flat" cmpd="sng" w="1905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02663"/>
            <a:ext cx="9144000" cy="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 rot="-5400000">
            <a:off x="-784025" y="1265775"/>
            <a:ext cx="3967200" cy="3980100"/>
          </a:xfrm>
          <a:prstGeom prst="diagStripe">
            <a:avLst>
              <a:gd fmla="val 58774" name="adj"/>
            </a:avLst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>
            <a:off x="-592870" y="148715"/>
            <a:ext cx="5134200" cy="5153700"/>
          </a:xfrm>
          <a:prstGeom prst="diagStripe">
            <a:avLst>
              <a:gd fmla="val 50000" name="adj"/>
            </a:avLst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-5400000">
            <a:off x="1537175" y="1934325"/>
            <a:ext cx="3291900" cy="3318300"/>
          </a:xfrm>
          <a:prstGeom prst="diagStripe">
            <a:avLst>
              <a:gd fmla="val 50000" name="adj"/>
            </a:avLst>
          </a:prstGeom>
          <a:noFill/>
          <a:ln cap="flat" cmpd="sng" w="19050">
            <a:solidFill>
              <a:srgbClr val="EB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-584425" y="524625"/>
            <a:ext cx="4761300" cy="471480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22960" y="5624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Lato"/>
              <a:buNone/>
              <a:defRPr i="0" sz="36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 "/>
              <a:defRPr i="0" sz="15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◦"/>
              <a:defRPr i="0" sz="14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2747" y="212225"/>
            <a:ext cx="1524740" cy="4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-92675" y="4633775"/>
            <a:ext cx="9290700" cy="509700"/>
          </a:xfrm>
          <a:prstGeom prst="rect">
            <a:avLst/>
          </a:prstGeom>
          <a:solidFill>
            <a:srgbClr val="001F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22850" y="4633763"/>
            <a:ext cx="9144000" cy="415500"/>
            <a:chOff x="0" y="4678388"/>
            <a:chExt cx="9144000" cy="415500"/>
          </a:xfrm>
        </p:grpSpPr>
        <p:sp>
          <p:nvSpPr>
            <p:cNvPr id="28" name="Google Shape;28;p4"/>
            <p:cNvSpPr txBox="1"/>
            <p:nvPr/>
          </p:nvSpPr>
          <p:spPr>
            <a:xfrm>
              <a:off x="0" y="4678388"/>
              <a:ext cx="9144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EFEFE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UNIVERSITY OF TORONTO MACHINE INTELLIGENCE STUDENT TEAM</a:t>
              </a:r>
              <a:endParaRPr sz="1500">
                <a:solidFill>
                  <a:srgbClr val="FEFEF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29" name="Google Shape;29;p4"/>
            <p:cNvCxnSpPr/>
            <p:nvPr/>
          </p:nvCxnSpPr>
          <p:spPr>
            <a:xfrm>
              <a:off x="477000" y="4678975"/>
              <a:ext cx="8190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rgbClr val="001F6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333A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alibri"/>
              <a:buNone/>
              <a:defRPr b="0" i="0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8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_HEADER_2">
    <p:bg>
      <p:bgPr>
        <a:solidFill>
          <a:srgbClr val="001F6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333A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alibri"/>
              <a:buNone/>
              <a:defRPr b="0" i="0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3450" y="193525"/>
            <a:ext cx="3742675" cy="29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1F6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-225" y="4677725"/>
            <a:ext cx="9144000" cy="412800"/>
          </a:xfrm>
          <a:prstGeom prst="rect">
            <a:avLst/>
          </a:prstGeom>
          <a:solidFill>
            <a:srgbClr val="EB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University of Toronto Machine Intelligence Student Team</a:t>
            </a:r>
            <a:endParaRPr>
              <a:solidFill>
                <a:srgbClr val="0000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3537150" y="1578400"/>
            <a:ext cx="5224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#2:  </a:t>
            </a:r>
            <a:r>
              <a:rPr lang="en"/>
              <a:t>back propagation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Aka ur network </a:t>
            </a:r>
            <a:r>
              <a:rPr lang="en" sz="2000"/>
              <a:t>learns:)</a:t>
            </a:r>
            <a:endParaRPr sz="2000"/>
          </a:p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Lindy Zhai, Mindy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University of  Toronto Machine Intelligence Team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Loss_fcn;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75" y="1087149"/>
            <a:ext cx="4313450" cy="9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988" y="2138175"/>
            <a:ext cx="3243575" cy="8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662" y="2115875"/>
            <a:ext cx="2800034" cy="9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175" y="3116000"/>
            <a:ext cx="353165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Loss_fcn (</a:t>
            </a:r>
            <a:r>
              <a:rPr lang="en">
                <a:solidFill>
                  <a:schemeClr val="lt1"/>
                </a:solidFill>
              </a:rPr>
              <a:t>Assignment_Q2(D)</a:t>
            </a:r>
            <a:r>
              <a:rPr lang="en">
                <a:solidFill>
                  <a:schemeClr val="lt1"/>
                </a:solidFill>
              </a:rPr>
              <a:t>);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75" y="1414477"/>
            <a:ext cx="6169452" cy="2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Backward_passing (back_propagation);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1595438"/>
            <a:ext cx="56578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Chain_rules;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21" y="1909761"/>
            <a:ext cx="3378766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Computation_graph;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113" y="1152465"/>
            <a:ext cx="5944476" cy="30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Computation_graph;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463" y="1197998"/>
            <a:ext cx="6740423" cy="2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17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Quiz!!!!!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Quiz_Wee_1_#2;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20" y="1501575"/>
            <a:ext cx="2851325" cy="21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949" y="1017725"/>
            <a:ext cx="3730051" cy="320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Quiz_Wee_1_#2;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28" y="1017725"/>
            <a:ext cx="5355750" cy="3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Assignment_Q1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163" y="1491697"/>
            <a:ext cx="5393675" cy="27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expect?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Recap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Quizzes (Q&amp;A)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Assignment Q </a:t>
            </a:r>
            <a:r>
              <a:rPr lang="en" sz="2000">
                <a:solidFill>
                  <a:srgbClr val="FFFFFF"/>
                </a:solidFill>
              </a:rPr>
              <a:t>examples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General Q&amp;A sessions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Assignment_Q2(C)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63" y="1435546"/>
            <a:ext cx="5530674" cy="22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Next Session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TRAINING!!!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Training structures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Hyperparameters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Regularizations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Less math, more codes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11700" y="17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Recap;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Learning;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EFEFE"/>
                </a:solidFill>
              </a:rPr>
              <a:t>Machine Learning</a:t>
            </a:r>
            <a:r>
              <a:rPr lang="en" sz="2000">
                <a:solidFill>
                  <a:srgbClr val="FEFEFE"/>
                </a:solidFill>
              </a:rPr>
              <a:t>:</a:t>
            </a:r>
            <a:endParaRPr sz="2000">
              <a:solidFill>
                <a:srgbClr val="FEFEFE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EFEFE"/>
                </a:solidFill>
              </a:rPr>
              <a:t>AI that automatically adapt with minimal human interface.</a:t>
            </a:r>
            <a:endParaRPr i="1" sz="2000">
              <a:solidFill>
                <a:srgbClr val="FEFEFE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EFEFE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EFEFE"/>
                </a:solidFill>
              </a:rPr>
              <a:t>Then what’s deep learning?</a:t>
            </a:r>
            <a:endParaRPr b="1" sz="2000">
              <a:solidFill>
                <a:srgbClr val="FEFEFE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EFEFE"/>
                </a:solidFill>
              </a:rPr>
              <a:t>Neural Networks</a:t>
            </a:r>
            <a:endParaRPr b="1" sz="3000">
              <a:solidFill>
                <a:srgbClr val="FEFEFE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FEFE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EFEFE"/>
                </a:solidFill>
              </a:rPr>
              <a:t> 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Neurons;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00" y="1152473"/>
            <a:ext cx="7598598" cy="314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Perceptrons;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60" y="1152475"/>
            <a:ext cx="5298675" cy="32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17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Continue</a:t>
            </a:r>
            <a:r>
              <a:rPr lang="en" sz="6000">
                <a:solidFill>
                  <a:schemeClr val="lt1"/>
                </a:solidFill>
              </a:rPr>
              <a:t>;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Forward_passing;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226" y="1152475"/>
            <a:ext cx="4587550" cy="26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</a:t>
            </a:r>
            <a:r>
              <a:rPr lang="en">
                <a:solidFill>
                  <a:schemeClr val="lt1"/>
                </a:solidFill>
              </a:rPr>
              <a:t>ward_passing (back_propagation);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838" y="1152475"/>
            <a:ext cx="4342326" cy="307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