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400000" cx="432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5">
          <p15:clr>
            <a:srgbClr val="A4A3A4"/>
          </p15:clr>
        </p15:guide>
        <p15:guide id="2" pos="13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5" orient="horz"/>
        <p:guide pos="136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Chicos lo que puse en el sector:en qué consiste y cuales son las ventajas y desventajas lo pueden cambiar si no les parece lo que está allí.Raquel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72638" y="4690236"/>
            <a:ext cx="40254900" cy="129297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/>
          <a:lstStyle>
            <a:lvl1pPr lvl="0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72598" y="17852756"/>
            <a:ext cx="40254900" cy="49929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72598" y="6967717"/>
            <a:ext cx="40254900" cy="123684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/>
          <a:lstStyle>
            <a:lvl1pPr lvl="0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72598" y="19856535"/>
            <a:ext cx="40254900" cy="81939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indent="-819150" lvl="0" marL="457200" algn="ctr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 algn="ctr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 algn="ctr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 algn="ctr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 algn="ctr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 algn="ctr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 algn="ctr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 algn="ctr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 algn="ctr">
              <a:spcBef>
                <a:spcPts val="8300"/>
              </a:spcBef>
              <a:spcAft>
                <a:spcPts val="830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72598" y="13548661"/>
            <a:ext cx="40254900" cy="53025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/>
          <a:lstStyle>
            <a:lvl1pPr lvl="0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72598" y="2803307"/>
            <a:ext cx="40254900" cy="36078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72598" y="7259685"/>
            <a:ext cx="40254900" cy="215205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>
              <a:spcBef>
                <a:spcPts val="8300"/>
              </a:spcBef>
              <a:spcAft>
                <a:spcPts val="830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72598" y="2803307"/>
            <a:ext cx="40254900" cy="36078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72598" y="7259685"/>
            <a:ext cx="18897300" cy="215205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8300"/>
              </a:spcBef>
              <a:spcAft>
                <a:spcPts val="830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830236" y="7259685"/>
            <a:ext cx="18897300" cy="215205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8300"/>
              </a:spcBef>
              <a:spcAft>
                <a:spcPts val="830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72598" y="2803307"/>
            <a:ext cx="40254900" cy="36078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72598" y="3499843"/>
            <a:ext cx="13266000" cy="47604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72598" y="8753386"/>
            <a:ext cx="13266000" cy="200277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622300" lvl="1" marL="9144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830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830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830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8300"/>
              </a:spcBef>
              <a:spcAft>
                <a:spcPts val="830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16142" y="2835591"/>
            <a:ext cx="30084000" cy="257688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1pPr>
            <a:lvl2pPr lvl="1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2pPr>
            <a:lvl3pPr lvl="2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3pPr>
            <a:lvl4pPr lvl="3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4pPr>
            <a:lvl5pPr lvl="4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5pPr>
            <a:lvl6pPr lvl="5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6pPr>
            <a:lvl7pPr lvl="6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7pPr>
            <a:lvl8pPr lvl="7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8pPr>
            <a:lvl9pPr lvl="8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600000" y="-787"/>
            <a:ext cx="21600000" cy="324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1925" lIns="471925" spcFirstLastPara="1" rIns="471925" wrap="square" tIns="47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54331" y="7768031"/>
            <a:ext cx="19111200" cy="93372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/>
          <a:lstStyle>
            <a:lvl1pPr lvl="0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54331" y="17657165"/>
            <a:ext cx="19111200" cy="778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336220" y="4561102"/>
            <a:ext cx="18127500" cy="232764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/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>
              <a:spcBef>
                <a:spcPts val="830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>
              <a:spcBef>
                <a:spcPts val="830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>
              <a:spcBef>
                <a:spcPts val="830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>
              <a:spcBef>
                <a:spcPts val="8300"/>
              </a:spcBef>
              <a:spcAft>
                <a:spcPts val="830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72598" y="26649291"/>
            <a:ext cx="28340700" cy="38118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72598" y="2803307"/>
            <a:ext cx="402549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2598" y="7259685"/>
            <a:ext cx="402549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/>
          <a:lstStyle>
            <a:lvl1pPr indent="-819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0"/>
              <a:buChar char="●"/>
              <a:defRPr sz="9300">
                <a:solidFill>
                  <a:schemeClr val="dk2"/>
                </a:solidFill>
              </a:defRPr>
            </a:lvl1pPr>
            <a:lvl2pPr indent="-685800" lvl="1" marL="9144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2pPr>
            <a:lvl3pPr indent="-685800" lvl="2" marL="13716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3pPr>
            <a:lvl4pPr indent="-685800" lvl="3" marL="18288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4pPr>
            <a:lvl5pPr indent="-685800" lvl="4" marL="22860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5pPr>
            <a:lvl6pPr indent="-685800" lvl="5" marL="27432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6pPr>
            <a:lvl7pPr indent="-685800" lvl="6" marL="32004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7pPr>
            <a:lvl8pPr indent="-685800" lvl="7" marL="3657600">
              <a:lnSpc>
                <a:spcPct val="115000"/>
              </a:lnSpc>
              <a:spcBef>
                <a:spcPts val="830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8pPr>
            <a:lvl9pPr indent="-685800" lvl="8" marL="4114800">
              <a:lnSpc>
                <a:spcPct val="115000"/>
              </a:lnSpc>
              <a:spcBef>
                <a:spcPts val="8300"/>
              </a:spcBef>
              <a:spcAft>
                <a:spcPts val="830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027360" y="29374594"/>
            <a:ext cx="25923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925" lIns="471925" spcFirstLastPara="1" rIns="471925" wrap="square" tIns="471925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jpg"/><Relationship Id="rId1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9106" y="15729050"/>
            <a:ext cx="13499545" cy="7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7950" y="11089300"/>
            <a:ext cx="12988800" cy="434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7275" y="8172375"/>
            <a:ext cx="12988793" cy="43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0175" y="1157150"/>
            <a:ext cx="41150700" cy="4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43200000" cy="4990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9534800" y="1157150"/>
            <a:ext cx="24878580" cy="283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CANARY DEPLOYMENT</a:t>
            </a:r>
          </a:p>
        </p:txBody>
      </p:sp>
      <p:sp>
        <p:nvSpPr>
          <p:cNvPr id="60" name="Google Shape;60;p13"/>
          <p:cNvSpPr/>
          <p:nvPr/>
        </p:nvSpPr>
        <p:spPr>
          <a:xfrm>
            <a:off x="0" y="5473150"/>
            <a:ext cx="17602200" cy="253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4300" y="8115300"/>
            <a:ext cx="16946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800">
                <a:solidFill>
                  <a:srgbClr val="0D0D0D"/>
                </a:solidFill>
              </a:rPr>
              <a:t>El nombre de esta técnica proviene de los mineros que llevaban un </a:t>
            </a:r>
            <a:r>
              <a:rPr b="1" lang="es" sz="4800">
                <a:solidFill>
                  <a:srgbClr val="0D0D0D"/>
                </a:solidFill>
              </a:rPr>
              <a:t>CANARIO</a:t>
            </a:r>
            <a:r>
              <a:rPr lang="es" sz="4800">
                <a:solidFill>
                  <a:srgbClr val="0D0D0D"/>
                </a:solidFill>
              </a:rPr>
              <a:t> en una jaula por las minas de carbón. Ante la presencia de gases tóxicos en la mina, mataría al canario antes de matar a los Mineros. Un lanzamiento canario proporciona una forma Similar de advertencia temprana para problemas potenciales Antes de afectar toda una infraestructura de producción o base De Usuarios.</a:t>
            </a:r>
            <a:endParaRPr sz="48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71500" y="5943600"/>
            <a:ext cx="16268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</a:rPr>
              <a:t>¿A QUÉ SE DEBE EL NOMBRE DE CANARY DEPLOYMENT?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0" y="14277500"/>
            <a:ext cx="17136900" cy="253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940175" y="14743100"/>
            <a:ext cx="16048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¿</a:t>
            </a:r>
            <a:r>
              <a:rPr b="1" lang="es" sz="6000">
                <a:solidFill>
                  <a:srgbClr val="FFFFFF"/>
                </a:solidFill>
              </a:rPr>
              <a:t>EN QUÉ CONSISTE?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22167450"/>
            <a:ext cx="17602200" cy="253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43600" y="22628200"/>
            <a:ext cx="16649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¿CUÁLES SON LAS VENTAJAS Y DESVENTAJAS?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7602200" y="5029200"/>
            <a:ext cx="152400" cy="27370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61507" y="13085375"/>
            <a:ext cx="7526981" cy="70692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 rot="681609">
            <a:off x="14065568" y="14216200"/>
            <a:ext cx="939710" cy="2473300"/>
          </a:xfrm>
          <a:prstGeom prst="moon">
            <a:avLst>
              <a:gd fmla="val 73716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1431946">
            <a:off x="14397772" y="14070096"/>
            <a:ext cx="757795" cy="2558708"/>
          </a:xfrm>
          <a:prstGeom prst="moon">
            <a:avLst>
              <a:gd fmla="val 76496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3868400" y="14277500"/>
            <a:ext cx="1727400" cy="86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7754475" y="5478000"/>
            <a:ext cx="25527600" cy="2531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0650199" y="5943600"/>
            <a:ext cx="220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TIPOS DE DESPLIEGUES CANARIOS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7755750" y="23431225"/>
            <a:ext cx="25527600" cy="2531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1718450" y="23973025"/>
            <a:ext cx="17602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CASOS DE ÉXITO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4097000" y="14325600"/>
            <a:ext cx="816900" cy="432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5590" y="1157152"/>
            <a:ext cx="7878162" cy="28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3450775" y="16380075"/>
            <a:ext cx="12911700" cy="4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En p</a:t>
            </a:r>
            <a:r>
              <a:rPr lang="es" sz="4800">
                <a:solidFill>
                  <a:schemeClr val="dk1"/>
                </a:solidFill>
              </a:rPr>
              <a:t>robar software contra un público específico, antes de lanzarlo a un público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más amplio.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600" y="16974325"/>
            <a:ext cx="2646900" cy="26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3543625" y="19652850"/>
            <a:ext cx="142986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800">
                <a:solidFill>
                  <a:schemeClr val="dk1"/>
                </a:solidFill>
              </a:rPr>
              <a:t>En </a:t>
            </a:r>
            <a:r>
              <a:rPr lang="es" sz="4800">
                <a:solidFill>
                  <a:schemeClr val="dk1"/>
                </a:solidFill>
              </a:rPr>
              <a:t>Implementar un aplicación en pasos  pequeños e incrementales y solo para un pequeño grupo de personas. 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00" y="19193399"/>
            <a:ext cx="3528616" cy="28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9750" y="25020275"/>
            <a:ext cx="3019526" cy="301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44875" y="29005477"/>
            <a:ext cx="3062599" cy="30625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602375" y="24968775"/>
            <a:ext cx="14152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Realizar p</a:t>
            </a:r>
            <a:r>
              <a:rPr lang="es" sz="4800">
                <a:solidFill>
                  <a:schemeClr val="dk1"/>
                </a:solidFill>
              </a:rPr>
              <a:t>ruebas de capacidad en entorno productivo.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590850" y="26721375"/>
            <a:ext cx="14298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Ante algún inconveniente se puede realizar un </a:t>
            </a:r>
            <a:r>
              <a:rPr lang="es" sz="4800">
                <a:solidFill>
                  <a:schemeClr val="dk1"/>
                </a:solidFill>
              </a:rPr>
              <a:t>rollback seguro.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541175" y="28882100"/>
            <a:ext cx="141522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S</a:t>
            </a:r>
            <a:r>
              <a:rPr lang="es" sz="4800">
                <a:solidFill>
                  <a:schemeClr val="dk1"/>
                </a:solidFill>
              </a:rPr>
              <a:t>e tiene que manejar varias versiones de su software a la vez.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597950" y="30476150"/>
            <a:ext cx="14298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Menos control cuando se distribuye el software que se instala en las PC o Dispositivos móviles.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4425" y="26287525"/>
            <a:ext cx="2646900" cy="26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975074" y="26381201"/>
            <a:ext cx="2380499" cy="23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023575" y="25962625"/>
            <a:ext cx="3019525" cy="301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 flipH="1">
            <a:off x="26098500" y="26060400"/>
            <a:ext cx="76200" cy="6324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18216825" y="29150900"/>
            <a:ext cx="708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Utiliza una estrategia con varios canarios, siendo el primero visible solo para sus empleados internos.</a:t>
            </a:r>
            <a:endParaRPr sz="4800"/>
          </a:p>
        </p:txBody>
      </p:sp>
      <p:sp>
        <p:nvSpPr>
          <p:cNvPr id="93" name="Google Shape;93;p13"/>
          <p:cNvSpPr txBox="1"/>
          <p:nvPr/>
        </p:nvSpPr>
        <p:spPr>
          <a:xfrm>
            <a:off x="26718150" y="29045600"/>
            <a:ext cx="75270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Cuenta con su propio EKG (</a:t>
            </a:r>
            <a:r>
              <a:rPr i="1" lang="es" sz="4800"/>
              <a:t>Herramienta Interna</a:t>
            </a:r>
            <a:r>
              <a:rPr lang="es" sz="4800"/>
              <a:t>) que Automatiza los despliegues Canarios.</a:t>
            </a:r>
            <a:endParaRPr sz="4800"/>
          </a:p>
        </p:txBody>
      </p:sp>
      <p:sp>
        <p:nvSpPr>
          <p:cNvPr id="94" name="Google Shape;94;p13"/>
          <p:cNvSpPr txBox="1"/>
          <p:nvPr/>
        </p:nvSpPr>
        <p:spPr>
          <a:xfrm>
            <a:off x="34951950" y="28990300"/>
            <a:ext cx="80955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Los despliegues se realizan en un clúster canario. Si el análisis canario es un “GO” se despliega a nivel mundial.</a:t>
            </a:r>
            <a:endParaRPr sz="4800"/>
          </a:p>
        </p:txBody>
      </p:sp>
      <p:cxnSp>
        <p:nvCxnSpPr>
          <p:cNvPr id="95" name="Google Shape;95;p13"/>
          <p:cNvCxnSpPr/>
          <p:nvPr/>
        </p:nvCxnSpPr>
        <p:spPr>
          <a:xfrm flipH="1">
            <a:off x="34303500" y="25984200"/>
            <a:ext cx="100800" cy="64923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31009125" y="8413800"/>
            <a:ext cx="121038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ENRUTAR</a:t>
            </a:r>
            <a:r>
              <a:rPr lang="es" sz="4800"/>
              <a:t>: </a:t>
            </a:r>
            <a:r>
              <a:rPr lang="es" sz="4800">
                <a:solidFill>
                  <a:srgbClr val="303633"/>
                </a:solidFill>
                <a:highlight>
                  <a:srgbClr val="FFFFFF"/>
                </a:highlight>
              </a:rPr>
              <a:t>la fase de migración dura hasta que todos los usuarios se han enrutado a la nueva versión. En ese momento, puede desactivar la infraestructura anterior.</a:t>
            </a:r>
            <a:endParaRPr sz="4800"/>
          </a:p>
        </p:txBody>
      </p:sp>
      <p:sp>
        <p:nvSpPr>
          <p:cNvPr id="97" name="Google Shape;97;p13"/>
          <p:cNvSpPr txBox="1"/>
          <p:nvPr/>
        </p:nvSpPr>
        <p:spPr>
          <a:xfrm>
            <a:off x="34885100" y="15824225"/>
            <a:ext cx="8095500" cy="7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ESTRATEGIAS DE PARTICIÓN </a:t>
            </a:r>
            <a:r>
              <a:rPr lang="es" sz="4800"/>
              <a:t>: </a:t>
            </a:r>
            <a:r>
              <a:rPr lang="es" sz="4800">
                <a:solidFill>
                  <a:srgbClr val="303633"/>
                </a:solidFill>
                <a:highlight>
                  <a:srgbClr val="FFFFFF"/>
                </a:highlight>
              </a:rPr>
              <a:t>Ejemplo si tiene usuarios distribuidos geográficamente, puede desplegar la nueva versión en una región o en una ubicación específica primero; si tiene varias marcas, puede desplegarlas primero en una sola marca, etc.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