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2" r:id="rId11"/>
    <p:sldId id="273"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0" d="100"/>
          <a:sy n="70" d="100"/>
        </p:scale>
        <p:origin x="1710"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665175-E8AC-4324-B544-5E814B0FF734}" type="datetimeFigureOut">
              <a:rPr lang="es-AR" smtClean="0"/>
              <a:t>7/8/2022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A03968-DECE-40FA-A6C7-405FE920556F}" type="slidenum">
              <a:rPr lang="es-AR" smtClean="0"/>
              <a:t>‹Nº›</a:t>
            </a:fld>
            <a:endParaRPr lang="es-AR"/>
          </a:p>
        </p:txBody>
      </p:sp>
    </p:spTree>
    <p:extLst>
      <p:ext uri="{BB962C8B-B14F-4D97-AF65-F5344CB8AC3E}">
        <p14:creationId xmlns:p14="http://schemas.microsoft.com/office/powerpoint/2010/main" val="90458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07/08/2022</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07/08/2022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07/08/2022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07/08/2022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7A847CFC-816F-41D0-AAC0-9BF4FEBC753E}" type="datetimeFigureOut">
              <a:rPr lang="es-ES" smtClean="0"/>
              <a:t>07/08/2022</a:t>
            </a:fld>
            <a:endParaRPr lang="es-ES"/>
          </a:p>
        </p:txBody>
      </p:sp>
      <p:sp>
        <p:nvSpPr>
          <p:cNvPr id="8" name="Slide Number Placeholder 7"/>
          <p:cNvSpPr>
            <a:spLocks noGrp="1"/>
          </p:cNvSpPr>
          <p:nvPr>
            <p:ph type="sldNum" sz="quarter" idx="11"/>
          </p:nvPr>
        </p:nvSpPr>
        <p:spPr/>
        <p:txBody>
          <a:bodyPr/>
          <a:lstStyle/>
          <a:p>
            <a:fld id="{132FADFE-3B8F-471C-ABF0-DBC7717ECBBC}"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07/08/2022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07/08/2022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07/08/2022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07/08/2022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07/08/2022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07/08/2022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32FADFE-3B8F-471C-ABF0-DBC7717ECBBC}" type="slidenum">
              <a:rPr lang="es-ES" smtClean="0"/>
              <a:t>‹Nº›</a:t>
            </a:fld>
            <a:endParaRPr lang="es-E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A847CFC-816F-41D0-AAC0-9BF4FEBC753E}" type="datetimeFigureOut">
              <a:rPr lang="es-ES" smtClean="0"/>
              <a:t>07/08/2022</a:t>
            </a:fld>
            <a:endParaRPr lang="es-E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E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32FADFE-3B8F-471C-ABF0-DBC7717ECBBC}" type="slidenum">
              <a:rPr lang="es-ES" smtClean="0"/>
              <a:t>‹Nº›</a:t>
            </a:fld>
            <a:endParaRPr lang="es-E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33"/>
        </a:solidFill>
        <a:effectLst/>
      </p:bgPr>
    </p:bg>
    <p:spTree>
      <p:nvGrpSpPr>
        <p:cNvPr id="1" name=""/>
        <p:cNvGrpSpPr/>
        <p:nvPr/>
      </p:nvGrpSpPr>
      <p:grpSpPr>
        <a:xfrm>
          <a:off x="0" y="0"/>
          <a:ext cx="0" cy="0"/>
          <a:chOff x="0" y="0"/>
          <a:chExt cx="0" cy="0"/>
        </a:xfrm>
      </p:grpSpPr>
      <p:sp>
        <p:nvSpPr>
          <p:cNvPr id="3" name="Rectángulo 2"/>
          <p:cNvSpPr/>
          <p:nvPr/>
        </p:nvSpPr>
        <p:spPr>
          <a:xfrm>
            <a:off x="611560" y="1772816"/>
            <a:ext cx="7344816" cy="2308324"/>
          </a:xfrm>
          <a:prstGeom prst="rect">
            <a:avLst/>
          </a:prstGeom>
        </p:spPr>
        <p:txBody>
          <a:bodyPr wrap="square">
            <a:spAutoFit/>
          </a:bodyPr>
          <a:lstStyle/>
          <a:p>
            <a:pPr algn="ctr"/>
            <a:r>
              <a:rPr lang="es-AR" sz="4800" u="sng" dirty="0" smtClean="0">
                <a:solidFill>
                  <a:srgbClr val="171717"/>
                </a:solidFill>
                <a:latin typeface="Catamaran Black Bold"/>
              </a:rPr>
              <a:t>REPRESENTACIÓN</a:t>
            </a:r>
          </a:p>
          <a:p>
            <a:pPr algn="ctr"/>
            <a:r>
              <a:rPr lang="es-AR" sz="4800" u="sng" dirty="0" smtClean="0">
                <a:solidFill>
                  <a:srgbClr val="171717"/>
                </a:solidFill>
                <a:latin typeface="Catamaran Black Bold"/>
              </a:rPr>
              <a:t>DE LA </a:t>
            </a:r>
          </a:p>
          <a:p>
            <a:pPr algn="ctr"/>
            <a:r>
              <a:rPr lang="es-AR" sz="4800" u="sng" dirty="0" smtClean="0">
                <a:solidFill>
                  <a:srgbClr val="171717"/>
                </a:solidFill>
                <a:latin typeface="Catamaran Black Bold"/>
              </a:rPr>
              <a:t>INFORMACIÓN</a:t>
            </a:r>
            <a:endParaRPr lang="es-AR" sz="4800" u="sng" dirty="0">
              <a:solidFill>
                <a:srgbClr val="171717"/>
              </a:solidFill>
              <a:latin typeface="Catamaran Black Bold"/>
            </a:endParaRPr>
          </a:p>
        </p:txBody>
      </p:sp>
      <p:sp>
        <p:nvSpPr>
          <p:cNvPr id="4" name="Rectángulo 3"/>
          <p:cNvSpPr/>
          <p:nvPr/>
        </p:nvSpPr>
        <p:spPr>
          <a:xfrm>
            <a:off x="2231242" y="4081140"/>
            <a:ext cx="4459554" cy="605294"/>
          </a:xfrm>
          <a:prstGeom prst="rect">
            <a:avLst/>
          </a:prstGeom>
        </p:spPr>
        <p:txBody>
          <a:bodyPr wrap="none">
            <a:spAutoFit/>
          </a:bodyPr>
          <a:lstStyle/>
          <a:p>
            <a:pPr algn="ctr">
              <a:lnSpc>
                <a:spcPts val="3960"/>
              </a:lnSpc>
            </a:pPr>
            <a:r>
              <a:rPr lang="en-US" dirty="0">
                <a:solidFill>
                  <a:srgbClr val="171717"/>
                </a:solidFill>
                <a:latin typeface="Chakra Petch"/>
              </a:rPr>
              <a:t>UNIDAD 2: ESTADÍSTICA DESCRIPTIVA</a:t>
            </a:r>
          </a:p>
        </p:txBody>
      </p:sp>
    </p:spTree>
    <p:extLst>
      <p:ext uri="{BB962C8B-B14F-4D97-AF65-F5344CB8AC3E}">
        <p14:creationId xmlns:p14="http://schemas.microsoft.com/office/powerpoint/2010/main" val="3761895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1560" y="692696"/>
            <a:ext cx="7327712" cy="369332"/>
          </a:xfrm>
          <a:prstGeom prst="rect">
            <a:avLst/>
          </a:prstGeom>
          <a:noFill/>
        </p:spPr>
        <p:txBody>
          <a:bodyPr wrap="none" rtlCol="0">
            <a:spAutoFit/>
          </a:bodyPr>
          <a:lstStyle/>
          <a:p>
            <a:r>
              <a:rPr lang="es-AR" b="1" dirty="0" smtClean="0">
                <a:solidFill>
                  <a:srgbClr val="FF0000"/>
                </a:solidFill>
              </a:rPr>
              <a:t>EL GRÁFICO ESCALONADO LO REALIZAMOS CON GEOGEBRA </a:t>
            </a:r>
            <a:endParaRPr lang="es-AR" b="1" dirty="0">
              <a:solidFill>
                <a:srgbClr val="FF0000"/>
              </a:solidFill>
            </a:endParaRPr>
          </a:p>
        </p:txBody>
      </p:sp>
      <p:pic>
        <p:nvPicPr>
          <p:cNvPr id="6" name="Imagen 5"/>
          <p:cNvPicPr>
            <a:picLocks noChangeAspect="1"/>
          </p:cNvPicPr>
          <p:nvPr/>
        </p:nvPicPr>
        <p:blipFill>
          <a:blip r:embed="rId2"/>
          <a:stretch>
            <a:fillRect/>
          </a:stretch>
        </p:blipFill>
        <p:spPr>
          <a:xfrm>
            <a:off x="611560" y="1268760"/>
            <a:ext cx="5219700" cy="1600200"/>
          </a:xfrm>
          <a:prstGeom prst="rect">
            <a:avLst/>
          </a:prstGeom>
        </p:spPr>
      </p:pic>
      <p:pic>
        <p:nvPicPr>
          <p:cNvPr id="7" name="Imagen 6"/>
          <p:cNvPicPr>
            <a:picLocks noChangeAspect="1"/>
          </p:cNvPicPr>
          <p:nvPr/>
        </p:nvPicPr>
        <p:blipFill>
          <a:blip r:embed="rId3"/>
          <a:stretch>
            <a:fillRect/>
          </a:stretch>
        </p:blipFill>
        <p:spPr>
          <a:xfrm>
            <a:off x="611560" y="3075692"/>
            <a:ext cx="5141163" cy="3528746"/>
          </a:xfrm>
          <a:prstGeom prst="rect">
            <a:avLst/>
          </a:prstGeom>
        </p:spPr>
      </p:pic>
    </p:spTree>
    <p:extLst>
      <p:ext uri="{BB962C8B-B14F-4D97-AF65-F5344CB8AC3E}">
        <p14:creationId xmlns:p14="http://schemas.microsoft.com/office/powerpoint/2010/main" val="237070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23528" y="476672"/>
            <a:ext cx="8255951" cy="5904656"/>
          </a:xfrm>
          <a:prstGeom prst="rect">
            <a:avLst/>
          </a:prstGeom>
        </p:spPr>
      </p:pic>
    </p:spTree>
    <p:extLst>
      <p:ext uri="{BB962C8B-B14F-4D97-AF65-F5344CB8AC3E}">
        <p14:creationId xmlns:p14="http://schemas.microsoft.com/office/powerpoint/2010/main" val="3554882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59831" y="521216"/>
            <a:ext cx="1665841" cy="400110"/>
          </a:xfrm>
          <a:prstGeom prst="rect">
            <a:avLst/>
          </a:prstGeom>
        </p:spPr>
        <p:txBody>
          <a:bodyPr wrap="none">
            <a:spAutoFit/>
          </a:bodyPr>
          <a:lstStyle/>
          <a:p>
            <a:r>
              <a:rPr lang="es-ES" sz="2000" b="1" dirty="0"/>
              <a:t>Histograma </a:t>
            </a:r>
            <a:endParaRPr lang="es-AR" sz="2000" dirty="0"/>
          </a:p>
        </p:txBody>
      </p:sp>
      <p:sp>
        <p:nvSpPr>
          <p:cNvPr id="12" name="11 Rectángulo"/>
          <p:cNvSpPr/>
          <p:nvPr/>
        </p:nvSpPr>
        <p:spPr>
          <a:xfrm>
            <a:off x="773832" y="1124744"/>
            <a:ext cx="7614592" cy="2862322"/>
          </a:xfrm>
          <a:prstGeom prst="rect">
            <a:avLst/>
          </a:prstGeom>
        </p:spPr>
        <p:txBody>
          <a:bodyPr wrap="square">
            <a:spAutoFit/>
          </a:bodyPr>
          <a:lstStyle/>
          <a:p>
            <a:pPr algn="just"/>
            <a:r>
              <a:rPr lang="es-ES" dirty="0"/>
              <a:t>Es la representación de la distribución de frecuencias (absolutas o relativas) de </a:t>
            </a:r>
            <a:r>
              <a:rPr lang="es-ES" b="1" dirty="0"/>
              <a:t>una variable agrupada en intervalos</a:t>
            </a:r>
            <a:r>
              <a:rPr lang="es-ES" dirty="0"/>
              <a:t>, mediante un gráfico de superficies. Sobre el eje de las abscisas se presentan los intervalos y se levanta, sobre cada uno de ellos, un rectángulo cuya área es igual a la respectiva frecuencia.</a:t>
            </a:r>
            <a:endParaRPr lang="es-AR" dirty="0"/>
          </a:p>
          <a:p>
            <a:pPr algn="just"/>
            <a:r>
              <a:rPr lang="es-ES" b="1" dirty="0"/>
              <a:t>Si todos los intervalos tienen la misma amplitud, la altura de los rectángulos coincide con la frecuencia absoluta.</a:t>
            </a:r>
            <a:endParaRPr lang="es-AR" b="1" dirty="0"/>
          </a:p>
          <a:p>
            <a:pPr algn="just"/>
            <a:endParaRPr lang="es-ES" dirty="0" smtClean="0"/>
          </a:p>
          <a:p>
            <a:pPr algn="just"/>
            <a:endParaRPr lang="es-ES" dirty="0"/>
          </a:p>
          <a:p>
            <a:pPr algn="just"/>
            <a:r>
              <a:rPr lang="es-ES" dirty="0" smtClean="0"/>
              <a:t>¿</a:t>
            </a:r>
            <a:r>
              <a:rPr lang="es-ES" dirty="0"/>
              <a:t>Cómo realizar el histograma si los intervalos tienen diferente amplitud?</a:t>
            </a:r>
            <a:endParaRPr lang="es-AR" dirty="0"/>
          </a:p>
        </p:txBody>
      </p:sp>
      <p:pic>
        <p:nvPicPr>
          <p:cNvPr id="617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92" y="4013630"/>
            <a:ext cx="7514545" cy="88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28" name="27 Objeto"/>
          <p:cNvGraphicFramePr>
            <a:graphicFrameLocks noChangeAspect="1"/>
          </p:cNvGraphicFramePr>
          <p:nvPr>
            <p:extLst>
              <p:ext uri="{D42A27DB-BD31-4B8C-83A1-F6EECF244321}">
                <p14:modId xmlns:p14="http://schemas.microsoft.com/office/powerpoint/2010/main" val="2296929748"/>
              </p:ext>
            </p:extLst>
          </p:nvPr>
        </p:nvGraphicFramePr>
        <p:xfrm>
          <a:off x="1259632" y="5036825"/>
          <a:ext cx="2874862" cy="1335666"/>
        </p:xfrm>
        <a:graphic>
          <a:graphicData uri="http://schemas.openxmlformats.org/presentationml/2006/ole">
            <mc:AlternateContent xmlns:mc="http://schemas.openxmlformats.org/markup-compatibility/2006">
              <mc:Choice xmlns:v="urn:schemas-microsoft-com:vml" Requires="v">
                <p:oleObj spid="_x0000_s6185" name="Equation" r:id="rId4" imgW="2146300" imgH="1003300" progId="Equation.DSMT4">
                  <p:embed/>
                </p:oleObj>
              </mc:Choice>
              <mc:Fallback>
                <p:oleObj name="Equation" r:id="rId4" imgW="2146300" imgH="10033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036825"/>
                        <a:ext cx="2874862" cy="1335666"/>
                      </a:xfrm>
                      <a:prstGeom prst="rect">
                        <a:avLst/>
                      </a:prstGeom>
                      <a:noFill/>
                    </p:spPr>
                  </p:pic>
                </p:oleObj>
              </mc:Fallback>
            </mc:AlternateContent>
          </a:graphicData>
        </a:graphic>
      </p:graphicFrame>
    </p:spTree>
    <p:extLst>
      <p:ext uri="{BB962C8B-B14F-4D97-AF65-F5344CB8AC3E}">
        <p14:creationId xmlns:p14="http://schemas.microsoft.com/office/powerpoint/2010/main" val="111746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332656"/>
            <a:ext cx="7416824" cy="646331"/>
          </a:xfrm>
          <a:prstGeom prst="rect">
            <a:avLst/>
          </a:prstGeom>
        </p:spPr>
        <p:txBody>
          <a:bodyPr wrap="square">
            <a:spAutoFit/>
          </a:bodyPr>
          <a:lstStyle/>
          <a:p>
            <a:pPr lvl="0"/>
            <a:r>
              <a:rPr lang="es-ES" dirty="0"/>
              <a:t>Ejemplo para el caso en que todos los intervalos tienen la </a:t>
            </a:r>
            <a:r>
              <a:rPr lang="es-ES" b="1" dirty="0"/>
              <a:t>misma amplitud</a:t>
            </a:r>
            <a:endParaRPr lang="es-AR"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609" y="1052736"/>
            <a:ext cx="5727067"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668263"/>
            <a:ext cx="4847572" cy="217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617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6"/>
            <a:ext cx="8064896" cy="369332"/>
          </a:xfrm>
          <a:prstGeom prst="rect">
            <a:avLst/>
          </a:prstGeom>
        </p:spPr>
        <p:txBody>
          <a:bodyPr wrap="square">
            <a:spAutoFit/>
          </a:bodyPr>
          <a:lstStyle/>
          <a:p>
            <a:pPr lvl="0"/>
            <a:r>
              <a:rPr lang="es-ES" dirty="0"/>
              <a:t>Ejemplo para el caso en que </a:t>
            </a:r>
            <a:r>
              <a:rPr lang="es-ES" b="1" dirty="0"/>
              <a:t>no</a:t>
            </a:r>
            <a:r>
              <a:rPr lang="es-ES" dirty="0"/>
              <a:t> todos los intervalos tienen la misma amplitud</a:t>
            </a:r>
            <a:endParaRPr lang="es-AR" dirty="0"/>
          </a:p>
        </p:txBody>
      </p:sp>
      <p:pic>
        <p:nvPicPr>
          <p:cNvPr id="82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067" y="4399215"/>
            <a:ext cx="4104456" cy="2282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22" y="1052736"/>
            <a:ext cx="5378578" cy="3346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673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83768" y="825611"/>
            <a:ext cx="3148619" cy="400110"/>
          </a:xfrm>
          <a:prstGeom prst="rect">
            <a:avLst/>
          </a:prstGeom>
        </p:spPr>
        <p:txBody>
          <a:bodyPr wrap="none">
            <a:spAutoFit/>
          </a:bodyPr>
          <a:lstStyle/>
          <a:p>
            <a:r>
              <a:rPr lang="es-ES" sz="2000" b="1" dirty="0"/>
              <a:t>Polígonos de frecuencia</a:t>
            </a:r>
            <a:endParaRPr lang="es-AR" sz="2000" dirty="0"/>
          </a:p>
        </p:txBody>
      </p:sp>
      <p:sp>
        <p:nvSpPr>
          <p:cNvPr id="3" name="2 Rectángulo"/>
          <p:cNvSpPr/>
          <p:nvPr/>
        </p:nvSpPr>
        <p:spPr>
          <a:xfrm>
            <a:off x="539552" y="1556792"/>
            <a:ext cx="7992888" cy="1477328"/>
          </a:xfrm>
          <a:prstGeom prst="rect">
            <a:avLst/>
          </a:prstGeom>
        </p:spPr>
        <p:txBody>
          <a:bodyPr wrap="square">
            <a:spAutoFit/>
          </a:bodyPr>
          <a:lstStyle/>
          <a:p>
            <a:pPr algn="just"/>
            <a:r>
              <a:rPr lang="es-ES" dirty="0"/>
              <a:t>Es una línea poligonal obtenida en un histograma uniendo los puntos medios (marca de clase)  de los lados superiores de los rectángulos. Los lados extremos crean dos intervalos hipotéticos con frecuencia cero, colocando cada uno de ellos en ambos extremos del histograma, y con amplitud igual a la del intervalo posterior y anterior, respectivamente.</a:t>
            </a:r>
            <a:endParaRPr lang="es-AR" dirty="0"/>
          </a:p>
        </p:txBody>
      </p:sp>
      <p:sp>
        <p:nvSpPr>
          <p:cNvPr id="4" name="3 Rectángulo"/>
          <p:cNvSpPr/>
          <p:nvPr/>
        </p:nvSpPr>
        <p:spPr>
          <a:xfrm>
            <a:off x="545610" y="3212976"/>
            <a:ext cx="7842813" cy="923330"/>
          </a:xfrm>
          <a:prstGeom prst="rect">
            <a:avLst/>
          </a:prstGeom>
        </p:spPr>
        <p:txBody>
          <a:bodyPr wrap="square">
            <a:spAutoFit/>
          </a:bodyPr>
          <a:lstStyle/>
          <a:p>
            <a:pPr algn="just"/>
            <a:r>
              <a:rPr lang="es-ES" dirty="0" smtClean="0"/>
              <a:t>Este gráfico es </a:t>
            </a:r>
            <a:r>
              <a:rPr lang="es-ES" dirty="0"/>
              <a:t>especialmente </a:t>
            </a:r>
            <a:r>
              <a:rPr lang="es-ES" dirty="0" smtClean="0"/>
              <a:t>útil </a:t>
            </a:r>
            <a:r>
              <a:rPr lang="es-ES" dirty="0"/>
              <a:t>para comparar conjuntos de datos, puesto que en un mismo </a:t>
            </a:r>
            <a:r>
              <a:rPr lang="es-ES" dirty="0" smtClean="0"/>
              <a:t>gráfico </a:t>
            </a:r>
            <a:r>
              <a:rPr lang="es-ES" dirty="0"/>
              <a:t>se pueden mostrar varios polígonos de frecuencias. </a:t>
            </a:r>
            <a:endParaRPr lang="es-AR" dirty="0"/>
          </a:p>
        </p:txBody>
      </p:sp>
    </p:spTree>
    <p:extLst>
      <p:ext uri="{BB962C8B-B14F-4D97-AF65-F5344CB8AC3E}">
        <p14:creationId xmlns:p14="http://schemas.microsoft.com/office/powerpoint/2010/main" val="4191223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5976664" cy="382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293096"/>
            <a:ext cx="4847572" cy="217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1249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75856" y="676727"/>
            <a:ext cx="809837" cy="400110"/>
          </a:xfrm>
          <a:prstGeom prst="rect">
            <a:avLst/>
          </a:prstGeom>
        </p:spPr>
        <p:txBody>
          <a:bodyPr wrap="none">
            <a:spAutoFit/>
          </a:bodyPr>
          <a:lstStyle/>
          <a:p>
            <a:r>
              <a:rPr lang="es-ES" sz="2000" b="1" u="sng" dirty="0"/>
              <a:t>Ojiva</a:t>
            </a:r>
            <a:endParaRPr lang="es-AR" sz="2000" dirty="0"/>
          </a:p>
        </p:txBody>
      </p:sp>
      <p:sp>
        <p:nvSpPr>
          <p:cNvPr id="3" name="2 Rectángulo"/>
          <p:cNvSpPr/>
          <p:nvPr/>
        </p:nvSpPr>
        <p:spPr>
          <a:xfrm>
            <a:off x="755576" y="1268760"/>
            <a:ext cx="7560840" cy="1754326"/>
          </a:xfrm>
          <a:prstGeom prst="rect">
            <a:avLst/>
          </a:prstGeom>
        </p:spPr>
        <p:txBody>
          <a:bodyPr wrap="square">
            <a:spAutoFit/>
          </a:bodyPr>
          <a:lstStyle/>
          <a:p>
            <a:pPr algn="just"/>
            <a:r>
              <a:rPr lang="es-ES" dirty="0"/>
              <a:t>Es la representación gráfica de las </a:t>
            </a:r>
            <a:r>
              <a:rPr lang="es-ES" b="1" dirty="0"/>
              <a:t>frecuencias acumuladas </a:t>
            </a:r>
            <a:r>
              <a:rPr lang="es-ES" dirty="0"/>
              <a:t>de una variable agrupada en intervalos, mediante una línea poligonal obtenida uniendo los puntos que tienen, por abscisas, los límites superiores del </a:t>
            </a:r>
            <a:r>
              <a:rPr lang="es-ES" dirty="0" smtClean="0"/>
              <a:t>intervalo (o la marca de clase) </a:t>
            </a:r>
            <a:r>
              <a:rPr lang="es-ES" dirty="0"/>
              <a:t>y, por ordenadas, las respectivas frecuencias acumuladas. A este grafico también se lo conoce como polígono de frecuencias acumuladas.</a:t>
            </a:r>
            <a:endParaRPr lang="es-AR" dirty="0"/>
          </a:p>
        </p:txBody>
      </p:sp>
    </p:spTree>
    <p:extLst>
      <p:ext uri="{BB962C8B-B14F-4D97-AF65-F5344CB8AC3E}">
        <p14:creationId xmlns:p14="http://schemas.microsoft.com/office/powerpoint/2010/main" val="2514247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49080"/>
            <a:ext cx="5963541" cy="2153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71" y="302342"/>
            <a:ext cx="5960600" cy="384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708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2636912"/>
            <a:ext cx="7272808" cy="2431435"/>
          </a:xfrm>
          <a:prstGeom prst="rect">
            <a:avLst/>
          </a:prstGeom>
        </p:spPr>
        <p:txBody>
          <a:bodyPr wrap="square">
            <a:spAutoFit/>
          </a:bodyPr>
          <a:lstStyle/>
          <a:p>
            <a:pPr algn="just"/>
            <a:r>
              <a:rPr lang="es-ES" sz="2000" dirty="0"/>
              <a:t>Hay que tener en cuenta que la diversidad de gráficos y sus modalidades de ilustración, constituyen opciones útiles para una </a:t>
            </a:r>
            <a:r>
              <a:rPr lang="es-ES" sz="2400" b="1" dirty="0"/>
              <a:t>consulta ágil </a:t>
            </a:r>
            <a:r>
              <a:rPr lang="es-ES" sz="2000" dirty="0"/>
              <a:t>de la información, aunque existe también el riesgo de no usar el tipo de gráfico adecuado o enfatizar el atractivo visual, dejándose en un segundo plano el objetivo esencial del gráfico en cuanto a </a:t>
            </a:r>
            <a:r>
              <a:rPr lang="es-ES" sz="2400" b="1" dirty="0"/>
              <a:t>facilitar la consulta de los datos</a:t>
            </a:r>
            <a:r>
              <a:rPr lang="es-ES" sz="2000" dirty="0"/>
              <a:t>. </a:t>
            </a:r>
            <a:endParaRPr lang="es-AR" sz="2000" dirty="0"/>
          </a:p>
        </p:txBody>
      </p:sp>
      <p:sp>
        <p:nvSpPr>
          <p:cNvPr id="3" name="1 CuadroTexto"/>
          <p:cNvSpPr txBox="1"/>
          <p:nvPr/>
        </p:nvSpPr>
        <p:spPr>
          <a:xfrm>
            <a:off x="611560" y="980728"/>
            <a:ext cx="6690806" cy="1015663"/>
          </a:xfrm>
          <a:prstGeom prst="rect">
            <a:avLst/>
          </a:prstGeom>
          <a:noFill/>
        </p:spPr>
        <p:txBody>
          <a:bodyPr wrap="none" rtlCol="0">
            <a:spAutoFit/>
          </a:bodyPr>
          <a:lstStyle/>
          <a:p>
            <a:r>
              <a:rPr lang="es-AR" sz="6000" dirty="0" smtClean="0"/>
              <a:t>Gráficos Estadísticos </a:t>
            </a:r>
            <a:endParaRPr lang="es-AR" sz="6000" dirty="0"/>
          </a:p>
        </p:txBody>
      </p:sp>
    </p:spTree>
    <p:extLst>
      <p:ext uri="{BB962C8B-B14F-4D97-AF65-F5344CB8AC3E}">
        <p14:creationId xmlns:p14="http://schemas.microsoft.com/office/powerpoint/2010/main" val="3116493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09815" y="806737"/>
            <a:ext cx="4724370" cy="400110"/>
          </a:xfrm>
          <a:prstGeom prst="rect">
            <a:avLst/>
          </a:prstGeom>
        </p:spPr>
        <p:txBody>
          <a:bodyPr wrap="none">
            <a:spAutoFit/>
          </a:bodyPr>
          <a:lstStyle/>
          <a:p>
            <a:pPr lvl="0"/>
            <a:r>
              <a:rPr lang="es-ES" sz="2000" b="1" dirty="0"/>
              <a:t>Gráfico de sectores o gráfico circular</a:t>
            </a:r>
            <a:endParaRPr lang="es-AR" sz="2000" b="1" dirty="0"/>
          </a:p>
        </p:txBody>
      </p:sp>
      <p:sp>
        <p:nvSpPr>
          <p:cNvPr id="3" name="2 Rectángulo"/>
          <p:cNvSpPr/>
          <p:nvPr/>
        </p:nvSpPr>
        <p:spPr>
          <a:xfrm>
            <a:off x="755576" y="1412776"/>
            <a:ext cx="7848872" cy="1938992"/>
          </a:xfrm>
          <a:prstGeom prst="rect">
            <a:avLst/>
          </a:prstGeom>
        </p:spPr>
        <p:txBody>
          <a:bodyPr wrap="square">
            <a:spAutoFit/>
          </a:bodyPr>
          <a:lstStyle/>
          <a:p>
            <a:pPr algn="just"/>
            <a:r>
              <a:rPr lang="es-ES" sz="2000" dirty="0"/>
              <a:t>En este gráfico, el círculo representa el total de una característica. </a:t>
            </a:r>
            <a:r>
              <a:rPr lang="es-ES" sz="2000" b="1" dirty="0"/>
              <a:t>Se usa para cualquier tipo de carácter estadístico</a:t>
            </a:r>
            <a:r>
              <a:rPr lang="es-ES" sz="2000" dirty="0"/>
              <a:t>, normalmente se representa la frecuencia relativa porcentual. </a:t>
            </a:r>
            <a:endParaRPr lang="es-AR" sz="2000" dirty="0"/>
          </a:p>
          <a:p>
            <a:pPr algn="just"/>
            <a:r>
              <a:rPr lang="es-ES" sz="2000" dirty="0"/>
              <a:t>Es una representación sectorial dado que el círculo se divide en sectores cuyo ángulo refleja el porcentaje del total para cada categoría.</a:t>
            </a:r>
            <a:endParaRPr lang="es-AR"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val="3553076300"/>
              </p:ext>
            </p:extLst>
          </p:nvPr>
        </p:nvGraphicFramePr>
        <p:xfrm>
          <a:off x="2987261" y="3991434"/>
          <a:ext cx="3024900" cy="1093749"/>
        </p:xfrm>
        <a:graphic>
          <a:graphicData uri="http://schemas.openxmlformats.org/presentationml/2006/ole">
            <mc:AlternateContent xmlns:mc="http://schemas.openxmlformats.org/markup-compatibility/2006">
              <mc:Choice xmlns:v="urn:schemas-microsoft-com:vml" Requires="v">
                <p:oleObj spid="_x0000_s1037" name="Equation" r:id="rId3" imgW="1689100" imgH="609600" progId="Equation.DSMT4">
                  <p:embed/>
                </p:oleObj>
              </mc:Choice>
              <mc:Fallback>
                <p:oleObj name="Equation" r:id="rId3" imgW="1689100" imgH="609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261" y="3991434"/>
                        <a:ext cx="3024900" cy="1093749"/>
                      </a:xfrm>
                      <a:prstGeom prst="rect">
                        <a:avLst/>
                      </a:prstGeom>
                      <a:noFill/>
                    </p:spPr>
                  </p:pic>
                </p:oleObj>
              </mc:Fallback>
            </mc:AlternateContent>
          </a:graphicData>
        </a:graphic>
      </p:graphicFrame>
    </p:spTree>
    <p:extLst>
      <p:ext uri="{BB962C8B-B14F-4D97-AF65-F5344CB8AC3E}">
        <p14:creationId xmlns:p14="http://schemas.microsoft.com/office/powerpoint/2010/main" val="3439713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332656"/>
            <a:ext cx="4759011"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57" y="3717032"/>
            <a:ext cx="37147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68660"/>
            <a:ext cx="319660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3717032"/>
            <a:ext cx="2232248" cy="29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299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412" y="575298"/>
            <a:ext cx="5367591" cy="383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431" y="4437112"/>
            <a:ext cx="4847572" cy="217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80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49299" y="852681"/>
            <a:ext cx="3922869" cy="400110"/>
          </a:xfrm>
          <a:prstGeom prst="rect">
            <a:avLst/>
          </a:prstGeom>
        </p:spPr>
        <p:txBody>
          <a:bodyPr wrap="none">
            <a:spAutoFit/>
          </a:bodyPr>
          <a:lstStyle/>
          <a:p>
            <a:r>
              <a:rPr lang="es-ES" sz="2000" b="1" dirty="0" smtClean="0"/>
              <a:t>Gráfico de Barras  o Bastones</a:t>
            </a:r>
            <a:r>
              <a:rPr lang="es-ES" dirty="0"/>
              <a:t>.</a:t>
            </a:r>
            <a:endParaRPr lang="es-AR" dirty="0"/>
          </a:p>
        </p:txBody>
      </p:sp>
      <p:sp>
        <p:nvSpPr>
          <p:cNvPr id="3" name="2 Rectángulo"/>
          <p:cNvSpPr/>
          <p:nvPr/>
        </p:nvSpPr>
        <p:spPr>
          <a:xfrm>
            <a:off x="971600" y="1628800"/>
            <a:ext cx="7344816" cy="2585323"/>
          </a:xfrm>
          <a:prstGeom prst="rect">
            <a:avLst/>
          </a:prstGeom>
        </p:spPr>
        <p:txBody>
          <a:bodyPr wrap="square">
            <a:spAutoFit/>
          </a:bodyPr>
          <a:lstStyle/>
          <a:p>
            <a:pPr algn="just"/>
            <a:r>
              <a:rPr lang="es-ES" dirty="0"/>
              <a:t>Se utiliza para el </a:t>
            </a:r>
            <a:r>
              <a:rPr lang="es-ES" b="1" dirty="0"/>
              <a:t>carácter estadístico cualitativo y el cuantitativo discreto.</a:t>
            </a:r>
            <a:endParaRPr lang="es-AR" b="1" dirty="0"/>
          </a:p>
          <a:p>
            <a:pPr algn="just"/>
            <a:r>
              <a:rPr lang="es-ES" dirty="0"/>
              <a:t>Este tipo de gráfico al contrario del anterior es bidimensional. Trabaja en un sistema de ejes cartesianos donde en la abscisa se representan las categorías de la variable y en la ordenada las frecuencias. </a:t>
            </a:r>
            <a:endParaRPr lang="es-AR" dirty="0"/>
          </a:p>
          <a:p>
            <a:pPr algn="just"/>
            <a:r>
              <a:rPr lang="es-ES" dirty="0"/>
              <a:t>Para la construcción de este tipo de gráfico se deben elevar las barras o bastones de cada categoría de la variable con una altura proporcional a la frecuencia </a:t>
            </a:r>
            <a:r>
              <a:rPr lang="es-ES" dirty="0" smtClean="0"/>
              <a:t>correspondiente </a:t>
            </a:r>
            <a:r>
              <a:rPr lang="es-ES" b="1" dirty="0" smtClean="0"/>
              <a:t>(Frecuencia absoluta o frecuencia relativa</a:t>
            </a:r>
            <a:r>
              <a:rPr lang="es-ES" dirty="0" smtClean="0"/>
              <a:t>).</a:t>
            </a:r>
            <a:endParaRPr lang="es-AR" dirty="0"/>
          </a:p>
        </p:txBody>
      </p:sp>
    </p:spTree>
    <p:extLst>
      <p:ext uri="{BB962C8B-B14F-4D97-AF65-F5344CB8AC3E}">
        <p14:creationId xmlns:p14="http://schemas.microsoft.com/office/powerpoint/2010/main" val="2676871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461010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800970"/>
            <a:ext cx="2232248" cy="29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693" y="469399"/>
            <a:ext cx="46196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368660"/>
            <a:ext cx="319660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2302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35696" y="836712"/>
            <a:ext cx="4842992" cy="400110"/>
          </a:xfrm>
          <a:prstGeom prst="rect">
            <a:avLst/>
          </a:prstGeom>
        </p:spPr>
        <p:txBody>
          <a:bodyPr wrap="none">
            <a:spAutoFit/>
          </a:bodyPr>
          <a:lstStyle/>
          <a:p>
            <a:r>
              <a:rPr lang="es-ES" sz="2000" b="1" dirty="0"/>
              <a:t>Diagrama de frecuencias acumuladas </a:t>
            </a:r>
            <a:endParaRPr lang="es-AR" sz="2000" dirty="0"/>
          </a:p>
        </p:txBody>
      </p:sp>
      <p:sp>
        <p:nvSpPr>
          <p:cNvPr id="3" name="2 Rectángulo"/>
          <p:cNvSpPr/>
          <p:nvPr/>
        </p:nvSpPr>
        <p:spPr>
          <a:xfrm>
            <a:off x="755576" y="1484784"/>
            <a:ext cx="7560840" cy="1754326"/>
          </a:xfrm>
          <a:prstGeom prst="rect">
            <a:avLst/>
          </a:prstGeom>
        </p:spPr>
        <p:txBody>
          <a:bodyPr wrap="square">
            <a:spAutoFit/>
          </a:bodyPr>
          <a:lstStyle/>
          <a:p>
            <a:pPr algn="just"/>
            <a:r>
              <a:rPr lang="es-ES" dirty="0"/>
              <a:t>Esta representación gráfica se utilizar para mostrar </a:t>
            </a:r>
            <a:r>
              <a:rPr lang="es-ES" b="1" dirty="0"/>
              <a:t>frecuencias acumuladas de las variable aleatoria discretas</a:t>
            </a:r>
            <a:r>
              <a:rPr lang="es-ES" dirty="0"/>
              <a:t>. El modelo es una función “escalonada”, es decir con tramos constantes entre dos valores consecutivos de la variable, cuyos valores se corresponden con las frecuencias absolutas acumuladas o relativas acumuladas hasta el valor considerado. </a:t>
            </a:r>
            <a:endParaRPr lang="es-AR" dirty="0"/>
          </a:p>
        </p:txBody>
      </p:sp>
    </p:spTree>
    <p:extLst>
      <p:ext uri="{BB962C8B-B14F-4D97-AF65-F5344CB8AC3E}">
        <p14:creationId xmlns:p14="http://schemas.microsoft.com/office/powerpoint/2010/main" val="1341812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59632" y="292032"/>
            <a:ext cx="6192688" cy="6205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316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1853</TotalTime>
  <Words>561</Words>
  <Application>Microsoft Office PowerPoint</Application>
  <PresentationFormat>Presentación en pantalla (4:3)</PresentationFormat>
  <Paragraphs>29</Paragraphs>
  <Slides>18</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5" baseType="lpstr">
      <vt:lpstr>Arial</vt:lpstr>
      <vt:lpstr>Arial Black</vt:lpstr>
      <vt:lpstr>Calibri</vt:lpstr>
      <vt:lpstr>Catamaran Black Bold</vt:lpstr>
      <vt:lpstr>Chakra Petch</vt:lpstr>
      <vt:lpstr>Esencial</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Carina Michel</dc:creator>
  <cp:lastModifiedBy>Usuario</cp:lastModifiedBy>
  <cp:revision>15</cp:revision>
  <dcterms:created xsi:type="dcterms:W3CDTF">2021-04-09T14:06:05Z</dcterms:created>
  <dcterms:modified xsi:type="dcterms:W3CDTF">2022-08-07T14:36:56Z</dcterms:modified>
</cp:coreProperties>
</file>