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sldIdLst>
    <p:sldId id="274" r:id="rId2"/>
    <p:sldId id="257" r:id="rId3"/>
    <p:sldId id="294" r:id="rId4"/>
    <p:sldId id="289" r:id="rId5"/>
    <p:sldId id="290" r:id="rId6"/>
    <p:sldId id="291" r:id="rId7"/>
    <p:sldId id="295" r:id="rId8"/>
    <p:sldId id="296" r:id="rId9"/>
    <p:sldId id="275" r:id="rId10"/>
    <p:sldId id="299" r:id="rId11"/>
    <p:sldId id="300" r:id="rId12"/>
    <p:sldId id="271" r:id="rId13"/>
    <p:sldId id="272" r:id="rId14"/>
    <p:sldId id="262" r:id="rId15"/>
    <p:sldId id="261" r:id="rId16"/>
    <p:sldId id="301" r:id="rId17"/>
    <p:sldId id="297" r:id="rId18"/>
    <p:sldId id="298" r:id="rId19"/>
    <p:sldId id="263" r:id="rId20"/>
    <p:sldId id="264" r:id="rId21"/>
    <p:sldId id="265" r:id="rId22"/>
    <p:sldId id="278" r:id="rId23"/>
    <p:sldId id="266" r:id="rId24"/>
    <p:sldId id="279" r:id="rId25"/>
    <p:sldId id="280" r:id="rId26"/>
    <p:sldId id="281" r:id="rId27"/>
    <p:sldId id="282" r:id="rId28"/>
    <p:sldId id="283" r:id="rId29"/>
    <p:sldId id="284" r:id="rId30"/>
    <p:sldId id="285" r:id="rId31"/>
    <p:sldId id="286" r:id="rId32"/>
    <p:sldId id="287" r:id="rId33"/>
    <p:sldId id="288" r:id="rId34"/>
  </p:sldIdLst>
  <p:sldSz cx="18288000" cy="10287000"/>
  <p:notesSz cx="6858000" cy="9144000"/>
  <p:embeddedFontLst>
    <p:embeddedFont>
      <p:font typeface="Nunito" panose="020B0604020202020204" charset="0"/>
      <p:regular r:id="rId35"/>
    </p:embeddedFont>
    <p:embeddedFont>
      <p:font typeface="Nunito Bold" panose="020B0604020202020204" charset="0"/>
      <p:regular r:id="rId36"/>
    </p:embeddedFont>
    <p:embeddedFont>
      <p:font typeface="Calibri Light" panose="020F0302020204030204" pitchFamily="34" charset="0"/>
      <p:regular r:id="rId37"/>
      <p:italic r:id="rId38"/>
    </p:embeddedFont>
    <p:embeddedFont>
      <p:font typeface="Calibri" panose="020F050202020403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22" autoAdjust="0"/>
  </p:normalViewPr>
  <p:slideViewPr>
    <p:cSldViewPr>
      <p:cViewPr varScale="1">
        <p:scale>
          <a:sx n="44" d="100"/>
          <a:sy n="44" d="100"/>
        </p:scale>
        <p:origin x="822" y="30"/>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36385-0863-484E-BC38-AF36BB072EFA}"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ES"/>
        </a:p>
      </dgm:t>
    </dgm:pt>
    <dgm:pt modelId="{792CF251-AED1-453F-A03B-DD257BD0D067}">
      <dgm:prSet phldrT="[Texto]"/>
      <dgm:spPr/>
      <dgm:t>
        <a:bodyPr/>
        <a:lstStyle/>
        <a:p>
          <a:r>
            <a:rPr lang="es-ES" dirty="0" smtClean="0"/>
            <a:t>Medidas de Dispersión</a:t>
          </a:r>
          <a:endParaRPr lang="es-ES" dirty="0"/>
        </a:p>
      </dgm:t>
    </dgm:pt>
    <dgm:pt modelId="{7CBF7A5A-C30E-425F-BDDC-0259D7DF569A}" type="parTrans" cxnId="{F890CDEE-9A85-4B9B-B55F-0A4FCEC98C41}">
      <dgm:prSet/>
      <dgm:spPr/>
      <dgm:t>
        <a:bodyPr/>
        <a:lstStyle/>
        <a:p>
          <a:endParaRPr lang="es-ES"/>
        </a:p>
      </dgm:t>
    </dgm:pt>
    <dgm:pt modelId="{BFF6D326-4F12-4669-AF71-703C6D4B3F8D}" type="sibTrans" cxnId="{F890CDEE-9A85-4B9B-B55F-0A4FCEC98C41}">
      <dgm:prSet/>
      <dgm:spPr/>
      <dgm:t>
        <a:bodyPr/>
        <a:lstStyle/>
        <a:p>
          <a:endParaRPr lang="es-ES"/>
        </a:p>
      </dgm:t>
    </dgm:pt>
    <dgm:pt modelId="{F574EB55-9668-4DCF-817C-895C74014F20}">
      <dgm:prSet phldrT="[Texto]"/>
      <dgm:spPr/>
      <dgm:t>
        <a:bodyPr/>
        <a:lstStyle/>
        <a:p>
          <a:r>
            <a:rPr lang="es-ES" dirty="0" smtClean="0"/>
            <a:t>Absoluta</a:t>
          </a:r>
          <a:endParaRPr lang="es-ES" dirty="0"/>
        </a:p>
      </dgm:t>
    </dgm:pt>
    <dgm:pt modelId="{4591B525-AEE0-449E-8ADB-A035F3582AC2}" type="parTrans" cxnId="{23A240AA-9F19-4F29-8B8E-7E892855CC53}">
      <dgm:prSet/>
      <dgm:spPr/>
      <dgm:t>
        <a:bodyPr/>
        <a:lstStyle/>
        <a:p>
          <a:endParaRPr lang="es-ES"/>
        </a:p>
      </dgm:t>
    </dgm:pt>
    <dgm:pt modelId="{4CDF81F9-AF9B-43F5-9B62-A6669C3DE519}" type="sibTrans" cxnId="{23A240AA-9F19-4F29-8B8E-7E892855CC53}">
      <dgm:prSet/>
      <dgm:spPr/>
      <dgm:t>
        <a:bodyPr/>
        <a:lstStyle/>
        <a:p>
          <a:endParaRPr lang="es-ES"/>
        </a:p>
      </dgm:t>
    </dgm:pt>
    <dgm:pt modelId="{1A67E97B-203B-430C-AB7D-698F18F7E4AA}">
      <dgm:prSet phldrT="[Texto]"/>
      <dgm:spPr/>
      <dgm:t>
        <a:bodyPr/>
        <a:lstStyle/>
        <a:p>
          <a:r>
            <a:rPr lang="es-ES" dirty="0" smtClean="0">
              <a:solidFill>
                <a:schemeClr val="tx1"/>
              </a:solidFill>
            </a:rPr>
            <a:t>Rango</a:t>
          </a:r>
          <a:endParaRPr lang="es-ES" dirty="0">
            <a:solidFill>
              <a:schemeClr val="tx1"/>
            </a:solidFill>
          </a:endParaRPr>
        </a:p>
      </dgm:t>
    </dgm:pt>
    <dgm:pt modelId="{5F759575-37C7-4D9D-8691-FC3CC73BF667}" type="parTrans" cxnId="{E1423D1E-73D3-4772-84F3-C135D8E968B1}">
      <dgm:prSet/>
      <dgm:spPr/>
      <dgm:t>
        <a:bodyPr/>
        <a:lstStyle/>
        <a:p>
          <a:endParaRPr lang="es-ES"/>
        </a:p>
      </dgm:t>
    </dgm:pt>
    <dgm:pt modelId="{9255AF73-425F-4544-9260-4CEBA5B8E971}" type="sibTrans" cxnId="{E1423D1E-73D3-4772-84F3-C135D8E968B1}">
      <dgm:prSet/>
      <dgm:spPr/>
      <dgm:t>
        <a:bodyPr/>
        <a:lstStyle/>
        <a:p>
          <a:endParaRPr lang="es-ES"/>
        </a:p>
      </dgm:t>
    </dgm:pt>
    <dgm:pt modelId="{C07A4ADD-D6B6-4C91-9D0C-4AB8C95E94DC}">
      <dgm:prSet phldrT="[Texto]"/>
      <dgm:spPr/>
      <dgm:t>
        <a:bodyPr/>
        <a:lstStyle/>
        <a:p>
          <a:r>
            <a:rPr lang="es-ES" dirty="0" smtClean="0">
              <a:solidFill>
                <a:schemeClr val="tx1"/>
              </a:solidFill>
            </a:rPr>
            <a:t>Desviación típica o estándar</a:t>
          </a:r>
          <a:endParaRPr lang="es-ES" dirty="0">
            <a:solidFill>
              <a:schemeClr val="tx1"/>
            </a:solidFill>
          </a:endParaRPr>
        </a:p>
      </dgm:t>
    </dgm:pt>
    <dgm:pt modelId="{0F7014A4-50BD-49E6-A0EB-8CBB9DDFA4D0}" type="parTrans" cxnId="{FD2AC858-BDD5-46E9-96D0-DC240A07EC65}">
      <dgm:prSet/>
      <dgm:spPr/>
      <dgm:t>
        <a:bodyPr/>
        <a:lstStyle/>
        <a:p>
          <a:endParaRPr lang="es-ES"/>
        </a:p>
      </dgm:t>
    </dgm:pt>
    <dgm:pt modelId="{8E4795AF-308A-46C5-9929-A885D7714D68}" type="sibTrans" cxnId="{FD2AC858-BDD5-46E9-96D0-DC240A07EC65}">
      <dgm:prSet/>
      <dgm:spPr/>
      <dgm:t>
        <a:bodyPr/>
        <a:lstStyle/>
        <a:p>
          <a:endParaRPr lang="es-ES"/>
        </a:p>
      </dgm:t>
    </dgm:pt>
    <dgm:pt modelId="{F1EA4E59-FCF7-4E3B-BEC7-5DAF8A8F58BC}">
      <dgm:prSet phldrT="[Texto]"/>
      <dgm:spPr/>
      <dgm:t>
        <a:bodyPr/>
        <a:lstStyle/>
        <a:p>
          <a:r>
            <a:rPr lang="es-ES" dirty="0" smtClean="0"/>
            <a:t>Relativa</a:t>
          </a:r>
          <a:endParaRPr lang="es-ES" dirty="0"/>
        </a:p>
      </dgm:t>
    </dgm:pt>
    <dgm:pt modelId="{C1A264B1-1336-456D-A8FE-B3E16FA84C67}" type="parTrans" cxnId="{193D688B-CC18-48D1-81F6-D2CD0CB180DA}">
      <dgm:prSet/>
      <dgm:spPr/>
      <dgm:t>
        <a:bodyPr/>
        <a:lstStyle/>
        <a:p>
          <a:endParaRPr lang="es-ES"/>
        </a:p>
      </dgm:t>
    </dgm:pt>
    <dgm:pt modelId="{065CD0A7-8092-4FC8-A29A-83337A5A01FD}" type="sibTrans" cxnId="{193D688B-CC18-48D1-81F6-D2CD0CB180DA}">
      <dgm:prSet/>
      <dgm:spPr/>
      <dgm:t>
        <a:bodyPr/>
        <a:lstStyle/>
        <a:p>
          <a:endParaRPr lang="es-ES"/>
        </a:p>
      </dgm:t>
    </dgm:pt>
    <dgm:pt modelId="{3E0A698A-9A26-4BC8-BE36-7FC46153033A}">
      <dgm:prSet phldrT="[Texto]"/>
      <dgm:spPr/>
      <dgm:t>
        <a:bodyPr/>
        <a:lstStyle/>
        <a:p>
          <a:r>
            <a:rPr lang="es-ES" dirty="0" smtClean="0"/>
            <a:t>Coeficiente de variación</a:t>
          </a:r>
          <a:endParaRPr lang="es-ES" dirty="0"/>
        </a:p>
      </dgm:t>
    </dgm:pt>
    <dgm:pt modelId="{63AABD5D-0BF0-45D5-B305-AF9F8F4EF502}" type="parTrans" cxnId="{BCD068E5-00AA-4390-BAC3-C2E17B25CA04}">
      <dgm:prSet/>
      <dgm:spPr/>
      <dgm:t>
        <a:bodyPr/>
        <a:lstStyle/>
        <a:p>
          <a:endParaRPr lang="es-ES"/>
        </a:p>
      </dgm:t>
    </dgm:pt>
    <dgm:pt modelId="{2237F32D-61EE-421D-B25B-B394104C4BC9}" type="sibTrans" cxnId="{BCD068E5-00AA-4390-BAC3-C2E17B25CA04}">
      <dgm:prSet/>
      <dgm:spPr/>
      <dgm:t>
        <a:bodyPr/>
        <a:lstStyle/>
        <a:p>
          <a:endParaRPr lang="es-ES"/>
        </a:p>
      </dgm:t>
    </dgm:pt>
    <dgm:pt modelId="{C6D52FAD-DC16-4B30-91D7-FC9E4FDA0CBE}">
      <dgm:prSet/>
      <dgm:spPr/>
      <dgm:t>
        <a:bodyPr/>
        <a:lstStyle/>
        <a:p>
          <a:r>
            <a:rPr lang="es-ES" dirty="0" smtClean="0">
              <a:solidFill>
                <a:schemeClr val="tx1"/>
              </a:solidFill>
            </a:rPr>
            <a:t>Varianza</a:t>
          </a:r>
          <a:endParaRPr lang="es-ES" dirty="0">
            <a:solidFill>
              <a:schemeClr val="tx1"/>
            </a:solidFill>
          </a:endParaRPr>
        </a:p>
      </dgm:t>
    </dgm:pt>
    <dgm:pt modelId="{1CC7F028-D4A5-4FC2-BED7-794A3A968D14}" type="parTrans" cxnId="{F294FBA2-86CD-4BBF-A108-1AEDECB1D70C}">
      <dgm:prSet/>
      <dgm:spPr/>
      <dgm:t>
        <a:bodyPr/>
        <a:lstStyle/>
        <a:p>
          <a:endParaRPr lang="es-ES"/>
        </a:p>
      </dgm:t>
    </dgm:pt>
    <dgm:pt modelId="{7FE2537E-25DB-49A3-9034-4683CA56D3EC}" type="sibTrans" cxnId="{F294FBA2-86CD-4BBF-A108-1AEDECB1D70C}">
      <dgm:prSet/>
      <dgm:spPr/>
      <dgm:t>
        <a:bodyPr/>
        <a:lstStyle/>
        <a:p>
          <a:endParaRPr lang="es-ES"/>
        </a:p>
      </dgm:t>
    </dgm:pt>
    <dgm:pt modelId="{EF3AF0D3-AB7F-4DCD-99E3-16F087B4CD8D}" type="pres">
      <dgm:prSet presAssocID="{74236385-0863-484E-BC38-AF36BB072EFA}" presName="diagram" presStyleCnt="0">
        <dgm:presLayoutVars>
          <dgm:chPref val="1"/>
          <dgm:dir/>
          <dgm:animOne val="branch"/>
          <dgm:animLvl val="lvl"/>
          <dgm:resizeHandles val="exact"/>
        </dgm:presLayoutVars>
      </dgm:prSet>
      <dgm:spPr/>
      <dgm:t>
        <a:bodyPr/>
        <a:lstStyle/>
        <a:p>
          <a:endParaRPr lang="es-ES"/>
        </a:p>
      </dgm:t>
    </dgm:pt>
    <dgm:pt modelId="{AB37A4E9-D1F4-4C8D-B6DC-EB9658172B2C}" type="pres">
      <dgm:prSet presAssocID="{792CF251-AED1-453F-A03B-DD257BD0D067}" presName="root1" presStyleCnt="0"/>
      <dgm:spPr/>
    </dgm:pt>
    <dgm:pt modelId="{47413011-7DAC-4CEE-B708-594061135257}" type="pres">
      <dgm:prSet presAssocID="{792CF251-AED1-453F-A03B-DD257BD0D067}" presName="LevelOneTextNode" presStyleLbl="node0" presStyleIdx="0" presStyleCnt="1">
        <dgm:presLayoutVars>
          <dgm:chPref val="3"/>
        </dgm:presLayoutVars>
      </dgm:prSet>
      <dgm:spPr/>
      <dgm:t>
        <a:bodyPr/>
        <a:lstStyle/>
        <a:p>
          <a:endParaRPr lang="es-ES"/>
        </a:p>
      </dgm:t>
    </dgm:pt>
    <dgm:pt modelId="{685499AF-8DC8-4CAB-A0DB-5E6234AF6F66}" type="pres">
      <dgm:prSet presAssocID="{792CF251-AED1-453F-A03B-DD257BD0D067}" presName="level2hierChild" presStyleCnt="0"/>
      <dgm:spPr/>
    </dgm:pt>
    <dgm:pt modelId="{393F5EBB-E726-4E99-BB4E-FA91C2E757FA}" type="pres">
      <dgm:prSet presAssocID="{4591B525-AEE0-449E-8ADB-A035F3582AC2}" presName="conn2-1" presStyleLbl="parChTrans1D2" presStyleIdx="0" presStyleCnt="2"/>
      <dgm:spPr/>
      <dgm:t>
        <a:bodyPr/>
        <a:lstStyle/>
        <a:p>
          <a:endParaRPr lang="es-ES"/>
        </a:p>
      </dgm:t>
    </dgm:pt>
    <dgm:pt modelId="{1F02A552-1A35-4361-B91E-365ECEB7A136}" type="pres">
      <dgm:prSet presAssocID="{4591B525-AEE0-449E-8ADB-A035F3582AC2}" presName="connTx" presStyleLbl="parChTrans1D2" presStyleIdx="0" presStyleCnt="2"/>
      <dgm:spPr/>
      <dgm:t>
        <a:bodyPr/>
        <a:lstStyle/>
        <a:p>
          <a:endParaRPr lang="es-ES"/>
        </a:p>
      </dgm:t>
    </dgm:pt>
    <dgm:pt modelId="{7C215B06-C06A-4332-A73C-6ABBB4648183}" type="pres">
      <dgm:prSet presAssocID="{F574EB55-9668-4DCF-817C-895C74014F20}" presName="root2" presStyleCnt="0"/>
      <dgm:spPr/>
    </dgm:pt>
    <dgm:pt modelId="{3497AC4D-4FE4-45BF-8C96-C0AD949AAF3A}" type="pres">
      <dgm:prSet presAssocID="{F574EB55-9668-4DCF-817C-895C74014F20}" presName="LevelTwoTextNode" presStyleLbl="node2" presStyleIdx="0" presStyleCnt="2">
        <dgm:presLayoutVars>
          <dgm:chPref val="3"/>
        </dgm:presLayoutVars>
      </dgm:prSet>
      <dgm:spPr/>
      <dgm:t>
        <a:bodyPr/>
        <a:lstStyle/>
        <a:p>
          <a:endParaRPr lang="es-ES"/>
        </a:p>
      </dgm:t>
    </dgm:pt>
    <dgm:pt modelId="{87A07455-1BB7-4C6B-A5C2-474B2D54AD8B}" type="pres">
      <dgm:prSet presAssocID="{F574EB55-9668-4DCF-817C-895C74014F20}" presName="level3hierChild" presStyleCnt="0"/>
      <dgm:spPr/>
    </dgm:pt>
    <dgm:pt modelId="{C110C8F5-6CD9-441F-B3C6-5AEB7D7C59FC}" type="pres">
      <dgm:prSet presAssocID="{5F759575-37C7-4D9D-8691-FC3CC73BF667}" presName="conn2-1" presStyleLbl="parChTrans1D3" presStyleIdx="0" presStyleCnt="4"/>
      <dgm:spPr/>
      <dgm:t>
        <a:bodyPr/>
        <a:lstStyle/>
        <a:p>
          <a:endParaRPr lang="es-ES"/>
        </a:p>
      </dgm:t>
    </dgm:pt>
    <dgm:pt modelId="{713D0116-1C31-46BE-A3A1-98697C60FE72}" type="pres">
      <dgm:prSet presAssocID="{5F759575-37C7-4D9D-8691-FC3CC73BF667}" presName="connTx" presStyleLbl="parChTrans1D3" presStyleIdx="0" presStyleCnt="4"/>
      <dgm:spPr/>
      <dgm:t>
        <a:bodyPr/>
        <a:lstStyle/>
        <a:p>
          <a:endParaRPr lang="es-ES"/>
        </a:p>
      </dgm:t>
    </dgm:pt>
    <dgm:pt modelId="{D181C1E6-D8F1-42C1-B69A-BAF6B663BD95}" type="pres">
      <dgm:prSet presAssocID="{1A67E97B-203B-430C-AB7D-698F18F7E4AA}" presName="root2" presStyleCnt="0"/>
      <dgm:spPr/>
    </dgm:pt>
    <dgm:pt modelId="{5D0210BE-D806-44AE-9FA9-BE1B1ABE04F5}" type="pres">
      <dgm:prSet presAssocID="{1A67E97B-203B-430C-AB7D-698F18F7E4AA}" presName="LevelTwoTextNode" presStyleLbl="node3" presStyleIdx="0" presStyleCnt="4">
        <dgm:presLayoutVars>
          <dgm:chPref val="3"/>
        </dgm:presLayoutVars>
      </dgm:prSet>
      <dgm:spPr/>
      <dgm:t>
        <a:bodyPr/>
        <a:lstStyle/>
        <a:p>
          <a:endParaRPr lang="es-ES"/>
        </a:p>
      </dgm:t>
    </dgm:pt>
    <dgm:pt modelId="{C28A681F-8E74-4790-BEEF-C28EB5BAE60E}" type="pres">
      <dgm:prSet presAssocID="{1A67E97B-203B-430C-AB7D-698F18F7E4AA}" presName="level3hierChild" presStyleCnt="0"/>
      <dgm:spPr/>
    </dgm:pt>
    <dgm:pt modelId="{CFF319A9-388F-4BD8-BE33-4F4224748A68}" type="pres">
      <dgm:prSet presAssocID="{0F7014A4-50BD-49E6-A0EB-8CBB9DDFA4D0}" presName="conn2-1" presStyleLbl="parChTrans1D3" presStyleIdx="1" presStyleCnt="4"/>
      <dgm:spPr/>
      <dgm:t>
        <a:bodyPr/>
        <a:lstStyle/>
        <a:p>
          <a:endParaRPr lang="es-ES"/>
        </a:p>
      </dgm:t>
    </dgm:pt>
    <dgm:pt modelId="{875B2532-1876-4ED5-8EFD-F337F16FF731}" type="pres">
      <dgm:prSet presAssocID="{0F7014A4-50BD-49E6-A0EB-8CBB9DDFA4D0}" presName="connTx" presStyleLbl="parChTrans1D3" presStyleIdx="1" presStyleCnt="4"/>
      <dgm:spPr/>
      <dgm:t>
        <a:bodyPr/>
        <a:lstStyle/>
        <a:p>
          <a:endParaRPr lang="es-ES"/>
        </a:p>
      </dgm:t>
    </dgm:pt>
    <dgm:pt modelId="{C650DCA8-A2F5-4A31-AF7E-5B92327430E8}" type="pres">
      <dgm:prSet presAssocID="{C07A4ADD-D6B6-4C91-9D0C-4AB8C95E94DC}" presName="root2" presStyleCnt="0"/>
      <dgm:spPr/>
    </dgm:pt>
    <dgm:pt modelId="{CB6EF3E1-0A92-4DEE-8E73-48AF17AC73C5}" type="pres">
      <dgm:prSet presAssocID="{C07A4ADD-D6B6-4C91-9D0C-4AB8C95E94DC}" presName="LevelTwoTextNode" presStyleLbl="node3" presStyleIdx="1" presStyleCnt="4">
        <dgm:presLayoutVars>
          <dgm:chPref val="3"/>
        </dgm:presLayoutVars>
      </dgm:prSet>
      <dgm:spPr/>
      <dgm:t>
        <a:bodyPr/>
        <a:lstStyle/>
        <a:p>
          <a:endParaRPr lang="es-ES"/>
        </a:p>
      </dgm:t>
    </dgm:pt>
    <dgm:pt modelId="{48C0CFE5-B97B-4F1E-82EF-E76683C5F50F}" type="pres">
      <dgm:prSet presAssocID="{C07A4ADD-D6B6-4C91-9D0C-4AB8C95E94DC}" presName="level3hierChild" presStyleCnt="0"/>
      <dgm:spPr/>
    </dgm:pt>
    <dgm:pt modelId="{F6FAAB18-958B-4604-B5D1-22CB3A5ECC1B}" type="pres">
      <dgm:prSet presAssocID="{1CC7F028-D4A5-4FC2-BED7-794A3A968D14}" presName="conn2-1" presStyleLbl="parChTrans1D3" presStyleIdx="2" presStyleCnt="4"/>
      <dgm:spPr/>
      <dgm:t>
        <a:bodyPr/>
        <a:lstStyle/>
        <a:p>
          <a:endParaRPr lang="es-ES"/>
        </a:p>
      </dgm:t>
    </dgm:pt>
    <dgm:pt modelId="{E004C766-04B5-4FD0-A841-2F78DE030512}" type="pres">
      <dgm:prSet presAssocID="{1CC7F028-D4A5-4FC2-BED7-794A3A968D14}" presName="connTx" presStyleLbl="parChTrans1D3" presStyleIdx="2" presStyleCnt="4"/>
      <dgm:spPr/>
      <dgm:t>
        <a:bodyPr/>
        <a:lstStyle/>
        <a:p>
          <a:endParaRPr lang="es-ES"/>
        </a:p>
      </dgm:t>
    </dgm:pt>
    <dgm:pt modelId="{57D03349-E92F-4409-8754-7309FD4BD179}" type="pres">
      <dgm:prSet presAssocID="{C6D52FAD-DC16-4B30-91D7-FC9E4FDA0CBE}" presName="root2" presStyleCnt="0"/>
      <dgm:spPr/>
    </dgm:pt>
    <dgm:pt modelId="{ACE73905-800D-4341-9BDF-E52131E32EA9}" type="pres">
      <dgm:prSet presAssocID="{C6D52FAD-DC16-4B30-91D7-FC9E4FDA0CBE}" presName="LevelTwoTextNode" presStyleLbl="node3" presStyleIdx="2" presStyleCnt="4">
        <dgm:presLayoutVars>
          <dgm:chPref val="3"/>
        </dgm:presLayoutVars>
      </dgm:prSet>
      <dgm:spPr/>
      <dgm:t>
        <a:bodyPr/>
        <a:lstStyle/>
        <a:p>
          <a:endParaRPr lang="es-ES"/>
        </a:p>
      </dgm:t>
    </dgm:pt>
    <dgm:pt modelId="{42E1E7BF-242E-41CD-B9CA-4434C5C74739}" type="pres">
      <dgm:prSet presAssocID="{C6D52FAD-DC16-4B30-91D7-FC9E4FDA0CBE}" presName="level3hierChild" presStyleCnt="0"/>
      <dgm:spPr/>
    </dgm:pt>
    <dgm:pt modelId="{4A06E955-DAE6-455D-8EEC-E40AAABD7D2B}" type="pres">
      <dgm:prSet presAssocID="{C1A264B1-1336-456D-A8FE-B3E16FA84C67}" presName="conn2-1" presStyleLbl="parChTrans1D2" presStyleIdx="1" presStyleCnt="2"/>
      <dgm:spPr/>
      <dgm:t>
        <a:bodyPr/>
        <a:lstStyle/>
        <a:p>
          <a:endParaRPr lang="es-ES"/>
        </a:p>
      </dgm:t>
    </dgm:pt>
    <dgm:pt modelId="{6EA5441E-93EE-4EF1-8A40-D4FAD897F713}" type="pres">
      <dgm:prSet presAssocID="{C1A264B1-1336-456D-A8FE-B3E16FA84C67}" presName="connTx" presStyleLbl="parChTrans1D2" presStyleIdx="1" presStyleCnt="2"/>
      <dgm:spPr/>
      <dgm:t>
        <a:bodyPr/>
        <a:lstStyle/>
        <a:p>
          <a:endParaRPr lang="es-ES"/>
        </a:p>
      </dgm:t>
    </dgm:pt>
    <dgm:pt modelId="{0B78ECF1-4866-489B-80CD-22DE0AABE59F}" type="pres">
      <dgm:prSet presAssocID="{F1EA4E59-FCF7-4E3B-BEC7-5DAF8A8F58BC}" presName="root2" presStyleCnt="0"/>
      <dgm:spPr/>
    </dgm:pt>
    <dgm:pt modelId="{AE59951A-747B-4639-B3A1-DB4577ABC85E}" type="pres">
      <dgm:prSet presAssocID="{F1EA4E59-FCF7-4E3B-BEC7-5DAF8A8F58BC}" presName="LevelTwoTextNode" presStyleLbl="node2" presStyleIdx="1" presStyleCnt="2">
        <dgm:presLayoutVars>
          <dgm:chPref val="3"/>
        </dgm:presLayoutVars>
      </dgm:prSet>
      <dgm:spPr/>
      <dgm:t>
        <a:bodyPr/>
        <a:lstStyle/>
        <a:p>
          <a:endParaRPr lang="es-ES"/>
        </a:p>
      </dgm:t>
    </dgm:pt>
    <dgm:pt modelId="{1374BA40-23AC-4D0C-BE69-9996BE7BE59B}" type="pres">
      <dgm:prSet presAssocID="{F1EA4E59-FCF7-4E3B-BEC7-5DAF8A8F58BC}" presName="level3hierChild" presStyleCnt="0"/>
      <dgm:spPr/>
    </dgm:pt>
    <dgm:pt modelId="{68CD52F1-9763-424A-A76A-5CF051A8D5F7}" type="pres">
      <dgm:prSet presAssocID="{63AABD5D-0BF0-45D5-B305-AF9F8F4EF502}" presName="conn2-1" presStyleLbl="parChTrans1D3" presStyleIdx="3" presStyleCnt="4"/>
      <dgm:spPr/>
      <dgm:t>
        <a:bodyPr/>
        <a:lstStyle/>
        <a:p>
          <a:endParaRPr lang="es-ES"/>
        </a:p>
      </dgm:t>
    </dgm:pt>
    <dgm:pt modelId="{C06B85A3-2BB3-4676-B36D-58039C9E1473}" type="pres">
      <dgm:prSet presAssocID="{63AABD5D-0BF0-45D5-B305-AF9F8F4EF502}" presName="connTx" presStyleLbl="parChTrans1D3" presStyleIdx="3" presStyleCnt="4"/>
      <dgm:spPr/>
      <dgm:t>
        <a:bodyPr/>
        <a:lstStyle/>
        <a:p>
          <a:endParaRPr lang="es-ES"/>
        </a:p>
      </dgm:t>
    </dgm:pt>
    <dgm:pt modelId="{61DD16F5-ADF1-4501-88B7-C2040638979E}" type="pres">
      <dgm:prSet presAssocID="{3E0A698A-9A26-4BC8-BE36-7FC46153033A}" presName="root2" presStyleCnt="0"/>
      <dgm:spPr/>
    </dgm:pt>
    <dgm:pt modelId="{24B15F09-1199-41F9-835C-33B1A9902382}" type="pres">
      <dgm:prSet presAssocID="{3E0A698A-9A26-4BC8-BE36-7FC46153033A}" presName="LevelTwoTextNode" presStyleLbl="node3" presStyleIdx="3" presStyleCnt="4">
        <dgm:presLayoutVars>
          <dgm:chPref val="3"/>
        </dgm:presLayoutVars>
      </dgm:prSet>
      <dgm:spPr/>
      <dgm:t>
        <a:bodyPr/>
        <a:lstStyle/>
        <a:p>
          <a:endParaRPr lang="es-ES"/>
        </a:p>
      </dgm:t>
    </dgm:pt>
    <dgm:pt modelId="{C37E25B0-CEAD-4C91-9E70-B4CA195FE9F3}" type="pres">
      <dgm:prSet presAssocID="{3E0A698A-9A26-4BC8-BE36-7FC46153033A}" presName="level3hierChild" presStyleCnt="0"/>
      <dgm:spPr/>
    </dgm:pt>
  </dgm:ptLst>
  <dgm:cxnLst>
    <dgm:cxn modelId="{461BFFA3-3750-4EDA-B628-7272A6A237D8}" type="presOf" srcId="{792CF251-AED1-453F-A03B-DD257BD0D067}" destId="{47413011-7DAC-4CEE-B708-594061135257}" srcOrd="0" destOrd="0" presId="urn:microsoft.com/office/officeart/2005/8/layout/hierarchy2"/>
    <dgm:cxn modelId="{CBE8D260-7A76-4832-8CBD-EE81CE27528F}" type="presOf" srcId="{0F7014A4-50BD-49E6-A0EB-8CBB9DDFA4D0}" destId="{875B2532-1876-4ED5-8EFD-F337F16FF731}" srcOrd="1" destOrd="0" presId="urn:microsoft.com/office/officeart/2005/8/layout/hierarchy2"/>
    <dgm:cxn modelId="{F890CDEE-9A85-4B9B-B55F-0A4FCEC98C41}" srcId="{74236385-0863-484E-BC38-AF36BB072EFA}" destId="{792CF251-AED1-453F-A03B-DD257BD0D067}" srcOrd="0" destOrd="0" parTransId="{7CBF7A5A-C30E-425F-BDDC-0259D7DF569A}" sibTransId="{BFF6D326-4F12-4669-AF71-703C6D4B3F8D}"/>
    <dgm:cxn modelId="{F294FBA2-86CD-4BBF-A108-1AEDECB1D70C}" srcId="{F574EB55-9668-4DCF-817C-895C74014F20}" destId="{C6D52FAD-DC16-4B30-91D7-FC9E4FDA0CBE}" srcOrd="2" destOrd="0" parTransId="{1CC7F028-D4A5-4FC2-BED7-794A3A968D14}" sibTransId="{7FE2537E-25DB-49A3-9034-4683CA56D3EC}"/>
    <dgm:cxn modelId="{CB7230FB-80A3-425B-95BC-E8E82A4B2AE8}" type="presOf" srcId="{63AABD5D-0BF0-45D5-B305-AF9F8F4EF502}" destId="{C06B85A3-2BB3-4676-B36D-58039C9E1473}" srcOrd="1" destOrd="0" presId="urn:microsoft.com/office/officeart/2005/8/layout/hierarchy2"/>
    <dgm:cxn modelId="{7FA87FFA-93B8-4AAC-90E5-545140A6C2BC}" type="presOf" srcId="{1CC7F028-D4A5-4FC2-BED7-794A3A968D14}" destId="{E004C766-04B5-4FD0-A841-2F78DE030512}" srcOrd="1" destOrd="0" presId="urn:microsoft.com/office/officeart/2005/8/layout/hierarchy2"/>
    <dgm:cxn modelId="{6950CB0E-BF1D-442D-8FE7-3BD5FF934D96}" type="presOf" srcId="{3E0A698A-9A26-4BC8-BE36-7FC46153033A}" destId="{24B15F09-1199-41F9-835C-33B1A9902382}" srcOrd="0" destOrd="0" presId="urn:microsoft.com/office/officeart/2005/8/layout/hierarchy2"/>
    <dgm:cxn modelId="{8EF6EBB9-DFB3-4896-B3CD-B29C2075BE0E}" type="presOf" srcId="{C6D52FAD-DC16-4B30-91D7-FC9E4FDA0CBE}" destId="{ACE73905-800D-4341-9BDF-E52131E32EA9}" srcOrd="0" destOrd="0" presId="urn:microsoft.com/office/officeart/2005/8/layout/hierarchy2"/>
    <dgm:cxn modelId="{2432FD2C-A31B-4D79-A32A-4891EB4839D2}" type="presOf" srcId="{4591B525-AEE0-449E-8ADB-A035F3582AC2}" destId="{393F5EBB-E726-4E99-BB4E-FA91C2E757FA}" srcOrd="0" destOrd="0" presId="urn:microsoft.com/office/officeart/2005/8/layout/hierarchy2"/>
    <dgm:cxn modelId="{6D1733AF-0BFB-4398-A9CE-CE0891E8083A}" type="presOf" srcId="{0F7014A4-50BD-49E6-A0EB-8CBB9DDFA4D0}" destId="{CFF319A9-388F-4BD8-BE33-4F4224748A68}" srcOrd="0" destOrd="0" presId="urn:microsoft.com/office/officeart/2005/8/layout/hierarchy2"/>
    <dgm:cxn modelId="{5C0830C8-33BC-49F5-8348-DCF55963ACC4}" type="presOf" srcId="{F574EB55-9668-4DCF-817C-895C74014F20}" destId="{3497AC4D-4FE4-45BF-8C96-C0AD949AAF3A}" srcOrd="0" destOrd="0" presId="urn:microsoft.com/office/officeart/2005/8/layout/hierarchy2"/>
    <dgm:cxn modelId="{961B8C41-DDB3-4048-84AF-439D812E71D4}" type="presOf" srcId="{1A67E97B-203B-430C-AB7D-698F18F7E4AA}" destId="{5D0210BE-D806-44AE-9FA9-BE1B1ABE04F5}" srcOrd="0" destOrd="0" presId="urn:microsoft.com/office/officeart/2005/8/layout/hierarchy2"/>
    <dgm:cxn modelId="{ADFF475E-6727-479A-A061-AE5F03F57390}" type="presOf" srcId="{C1A264B1-1336-456D-A8FE-B3E16FA84C67}" destId="{6EA5441E-93EE-4EF1-8A40-D4FAD897F713}" srcOrd="1" destOrd="0" presId="urn:microsoft.com/office/officeart/2005/8/layout/hierarchy2"/>
    <dgm:cxn modelId="{36730212-E525-480C-B203-0280D081106A}" type="presOf" srcId="{F1EA4E59-FCF7-4E3B-BEC7-5DAF8A8F58BC}" destId="{AE59951A-747B-4639-B3A1-DB4577ABC85E}" srcOrd="0" destOrd="0" presId="urn:microsoft.com/office/officeart/2005/8/layout/hierarchy2"/>
    <dgm:cxn modelId="{DA7D4139-2AE6-4A4D-B0C7-8FB45B3872E5}" type="presOf" srcId="{5F759575-37C7-4D9D-8691-FC3CC73BF667}" destId="{C110C8F5-6CD9-441F-B3C6-5AEB7D7C59FC}" srcOrd="0" destOrd="0" presId="urn:microsoft.com/office/officeart/2005/8/layout/hierarchy2"/>
    <dgm:cxn modelId="{EFC66844-DE11-4C1B-BEDE-5EAAD5669A9F}" type="presOf" srcId="{1CC7F028-D4A5-4FC2-BED7-794A3A968D14}" destId="{F6FAAB18-958B-4604-B5D1-22CB3A5ECC1B}" srcOrd="0" destOrd="0" presId="urn:microsoft.com/office/officeart/2005/8/layout/hierarchy2"/>
    <dgm:cxn modelId="{BCD068E5-00AA-4390-BAC3-C2E17B25CA04}" srcId="{F1EA4E59-FCF7-4E3B-BEC7-5DAF8A8F58BC}" destId="{3E0A698A-9A26-4BC8-BE36-7FC46153033A}" srcOrd="0" destOrd="0" parTransId="{63AABD5D-0BF0-45D5-B305-AF9F8F4EF502}" sibTransId="{2237F32D-61EE-421D-B25B-B394104C4BC9}"/>
    <dgm:cxn modelId="{23A240AA-9F19-4F29-8B8E-7E892855CC53}" srcId="{792CF251-AED1-453F-A03B-DD257BD0D067}" destId="{F574EB55-9668-4DCF-817C-895C74014F20}" srcOrd="0" destOrd="0" parTransId="{4591B525-AEE0-449E-8ADB-A035F3582AC2}" sibTransId="{4CDF81F9-AF9B-43F5-9B62-A6669C3DE519}"/>
    <dgm:cxn modelId="{468A7DD0-17FF-4CAA-B328-763BD260EB34}" type="presOf" srcId="{4591B525-AEE0-449E-8ADB-A035F3582AC2}" destId="{1F02A552-1A35-4361-B91E-365ECEB7A136}" srcOrd="1" destOrd="0" presId="urn:microsoft.com/office/officeart/2005/8/layout/hierarchy2"/>
    <dgm:cxn modelId="{100088A4-16D2-48FD-A10C-3AA253957FBA}" type="presOf" srcId="{C07A4ADD-D6B6-4C91-9D0C-4AB8C95E94DC}" destId="{CB6EF3E1-0A92-4DEE-8E73-48AF17AC73C5}" srcOrd="0" destOrd="0" presId="urn:microsoft.com/office/officeart/2005/8/layout/hierarchy2"/>
    <dgm:cxn modelId="{3D58A707-487C-4017-B133-1083CEB3753A}" type="presOf" srcId="{74236385-0863-484E-BC38-AF36BB072EFA}" destId="{EF3AF0D3-AB7F-4DCD-99E3-16F087B4CD8D}" srcOrd="0" destOrd="0" presId="urn:microsoft.com/office/officeart/2005/8/layout/hierarchy2"/>
    <dgm:cxn modelId="{7A4D70D9-7140-4E94-B9B4-1DCC9ACF3B42}" type="presOf" srcId="{5F759575-37C7-4D9D-8691-FC3CC73BF667}" destId="{713D0116-1C31-46BE-A3A1-98697C60FE72}" srcOrd="1" destOrd="0" presId="urn:microsoft.com/office/officeart/2005/8/layout/hierarchy2"/>
    <dgm:cxn modelId="{37AA49B1-3DE5-46B9-A4D0-F4D7F0886D35}" type="presOf" srcId="{C1A264B1-1336-456D-A8FE-B3E16FA84C67}" destId="{4A06E955-DAE6-455D-8EEC-E40AAABD7D2B}" srcOrd="0" destOrd="0" presId="urn:microsoft.com/office/officeart/2005/8/layout/hierarchy2"/>
    <dgm:cxn modelId="{FD2AC858-BDD5-46E9-96D0-DC240A07EC65}" srcId="{F574EB55-9668-4DCF-817C-895C74014F20}" destId="{C07A4ADD-D6B6-4C91-9D0C-4AB8C95E94DC}" srcOrd="1" destOrd="0" parTransId="{0F7014A4-50BD-49E6-A0EB-8CBB9DDFA4D0}" sibTransId="{8E4795AF-308A-46C5-9929-A885D7714D68}"/>
    <dgm:cxn modelId="{839E0DA8-7B40-48CA-8F16-E97FEA574675}" type="presOf" srcId="{63AABD5D-0BF0-45D5-B305-AF9F8F4EF502}" destId="{68CD52F1-9763-424A-A76A-5CF051A8D5F7}" srcOrd="0" destOrd="0" presId="urn:microsoft.com/office/officeart/2005/8/layout/hierarchy2"/>
    <dgm:cxn modelId="{193D688B-CC18-48D1-81F6-D2CD0CB180DA}" srcId="{792CF251-AED1-453F-A03B-DD257BD0D067}" destId="{F1EA4E59-FCF7-4E3B-BEC7-5DAF8A8F58BC}" srcOrd="1" destOrd="0" parTransId="{C1A264B1-1336-456D-A8FE-B3E16FA84C67}" sibTransId="{065CD0A7-8092-4FC8-A29A-83337A5A01FD}"/>
    <dgm:cxn modelId="{E1423D1E-73D3-4772-84F3-C135D8E968B1}" srcId="{F574EB55-9668-4DCF-817C-895C74014F20}" destId="{1A67E97B-203B-430C-AB7D-698F18F7E4AA}" srcOrd="0" destOrd="0" parTransId="{5F759575-37C7-4D9D-8691-FC3CC73BF667}" sibTransId="{9255AF73-425F-4544-9260-4CEBA5B8E971}"/>
    <dgm:cxn modelId="{585CCF23-AD80-4847-8E1D-F89D95CC3BA3}" type="presParOf" srcId="{EF3AF0D3-AB7F-4DCD-99E3-16F087B4CD8D}" destId="{AB37A4E9-D1F4-4C8D-B6DC-EB9658172B2C}" srcOrd="0" destOrd="0" presId="urn:microsoft.com/office/officeart/2005/8/layout/hierarchy2"/>
    <dgm:cxn modelId="{5581AE9A-39A6-4739-AF98-B506E66DB08E}" type="presParOf" srcId="{AB37A4E9-D1F4-4C8D-B6DC-EB9658172B2C}" destId="{47413011-7DAC-4CEE-B708-594061135257}" srcOrd="0" destOrd="0" presId="urn:microsoft.com/office/officeart/2005/8/layout/hierarchy2"/>
    <dgm:cxn modelId="{B6D951E6-3DAD-49E2-A287-3B9C1354360F}" type="presParOf" srcId="{AB37A4E9-D1F4-4C8D-B6DC-EB9658172B2C}" destId="{685499AF-8DC8-4CAB-A0DB-5E6234AF6F66}" srcOrd="1" destOrd="0" presId="urn:microsoft.com/office/officeart/2005/8/layout/hierarchy2"/>
    <dgm:cxn modelId="{C9A69C6E-4899-48B2-9A3E-E015D1C61A30}" type="presParOf" srcId="{685499AF-8DC8-4CAB-A0DB-5E6234AF6F66}" destId="{393F5EBB-E726-4E99-BB4E-FA91C2E757FA}" srcOrd="0" destOrd="0" presId="urn:microsoft.com/office/officeart/2005/8/layout/hierarchy2"/>
    <dgm:cxn modelId="{4BA2E430-A0E2-4F8E-8BDD-9C60950BFD02}" type="presParOf" srcId="{393F5EBB-E726-4E99-BB4E-FA91C2E757FA}" destId="{1F02A552-1A35-4361-B91E-365ECEB7A136}" srcOrd="0" destOrd="0" presId="urn:microsoft.com/office/officeart/2005/8/layout/hierarchy2"/>
    <dgm:cxn modelId="{5C0A058B-D2AB-402F-9768-D1E259671F5F}" type="presParOf" srcId="{685499AF-8DC8-4CAB-A0DB-5E6234AF6F66}" destId="{7C215B06-C06A-4332-A73C-6ABBB4648183}" srcOrd="1" destOrd="0" presId="urn:microsoft.com/office/officeart/2005/8/layout/hierarchy2"/>
    <dgm:cxn modelId="{8D46ED40-8622-40B3-8AC6-4A4DD83231E4}" type="presParOf" srcId="{7C215B06-C06A-4332-A73C-6ABBB4648183}" destId="{3497AC4D-4FE4-45BF-8C96-C0AD949AAF3A}" srcOrd="0" destOrd="0" presId="urn:microsoft.com/office/officeart/2005/8/layout/hierarchy2"/>
    <dgm:cxn modelId="{3F978115-E562-4D0B-A1FA-12740FEDC3A6}" type="presParOf" srcId="{7C215B06-C06A-4332-A73C-6ABBB4648183}" destId="{87A07455-1BB7-4C6B-A5C2-474B2D54AD8B}" srcOrd="1" destOrd="0" presId="urn:microsoft.com/office/officeart/2005/8/layout/hierarchy2"/>
    <dgm:cxn modelId="{5FA44184-316D-461A-B8CF-BE1A1D4B9438}" type="presParOf" srcId="{87A07455-1BB7-4C6B-A5C2-474B2D54AD8B}" destId="{C110C8F5-6CD9-441F-B3C6-5AEB7D7C59FC}" srcOrd="0" destOrd="0" presId="urn:microsoft.com/office/officeart/2005/8/layout/hierarchy2"/>
    <dgm:cxn modelId="{381D0FD9-1DA9-4083-A4E8-C35364CF7184}" type="presParOf" srcId="{C110C8F5-6CD9-441F-B3C6-5AEB7D7C59FC}" destId="{713D0116-1C31-46BE-A3A1-98697C60FE72}" srcOrd="0" destOrd="0" presId="urn:microsoft.com/office/officeart/2005/8/layout/hierarchy2"/>
    <dgm:cxn modelId="{1F1CC2F5-06D2-433D-86DC-3AFDD4C82BDA}" type="presParOf" srcId="{87A07455-1BB7-4C6B-A5C2-474B2D54AD8B}" destId="{D181C1E6-D8F1-42C1-B69A-BAF6B663BD95}" srcOrd="1" destOrd="0" presId="urn:microsoft.com/office/officeart/2005/8/layout/hierarchy2"/>
    <dgm:cxn modelId="{DEFEE27D-B626-4C5F-91BA-45162561E1A4}" type="presParOf" srcId="{D181C1E6-D8F1-42C1-B69A-BAF6B663BD95}" destId="{5D0210BE-D806-44AE-9FA9-BE1B1ABE04F5}" srcOrd="0" destOrd="0" presId="urn:microsoft.com/office/officeart/2005/8/layout/hierarchy2"/>
    <dgm:cxn modelId="{EDA873BA-3131-48A2-907D-62A5105F0955}" type="presParOf" srcId="{D181C1E6-D8F1-42C1-B69A-BAF6B663BD95}" destId="{C28A681F-8E74-4790-BEEF-C28EB5BAE60E}" srcOrd="1" destOrd="0" presId="urn:microsoft.com/office/officeart/2005/8/layout/hierarchy2"/>
    <dgm:cxn modelId="{0958817E-4F55-4CC0-BDF1-F6267CA4AD13}" type="presParOf" srcId="{87A07455-1BB7-4C6B-A5C2-474B2D54AD8B}" destId="{CFF319A9-388F-4BD8-BE33-4F4224748A68}" srcOrd="2" destOrd="0" presId="urn:microsoft.com/office/officeart/2005/8/layout/hierarchy2"/>
    <dgm:cxn modelId="{B03F6EB1-8732-4EF4-8BD9-C2821CB421F4}" type="presParOf" srcId="{CFF319A9-388F-4BD8-BE33-4F4224748A68}" destId="{875B2532-1876-4ED5-8EFD-F337F16FF731}" srcOrd="0" destOrd="0" presId="urn:microsoft.com/office/officeart/2005/8/layout/hierarchy2"/>
    <dgm:cxn modelId="{0DCF10F6-7812-41D2-889C-671F870D41AE}" type="presParOf" srcId="{87A07455-1BB7-4C6B-A5C2-474B2D54AD8B}" destId="{C650DCA8-A2F5-4A31-AF7E-5B92327430E8}" srcOrd="3" destOrd="0" presId="urn:microsoft.com/office/officeart/2005/8/layout/hierarchy2"/>
    <dgm:cxn modelId="{FBDB8DB9-3EB2-4B83-9518-218F20D413BE}" type="presParOf" srcId="{C650DCA8-A2F5-4A31-AF7E-5B92327430E8}" destId="{CB6EF3E1-0A92-4DEE-8E73-48AF17AC73C5}" srcOrd="0" destOrd="0" presId="urn:microsoft.com/office/officeart/2005/8/layout/hierarchy2"/>
    <dgm:cxn modelId="{605460F5-4326-41DD-9A79-67FBC0F56748}" type="presParOf" srcId="{C650DCA8-A2F5-4A31-AF7E-5B92327430E8}" destId="{48C0CFE5-B97B-4F1E-82EF-E76683C5F50F}" srcOrd="1" destOrd="0" presId="urn:microsoft.com/office/officeart/2005/8/layout/hierarchy2"/>
    <dgm:cxn modelId="{4239ECE7-F282-421B-8D9F-FF2CC9501B0A}" type="presParOf" srcId="{87A07455-1BB7-4C6B-A5C2-474B2D54AD8B}" destId="{F6FAAB18-958B-4604-B5D1-22CB3A5ECC1B}" srcOrd="4" destOrd="0" presId="urn:microsoft.com/office/officeart/2005/8/layout/hierarchy2"/>
    <dgm:cxn modelId="{5DED34CB-4E1B-4581-8501-83FC60A3F201}" type="presParOf" srcId="{F6FAAB18-958B-4604-B5D1-22CB3A5ECC1B}" destId="{E004C766-04B5-4FD0-A841-2F78DE030512}" srcOrd="0" destOrd="0" presId="urn:microsoft.com/office/officeart/2005/8/layout/hierarchy2"/>
    <dgm:cxn modelId="{CD8A6FEE-2D3D-48CC-9A02-64B0CC54960E}" type="presParOf" srcId="{87A07455-1BB7-4C6B-A5C2-474B2D54AD8B}" destId="{57D03349-E92F-4409-8754-7309FD4BD179}" srcOrd="5" destOrd="0" presId="urn:microsoft.com/office/officeart/2005/8/layout/hierarchy2"/>
    <dgm:cxn modelId="{570B36C8-F0D9-48D1-8879-FA1483337648}" type="presParOf" srcId="{57D03349-E92F-4409-8754-7309FD4BD179}" destId="{ACE73905-800D-4341-9BDF-E52131E32EA9}" srcOrd="0" destOrd="0" presId="urn:microsoft.com/office/officeart/2005/8/layout/hierarchy2"/>
    <dgm:cxn modelId="{B511EFFA-8530-4002-82A4-4BCCFC3F2688}" type="presParOf" srcId="{57D03349-E92F-4409-8754-7309FD4BD179}" destId="{42E1E7BF-242E-41CD-B9CA-4434C5C74739}" srcOrd="1" destOrd="0" presId="urn:microsoft.com/office/officeart/2005/8/layout/hierarchy2"/>
    <dgm:cxn modelId="{FA0E34AE-4B5C-413A-8CD2-38FE47EFC2CA}" type="presParOf" srcId="{685499AF-8DC8-4CAB-A0DB-5E6234AF6F66}" destId="{4A06E955-DAE6-455D-8EEC-E40AAABD7D2B}" srcOrd="2" destOrd="0" presId="urn:microsoft.com/office/officeart/2005/8/layout/hierarchy2"/>
    <dgm:cxn modelId="{9881E1CF-5467-408B-B647-0CC5BA044147}" type="presParOf" srcId="{4A06E955-DAE6-455D-8EEC-E40AAABD7D2B}" destId="{6EA5441E-93EE-4EF1-8A40-D4FAD897F713}" srcOrd="0" destOrd="0" presId="urn:microsoft.com/office/officeart/2005/8/layout/hierarchy2"/>
    <dgm:cxn modelId="{EFD33DE7-60CC-443B-8AC6-34052D2D6785}" type="presParOf" srcId="{685499AF-8DC8-4CAB-A0DB-5E6234AF6F66}" destId="{0B78ECF1-4866-489B-80CD-22DE0AABE59F}" srcOrd="3" destOrd="0" presId="urn:microsoft.com/office/officeart/2005/8/layout/hierarchy2"/>
    <dgm:cxn modelId="{54593C50-FDD4-4798-8669-1B317DFEEB78}" type="presParOf" srcId="{0B78ECF1-4866-489B-80CD-22DE0AABE59F}" destId="{AE59951A-747B-4639-B3A1-DB4577ABC85E}" srcOrd="0" destOrd="0" presId="urn:microsoft.com/office/officeart/2005/8/layout/hierarchy2"/>
    <dgm:cxn modelId="{01C39DA7-57AB-4EFC-B83B-F328524102F8}" type="presParOf" srcId="{0B78ECF1-4866-489B-80CD-22DE0AABE59F}" destId="{1374BA40-23AC-4D0C-BE69-9996BE7BE59B}" srcOrd="1" destOrd="0" presId="urn:microsoft.com/office/officeart/2005/8/layout/hierarchy2"/>
    <dgm:cxn modelId="{66637F6F-6432-4E18-8364-F0F552DA40FE}" type="presParOf" srcId="{1374BA40-23AC-4D0C-BE69-9996BE7BE59B}" destId="{68CD52F1-9763-424A-A76A-5CF051A8D5F7}" srcOrd="0" destOrd="0" presId="urn:microsoft.com/office/officeart/2005/8/layout/hierarchy2"/>
    <dgm:cxn modelId="{41A4D699-80C3-460E-95A2-2A64A2D7E55C}" type="presParOf" srcId="{68CD52F1-9763-424A-A76A-5CF051A8D5F7}" destId="{C06B85A3-2BB3-4676-B36D-58039C9E1473}" srcOrd="0" destOrd="0" presId="urn:microsoft.com/office/officeart/2005/8/layout/hierarchy2"/>
    <dgm:cxn modelId="{C0B7A0D9-9ACA-40F4-BD8F-B09023A2A6BC}" type="presParOf" srcId="{1374BA40-23AC-4D0C-BE69-9996BE7BE59B}" destId="{61DD16F5-ADF1-4501-88B7-C2040638979E}" srcOrd="1" destOrd="0" presId="urn:microsoft.com/office/officeart/2005/8/layout/hierarchy2"/>
    <dgm:cxn modelId="{988746E4-FF43-4F76-B73C-2BBB0A30683D}" type="presParOf" srcId="{61DD16F5-ADF1-4501-88B7-C2040638979E}" destId="{24B15F09-1199-41F9-835C-33B1A9902382}" srcOrd="0" destOrd="0" presId="urn:microsoft.com/office/officeart/2005/8/layout/hierarchy2"/>
    <dgm:cxn modelId="{A5BE4C49-574F-4698-B4DE-19FC1B4B0501}" type="presParOf" srcId="{61DD16F5-ADF1-4501-88B7-C2040638979E}" destId="{C37E25B0-CEAD-4C91-9E70-B4CA195FE9F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13011-7DAC-4CEE-B708-594061135257}">
      <dsp:nvSpPr>
        <dsp:cNvPr id="0" name=""/>
        <dsp:cNvSpPr/>
      </dsp:nvSpPr>
      <dsp:spPr>
        <a:xfrm>
          <a:off x="3175" y="4184253"/>
          <a:ext cx="3206749" cy="16033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s-ES" sz="3500" kern="1200" dirty="0" smtClean="0"/>
            <a:t>Medidas de Dispersión</a:t>
          </a:r>
          <a:endParaRPr lang="es-ES" sz="3500" kern="1200" dirty="0"/>
        </a:p>
      </dsp:txBody>
      <dsp:txXfrm>
        <a:off x="50136" y="4231214"/>
        <a:ext cx="3112827" cy="1509452"/>
      </dsp:txXfrm>
    </dsp:sp>
    <dsp:sp modelId="{393F5EBB-E726-4E99-BB4E-FA91C2E757FA}">
      <dsp:nvSpPr>
        <dsp:cNvPr id="0" name=""/>
        <dsp:cNvSpPr/>
      </dsp:nvSpPr>
      <dsp:spPr>
        <a:xfrm rot="18289469">
          <a:off x="2728196" y="4046246"/>
          <a:ext cx="2246156" cy="35507"/>
        </a:xfrm>
        <a:custGeom>
          <a:avLst/>
          <a:gdLst/>
          <a:ahLst/>
          <a:cxnLst/>
          <a:rect l="0" t="0" r="0" b="0"/>
          <a:pathLst>
            <a:path>
              <a:moveTo>
                <a:pt x="0" y="17753"/>
              </a:moveTo>
              <a:lnTo>
                <a:pt x="2246156"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s-ES" sz="800" kern="1200"/>
        </a:p>
      </dsp:txBody>
      <dsp:txXfrm>
        <a:off x="3795121" y="4007846"/>
        <a:ext cx="112307" cy="112307"/>
      </dsp:txXfrm>
    </dsp:sp>
    <dsp:sp modelId="{3497AC4D-4FE4-45BF-8C96-C0AD949AAF3A}">
      <dsp:nvSpPr>
        <dsp:cNvPr id="0" name=""/>
        <dsp:cNvSpPr/>
      </dsp:nvSpPr>
      <dsp:spPr>
        <a:xfrm>
          <a:off x="4492625" y="2340371"/>
          <a:ext cx="3206749" cy="160337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s-ES" sz="3500" kern="1200" dirty="0" smtClean="0"/>
            <a:t>Absoluta</a:t>
          </a:r>
          <a:endParaRPr lang="es-ES" sz="3500" kern="1200" dirty="0"/>
        </a:p>
      </dsp:txBody>
      <dsp:txXfrm>
        <a:off x="4539586" y="2387332"/>
        <a:ext cx="3112827" cy="1509452"/>
      </dsp:txXfrm>
    </dsp:sp>
    <dsp:sp modelId="{C110C8F5-6CD9-441F-B3C6-5AEB7D7C59FC}">
      <dsp:nvSpPr>
        <dsp:cNvPr id="0" name=""/>
        <dsp:cNvSpPr/>
      </dsp:nvSpPr>
      <dsp:spPr>
        <a:xfrm rot="18289469">
          <a:off x="7217646" y="2202364"/>
          <a:ext cx="2246156" cy="35507"/>
        </a:xfrm>
        <a:custGeom>
          <a:avLst/>
          <a:gdLst/>
          <a:ahLst/>
          <a:cxnLst/>
          <a:rect l="0" t="0" r="0" b="0"/>
          <a:pathLst>
            <a:path>
              <a:moveTo>
                <a:pt x="0" y="17753"/>
              </a:moveTo>
              <a:lnTo>
                <a:pt x="2246156"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s-ES" sz="800" kern="1200"/>
        </a:p>
      </dsp:txBody>
      <dsp:txXfrm>
        <a:off x="8284571" y="2163964"/>
        <a:ext cx="112307" cy="112307"/>
      </dsp:txXfrm>
    </dsp:sp>
    <dsp:sp modelId="{5D0210BE-D806-44AE-9FA9-BE1B1ABE04F5}">
      <dsp:nvSpPr>
        <dsp:cNvPr id="0" name=""/>
        <dsp:cNvSpPr/>
      </dsp:nvSpPr>
      <dsp:spPr>
        <a:xfrm>
          <a:off x="8982075" y="496490"/>
          <a:ext cx="3206749" cy="160337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s-ES" sz="3500" kern="1200" dirty="0" smtClean="0">
              <a:solidFill>
                <a:schemeClr val="tx1"/>
              </a:solidFill>
            </a:rPr>
            <a:t>Rango</a:t>
          </a:r>
          <a:endParaRPr lang="es-ES" sz="3500" kern="1200" dirty="0">
            <a:solidFill>
              <a:schemeClr val="tx1"/>
            </a:solidFill>
          </a:endParaRPr>
        </a:p>
      </dsp:txBody>
      <dsp:txXfrm>
        <a:off x="9029036" y="543451"/>
        <a:ext cx="3112827" cy="1509452"/>
      </dsp:txXfrm>
    </dsp:sp>
    <dsp:sp modelId="{CFF319A9-388F-4BD8-BE33-4F4224748A68}">
      <dsp:nvSpPr>
        <dsp:cNvPr id="0" name=""/>
        <dsp:cNvSpPr/>
      </dsp:nvSpPr>
      <dsp:spPr>
        <a:xfrm>
          <a:off x="7699375" y="3124305"/>
          <a:ext cx="1282700" cy="35507"/>
        </a:xfrm>
        <a:custGeom>
          <a:avLst/>
          <a:gdLst/>
          <a:ahLst/>
          <a:cxnLst/>
          <a:rect l="0" t="0" r="0" b="0"/>
          <a:pathLst>
            <a:path>
              <a:moveTo>
                <a:pt x="0" y="17753"/>
              </a:moveTo>
              <a:lnTo>
                <a:pt x="1282700"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8308657" y="3109991"/>
        <a:ext cx="64135" cy="64135"/>
      </dsp:txXfrm>
    </dsp:sp>
    <dsp:sp modelId="{CB6EF3E1-0A92-4DEE-8E73-48AF17AC73C5}">
      <dsp:nvSpPr>
        <dsp:cNvPr id="0" name=""/>
        <dsp:cNvSpPr/>
      </dsp:nvSpPr>
      <dsp:spPr>
        <a:xfrm>
          <a:off x="8982075" y="2340371"/>
          <a:ext cx="3206749" cy="160337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s-ES" sz="3500" kern="1200" dirty="0" smtClean="0">
              <a:solidFill>
                <a:schemeClr val="tx1"/>
              </a:solidFill>
            </a:rPr>
            <a:t>Desviación típica o estándar</a:t>
          </a:r>
          <a:endParaRPr lang="es-ES" sz="3500" kern="1200" dirty="0">
            <a:solidFill>
              <a:schemeClr val="tx1"/>
            </a:solidFill>
          </a:endParaRPr>
        </a:p>
      </dsp:txBody>
      <dsp:txXfrm>
        <a:off x="9029036" y="2387332"/>
        <a:ext cx="3112827" cy="1509452"/>
      </dsp:txXfrm>
    </dsp:sp>
    <dsp:sp modelId="{F6FAAB18-958B-4604-B5D1-22CB3A5ECC1B}">
      <dsp:nvSpPr>
        <dsp:cNvPr id="0" name=""/>
        <dsp:cNvSpPr/>
      </dsp:nvSpPr>
      <dsp:spPr>
        <a:xfrm rot="3310531">
          <a:off x="7217646" y="4046246"/>
          <a:ext cx="2246156" cy="35507"/>
        </a:xfrm>
        <a:custGeom>
          <a:avLst/>
          <a:gdLst/>
          <a:ahLst/>
          <a:cxnLst/>
          <a:rect l="0" t="0" r="0" b="0"/>
          <a:pathLst>
            <a:path>
              <a:moveTo>
                <a:pt x="0" y="17753"/>
              </a:moveTo>
              <a:lnTo>
                <a:pt x="2246156"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s-ES" sz="800" kern="1200"/>
        </a:p>
      </dsp:txBody>
      <dsp:txXfrm>
        <a:off x="8284571" y="4007846"/>
        <a:ext cx="112307" cy="112307"/>
      </dsp:txXfrm>
    </dsp:sp>
    <dsp:sp modelId="{ACE73905-800D-4341-9BDF-E52131E32EA9}">
      <dsp:nvSpPr>
        <dsp:cNvPr id="0" name=""/>
        <dsp:cNvSpPr/>
      </dsp:nvSpPr>
      <dsp:spPr>
        <a:xfrm>
          <a:off x="8982075" y="4184253"/>
          <a:ext cx="3206749" cy="160337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s-ES" sz="3500" kern="1200" dirty="0" smtClean="0">
              <a:solidFill>
                <a:schemeClr val="tx1"/>
              </a:solidFill>
            </a:rPr>
            <a:t>Varianza</a:t>
          </a:r>
          <a:endParaRPr lang="es-ES" sz="3500" kern="1200" dirty="0">
            <a:solidFill>
              <a:schemeClr val="tx1"/>
            </a:solidFill>
          </a:endParaRPr>
        </a:p>
      </dsp:txBody>
      <dsp:txXfrm>
        <a:off x="9029036" y="4231214"/>
        <a:ext cx="3112827" cy="1509452"/>
      </dsp:txXfrm>
    </dsp:sp>
    <dsp:sp modelId="{4A06E955-DAE6-455D-8EEC-E40AAABD7D2B}">
      <dsp:nvSpPr>
        <dsp:cNvPr id="0" name=""/>
        <dsp:cNvSpPr/>
      </dsp:nvSpPr>
      <dsp:spPr>
        <a:xfrm rot="3310531">
          <a:off x="2728196" y="5890127"/>
          <a:ext cx="2246156" cy="35507"/>
        </a:xfrm>
        <a:custGeom>
          <a:avLst/>
          <a:gdLst/>
          <a:ahLst/>
          <a:cxnLst/>
          <a:rect l="0" t="0" r="0" b="0"/>
          <a:pathLst>
            <a:path>
              <a:moveTo>
                <a:pt x="0" y="17753"/>
              </a:moveTo>
              <a:lnTo>
                <a:pt x="2246156"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s-ES" sz="800" kern="1200"/>
        </a:p>
      </dsp:txBody>
      <dsp:txXfrm>
        <a:off x="3795121" y="5851727"/>
        <a:ext cx="112307" cy="112307"/>
      </dsp:txXfrm>
    </dsp:sp>
    <dsp:sp modelId="{AE59951A-747B-4639-B3A1-DB4577ABC85E}">
      <dsp:nvSpPr>
        <dsp:cNvPr id="0" name=""/>
        <dsp:cNvSpPr/>
      </dsp:nvSpPr>
      <dsp:spPr>
        <a:xfrm>
          <a:off x="4492625" y="6028134"/>
          <a:ext cx="3206749" cy="160337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s-ES" sz="3500" kern="1200" dirty="0" smtClean="0"/>
            <a:t>Relativa</a:t>
          </a:r>
          <a:endParaRPr lang="es-ES" sz="3500" kern="1200" dirty="0"/>
        </a:p>
      </dsp:txBody>
      <dsp:txXfrm>
        <a:off x="4539586" y="6075095"/>
        <a:ext cx="3112827" cy="1509452"/>
      </dsp:txXfrm>
    </dsp:sp>
    <dsp:sp modelId="{68CD52F1-9763-424A-A76A-5CF051A8D5F7}">
      <dsp:nvSpPr>
        <dsp:cNvPr id="0" name=""/>
        <dsp:cNvSpPr/>
      </dsp:nvSpPr>
      <dsp:spPr>
        <a:xfrm>
          <a:off x="7699375" y="6812067"/>
          <a:ext cx="1282700" cy="35507"/>
        </a:xfrm>
        <a:custGeom>
          <a:avLst/>
          <a:gdLst/>
          <a:ahLst/>
          <a:cxnLst/>
          <a:rect l="0" t="0" r="0" b="0"/>
          <a:pathLst>
            <a:path>
              <a:moveTo>
                <a:pt x="0" y="17753"/>
              </a:moveTo>
              <a:lnTo>
                <a:pt x="1282700"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8308657" y="6797754"/>
        <a:ext cx="64135" cy="64135"/>
      </dsp:txXfrm>
    </dsp:sp>
    <dsp:sp modelId="{24B15F09-1199-41F9-835C-33B1A9902382}">
      <dsp:nvSpPr>
        <dsp:cNvPr id="0" name=""/>
        <dsp:cNvSpPr/>
      </dsp:nvSpPr>
      <dsp:spPr>
        <a:xfrm>
          <a:off x="8982075" y="6028134"/>
          <a:ext cx="3206749" cy="160337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s-ES" sz="3500" kern="1200" dirty="0" smtClean="0"/>
            <a:t>Coeficiente de variación</a:t>
          </a:r>
          <a:endParaRPr lang="es-ES" sz="3500" kern="1200" dirty="0"/>
        </a:p>
      </dsp:txBody>
      <dsp:txXfrm>
        <a:off x="9029036" y="6075095"/>
        <a:ext cx="3112827" cy="1509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286000" y="1683545"/>
            <a:ext cx="13716000" cy="3581400"/>
          </a:xfrm>
        </p:spPr>
        <p:txBody>
          <a:bodyPr anchor="b"/>
          <a:lstStyle>
            <a:lvl1pPr algn="ctr">
              <a:defRPr sz="9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20009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73670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3087350" y="547688"/>
            <a:ext cx="3943350" cy="8717757"/>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1257300" y="547688"/>
            <a:ext cx="11601450" cy="871775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44265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43939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47775" y="2564608"/>
            <a:ext cx="15773400" cy="4279106"/>
          </a:xfrm>
        </p:spPr>
        <p:txBody>
          <a:bodyPr anchor="b"/>
          <a:lstStyle>
            <a:lvl1pPr>
              <a:defRPr sz="9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D8BD707-D9CF-40AE-B4C6-C98DA3205C09}" type="datetimeFigureOut">
              <a:rPr lang="en-US" smtClean="0"/>
              <a:pPr/>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56876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1257300" y="2738438"/>
            <a:ext cx="7772400" cy="65270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9258300" y="2738438"/>
            <a:ext cx="7772400" cy="65270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1D8BD707-D9CF-40AE-B4C6-C98DA3205C09}" type="datetimeFigureOut">
              <a:rPr lang="en-US" smtClean="0"/>
              <a:pPr/>
              <a:t>8/8/2023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52533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259682" y="547688"/>
            <a:ext cx="15773400" cy="1988345"/>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smtClean="0"/>
              <a:t>Editar el estilo de texto del patrón</a:t>
            </a:r>
          </a:p>
        </p:txBody>
      </p:sp>
      <p:sp>
        <p:nvSpPr>
          <p:cNvPr id="4" name="Marcador de contenido 3"/>
          <p:cNvSpPr>
            <a:spLocks noGrp="1"/>
          </p:cNvSpPr>
          <p:nvPr>
            <p:ph sz="half" idx="2"/>
          </p:nvPr>
        </p:nvSpPr>
        <p:spPr>
          <a:xfrm>
            <a:off x="1259683" y="3757613"/>
            <a:ext cx="7736681" cy="55268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smtClean="0"/>
              <a:t>Editar el estilo de texto del patrón</a:t>
            </a:r>
          </a:p>
        </p:txBody>
      </p:sp>
      <p:sp>
        <p:nvSpPr>
          <p:cNvPr id="6" name="Marcador de contenido 5"/>
          <p:cNvSpPr>
            <a:spLocks noGrp="1"/>
          </p:cNvSpPr>
          <p:nvPr>
            <p:ph sz="quarter" idx="4"/>
          </p:nvPr>
        </p:nvSpPr>
        <p:spPr>
          <a:xfrm>
            <a:off x="9258300" y="3757613"/>
            <a:ext cx="7774782" cy="55268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1D8BD707-D9CF-40AE-B4C6-C98DA3205C09}" type="datetimeFigureOut">
              <a:rPr lang="en-US" smtClean="0"/>
              <a:pPr/>
              <a:t>8/8/2023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69845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1D8BD707-D9CF-40AE-B4C6-C98DA3205C09}" type="datetimeFigureOut">
              <a:rPr lang="en-US" smtClean="0"/>
              <a:pPr/>
              <a:t>8/8/2023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93792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D8BD707-D9CF-40AE-B4C6-C98DA3205C09}" type="datetimeFigureOut">
              <a:rPr lang="en-US" smtClean="0"/>
              <a:pPr/>
              <a:t>8/8/2023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67413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59683" y="685800"/>
            <a:ext cx="5898356" cy="2400300"/>
          </a:xfrm>
        </p:spPr>
        <p:txBody>
          <a:bodyPr anchor="b"/>
          <a:lstStyle>
            <a:lvl1pPr>
              <a:defRPr sz="48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D8BD707-D9CF-40AE-B4C6-C98DA3205C09}" type="datetimeFigureOut">
              <a:rPr lang="en-US" smtClean="0"/>
              <a:pPr/>
              <a:t>8/8/2023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700767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59683" y="685800"/>
            <a:ext cx="5898356" cy="2400300"/>
          </a:xfrm>
        </p:spPr>
        <p:txBody>
          <a:bodyPr anchor="b"/>
          <a:lstStyle>
            <a:lvl1pPr>
              <a:defRPr sz="48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s-AR"/>
          </a:p>
        </p:txBody>
      </p:sp>
      <p:sp>
        <p:nvSpPr>
          <p:cNvPr id="4" name="Marcador de texto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D8BD707-D9CF-40AE-B4C6-C98DA3205C09}" type="datetimeFigureOut">
              <a:rPr lang="en-US" smtClean="0"/>
              <a:pPr/>
              <a:t>8/8/2023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83014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8/8/2023</a:t>
            </a:fld>
            <a:endParaRPr lang="en-US"/>
          </a:p>
        </p:txBody>
      </p:sp>
      <p:sp>
        <p:nvSpPr>
          <p:cNvPr id="5" name="Marcador de pie de página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5644258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4.wmf"/><Relationship Id="rId12"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5" Type="http://schemas.openxmlformats.org/officeDocument/2006/relationships/image" Target="../media/image17.png"/><Relationship Id="rId10" Type="http://schemas.openxmlformats.org/officeDocument/2006/relationships/oleObject" Target="../embeddings/oleObject4.bin"/><Relationship Id="rId4" Type="http://schemas.openxmlformats.org/officeDocument/2006/relationships/image" Target="../media/image13.wmf"/><Relationship Id="rId9"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47800" y="2171700"/>
            <a:ext cx="16259397" cy="2215991"/>
          </a:xfrm>
          <a:prstGeom prst="rect">
            <a:avLst/>
          </a:prstGeom>
          <a:noFill/>
        </p:spPr>
        <p:txBody>
          <a:bodyPr wrap="square" rtlCol="0">
            <a:spAutoFit/>
          </a:bodyPr>
          <a:lstStyle/>
          <a:p>
            <a:r>
              <a:rPr lang="es-AR" sz="13800" dirty="0" smtClean="0"/>
              <a:t>Medidas de Resumen</a:t>
            </a:r>
            <a:endParaRPr lang="es-AR" sz="13800" dirty="0"/>
          </a:p>
        </p:txBody>
      </p:sp>
      <p:sp>
        <p:nvSpPr>
          <p:cNvPr id="3" name="Rectángulo 2"/>
          <p:cNvSpPr/>
          <p:nvPr/>
        </p:nvSpPr>
        <p:spPr>
          <a:xfrm>
            <a:off x="9111343" y="3695700"/>
            <a:ext cx="9144000" cy="1063048"/>
          </a:xfrm>
          <a:prstGeom prst="rect">
            <a:avLst/>
          </a:prstGeom>
        </p:spPr>
        <p:txBody>
          <a:bodyPr>
            <a:spAutoFit/>
          </a:bodyPr>
          <a:lstStyle/>
          <a:p>
            <a:pPr algn="ctr">
              <a:lnSpc>
                <a:spcPts val="8997"/>
              </a:lnSpc>
            </a:pPr>
            <a:r>
              <a:rPr lang="en-US" sz="3600" dirty="0" smtClean="0">
                <a:latin typeface="Fredoka One Bold"/>
              </a:rPr>
              <a:t>PARÁMETROS ESTADÍSTICOS</a:t>
            </a:r>
            <a:endParaRPr lang="en-US" sz="3600" dirty="0">
              <a:latin typeface="Fredoka One Bold"/>
            </a:endParaRPr>
          </a:p>
        </p:txBody>
      </p:sp>
      <p:sp>
        <p:nvSpPr>
          <p:cNvPr id="4" name="Rectángulo 3"/>
          <p:cNvSpPr/>
          <p:nvPr/>
        </p:nvSpPr>
        <p:spPr>
          <a:xfrm rot="16200000">
            <a:off x="-4752610" y="5930792"/>
            <a:ext cx="10180134" cy="528350"/>
          </a:xfrm>
          <a:prstGeom prst="rect">
            <a:avLst/>
          </a:prstGeom>
        </p:spPr>
        <p:txBody>
          <a:bodyPr wrap="square">
            <a:spAutoFit/>
          </a:bodyPr>
          <a:lstStyle/>
          <a:p>
            <a:pPr algn="ctr">
              <a:lnSpc>
                <a:spcPts val="3359"/>
              </a:lnSpc>
            </a:pPr>
            <a:r>
              <a:rPr lang="en-US" sz="2800" b="1" dirty="0">
                <a:solidFill>
                  <a:srgbClr val="262A55"/>
                </a:solidFill>
                <a:latin typeface="Nunito"/>
              </a:rPr>
              <a:t>UNIDAD 2:</a:t>
            </a:r>
            <a:r>
              <a:rPr lang="en-US" sz="2800" dirty="0">
                <a:solidFill>
                  <a:srgbClr val="262A55"/>
                </a:solidFill>
                <a:latin typeface="Nunito"/>
              </a:rPr>
              <a:t> ESTADÍSTICA DESCRIPTIVA</a:t>
            </a:r>
          </a:p>
        </p:txBody>
      </p:sp>
      <p:sp>
        <p:nvSpPr>
          <p:cNvPr id="5" name="Rectángulo 4"/>
          <p:cNvSpPr/>
          <p:nvPr/>
        </p:nvSpPr>
        <p:spPr>
          <a:xfrm>
            <a:off x="10439400" y="4720648"/>
            <a:ext cx="6705600" cy="1631216"/>
          </a:xfrm>
          <a:prstGeom prst="rect">
            <a:avLst/>
          </a:prstGeom>
        </p:spPr>
        <p:txBody>
          <a:bodyPr wrap="square">
            <a:spAutoFit/>
          </a:bodyPr>
          <a:lstStyle/>
          <a:p>
            <a:pPr algn="just"/>
            <a:r>
              <a:rPr lang="es-AR" sz="2000" dirty="0" smtClean="0">
                <a:latin typeface="Nunito Bold"/>
              </a:rPr>
              <a:t>Son valores de la variable que resumen de forma precisa la información con el fin de analizar aspectos diferentes de la variable en cuestión en función al grupo de medidas al cual pertenezca ese parámetro estadístico. </a:t>
            </a:r>
            <a:endParaRPr lang="es-AR" sz="2000" dirty="0">
              <a:latin typeface="Nunito Bold"/>
            </a:endParaRPr>
          </a:p>
        </p:txBody>
      </p:sp>
    </p:spTree>
    <p:extLst>
      <p:ext uri="{BB962C8B-B14F-4D97-AF65-F5344CB8AC3E}">
        <p14:creationId xmlns:p14="http://schemas.microsoft.com/office/powerpoint/2010/main" val="2006708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4400" y="647700"/>
            <a:ext cx="16459200" cy="4832092"/>
          </a:xfrm>
          <a:prstGeom prst="rect">
            <a:avLst/>
          </a:prstGeom>
        </p:spPr>
        <p:txBody>
          <a:bodyPr wrap="square">
            <a:spAutoFit/>
          </a:bodyPr>
          <a:lstStyle/>
          <a:p>
            <a:pPr algn="just"/>
            <a:r>
              <a:rPr lang="es-MX" sz="2800" dirty="0" smtClean="0">
                <a:latin typeface="Times-Roman"/>
              </a:rPr>
              <a:t>Se </a:t>
            </a:r>
            <a:r>
              <a:rPr lang="es-MX" sz="2800" dirty="0">
                <a:latin typeface="Times-Roman"/>
              </a:rPr>
              <a:t>presenta un ejemplo visual de variación, el cual muestra </a:t>
            </a:r>
            <a:r>
              <a:rPr lang="es-MX" sz="2800" dirty="0" smtClean="0">
                <a:latin typeface="Times-Roman"/>
              </a:rPr>
              <a:t>gráficas de </a:t>
            </a:r>
            <a:r>
              <a:rPr lang="es-MX" sz="2800" dirty="0">
                <a:latin typeface="Times-Roman"/>
              </a:rPr>
              <a:t>barras de los tiempos de espera de los clientes en tres bancos diferentes</a:t>
            </a:r>
            <a:r>
              <a:rPr lang="es-MX" sz="2800" dirty="0" smtClean="0">
                <a:latin typeface="Times-Roman"/>
              </a:rPr>
              <a:t>.</a:t>
            </a:r>
          </a:p>
          <a:p>
            <a:pPr algn="just"/>
            <a:endParaRPr lang="es-MX" sz="2800" dirty="0">
              <a:latin typeface="Times-Roman"/>
            </a:endParaRPr>
          </a:p>
          <a:p>
            <a:pPr algn="just"/>
            <a:r>
              <a:rPr lang="es-MX" sz="2800" dirty="0">
                <a:latin typeface="Times-Roman"/>
              </a:rPr>
              <a:t>En el </a:t>
            </a:r>
            <a:r>
              <a:rPr lang="es-MX" sz="2800" b="1" dirty="0">
                <a:latin typeface="Times-Roman"/>
              </a:rPr>
              <a:t>primer banco</a:t>
            </a:r>
            <a:r>
              <a:rPr lang="es-MX" sz="2800" dirty="0">
                <a:latin typeface="Times-Roman"/>
              </a:rPr>
              <a:t>, el gerente controla de forma muy cuidadosa los tiempos de</a:t>
            </a:r>
          </a:p>
          <a:p>
            <a:pPr algn="just"/>
            <a:r>
              <a:rPr lang="es-MX" sz="2800" dirty="0">
                <a:latin typeface="Times-Roman"/>
              </a:rPr>
              <a:t>espera modificando el número de cajeros según sea necesario. </a:t>
            </a:r>
            <a:endParaRPr lang="es-MX" sz="2800" dirty="0" smtClean="0">
              <a:latin typeface="Times-Roman"/>
            </a:endParaRPr>
          </a:p>
          <a:p>
            <a:pPr algn="just"/>
            <a:endParaRPr lang="es-MX" sz="2800" dirty="0">
              <a:latin typeface="Times-Roman"/>
            </a:endParaRPr>
          </a:p>
          <a:p>
            <a:pPr algn="just"/>
            <a:r>
              <a:rPr lang="es-MX" sz="2800" dirty="0" smtClean="0">
                <a:latin typeface="Times-Roman"/>
              </a:rPr>
              <a:t>En </a:t>
            </a:r>
            <a:r>
              <a:rPr lang="es-MX" sz="2800" dirty="0">
                <a:latin typeface="Times-Roman"/>
              </a:rPr>
              <a:t>el </a:t>
            </a:r>
            <a:r>
              <a:rPr lang="es-MX" sz="2800" b="1" dirty="0" smtClean="0">
                <a:latin typeface="Times-Roman"/>
              </a:rPr>
              <a:t>segundo banco</a:t>
            </a:r>
            <a:r>
              <a:rPr lang="es-MX" sz="2800" dirty="0">
                <a:latin typeface="Times-Roman"/>
              </a:rPr>
              <a:t>, todos los clientes esperan en una sola fila y son atendidos por los </a:t>
            </a:r>
            <a:r>
              <a:rPr lang="es-MX" sz="2800" dirty="0" smtClean="0">
                <a:latin typeface="Times-Roman"/>
              </a:rPr>
              <a:t>cajeros disponibles</a:t>
            </a:r>
            <a:r>
              <a:rPr lang="es-MX" sz="2800" dirty="0">
                <a:latin typeface="Times-Roman"/>
              </a:rPr>
              <a:t>. </a:t>
            </a:r>
            <a:endParaRPr lang="es-MX" sz="2800" dirty="0" smtClean="0">
              <a:latin typeface="Times-Roman"/>
            </a:endParaRPr>
          </a:p>
          <a:p>
            <a:pPr algn="just"/>
            <a:endParaRPr lang="es-MX" sz="2800" dirty="0">
              <a:latin typeface="Times-Roman"/>
            </a:endParaRPr>
          </a:p>
          <a:p>
            <a:pPr algn="just"/>
            <a:r>
              <a:rPr lang="es-MX" sz="2800" dirty="0" smtClean="0">
                <a:latin typeface="Times-Roman"/>
              </a:rPr>
              <a:t>En </a:t>
            </a:r>
            <a:r>
              <a:rPr lang="es-MX" sz="2800" dirty="0">
                <a:latin typeface="Times-Roman"/>
              </a:rPr>
              <a:t>el </a:t>
            </a:r>
            <a:r>
              <a:rPr lang="es-MX" sz="2800" b="1" dirty="0">
                <a:latin typeface="Times-Roman"/>
              </a:rPr>
              <a:t>tercer banco </a:t>
            </a:r>
            <a:r>
              <a:rPr lang="es-MX" sz="2800" dirty="0">
                <a:latin typeface="Times-Roman"/>
              </a:rPr>
              <a:t>hay una fila para cada ventanilla. A </a:t>
            </a:r>
            <a:r>
              <a:rPr lang="es-MX" sz="2800" dirty="0" smtClean="0">
                <a:latin typeface="Times-Roman"/>
              </a:rPr>
              <a:t>continuación se </a:t>
            </a:r>
            <a:r>
              <a:rPr lang="es-MX" sz="2800" dirty="0">
                <a:latin typeface="Times-Roman"/>
              </a:rPr>
              <a:t>muestran los tiempos de espera (en minutos) específicos de los clientes</a:t>
            </a:r>
            <a:endParaRPr lang="es-AR" sz="2800" dirty="0"/>
          </a:p>
        </p:txBody>
      </p:sp>
      <p:pic>
        <p:nvPicPr>
          <p:cNvPr id="3" name="Imagen 2"/>
          <p:cNvPicPr>
            <a:picLocks noChangeAspect="1"/>
          </p:cNvPicPr>
          <p:nvPr/>
        </p:nvPicPr>
        <p:blipFill rotWithShape="1">
          <a:blip r:embed="rId2"/>
          <a:srcRect t="8108" b="16211"/>
          <a:stretch/>
        </p:blipFill>
        <p:spPr>
          <a:xfrm>
            <a:off x="1934940" y="6362700"/>
            <a:ext cx="14858992" cy="2568222"/>
          </a:xfrm>
          <a:prstGeom prst="rect">
            <a:avLst/>
          </a:prstGeom>
        </p:spPr>
      </p:pic>
    </p:spTree>
    <p:extLst>
      <p:ext uri="{BB962C8B-B14F-4D97-AF65-F5344CB8AC3E}">
        <p14:creationId xmlns:p14="http://schemas.microsoft.com/office/powerpoint/2010/main" val="219900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62000" y="1028700"/>
            <a:ext cx="16773018" cy="7315200"/>
          </a:xfrm>
          <a:prstGeom prst="rect">
            <a:avLst/>
          </a:prstGeom>
        </p:spPr>
      </p:pic>
    </p:spTree>
    <p:extLst>
      <p:ext uri="{BB962C8B-B14F-4D97-AF65-F5344CB8AC3E}">
        <p14:creationId xmlns:p14="http://schemas.microsoft.com/office/powerpoint/2010/main" val="345699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257800" y="342900"/>
            <a:ext cx="73914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3600" b="1" dirty="0" smtClean="0">
              <a:solidFill>
                <a:schemeClr val="tx1"/>
              </a:solidFill>
            </a:endParaRPr>
          </a:p>
          <a:p>
            <a:pPr algn="ctr"/>
            <a:r>
              <a:rPr lang="es-AR" sz="3600" b="1" dirty="0" smtClean="0">
                <a:solidFill>
                  <a:schemeClr val="tx1"/>
                </a:solidFill>
              </a:rPr>
              <a:t>MEDIDAS </a:t>
            </a:r>
            <a:r>
              <a:rPr lang="es-AR" sz="3600" b="1" dirty="0">
                <a:solidFill>
                  <a:schemeClr val="tx1"/>
                </a:solidFill>
              </a:rPr>
              <a:t>DE DISPERSIÓN</a:t>
            </a:r>
          </a:p>
          <a:p>
            <a:pPr algn="ctr"/>
            <a:endParaRPr lang="es-AR" sz="3600" b="1" dirty="0">
              <a:solidFill>
                <a:schemeClr val="tx1"/>
              </a:solidFill>
            </a:endParaRPr>
          </a:p>
        </p:txBody>
      </p:sp>
      <p:sp>
        <p:nvSpPr>
          <p:cNvPr id="5" name="4 Rectángulo redondeado"/>
          <p:cNvSpPr/>
          <p:nvPr/>
        </p:nvSpPr>
        <p:spPr>
          <a:xfrm>
            <a:off x="1524000" y="1526042"/>
            <a:ext cx="16002000" cy="1296620"/>
          </a:xfrm>
          <a:prstGeom prst="roundRect">
            <a:avLst>
              <a:gd name="adj" fmla="val 14693"/>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800" dirty="0">
                <a:solidFill>
                  <a:schemeClr val="tx1"/>
                </a:solidFill>
              </a:rPr>
              <a:t>D</a:t>
            </a:r>
            <a:r>
              <a:rPr lang="es-ES" sz="2800" dirty="0" smtClean="0">
                <a:solidFill>
                  <a:schemeClr val="tx1"/>
                </a:solidFill>
              </a:rPr>
              <a:t>eterminan </a:t>
            </a:r>
            <a:r>
              <a:rPr lang="es-ES" sz="2800" dirty="0">
                <a:solidFill>
                  <a:schemeClr val="tx1"/>
                </a:solidFill>
              </a:rPr>
              <a:t>la mayor o menor separación de los datos con respecto a su valor central. Es  decir que indican el alejamiento de los valores de la variable con respecto a sus medidas de centralización</a:t>
            </a:r>
            <a:r>
              <a:rPr lang="es-ES" sz="2400" dirty="0">
                <a:solidFill>
                  <a:schemeClr val="tx1"/>
                </a:solidFill>
              </a:rPr>
              <a:t>; </a:t>
            </a:r>
            <a:endParaRPr lang="es-AR" sz="2400" dirty="0">
              <a:solidFill>
                <a:schemeClr val="tx1"/>
              </a:solidFill>
            </a:endParaRPr>
          </a:p>
        </p:txBody>
      </p:sp>
      <p:sp>
        <p:nvSpPr>
          <p:cNvPr id="6" name="5 Elipse"/>
          <p:cNvSpPr/>
          <p:nvPr/>
        </p:nvSpPr>
        <p:spPr>
          <a:xfrm>
            <a:off x="609600" y="3162300"/>
            <a:ext cx="3581400" cy="1371600"/>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solidFill>
                  <a:schemeClr val="tx1"/>
                </a:solidFill>
              </a:rPr>
              <a:t>RANGO</a:t>
            </a:r>
            <a:endParaRPr lang="es-AR" sz="24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4991100"/>
            <a:ext cx="2438400" cy="74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5829300"/>
            <a:ext cx="4868375" cy="243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Elipse"/>
          <p:cNvSpPr/>
          <p:nvPr/>
        </p:nvSpPr>
        <p:spPr>
          <a:xfrm>
            <a:off x="5943600" y="3162300"/>
            <a:ext cx="4953000" cy="1295400"/>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solidFill>
                  <a:schemeClr val="tx1"/>
                </a:solidFill>
              </a:rPr>
              <a:t>VALOR DE VARIACIÓN. DESVÍOS</a:t>
            </a:r>
            <a:endParaRPr lang="es-AR" sz="2400" dirty="0">
              <a:solidFill>
                <a:schemeClr val="tx1"/>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425" y="4524375"/>
            <a:ext cx="14763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7178" y="5656618"/>
            <a:ext cx="3348822" cy="276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750" y="8608523"/>
            <a:ext cx="9086850" cy="80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Elipse"/>
          <p:cNvSpPr/>
          <p:nvPr/>
        </p:nvSpPr>
        <p:spPr>
          <a:xfrm>
            <a:off x="13335000" y="3162300"/>
            <a:ext cx="3581400" cy="1371600"/>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solidFill>
                  <a:schemeClr val="tx1"/>
                </a:solidFill>
              </a:rPr>
              <a:t>VARIANZA</a:t>
            </a:r>
            <a:endParaRPr lang="es-AR" sz="2400" dirty="0">
              <a:solidFill>
                <a:schemeClr val="tx1"/>
              </a:solidFill>
            </a:endParaRPr>
          </a:p>
        </p:txBody>
      </p: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87200" y="5156174"/>
            <a:ext cx="5834061" cy="128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4199" y="7145815"/>
            <a:ext cx="3657601" cy="142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35199" y="7149036"/>
            <a:ext cx="2955131" cy="134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80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9"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Elipse"/>
          <p:cNvSpPr/>
          <p:nvPr/>
        </p:nvSpPr>
        <p:spPr>
          <a:xfrm>
            <a:off x="6629400" y="1181100"/>
            <a:ext cx="4953000" cy="1295400"/>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solidFill>
                  <a:schemeClr val="tx1"/>
                </a:solidFill>
              </a:rPr>
              <a:t>DESVIACIÓN ESTÁNDAR</a:t>
            </a:r>
            <a:endParaRPr lang="es-AR" sz="24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254" y="3390900"/>
            <a:ext cx="10125292"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6418449"/>
            <a:ext cx="9844196" cy="196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extBox 4"/>
          <p:cNvSpPr txBox="1"/>
          <p:nvPr/>
        </p:nvSpPr>
        <p:spPr>
          <a:xfrm>
            <a:off x="1001826" y="1001827"/>
            <a:ext cx="10199573" cy="2205732"/>
          </a:xfrm>
          <a:prstGeom prst="rect">
            <a:avLst/>
          </a:prstGeom>
        </p:spPr>
        <p:txBody>
          <a:bodyPr lIns="0" tIns="0" rIns="0" bIns="0" rtlCol="0" anchor="t">
            <a:spAutoFit/>
          </a:bodyPr>
          <a:lstStyle/>
          <a:p>
            <a:pPr>
              <a:lnSpc>
                <a:spcPts val="8640"/>
              </a:lnSpc>
            </a:pPr>
            <a:r>
              <a:rPr lang="en-US" sz="7200" dirty="0" smtClean="0">
                <a:solidFill>
                  <a:srgbClr val="FA7A4A"/>
                </a:solidFill>
                <a:latin typeface="Fredoka One Bold"/>
              </a:rPr>
              <a:t>DATOS TABULADOS</a:t>
            </a:r>
            <a:endParaRPr lang="en-US" sz="7200" dirty="0">
              <a:solidFill>
                <a:srgbClr val="FA7A4A"/>
              </a:solidFill>
              <a:latin typeface="Fredoka One Bold"/>
            </a:endParaRPr>
          </a:p>
        </p:txBody>
      </p:sp>
      <p:pic>
        <p:nvPicPr>
          <p:cNvPr id="10" name="Picture 6">
            <a:extLst>
              <a:ext uri="{FF2B5EF4-FFF2-40B4-BE49-F238E27FC236}">
                <a16:creationId xmlns:a16="http://schemas.microsoft.com/office/drawing/2014/main" id="{461CACDB-A43C-4E91-8257-AF7D4E07FF1A}"/>
              </a:ext>
            </a:extLst>
          </p:cNvPr>
          <p:cNvPicPr>
            <a:picLocks noChangeAspect="1"/>
          </p:cNvPicPr>
          <p:nvPr/>
        </p:nvPicPr>
        <p:blipFill>
          <a:blip r:embed="rId2"/>
          <a:stretch>
            <a:fillRect/>
          </a:stretch>
        </p:blipFill>
        <p:spPr>
          <a:xfrm>
            <a:off x="11353800" y="3433505"/>
            <a:ext cx="3050443" cy="1183754"/>
          </a:xfrm>
          <a:prstGeom prst="rect">
            <a:avLst/>
          </a:prstGeom>
        </p:spPr>
      </p:pic>
      <p:sp>
        <p:nvSpPr>
          <p:cNvPr id="11" name="10 Elipse"/>
          <p:cNvSpPr/>
          <p:nvPr/>
        </p:nvSpPr>
        <p:spPr>
          <a:xfrm>
            <a:off x="2057400" y="3390900"/>
            <a:ext cx="4267200" cy="1371600"/>
          </a:xfrm>
          <a:prstGeom prst="ellipse">
            <a:avLst/>
          </a:prstGeom>
          <a:solidFill>
            <a:schemeClr val="accent6">
              <a:lumMod val="75000"/>
            </a:schemeClr>
          </a:solidFill>
          <a:ln>
            <a:solidFill>
              <a:schemeClr val="accent6">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800" dirty="0" smtClean="0">
                <a:solidFill>
                  <a:schemeClr val="bg1"/>
                </a:solidFill>
              </a:rPr>
              <a:t>VARIABLE DISCRETA</a:t>
            </a:r>
            <a:endParaRPr lang="es-AR" sz="2800" dirty="0">
              <a:solidFill>
                <a:schemeClr val="bg1"/>
              </a:solidFill>
            </a:endParaRPr>
          </a:p>
        </p:txBody>
      </p:sp>
      <p:sp>
        <p:nvSpPr>
          <p:cNvPr id="12" name="11 Flecha derecha"/>
          <p:cNvSpPr/>
          <p:nvPr/>
        </p:nvSpPr>
        <p:spPr>
          <a:xfrm>
            <a:off x="7162800" y="3848100"/>
            <a:ext cx="3276600" cy="609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13" name="12 Elipse"/>
          <p:cNvSpPr/>
          <p:nvPr/>
        </p:nvSpPr>
        <p:spPr>
          <a:xfrm>
            <a:off x="2076450" y="5829300"/>
            <a:ext cx="4267200" cy="1371600"/>
          </a:xfrm>
          <a:prstGeom prst="ellipse">
            <a:avLst/>
          </a:prstGeom>
          <a:solidFill>
            <a:schemeClr val="accent6">
              <a:lumMod val="75000"/>
            </a:schemeClr>
          </a:solidFill>
          <a:ln>
            <a:solidFill>
              <a:schemeClr val="accent6">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800" dirty="0" smtClean="0">
                <a:solidFill>
                  <a:schemeClr val="bg1"/>
                </a:solidFill>
              </a:rPr>
              <a:t>VARIABLE DCONTINUA</a:t>
            </a:r>
            <a:endParaRPr lang="es-AR" sz="2800" dirty="0">
              <a:solidFill>
                <a:schemeClr val="bg1"/>
              </a:solidFill>
            </a:endParaRPr>
          </a:p>
        </p:txBody>
      </p:sp>
      <p:sp>
        <p:nvSpPr>
          <p:cNvPr id="14" name="13 Flecha derecha"/>
          <p:cNvSpPr/>
          <p:nvPr/>
        </p:nvSpPr>
        <p:spPr>
          <a:xfrm>
            <a:off x="7162800" y="6210300"/>
            <a:ext cx="3276600" cy="6096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15" name="Picture 10">
            <a:extLst>
              <a:ext uri="{FF2B5EF4-FFF2-40B4-BE49-F238E27FC236}">
                <a16:creationId xmlns:a16="http://schemas.microsoft.com/office/drawing/2014/main" id="{15381ECE-B931-47FB-865A-9F7312D9F233}"/>
              </a:ext>
            </a:extLst>
          </p:cNvPr>
          <p:cNvPicPr>
            <a:picLocks noChangeAspect="1"/>
          </p:cNvPicPr>
          <p:nvPr/>
        </p:nvPicPr>
        <p:blipFill>
          <a:blip r:embed="rId3"/>
          <a:stretch>
            <a:fillRect/>
          </a:stretch>
        </p:blipFill>
        <p:spPr>
          <a:xfrm>
            <a:off x="11194447" y="5829300"/>
            <a:ext cx="3209796" cy="11837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3"/>
          <p:cNvGrpSpPr/>
          <p:nvPr/>
        </p:nvGrpSpPr>
        <p:grpSpPr>
          <a:xfrm>
            <a:off x="990601" y="704934"/>
            <a:ext cx="15790638" cy="4461087"/>
            <a:chOff x="-889479" y="0"/>
            <a:chExt cx="15723079" cy="5948115"/>
          </a:xfrm>
        </p:grpSpPr>
        <p:sp>
          <p:nvSpPr>
            <p:cNvPr id="4" name="TextBox 4"/>
            <p:cNvSpPr txBox="1"/>
            <p:nvPr/>
          </p:nvSpPr>
          <p:spPr>
            <a:xfrm>
              <a:off x="0" y="0"/>
              <a:ext cx="14833600" cy="2940976"/>
            </a:xfrm>
            <a:prstGeom prst="rect">
              <a:avLst/>
            </a:prstGeom>
          </p:spPr>
          <p:txBody>
            <a:bodyPr wrap="square" lIns="0" tIns="0" rIns="0" bIns="0" rtlCol="0" anchor="t">
              <a:spAutoFit/>
            </a:bodyPr>
            <a:lstStyle/>
            <a:p>
              <a:pPr>
                <a:lnSpc>
                  <a:spcPts val="8640"/>
                </a:lnSpc>
              </a:pPr>
              <a:r>
                <a:rPr lang="en-US" sz="7200" dirty="0" smtClean="0">
                  <a:solidFill>
                    <a:srgbClr val="F8F5EF"/>
                  </a:solidFill>
                  <a:latin typeface="Fredoka One Bold"/>
                </a:rPr>
                <a:t>COEFICIENTE DE VARIACIÓN</a:t>
              </a:r>
              <a:endParaRPr lang="en-US" sz="7200" dirty="0">
                <a:solidFill>
                  <a:srgbClr val="F8F5EF"/>
                </a:solidFill>
                <a:latin typeface="Fredoka One Bold"/>
              </a:endParaRPr>
            </a:p>
          </p:txBody>
        </p:sp>
        <p:sp>
          <p:nvSpPr>
            <p:cNvPr id="5" name="TextBox 5"/>
            <p:cNvSpPr txBox="1"/>
            <p:nvPr/>
          </p:nvSpPr>
          <p:spPr>
            <a:xfrm>
              <a:off x="-889479" y="5206887"/>
              <a:ext cx="12393909" cy="741228"/>
            </a:xfrm>
            <a:prstGeom prst="rect">
              <a:avLst/>
            </a:prstGeom>
          </p:spPr>
          <p:txBody>
            <a:bodyPr lIns="0" tIns="0" rIns="0" bIns="0" rtlCol="0" anchor="t">
              <a:spAutoFit/>
            </a:bodyPr>
            <a:lstStyle/>
            <a:p>
              <a:pPr>
                <a:lnSpc>
                  <a:spcPts val="4480"/>
                </a:lnSpc>
              </a:pPr>
              <a:endParaRPr lang="en-US" sz="3200" dirty="0">
                <a:solidFill>
                  <a:srgbClr val="262A55"/>
                </a:solidFill>
                <a:latin typeface="Nunito Bold"/>
              </a:endParaRPr>
            </a:p>
          </p:txBody>
        </p:sp>
      </p:grpSp>
      <p:sp>
        <p:nvSpPr>
          <p:cNvPr id="6" name="TextBox 6"/>
          <p:cNvSpPr txBox="1"/>
          <p:nvPr/>
        </p:nvSpPr>
        <p:spPr>
          <a:xfrm>
            <a:off x="2895600" y="5392743"/>
            <a:ext cx="12268199" cy="1292662"/>
          </a:xfrm>
          <a:prstGeom prst="rect">
            <a:avLst/>
          </a:prstGeom>
        </p:spPr>
        <p:txBody>
          <a:bodyPr wrap="square" lIns="0" tIns="0" rIns="0" bIns="0" rtlCol="0" anchor="t">
            <a:spAutoFit/>
          </a:bodyPr>
          <a:lstStyle/>
          <a:p>
            <a:pPr algn="just"/>
            <a:r>
              <a:rPr lang="es-ES" sz="2800" dirty="0"/>
              <a:t>Se utiliza para comparar la dispersión de dos o más grupos con medias diferentes o bien comparar dos o más grupos que se encuentran expresadas en diferentes unidades.</a:t>
            </a:r>
          </a:p>
        </p:txBody>
      </p:sp>
      <p:sp>
        <p:nvSpPr>
          <p:cNvPr id="10" name="9 Rectángulo"/>
          <p:cNvSpPr/>
          <p:nvPr/>
        </p:nvSpPr>
        <p:spPr>
          <a:xfrm>
            <a:off x="2895600" y="2171700"/>
            <a:ext cx="11582400" cy="1219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2400" dirty="0">
                <a:solidFill>
                  <a:schemeClr val="tx1"/>
                </a:solidFill>
              </a:rPr>
              <a:t>Es la desviación típica expresada en porcentaje de la media </a:t>
            </a:r>
            <a:r>
              <a:rPr lang="es-ES" sz="2400" dirty="0" smtClean="0">
                <a:solidFill>
                  <a:schemeClr val="tx1"/>
                </a:solidFill>
              </a:rPr>
              <a:t>aritmética </a:t>
            </a:r>
            <a:endParaRPr lang="es-ES" sz="2400" dirty="0">
              <a:solidFill>
                <a:schemeClr val="tx1"/>
              </a:solidFill>
            </a:endParaRPr>
          </a:p>
        </p:txBody>
      </p:sp>
      <p:pic>
        <p:nvPicPr>
          <p:cNvPr id="11" name="Picture 6">
            <a:extLst>
              <a:ext uri="{FF2B5EF4-FFF2-40B4-BE49-F238E27FC236}">
                <a16:creationId xmlns:a16="http://schemas.microsoft.com/office/drawing/2014/main" id="{B4ED89C6-FD1C-4E03-81B5-7A78F54C8525}"/>
              </a:ext>
            </a:extLst>
          </p:cNvPr>
          <p:cNvPicPr>
            <a:picLocks noChangeAspect="1"/>
          </p:cNvPicPr>
          <p:nvPr/>
        </p:nvPicPr>
        <p:blipFill>
          <a:blip r:embed="rId2"/>
          <a:stretch>
            <a:fillRect/>
          </a:stretch>
        </p:blipFill>
        <p:spPr>
          <a:xfrm>
            <a:off x="6048679" y="3447206"/>
            <a:ext cx="4314521" cy="1926874"/>
          </a:xfrm>
          <a:prstGeom prst="rect">
            <a:avLst/>
          </a:prstGeom>
        </p:spPr>
      </p:pic>
      <p:sp>
        <p:nvSpPr>
          <p:cNvPr id="2" name="Rectángulo 1"/>
          <p:cNvSpPr/>
          <p:nvPr/>
        </p:nvSpPr>
        <p:spPr>
          <a:xfrm>
            <a:off x="2895600" y="9534061"/>
            <a:ext cx="8360109" cy="523220"/>
          </a:xfrm>
          <a:prstGeom prst="rect">
            <a:avLst/>
          </a:prstGeom>
          <a:ln>
            <a:solidFill>
              <a:schemeClr val="accent1">
                <a:lumMod val="50000"/>
              </a:schemeClr>
            </a:solidFill>
          </a:ln>
        </p:spPr>
        <p:txBody>
          <a:bodyPr wrap="none">
            <a:spAutoFit/>
          </a:bodyPr>
          <a:lstStyle/>
          <a:p>
            <a:r>
              <a:rPr lang="es-AR" sz="2800" b="1" dirty="0" smtClean="0"/>
              <a:t>Para Ver       </a:t>
            </a:r>
            <a:r>
              <a:rPr lang="es-AR" dirty="0" smtClean="0"/>
              <a:t> </a:t>
            </a:r>
            <a:r>
              <a:rPr lang="es-AR" sz="2400" dirty="0" smtClean="0"/>
              <a:t>https://www.youtube.com/watch?v=7RtNE8YHYSs</a:t>
            </a:r>
            <a:endParaRPr lang="es-AR" dirty="0"/>
          </a:p>
        </p:txBody>
      </p:sp>
      <p:pic>
        <p:nvPicPr>
          <p:cNvPr id="7" name="Imagen 6"/>
          <p:cNvPicPr>
            <a:picLocks noChangeAspect="1"/>
          </p:cNvPicPr>
          <p:nvPr/>
        </p:nvPicPr>
        <p:blipFill>
          <a:blip r:embed="rId3"/>
          <a:stretch>
            <a:fillRect/>
          </a:stretch>
        </p:blipFill>
        <p:spPr>
          <a:xfrm>
            <a:off x="4114800" y="7207810"/>
            <a:ext cx="13517191" cy="16137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33400" y="586434"/>
            <a:ext cx="9939338" cy="2894953"/>
          </a:xfrm>
          <a:prstGeom prst="rect">
            <a:avLst/>
          </a:prstGeom>
        </p:spPr>
      </p:pic>
      <p:pic>
        <p:nvPicPr>
          <p:cNvPr id="6" name="Imagen 5"/>
          <p:cNvPicPr>
            <a:picLocks noChangeAspect="1"/>
          </p:cNvPicPr>
          <p:nvPr/>
        </p:nvPicPr>
        <p:blipFill>
          <a:blip r:embed="rId3"/>
          <a:stretch>
            <a:fillRect/>
          </a:stretch>
        </p:blipFill>
        <p:spPr>
          <a:xfrm>
            <a:off x="6538912" y="3481387"/>
            <a:ext cx="9463088" cy="6037692"/>
          </a:xfrm>
          <a:prstGeom prst="rect">
            <a:avLst/>
          </a:prstGeom>
        </p:spPr>
      </p:pic>
    </p:spTree>
    <p:extLst>
      <p:ext uri="{BB962C8B-B14F-4D97-AF65-F5344CB8AC3E}">
        <p14:creationId xmlns:p14="http://schemas.microsoft.com/office/powerpoint/2010/main" val="79729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274774844"/>
              </p:ext>
            </p:extLst>
          </p:nvPr>
        </p:nvGraphicFramePr>
        <p:xfrm>
          <a:off x="2590800" y="419100"/>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514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0600" y="1562100"/>
            <a:ext cx="16002000" cy="7180104"/>
          </a:xfrm>
          <a:prstGeom prst="rect">
            <a:avLst/>
          </a:prstGeom>
        </p:spPr>
      </p:pic>
    </p:spTree>
    <p:extLst>
      <p:ext uri="{BB962C8B-B14F-4D97-AF65-F5344CB8AC3E}">
        <p14:creationId xmlns:p14="http://schemas.microsoft.com/office/powerpoint/2010/main" val="164623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4" name="TextBox 4"/>
          <p:cNvSpPr txBox="1"/>
          <p:nvPr/>
        </p:nvSpPr>
        <p:spPr>
          <a:xfrm>
            <a:off x="685800" y="176680"/>
            <a:ext cx="12208220" cy="3309880"/>
          </a:xfrm>
          <a:prstGeom prst="rect">
            <a:avLst/>
          </a:prstGeom>
        </p:spPr>
        <p:txBody>
          <a:bodyPr wrap="square" lIns="0" tIns="0" rIns="0" bIns="0" rtlCol="0" anchor="t">
            <a:spAutoFit/>
          </a:bodyPr>
          <a:lstStyle/>
          <a:p>
            <a:pPr>
              <a:lnSpc>
                <a:spcPts val="8640"/>
              </a:lnSpc>
            </a:pPr>
            <a:r>
              <a:rPr lang="es-ES" sz="7200" dirty="0"/>
              <a:t>Medidas de colocación (posición o concentración)</a:t>
            </a:r>
            <a:endParaRPr lang="en-US" sz="7200" dirty="0">
              <a:solidFill>
                <a:srgbClr val="7DABEA"/>
              </a:solidFill>
              <a:latin typeface="Fredoka One Bold"/>
            </a:endParaRPr>
          </a:p>
        </p:txBody>
      </p:sp>
      <p:sp>
        <p:nvSpPr>
          <p:cNvPr id="6" name="TextBox 6"/>
          <p:cNvSpPr txBox="1"/>
          <p:nvPr/>
        </p:nvSpPr>
        <p:spPr>
          <a:xfrm>
            <a:off x="2057400" y="3162300"/>
            <a:ext cx="14478000" cy="2708434"/>
          </a:xfrm>
          <a:prstGeom prst="rect">
            <a:avLst/>
          </a:prstGeom>
        </p:spPr>
        <p:txBody>
          <a:bodyPr wrap="square" lIns="0" tIns="0" rIns="0" bIns="0" rtlCol="0" anchor="t">
            <a:spAutoFit/>
          </a:bodyPr>
          <a:lstStyle/>
          <a:p>
            <a:pPr marL="457200" indent="-457200" algn="just">
              <a:buFont typeface="Arial" pitchFamily="34" charset="0"/>
              <a:buChar char="•"/>
            </a:pPr>
            <a:r>
              <a:rPr lang="es-ES" sz="2800" dirty="0"/>
              <a:t>Dividen al conjunto ordenados de datos en grupos </a:t>
            </a:r>
            <a:r>
              <a:rPr lang="es-ES" sz="2800" dirty="0" smtClean="0"/>
              <a:t>iguales.</a:t>
            </a:r>
          </a:p>
          <a:p>
            <a:pPr marL="457200" indent="-457200" algn="just">
              <a:buFont typeface="Arial" pitchFamily="34" charset="0"/>
              <a:buChar char="•"/>
            </a:pPr>
            <a:endParaRPr lang="es-ES" sz="2800" dirty="0" smtClean="0"/>
          </a:p>
          <a:p>
            <a:pPr marL="457200" indent="-457200" algn="just">
              <a:buFont typeface="Arial" pitchFamily="34" charset="0"/>
              <a:buChar char="•"/>
            </a:pPr>
            <a:r>
              <a:rPr lang="es-ES" sz="2800" dirty="0" smtClean="0"/>
              <a:t>Concentran </a:t>
            </a:r>
            <a:r>
              <a:rPr lang="es-ES" sz="2800" dirty="0"/>
              <a:t>entre un valor y el otro un cierto porcentaje de </a:t>
            </a:r>
            <a:r>
              <a:rPr lang="es-ES" sz="2800" dirty="0" smtClean="0"/>
              <a:t>observaciones.</a:t>
            </a:r>
          </a:p>
          <a:p>
            <a:pPr marL="457200" indent="-457200" algn="just">
              <a:buFont typeface="Arial" pitchFamily="34" charset="0"/>
              <a:buChar char="•"/>
            </a:pPr>
            <a:endParaRPr lang="es-ES" sz="2800" dirty="0" smtClean="0"/>
          </a:p>
          <a:p>
            <a:pPr marL="457200" indent="-457200" algn="just">
              <a:buFont typeface="Arial" pitchFamily="34" charset="0"/>
              <a:buChar char="•"/>
            </a:pPr>
            <a:r>
              <a:rPr lang="es-ES" sz="3200" b="1" dirty="0" smtClean="0">
                <a:solidFill>
                  <a:srgbClr val="FF0000"/>
                </a:solidFill>
              </a:rPr>
              <a:t>Son </a:t>
            </a:r>
            <a:r>
              <a:rPr lang="es-ES" sz="3200" b="1" dirty="0">
                <a:solidFill>
                  <a:srgbClr val="FF0000"/>
                </a:solidFill>
              </a:rPr>
              <a:t>valores de variable</a:t>
            </a:r>
            <a:r>
              <a:rPr lang="es-ES" sz="2800" dirty="0"/>
              <a:t> para el cual queda una porción especifica, de la distribución</a:t>
            </a:r>
            <a:r>
              <a:rPr lang="es-ES" sz="2800" dirty="0" smtClean="0"/>
              <a:t>, </a:t>
            </a:r>
            <a:r>
              <a:rPr lang="es-ES" sz="2800" dirty="0"/>
              <a:t>por debajo de </a:t>
            </a:r>
            <a:r>
              <a:rPr lang="es-ES" sz="2800" dirty="0" smtClean="0"/>
              <a:t>él y otra por encima de él.</a:t>
            </a:r>
          </a:p>
        </p:txBody>
      </p:sp>
      <p:sp>
        <p:nvSpPr>
          <p:cNvPr id="10" name="9 Elipse"/>
          <p:cNvSpPr/>
          <p:nvPr/>
        </p:nvSpPr>
        <p:spPr>
          <a:xfrm>
            <a:off x="6789910" y="6743700"/>
            <a:ext cx="5562600" cy="2152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2400" dirty="0"/>
          </a:p>
          <a:p>
            <a:pPr algn="ctr"/>
            <a:r>
              <a:rPr lang="es-ES" sz="2400" dirty="0" smtClean="0"/>
              <a:t>DECILES</a:t>
            </a:r>
          </a:p>
          <a:p>
            <a:pPr algn="just"/>
            <a:r>
              <a:rPr lang="es-ES" dirty="0" smtClean="0"/>
              <a:t>dividen </a:t>
            </a:r>
            <a:r>
              <a:rPr lang="es-ES" dirty="0"/>
              <a:t>al conjunto ordenado en diez grupos iguales, cada parte contiene el 10% de las medidas.</a:t>
            </a:r>
          </a:p>
          <a:p>
            <a:pPr algn="ctr"/>
            <a:endParaRPr lang="es-AR" dirty="0"/>
          </a:p>
        </p:txBody>
      </p:sp>
      <p:sp>
        <p:nvSpPr>
          <p:cNvPr id="12" name="11 Elipse"/>
          <p:cNvSpPr/>
          <p:nvPr/>
        </p:nvSpPr>
        <p:spPr>
          <a:xfrm>
            <a:off x="12496800" y="7867234"/>
            <a:ext cx="5562600" cy="2152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dirty="0"/>
          </a:p>
          <a:p>
            <a:pPr algn="ctr"/>
            <a:r>
              <a:rPr lang="es-ES" sz="2400" dirty="0" smtClean="0"/>
              <a:t>CUARTILES</a:t>
            </a:r>
          </a:p>
          <a:p>
            <a:pPr algn="just"/>
            <a:r>
              <a:rPr lang="es-ES" dirty="0" smtClean="0"/>
              <a:t>dividen </a:t>
            </a:r>
            <a:r>
              <a:rPr lang="es-ES" dirty="0"/>
              <a:t>al conjunto ordenado en cuatro grupos iguales, cada parte contiene el 25% de las medidas.</a:t>
            </a:r>
          </a:p>
          <a:p>
            <a:pPr algn="ctr"/>
            <a:endParaRPr lang="es-AR" dirty="0"/>
          </a:p>
        </p:txBody>
      </p:sp>
      <p:sp>
        <p:nvSpPr>
          <p:cNvPr id="13" name="12 Elipse"/>
          <p:cNvSpPr/>
          <p:nvPr/>
        </p:nvSpPr>
        <p:spPr>
          <a:xfrm>
            <a:off x="533400" y="5981700"/>
            <a:ext cx="5562600" cy="2152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dirty="0"/>
          </a:p>
          <a:p>
            <a:pPr algn="ctr"/>
            <a:r>
              <a:rPr lang="es-ES" sz="2400" dirty="0" smtClean="0"/>
              <a:t>PERCENTILES</a:t>
            </a:r>
          </a:p>
          <a:p>
            <a:pPr algn="just"/>
            <a:r>
              <a:rPr lang="es-ES" dirty="0" smtClean="0"/>
              <a:t>dividen </a:t>
            </a:r>
            <a:r>
              <a:rPr lang="es-ES" dirty="0"/>
              <a:t>al conjunto ordenado en cien grupos iguales, cada parte contiene el 1% de las medidas.</a:t>
            </a:r>
          </a:p>
          <a:p>
            <a:pPr algn="ct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extBox 4"/>
          <p:cNvSpPr txBox="1"/>
          <p:nvPr/>
        </p:nvSpPr>
        <p:spPr>
          <a:xfrm>
            <a:off x="2362200" y="1181100"/>
            <a:ext cx="12687300" cy="1000274"/>
          </a:xfrm>
          <a:prstGeom prst="rect">
            <a:avLst/>
          </a:prstGeom>
        </p:spPr>
        <p:txBody>
          <a:bodyPr wrap="square" lIns="0" tIns="0" rIns="0" bIns="0" rtlCol="0" anchor="t">
            <a:spAutoFit/>
          </a:bodyPr>
          <a:lstStyle/>
          <a:p>
            <a:pPr algn="ctr">
              <a:lnSpc>
                <a:spcPts val="7808"/>
              </a:lnSpc>
            </a:pPr>
            <a:r>
              <a:rPr lang="en-US" sz="6507" dirty="0" smtClean="0">
                <a:solidFill>
                  <a:srgbClr val="FA7A4A"/>
                </a:solidFill>
                <a:latin typeface="Fredoka One Bold"/>
              </a:rPr>
              <a:t>Base de </a:t>
            </a:r>
            <a:r>
              <a:rPr lang="es-AR" sz="6507" dirty="0" smtClean="0">
                <a:solidFill>
                  <a:srgbClr val="FA7A4A"/>
                </a:solidFill>
                <a:latin typeface="Fredoka One Bold"/>
              </a:rPr>
              <a:t>datos</a:t>
            </a:r>
            <a:r>
              <a:rPr lang="en-US" sz="6507" dirty="0" smtClean="0">
                <a:solidFill>
                  <a:srgbClr val="FA7A4A"/>
                </a:solidFill>
                <a:latin typeface="Fredoka One Bold"/>
              </a:rPr>
              <a:t>: EMPRESA XX</a:t>
            </a:r>
            <a:endParaRPr lang="en-US" sz="6507" dirty="0">
              <a:solidFill>
                <a:srgbClr val="FA7A4A"/>
              </a:solidFill>
              <a:latin typeface="Fredoka One Bold"/>
            </a:endParaRPr>
          </a:p>
        </p:txBody>
      </p:sp>
      <p:sp>
        <p:nvSpPr>
          <p:cNvPr id="2" name="CuadroTexto 1"/>
          <p:cNvSpPr txBox="1"/>
          <p:nvPr/>
        </p:nvSpPr>
        <p:spPr>
          <a:xfrm>
            <a:off x="3200400" y="2705100"/>
            <a:ext cx="11353800" cy="4370427"/>
          </a:xfrm>
          <a:prstGeom prst="rect">
            <a:avLst/>
          </a:prstGeom>
          <a:noFill/>
        </p:spPr>
        <p:txBody>
          <a:bodyPr wrap="square" rtlCol="0">
            <a:spAutoFit/>
          </a:bodyPr>
          <a:lstStyle/>
          <a:p>
            <a:pPr algn="just">
              <a:lnSpc>
                <a:spcPts val="3919"/>
              </a:lnSpc>
            </a:pPr>
            <a:r>
              <a:rPr lang="en-US" sz="2800" dirty="0">
                <a:latin typeface="Nunito Bold"/>
              </a:rPr>
              <a:t>El </a:t>
            </a:r>
            <a:r>
              <a:rPr lang="es-AR" sz="2800" dirty="0">
                <a:latin typeface="Nunito Bold"/>
              </a:rPr>
              <a:t>gerente</a:t>
            </a:r>
            <a:r>
              <a:rPr lang="en-US" sz="2800" dirty="0">
                <a:latin typeface="Nunito Bold"/>
              </a:rPr>
              <a:t> </a:t>
            </a:r>
            <a:r>
              <a:rPr lang="en-US" sz="2800" dirty="0" smtClean="0">
                <a:latin typeface="Nunito Bold"/>
              </a:rPr>
              <a:t> de la </a:t>
            </a:r>
            <a:r>
              <a:rPr lang="en-US" sz="2800" dirty="0" err="1" smtClean="0">
                <a:latin typeface="Nunito Bold"/>
              </a:rPr>
              <a:t>empresa</a:t>
            </a:r>
            <a:r>
              <a:rPr lang="en-US" sz="2800" dirty="0" smtClean="0">
                <a:latin typeface="Nunito Bold"/>
              </a:rPr>
              <a:t> XX con </a:t>
            </a:r>
            <a:r>
              <a:rPr lang="en-US" sz="2800" dirty="0">
                <a:latin typeface="Nunito Bold"/>
              </a:rPr>
              <a:t>la idea de </a:t>
            </a:r>
            <a:r>
              <a:rPr lang="es-AR" sz="2800" dirty="0">
                <a:latin typeface="Nunito Bold"/>
              </a:rPr>
              <a:t>invertir</a:t>
            </a:r>
            <a:r>
              <a:rPr lang="en-US" sz="2800" dirty="0">
                <a:latin typeface="Nunito Bold"/>
              </a:rPr>
              <a:t> </a:t>
            </a:r>
            <a:r>
              <a:rPr lang="es-AR" sz="2800" dirty="0" smtClean="0">
                <a:latin typeface="Nunito Bold"/>
              </a:rPr>
              <a:t>en</a:t>
            </a:r>
            <a:r>
              <a:rPr lang="en-US" sz="2800" dirty="0" smtClean="0">
                <a:latin typeface="Nunito Bold"/>
              </a:rPr>
              <a:t> </a:t>
            </a:r>
            <a:r>
              <a:rPr lang="en-US" sz="2800" dirty="0">
                <a:latin typeface="Nunito Bold"/>
              </a:rPr>
              <a:t>un </a:t>
            </a:r>
            <a:r>
              <a:rPr lang="en-US" sz="2800" dirty="0" err="1">
                <a:latin typeface="Nunito Bold"/>
              </a:rPr>
              <a:t>p</a:t>
            </a:r>
            <a:r>
              <a:rPr lang="en-US" sz="2800" dirty="0" err="1" smtClean="0">
                <a:latin typeface="Nunito Bold"/>
              </a:rPr>
              <a:t>royecto</a:t>
            </a:r>
            <a:r>
              <a:rPr lang="en-US" sz="2800" dirty="0" smtClean="0">
                <a:latin typeface="Nunito Bold"/>
              </a:rPr>
              <a:t> </a:t>
            </a:r>
            <a:r>
              <a:rPr lang="en-US" sz="2800" dirty="0">
                <a:latin typeface="Nunito Bold"/>
              </a:rPr>
              <a:t>que </a:t>
            </a:r>
            <a:r>
              <a:rPr lang="en-US" sz="2800" dirty="0" err="1">
                <a:latin typeface="Nunito Bold"/>
              </a:rPr>
              <a:t>apunta</a:t>
            </a:r>
            <a:r>
              <a:rPr lang="en-US" sz="2800" dirty="0">
                <a:latin typeface="Nunito Bold"/>
              </a:rPr>
              <a:t> a </a:t>
            </a:r>
            <a:r>
              <a:rPr lang="en-US" sz="2800" dirty="0" err="1">
                <a:latin typeface="Nunito Bold"/>
              </a:rPr>
              <a:t>incentivar</a:t>
            </a:r>
            <a:r>
              <a:rPr lang="en-US" sz="2800" dirty="0">
                <a:latin typeface="Nunito Bold"/>
              </a:rPr>
              <a:t> el presentismo de </a:t>
            </a:r>
            <a:r>
              <a:rPr lang="en-US" sz="2800" dirty="0" err="1">
                <a:latin typeface="Nunito Bold"/>
              </a:rPr>
              <a:t>los</a:t>
            </a:r>
            <a:r>
              <a:rPr lang="en-US" sz="2800" dirty="0">
                <a:latin typeface="Nunito Bold"/>
              </a:rPr>
              <a:t> </a:t>
            </a:r>
            <a:r>
              <a:rPr lang="en-US" sz="2800" dirty="0" err="1">
                <a:latin typeface="Nunito Bold"/>
              </a:rPr>
              <a:t>empleados</a:t>
            </a:r>
            <a:r>
              <a:rPr lang="en-US" sz="2800" dirty="0">
                <a:latin typeface="Nunito Bold"/>
              </a:rPr>
              <a:t>, </a:t>
            </a:r>
            <a:r>
              <a:rPr lang="en-US" sz="2800" dirty="0" err="1">
                <a:latin typeface="Nunito Bold"/>
              </a:rPr>
              <a:t>realiza</a:t>
            </a:r>
            <a:r>
              <a:rPr lang="en-US" sz="2800" dirty="0">
                <a:latin typeface="Nunito Bold"/>
              </a:rPr>
              <a:t> un </a:t>
            </a:r>
            <a:r>
              <a:rPr lang="es-AR" sz="2800" dirty="0">
                <a:latin typeface="Nunito Bold"/>
              </a:rPr>
              <a:t>análisis</a:t>
            </a:r>
            <a:r>
              <a:rPr lang="en-US" sz="2800" dirty="0">
                <a:latin typeface="Nunito Bold"/>
              </a:rPr>
              <a:t> </a:t>
            </a:r>
            <a:r>
              <a:rPr lang="en-US" sz="2800" dirty="0" err="1">
                <a:latin typeface="Nunito Bold"/>
              </a:rPr>
              <a:t>en</a:t>
            </a:r>
            <a:r>
              <a:rPr lang="en-US" sz="2800" dirty="0">
                <a:latin typeface="Nunito Bold"/>
              </a:rPr>
              <a:t> </a:t>
            </a:r>
            <a:r>
              <a:rPr lang="en-US" sz="2800" dirty="0" err="1">
                <a:latin typeface="Nunito Bold"/>
              </a:rPr>
              <a:t>función</a:t>
            </a:r>
            <a:r>
              <a:rPr lang="en-US" sz="2800" dirty="0">
                <a:latin typeface="Nunito Bold"/>
              </a:rPr>
              <a:t> a las </a:t>
            </a:r>
            <a:r>
              <a:rPr lang="en-US" sz="2800" dirty="0" err="1">
                <a:latin typeface="Nunito Bold"/>
              </a:rPr>
              <a:t>faltas</a:t>
            </a:r>
            <a:r>
              <a:rPr lang="en-US" sz="2800" dirty="0">
                <a:latin typeface="Nunito Bold"/>
              </a:rPr>
              <a:t> </a:t>
            </a:r>
            <a:r>
              <a:rPr lang="en-US" sz="2800" dirty="0" err="1">
                <a:latin typeface="Nunito Bold"/>
              </a:rPr>
              <a:t>semanales</a:t>
            </a:r>
            <a:r>
              <a:rPr lang="en-US" sz="2800" dirty="0">
                <a:latin typeface="Nunito Bold"/>
              </a:rPr>
              <a:t> que </a:t>
            </a:r>
            <a:r>
              <a:rPr lang="en-US" sz="2800" dirty="0" err="1">
                <a:latin typeface="Nunito Bold"/>
              </a:rPr>
              <a:t>presentan</a:t>
            </a:r>
            <a:r>
              <a:rPr lang="en-US" sz="2800" dirty="0">
                <a:latin typeface="Nunito Bold"/>
              </a:rPr>
              <a:t> </a:t>
            </a:r>
            <a:r>
              <a:rPr lang="en-US" sz="2800" dirty="0" err="1">
                <a:latin typeface="Nunito Bold"/>
              </a:rPr>
              <a:t>los</a:t>
            </a:r>
            <a:r>
              <a:rPr lang="en-US" sz="2800" dirty="0">
                <a:latin typeface="Nunito Bold"/>
              </a:rPr>
              <a:t> </a:t>
            </a:r>
            <a:r>
              <a:rPr lang="en-US" sz="2800" dirty="0" err="1">
                <a:latin typeface="Nunito Bold"/>
              </a:rPr>
              <a:t>mismos</a:t>
            </a:r>
            <a:r>
              <a:rPr lang="en-US" sz="2800" dirty="0">
                <a:latin typeface="Nunito Bold"/>
              </a:rPr>
              <a:t> </a:t>
            </a:r>
            <a:r>
              <a:rPr lang="en-US" sz="2800" dirty="0" err="1">
                <a:latin typeface="Nunito Bold"/>
              </a:rPr>
              <a:t>buscando</a:t>
            </a:r>
            <a:r>
              <a:rPr lang="en-US" sz="2800" dirty="0">
                <a:latin typeface="Nunito Bold"/>
              </a:rPr>
              <a:t> responder </a:t>
            </a:r>
            <a:r>
              <a:rPr lang="en-US" sz="2800" dirty="0" err="1">
                <a:latin typeface="Nunito Bold"/>
              </a:rPr>
              <a:t>los</a:t>
            </a:r>
            <a:r>
              <a:rPr lang="en-US" sz="2800" dirty="0">
                <a:latin typeface="Nunito Bold"/>
              </a:rPr>
              <a:t> </a:t>
            </a:r>
            <a:r>
              <a:rPr lang="en-US" sz="2800" dirty="0" err="1">
                <a:latin typeface="Nunito Bold"/>
              </a:rPr>
              <a:t>siguientes</a:t>
            </a:r>
            <a:r>
              <a:rPr lang="en-US" sz="2800" dirty="0">
                <a:latin typeface="Nunito Bold"/>
              </a:rPr>
              <a:t> </a:t>
            </a:r>
            <a:r>
              <a:rPr lang="en-US" sz="2800" dirty="0" err="1">
                <a:latin typeface="Nunito Bold"/>
              </a:rPr>
              <a:t>interrogantes</a:t>
            </a:r>
            <a:r>
              <a:rPr lang="en-US" sz="2800" dirty="0">
                <a:latin typeface="Nunito Bold"/>
              </a:rPr>
              <a:t>:</a:t>
            </a:r>
          </a:p>
          <a:p>
            <a:pPr algn="just">
              <a:lnSpc>
                <a:spcPts val="3919"/>
              </a:lnSpc>
            </a:pPr>
            <a:endParaRPr lang="en-US" sz="2800" dirty="0">
              <a:latin typeface="Nunito Bold"/>
            </a:endParaRPr>
          </a:p>
          <a:p>
            <a:pPr marL="514350" indent="-514350" algn="just">
              <a:lnSpc>
                <a:spcPts val="3919"/>
              </a:lnSpc>
              <a:buAutoNum type="alphaLcParenR"/>
            </a:pPr>
            <a:r>
              <a:rPr lang="en-US" sz="2800" dirty="0">
                <a:latin typeface="Nunito Bold"/>
              </a:rPr>
              <a:t>¿</a:t>
            </a:r>
            <a:r>
              <a:rPr lang="en-US" sz="2800" dirty="0" err="1" smtClean="0">
                <a:latin typeface="Nunito Bold"/>
              </a:rPr>
              <a:t>Cuántos</a:t>
            </a:r>
            <a:r>
              <a:rPr lang="en-US" sz="2800" dirty="0" smtClean="0">
                <a:latin typeface="Nunito Bold"/>
              </a:rPr>
              <a:t> </a:t>
            </a:r>
            <a:r>
              <a:rPr lang="en-US" sz="2800" dirty="0" err="1" smtClean="0">
                <a:latin typeface="Nunito Bold"/>
              </a:rPr>
              <a:t>hijos</a:t>
            </a:r>
            <a:r>
              <a:rPr lang="en-US" sz="2800" dirty="0" smtClean="0">
                <a:latin typeface="Nunito Bold"/>
              </a:rPr>
              <a:t> </a:t>
            </a:r>
            <a:r>
              <a:rPr lang="en-US" sz="2800" dirty="0" err="1" smtClean="0">
                <a:latin typeface="Nunito Bold"/>
              </a:rPr>
              <a:t>tiene</a:t>
            </a:r>
            <a:r>
              <a:rPr lang="en-US" sz="2800" dirty="0" smtClean="0">
                <a:latin typeface="Nunito Bold"/>
              </a:rPr>
              <a:t> la </a:t>
            </a:r>
            <a:r>
              <a:rPr lang="en-US" sz="2800" dirty="0" err="1">
                <a:latin typeface="Nunito Bold"/>
              </a:rPr>
              <a:t>mayoría</a:t>
            </a:r>
            <a:r>
              <a:rPr lang="en-US" sz="2800" dirty="0">
                <a:latin typeface="Nunito Bold"/>
              </a:rPr>
              <a:t> de </a:t>
            </a:r>
            <a:r>
              <a:rPr lang="en-US" sz="2800" dirty="0" err="1">
                <a:latin typeface="Nunito Bold"/>
              </a:rPr>
              <a:t>los</a:t>
            </a:r>
            <a:r>
              <a:rPr lang="en-US" sz="2800" dirty="0">
                <a:latin typeface="Nunito Bold"/>
              </a:rPr>
              <a:t> </a:t>
            </a:r>
            <a:r>
              <a:rPr lang="en-US" sz="2800" dirty="0" err="1">
                <a:latin typeface="Nunito Bold"/>
              </a:rPr>
              <a:t>empleados</a:t>
            </a:r>
            <a:r>
              <a:rPr lang="en-US" sz="2800" dirty="0">
                <a:latin typeface="Nunito Bold"/>
              </a:rPr>
              <a:t>?</a:t>
            </a:r>
          </a:p>
          <a:p>
            <a:pPr marL="514350" indent="-514350" algn="just">
              <a:lnSpc>
                <a:spcPts val="3919"/>
              </a:lnSpc>
              <a:buAutoNum type="alphaLcParenR"/>
            </a:pPr>
            <a:r>
              <a:rPr lang="en-US" sz="2800" dirty="0">
                <a:latin typeface="Nunito Bold"/>
              </a:rPr>
              <a:t>¿</a:t>
            </a:r>
            <a:r>
              <a:rPr lang="en-US" sz="2800" dirty="0" err="1">
                <a:latin typeface="Nunito Bold"/>
              </a:rPr>
              <a:t>Cuál</a:t>
            </a:r>
            <a:r>
              <a:rPr lang="en-US" sz="2800" dirty="0">
                <a:latin typeface="Nunito Bold"/>
              </a:rPr>
              <a:t> </a:t>
            </a:r>
            <a:r>
              <a:rPr lang="en-US" sz="2800" dirty="0" err="1">
                <a:latin typeface="Nunito Bold"/>
              </a:rPr>
              <a:t>es</a:t>
            </a:r>
            <a:r>
              <a:rPr lang="en-US" sz="2800" dirty="0">
                <a:latin typeface="Nunito Bold"/>
              </a:rPr>
              <a:t> el </a:t>
            </a:r>
            <a:r>
              <a:rPr lang="en-US" sz="2800" dirty="0" err="1">
                <a:latin typeface="Nunito Bold"/>
              </a:rPr>
              <a:t>número</a:t>
            </a:r>
            <a:r>
              <a:rPr lang="en-US" sz="2800" dirty="0">
                <a:latin typeface="Nunito Bold"/>
              </a:rPr>
              <a:t> </a:t>
            </a:r>
            <a:r>
              <a:rPr lang="en-US" sz="2800" dirty="0" err="1">
                <a:latin typeface="Nunito Bold"/>
              </a:rPr>
              <a:t>promedio</a:t>
            </a:r>
            <a:r>
              <a:rPr lang="en-US" sz="2800" dirty="0">
                <a:latin typeface="Nunito Bold"/>
              </a:rPr>
              <a:t> de </a:t>
            </a:r>
            <a:r>
              <a:rPr lang="en-US" sz="2800" dirty="0" err="1" smtClean="0">
                <a:latin typeface="Nunito Bold"/>
              </a:rPr>
              <a:t>hijos</a:t>
            </a:r>
            <a:r>
              <a:rPr lang="en-US" sz="2800" dirty="0" smtClean="0">
                <a:latin typeface="Nunito Bold"/>
              </a:rPr>
              <a:t> </a:t>
            </a:r>
            <a:r>
              <a:rPr lang="en-US" sz="2800" dirty="0" err="1" smtClean="0">
                <a:latin typeface="Nunito Bold"/>
              </a:rPr>
              <a:t>por</a:t>
            </a:r>
            <a:r>
              <a:rPr lang="en-US" sz="2800" dirty="0" smtClean="0">
                <a:latin typeface="Nunito Bold"/>
              </a:rPr>
              <a:t> </a:t>
            </a:r>
            <a:r>
              <a:rPr lang="en-US" sz="2800" dirty="0" err="1" smtClean="0">
                <a:latin typeface="Nunito Bold"/>
              </a:rPr>
              <a:t>empleado</a:t>
            </a:r>
            <a:r>
              <a:rPr lang="en-US" sz="2800" dirty="0" smtClean="0">
                <a:latin typeface="Nunito Bold"/>
              </a:rPr>
              <a:t>?</a:t>
            </a:r>
            <a:endParaRPr lang="en-US" sz="2800" dirty="0">
              <a:latin typeface="Nunito Bold"/>
            </a:endParaRPr>
          </a:p>
          <a:p>
            <a:pPr marL="514350" indent="-514350" algn="just">
              <a:lnSpc>
                <a:spcPts val="3919"/>
              </a:lnSpc>
              <a:buAutoNum type="alphaLcParenR"/>
            </a:pPr>
            <a:r>
              <a:rPr lang="en-US" sz="2800" dirty="0" smtClean="0">
                <a:latin typeface="Nunito Bold"/>
              </a:rPr>
              <a:t>¿</a:t>
            </a:r>
            <a:r>
              <a:rPr lang="en-US" sz="2800" dirty="0" err="1" smtClean="0">
                <a:latin typeface="Nunito Bold"/>
              </a:rPr>
              <a:t>Cuántos</a:t>
            </a:r>
            <a:r>
              <a:rPr lang="en-US" sz="2800" dirty="0" smtClean="0">
                <a:latin typeface="Nunito Bold"/>
              </a:rPr>
              <a:t> </a:t>
            </a:r>
            <a:r>
              <a:rPr lang="en-US" sz="2800" dirty="0" err="1" smtClean="0">
                <a:latin typeface="Nunito Bold"/>
              </a:rPr>
              <a:t>hijos</a:t>
            </a:r>
            <a:r>
              <a:rPr lang="en-US" sz="2800" dirty="0" smtClean="0">
                <a:latin typeface="Nunito Bold"/>
              </a:rPr>
              <a:t> </a:t>
            </a:r>
            <a:r>
              <a:rPr lang="en-US" sz="2800" dirty="0" err="1" smtClean="0">
                <a:latin typeface="Nunito Bold"/>
              </a:rPr>
              <a:t>tiene</a:t>
            </a:r>
            <a:r>
              <a:rPr lang="en-US" sz="2800" dirty="0" smtClean="0">
                <a:latin typeface="Nunito Bold"/>
              </a:rPr>
              <a:t> el 50% de </a:t>
            </a:r>
            <a:r>
              <a:rPr lang="en-US" sz="2800" dirty="0" err="1" smtClean="0">
                <a:latin typeface="Nunito Bold"/>
              </a:rPr>
              <a:t>los</a:t>
            </a:r>
            <a:r>
              <a:rPr lang="en-US" sz="2800" dirty="0" smtClean="0">
                <a:latin typeface="Nunito Bold"/>
              </a:rPr>
              <a:t> </a:t>
            </a:r>
            <a:r>
              <a:rPr lang="en-US" sz="2800" dirty="0" err="1" smtClean="0">
                <a:latin typeface="Nunito Bold"/>
              </a:rPr>
              <a:t>empleados</a:t>
            </a:r>
            <a:r>
              <a:rPr lang="en-US" sz="2800" dirty="0" smtClean="0">
                <a:latin typeface="Nunito Bold"/>
              </a:rPr>
              <a:t>?</a:t>
            </a:r>
            <a:endParaRPr lang="en-US" sz="2800" dirty="0">
              <a:latin typeface="Nunito Bold"/>
            </a:endParaRPr>
          </a:p>
          <a:p>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D0DA"/>
        </a:solidFill>
        <a:effectLst/>
      </p:bgPr>
    </p:bg>
    <p:spTree>
      <p:nvGrpSpPr>
        <p:cNvPr id="1" name=""/>
        <p:cNvGrpSpPr/>
        <p:nvPr/>
      </p:nvGrpSpPr>
      <p:grpSpPr>
        <a:xfrm>
          <a:off x="0" y="0"/>
          <a:ext cx="0" cy="0"/>
          <a:chOff x="0" y="0"/>
          <a:chExt cx="0" cy="0"/>
        </a:xfrm>
      </p:grpSpPr>
      <p:grpSp>
        <p:nvGrpSpPr>
          <p:cNvPr id="3" name="Group 3"/>
          <p:cNvGrpSpPr/>
          <p:nvPr/>
        </p:nvGrpSpPr>
        <p:grpSpPr>
          <a:xfrm>
            <a:off x="1342025" y="1002008"/>
            <a:ext cx="9477407" cy="2007892"/>
            <a:chOff x="0" y="-1460500"/>
            <a:chExt cx="12636542" cy="3887182"/>
          </a:xfrm>
        </p:grpSpPr>
        <p:sp>
          <p:nvSpPr>
            <p:cNvPr id="4" name="TextBox 4"/>
            <p:cNvSpPr txBox="1"/>
            <p:nvPr/>
          </p:nvSpPr>
          <p:spPr>
            <a:xfrm>
              <a:off x="242633" y="-1460500"/>
              <a:ext cx="12393909" cy="1460500"/>
            </a:xfrm>
            <a:prstGeom prst="rect">
              <a:avLst/>
            </a:prstGeom>
          </p:spPr>
          <p:txBody>
            <a:bodyPr lIns="0" tIns="0" rIns="0" bIns="0" rtlCol="0" anchor="t">
              <a:spAutoFit/>
            </a:bodyPr>
            <a:lstStyle/>
            <a:p>
              <a:pPr>
                <a:lnSpc>
                  <a:spcPts val="8640"/>
                </a:lnSpc>
              </a:pPr>
              <a:r>
                <a:rPr lang="en-US" sz="7200" dirty="0" smtClean="0">
                  <a:solidFill>
                    <a:srgbClr val="53A272"/>
                  </a:solidFill>
                  <a:latin typeface="Fredoka One Bold"/>
                </a:rPr>
                <a:t>PERCENTILES</a:t>
              </a:r>
              <a:endParaRPr lang="en-US" sz="7200" dirty="0">
                <a:solidFill>
                  <a:srgbClr val="53A272"/>
                </a:solidFill>
                <a:latin typeface="Fredoka One Bold"/>
              </a:endParaRPr>
            </a:p>
          </p:txBody>
        </p:sp>
        <p:sp>
          <p:nvSpPr>
            <p:cNvPr id="5" name="TextBox 5"/>
            <p:cNvSpPr txBox="1"/>
            <p:nvPr/>
          </p:nvSpPr>
          <p:spPr>
            <a:xfrm>
              <a:off x="0" y="1685454"/>
              <a:ext cx="12393909" cy="741228"/>
            </a:xfrm>
            <a:prstGeom prst="rect">
              <a:avLst/>
            </a:prstGeom>
          </p:spPr>
          <p:txBody>
            <a:bodyPr lIns="0" tIns="0" rIns="0" bIns="0" rtlCol="0" anchor="t">
              <a:spAutoFit/>
            </a:bodyPr>
            <a:lstStyle/>
            <a:p>
              <a:pPr>
                <a:lnSpc>
                  <a:spcPts val="4480"/>
                </a:lnSpc>
              </a:pPr>
              <a:r>
                <a:rPr lang="en-US" sz="3200" dirty="0" smtClean="0">
                  <a:solidFill>
                    <a:srgbClr val="262A55"/>
                  </a:solidFill>
                  <a:latin typeface="Nunito Bold"/>
                </a:rPr>
                <a:t>.</a:t>
              </a:r>
              <a:endParaRPr lang="en-US" sz="3200" dirty="0">
                <a:solidFill>
                  <a:srgbClr val="262A55"/>
                </a:solidFill>
                <a:latin typeface="Nunito Bold"/>
              </a:endParaRPr>
            </a:p>
          </p:txBody>
        </p:sp>
      </p:grpSp>
      <p:sp>
        <p:nvSpPr>
          <p:cNvPr id="10" name="9 Elipse"/>
          <p:cNvSpPr/>
          <p:nvPr/>
        </p:nvSpPr>
        <p:spPr>
          <a:xfrm>
            <a:off x="1981200" y="3009900"/>
            <a:ext cx="5181600" cy="1600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400" dirty="0" smtClean="0"/>
              <a:t>VARIABLE DISCRETA</a:t>
            </a:r>
            <a:endParaRPr lang="es-AR" sz="2400" dirty="0"/>
          </a:p>
        </p:txBody>
      </p:sp>
      <p:sp>
        <p:nvSpPr>
          <p:cNvPr id="11" name="10 Flecha derecha"/>
          <p:cNvSpPr/>
          <p:nvPr/>
        </p:nvSpPr>
        <p:spPr>
          <a:xfrm>
            <a:off x="7772400" y="3390900"/>
            <a:ext cx="4343400" cy="6858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12" name="Picture 6">
            <a:extLst>
              <a:ext uri="{FF2B5EF4-FFF2-40B4-BE49-F238E27FC236}">
                <a16:creationId xmlns:a16="http://schemas.microsoft.com/office/drawing/2014/main" id="{BEEE68DE-CBFC-464C-91DE-E3B4672F63C6}"/>
              </a:ext>
            </a:extLst>
          </p:cNvPr>
          <p:cNvPicPr>
            <a:picLocks noChangeAspect="1"/>
          </p:cNvPicPr>
          <p:nvPr/>
        </p:nvPicPr>
        <p:blipFill>
          <a:blip r:embed="rId2"/>
          <a:stretch>
            <a:fillRect/>
          </a:stretch>
        </p:blipFill>
        <p:spPr>
          <a:xfrm>
            <a:off x="12954000" y="3161828"/>
            <a:ext cx="4441601" cy="1049833"/>
          </a:xfrm>
          <a:prstGeom prst="rect">
            <a:avLst/>
          </a:prstGeom>
        </p:spPr>
      </p:pic>
      <p:sp>
        <p:nvSpPr>
          <p:cNvPr id="13" name="12 Elipse"/>
          <p:cNvSpPr/>
          <p:nvPr/>
        </p:nvSpPr>
        <p:spPr>
          <a:xfrm>
            <a:off x="12420600" y="6210300"/>
            <a:ext cx="5181600" cy="1600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400" dirty="0" smtClean="0"/>
              <a:t>VARIABLE CONTINUA</a:t>
            </a:r>
            <a:endParaRPr lang="es-AR" sz="2400" dirty="0"/>
          </a:p>
        </p:txBody>
      </p:sp>
      <p:sp>
        <p:nvSpPr>
          <p:cNvPr id="14" name="13 Flecha izquierda"/>
          <p:cNvSpPr/>
          <p:nvPr/>
        </p:nvSpPr>
        <p:spPr>
          <a:xfrm>
            <a:off x="7391400" y="6686550"/>
            <a:ext cx="4400550" cy="64770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15" name="Picture 8">
            <a:extLst>
              <a:ext uri="{FF2B5EF4-FFF2-40B4-BE49-F238E27FC236}">
                <a16:creationId xmlns:a16="http://schemas.microsoft.com/office/drawing/2014/main" id="{8A1A5270-9D99-4AB7-BFCB-9F2AB727E065}"/>
              </a:ext>
            </a:extLst>
          </p:cNvPr>
          <p:cNvPicPr>
            <a:picLocks noChangeAspect="1"/>
          </p:cNvPicPr>
          <p:nvPr/>
        </p:nvPicPr>
        <p:blipFill>
          <a:blip r:embed="rId3"/>
          <a:stretch>
            <a:fillRect/>
          </a:stretch>
        </p:blipFill>
        <p:spPr>
          <a:xfrm>
            <a:off x="2019300" y="6351683"/>
            <a:ext cx="3321416" cy="13174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 name="TextBox 3"/>
          <p:cNvSpPr txBox="1"/>
          <p:nvPr/>
        </p:nvSpPr>
        <p:spPr>
          <a:xfrm>
            <a:off x="609600" y="1028700"/>
            <a:ext cx="12458700" cy="1474763"/>
          </a:xfrm>
          <a:prstGeom prst="rect">
            <a:avLst/>
          </a:prstGeom>
        </p:spPr>
        <p:txBody>
          <a:bodyPr wrap="square" lIns="0" tIns="0" rIns="0" bIns="0" rtlCol="0" anchor="t">
            <a:spAutoFit/>
          </a:bodyPr>
          <a:lstStyle/>
          <a:p>
            <a:pPr marL="0" lvl="0" indent="0" algn="ctr">
              <a:lnSpc>
                <a:spcPts val="11519"/>
              </a:lnSpc>
              <a:spcBef>
                <a:spcPct val="0"/>
              </a:spcBef>
            </a:pPr>
            <a:r>
              <a:rPr lang="en-US" sz="9600" dirty="0" smtClean="0">
                <a:solidFill>
                  <a:srgbClr val="FA7A4A"/>
                </a:solidFill>
                <a:latin typeface="Fredoka One Bold"/>
              </a:rPr>
              <a:t>MEDIDAS DE FORMA</a:t>
            </a:r>
            <a:endParaRPr lang="en-US" sz="9600" dirty="0">
              <a:solidFill>
                <a:srgbClr val="FA7A4A"/>
              </a:solidFill>
              <a:latin typeface="Fredoka One Bold"/>
            </a:endParaRPr>
          </a:p>
        </p:txBody>
      </p:sp>
      <p:sp>
        <p:nvSpPr>
          <p:cNvPr id="2" name="CuadroTexto 1"/>
          <p:cNvSpPr txBox="1"/>
          <p:nvPr/>
        </p:nvSpPr>
        <p:spPr>
          <a:xfrm>
            <a:off x="645695" y="2503463"/>
            <a:ext cx="16194505" cy="5355312"/>
          </a:xfrm>
          <a:prstGeom prst="rect">
            <a:avLst/>
          </a:prstGeom>
          <a:noFill/>
        </p:spPr>
        <p:txBody>
          <a:bodyPr wrap="square" rtlCol="0">
            <a:spAutoFit/>
          </a:bodyPr>
          <a:lstStyle/>
          <a:p>
            <a:pPr algn="just"/>
            <a:r>
              <a:rPr lang="es-ES" sz="3600" dirty="0" smtClean="0">
                <a:solidFill>
                  <a:schemeClr val="tx1"/>
                </a:solidFill>
              </a:rPr>
              <a:t>Son medidas que determinan numéricamente algunas características de la forma en que están distribuidos los datos. </a:t>
            </a:r>
          </a:p>
          <a:p>
            <a:pPr algn="just"/>
            <a:endParaRPr lang="es-ES" sz="3600" dirty="0" smtClean="0">
              <a:solidFill>
                <a:schemeClr val="tx1"/>
              </a:solidFill>
            </a:endParaRPr>
          </a:p>
          <a:p>
            <a:pPr algn="just"/>
            <a:r>
              <a:rPr lang="es-ES" sz="3600" dirty="0" smtClean="0">
                <a:solidFill>
                  <a:schemeClr val="tx1"/>
                </a:solidFill>
              </a:rPr>
              <a:t>Una distribución es </a:t>
            </a:r>
            <a:r>
              <a:rPr lang="es-ES" sz="3600" i="1" dirty="0" smtClean="0">
                <a:solidFill>
                  <a:schemeClr val="tx1"/>
                </a:solidFill>
              </a:rPr>
              <a:t>simétrica </a:t>
            </a:r>
            <a:r>
              <a:rPr lang="es-ES" sz="3600" dirty="0" smtClean="0">
                <a:solidFill>
                  <a:schemeClr val="tx1"/>
                </a:solidFill>
              </a:rPr>
              <a:t>cuando valores de las variables equidistantes, a uno y otro, del valor central tienen la misma frecuencia. Es decir, si la dispersión es igual o similar a ambos lados.</a:t>
            </a:r>
          </a:p>
          <a:p>
            <a:pPr algn="just"/>
            <a:endParaRPr lang="es-AR" sz="3600" dirty="0" smtClean="0">
              <a:solidFill>
                <a:schemeClr val="tx1"/>
              </a:solidFill>
            </a:endParaRPr>
          </a:p>
          <a:p>
            <a:pPr algn="just"/>
            <a:r>
              <a:rPr lang="es-AR" sz="3600" dirty="0" smtClean="0">
                <a:solidFill>
                  <a:schemeClr val="tx1"/>
                </a:solidFill>
              </a:rPr>
              <a:t>Una distribución es </a:t>
            </a:r>
            <a:r>
              <a:rPr lang="es-AR" sz="3600" i="1" dirty="0" smtClean="0">
                <a:solidFill>
                  <a:schemeClr val="tx1"/>
                </a:solidFill>
              </a:rPr>
              <a:t>asimétrica </a:t>
            </a:r>
            <a:r>
              <a:rPr lang="es-AR" sz="3600" dirty="0" smtClean="0">
                <a:solidFill>
                  <a:schemeClr val="tx1"/>
                </a:solidFill>
              </a:rPr>
              <a:t>cuando sus datos tienden agruparse hacia uno de los extremos de la distribución.</a:t>
            </a:r>
          </a:p>
          <a:p>
            <a:endParaRPr lang="es-AR" dirty="0"/>
          </a:p>
        </p:txBody>
      </p:sp>
      <p:sp>
        <p:nvSpPr>
          <p:cNvPr id="6" name="Rectángulo 5"/>
          <p:cNvSpPr/>
          <p:nvPr/>
        </p:nvSpPr>
        <p:spPr>
          <a:xfrm>
            <a:off x="838200" y="8294569"/>
            <a:ext cx="15773400" cy="1077218"/>
          </a:xfrm>
          <a:prstGeom prst="rect">
            <a:avLst/>
          </a:prstGeom>
        </p:spPr>
        <p:txBody>
          <a:bodyPr wrap="square">
            <a:spAutoFit/>
          </a:bodyPr>
          <a:lstStyle/>
          <a:p>
            <a:pPr algn="just">
              <a:spcAft>
                <a:spcPts val="0"/>
              </a:spcAft>
            </a:pPr>
            <a:r>
              <a:rPr lang="es-AR" sz="3200" b="1" dirty="0">
                <a:solidFill>
                  <a:srgbClr val="000000"/>
                </a:solidFill>
                <a:latin typeface="Calibri" panose="020F0502020204030204" pitchFamily="34" charset="0"/>
                <a:ea typeface="Calibri" panose="020F0502020204030204" pitchFamily="34" charset="0"/>
              </a:rPr>
              <a:t>El sesgo</a:t>
            </a:r>
            <a:r>
              <a:rPr lang="es-AR" sz="3200" dirty="0">
                <a:solidFill>
                  <a:srgbClr val="000000"/>
                </a:solidFill>
                <a:latin typeface="Calibri" panose="020F0502020204030204" pitchFamily="34" charset="0"/>
                <a:ea typeface="Calibri" panose="020F0502020204030204" pitchFamily="34" charset="0"/>
              </a:rPr>
              <a:t>: mide el grado de concentración de los datos de una distribución a un lado y otro de la media; expresando, por lo tanto la asimetría de la misma</a:t>
            </a:r>
            <a:r>
              <a:rPr lang="es-AR" dirty="0">
                <a:solidFill>
                  <a:srgbClr val="000000"/>
                </a:solidFill>
                <a:latin typeface="Calibri" panose="020F0502020204030204" pitchFamily="34" charset="0"/>
                <a:ea typeface="Calibri" panose="020F0502020204030204" pitchFamily="34" charset="0"/>
              </a:rPr>
              <a:t>. </a:t>
            </a:r>
            <a:endParaRPr lang="en-US" sz="2000" dirty="0">
              <a:solidFill>
                <a:srgbClr val="000000"/>
              </a:solidFill>
              <a:effectLst/>
              <a:latin typeface="Times New Roman" panose="02020603050405020304" pitchFamily="18" charset="0"/>
              <a:ea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62000" y="800100"/>
            <a:ext cx="13944600" cy="8975183"/>
          </a:xfrm>
          <a:prstGeom prst="rect">
            <a:avLst/>
          </a:prstGeom>
        </p:spPr>
      </p:pic>
    </p:spTree>
    <p:extLst>
      <p:ext uri="{BB962C8B-B14F-4D97-AF65-F5344CB8AC3E}">
        <p14:creationId xmlns:p14="http://schemas.microsoft.com/office/powerpoint/2010/main" val="2292890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D0DA"/>
        </a:solidFill>
        <a:effectLst/>
      </p:bgPr>
    </p:bg>
    <p:spTree>
      <p:nvGrpSpPr>
        <p:cNvPr id="1" name=""/>
        <p:cNvGrpSpPr/>
        <p:nvPr/>
      </p:nvGrpSpPr>
      <p:grpSpPr>
        <a:xfrm>
          <a:off x="0" y="0"/>
          <a:ext cx="0" cy="0"/>
          <a:chOff x="0" y="0"/>
          <a:chExt cx="0" cy="0"/>
        </a:xfrm>
      </p:grpSpPr>
      <p:sp>
        <p:nvSpPr>
          <p:cNvPr id="10" name="9 Rectángulo"/>
          <p:cNvSpPr/>
          <p:nvPr/>
        </p:nvSpPr>
        <p:spPr>
          <a:xfrm>
            <a:off x="762000" y="571500"/>
            <a:ext cx="4800600" cy="3581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dirty="0">
                <a:solidFill>
                  <a:schemeClr val="tx1"/>
                </a:solidFill>
              </a:rPr>
              <a:t>C</a:t>
            </a:r>
            <a:r>
              <a:rPr lang="es-ES" sz="2000" dirty="0">
                <a:solidFill>
                  <a:schemeClr val="tx1"/>
                </a:solidFill>
              </a:rPr>
              <a:t>omo eje de simetría consideramos una recta paralela al eje de ordenadas que pasa por la media de la distribución. Si una distribución es simétrica, existe el mismo número de valores a la derecha que a la izquierda de la media, por tanto, el mismo número de desviaciones con signo positivo que con signo negativo. </a:t>
            </a:r>
          </a:p>
        </p:txBody>
      </p:sp>
      <p:sp>
        <p:nvSpPr>
          <p:cNvPr id="11" name="10 Flecha abajo"/>
          <p:cNvSpPr/>
          <p:nvPr/>
        </p:nvSpPr>
        <p:spPr>
          <a:xfrm>
            <a:off x="2612042" y="4457700"/>
            <a:ext cx="740758" cy="1295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89276"/>
            <a:ext cx="4707819" cy="339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Rectángulo"/>
          <p:cNvSpPr/>
          <p:nvPr/>
        </p:nvSpPr>
        <p:spPr>
          <a:xfrm>
            <a:off x="6781800" y="571500"/>
            <a:ext cx="4800600" cy="3581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sz="2000" dirty="0">
                <a:solidFill>
                  <a:schemeClr val="tx1"/>
                </a:solidFill>
              </a:rPr>
              <a:t>Decimos que hay asimetría positiva (o a la derecha) si la "cola" a la derecha de la media es más larga que la de la izquierda, es decir, si hay valores más separados de la media a la derecha. </a:t>
            </a:r>
            <a:r>
              <a:rPr lang="es-ES" sz="2000" dirty="0">
                <a:solidFill>
                  <a:srgbClr val="000000"/>
                </a:solidFill>
              </a:rPr>
              <a:t>Los ingresos salariales, por ejemplo, tienen un </a:t>
            </a:r>
            <a:r>
              <a:rPr lang="es-ES" sz="2000" b="1" dirty="0">
                <a:solidFill>
                  <a:srgbClr val="000000"/>
                </a:solidFill>
              </a:rPr>
              <a:t>sesgo o asimetría</a:t>
            </a:r>
            <a:r>
              <a:rPr lang="es-ES" sz="2000" dirty="0">
                <a:solidFill>
                  <a:srgbClr val="000000"/>
                </a:solidFill>
              </a:rPr>
              <a:t> hacia la derecha, ya que tiene una cola derecha </a:t>
            </a:r>
            <a:r>
              <a:rPr lang="es-ES" sz="2000" dirty="0" smtClean="0">
                <a:solidFill>
                  <a:srgbClr val="000000"/>
                </a:solidFill>
              </a:rPr>
              <a:t>larga</a:t>
            </a:r>
            <a:r>
              <a:rPr lang="es-ES" sz="2000" dirty="0" smtClean="0">
                <a:solidFill>
                  <a:schemeClr val="tx1"/>
                </a:solidFill>
              </a:rPr>
              <a:t>. </a:t>
            </a:r>
            <a:endParaRPr lang="es-ES" sz="2000" dirty="0">
              <a:solidFill>
                <a:schemeClr val="tx1"/>
              </a:solidFill>
            </a:endParaRPr>
          </a:p>
        </p:txBody>
      </p:sp>
      <p:sp>
        <p:nvSpPr>
          <p:cNvPr id="14" name="13 Rectángulo"/>
          <p:cNvSpPr/>
          <p:nvPr/>
        </p:nvSpPr>
        <p:spPr>
          <a:xfrm>
            <a:off x="12649200" y="571500"/>
            <a:ext cx="4800600" cy="3581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sz="2000" dirty="0">
                <a:solidFill>
                  <a:schemeClr val="tx1"/>
                </a:solidFill>
              </a:rPr>
              <a:t>Diremos que hay asimetría negativa (o a la izquierda) si la "cola" a la izquierda de la media es más larga que la de la derecha, es decir, si hay valores más separados de la media a la izquierda. </a:t>
            </a:r>
            <a:endParaRPr lang="es-AR" dirty="0">
              <a:solidFill>
                <a:schemeClr val="tx1"/>
              </a:solidFill>
            </a:endParaRPr>
          </a:p>
        </p:txBody>
      </p:sp>
      <p:sp>
        <p:nvSpPr>
          <p:cNvPr id="15" name="14 Flecha abajo"/>
          <p:cNvSpPr/>
          <p:nvPr/>
        </p:nvSpPr>
        <p:spPr>
          <a:xfrm>
            <a:off x="14897100" y="4476750"/>
            <a:ext cx="740758" cy="1295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16" name="15 Flecha abajo"/>
          <p:cNvSpPr/>
          <p:nvPr/>
        </p:nvSpPr>
        <p:spPr>
          <a:xfrm>
            <a:off x="8811721" y="4610100"/>
            <a:ext cx="740758" cy="1295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863" y="6051176"/>
            <a:ext cx="4770866"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5754" y="5981700"/>
            <a:ext cx="4554046" cy="338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457200" y="1257300"/>
            <a:ext cx="17830800" cy="6934200"/>
          </a:xfrm>
          <a:prstGeom prst="rect">
            <a:avLst/>
          </a:prstGeom>
        </p:spPr>
      </p:pic>
    </p:spTree>
    <p:extLst>
      <p:ext uri="{BB962C8B-B14F-4D97-AF65-F5344CB8AC3E}">
        <p14:creationId xmlns:p14="http://schemas.microsoft.com/office/powerpoint/2010/main" val="3494010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1000" y="466925"/>
            <a:ext cx="15544800" cy="9660728"/>
          </a:xfrm>
          <a:prstGeom prst="rect">
            <a:avLst/>
          </a:prstGeom>
        </p:spPr>
      </p:pic>
    </p:spTree>
    <p:extLst>
      <p:ext uri="{BB962C8B-B14F-4D97-AF65-F5344CB8AC3E}">
        <p14:creationId xmlns:p14="http://schemas.microsoft.com/office/powerpoint/2010/main" val="1750601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62000" y="419099"/>
            <a:ext cx="12496800" cy="9467273"/>
          </a:xfrm>
          <a:prstGeom prst="rect">
            <a:avLst/>
          </a:prstGeom>
        </p:spPr>
      </p:pic>
    </p:spTree>
    <p:extLst>
      <p:ext uri="{BB962C8B-B14F-4D97-AF65-F5344CB8AC3E}">
        <p14:creationId xmlns:p14="http://schemas.microsoft.com/office/powerpoint/2010/main" val="519599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62000" y="723900"/>
            <a:ext cx="11734800" cy="9446177"/>
          </a:xfrm>
          <a:prstGeom prst="rect">
            <a:avLst/>
          </a:prstGeom>
        </p:spPr>
      </p:pic>
    </p:spTree>
    <p:extLst>
      <p:ext uri="{BB962C8B-B14F-4D97-AF65-F5344CB8AC3E}">
        <p14:creationId xmlns:p14="http://schemas.microsoft.com/office/powerpoint/2010/main" val="751842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85800" y="952500"/>
            <a:ext cx="17143562" cy="8382000"/>
          </a:xfrm>
          <a:prstGeom prst="rect">
            <a:avLst/>
          </a:prstGeom>
        </p:spPr>
      </p:pic>
    </p:spTree>
    <p:extLst>
      <p:ext uri="{BB962C8B-B14F-4D97-AF65-F5344CB8AC3E}">
        <p14:creationId xmlns:p14="http://schemas.microsoft.com/office/powerpoint/2010/main" val="111205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71600" y="952500"/>
            <a:ext cx="2445734" cy="707886"/>
          </a:xfrm>
          <a:prstGeom prst="rect">
            <a:avLst/>
          </a:prstGeom>
          <a:noFill/>
        </p:spPr>
        <p:txBody>
          <a:bodyPr wrap="none" rtlCol="0">
            <a:spAutoFit/>
          </a:bodyPr>
          <a:lstStyle/>
          <a:p>
            <a:r>
              <a:rPr lang="es-AR" sz="4000" dirty="0" smtClean="0"/>
              <a:t>En InfoStat</a:t>
            </a:r>
            <a:endParaRPr lang="es-AR" dirty="0"/>
          </a:p>
        </p:txBody>
      </p:sp>
      <p:pic>
        <p:nvPicPr>
          <p:cNvPr id="3" name="Imagen 2"/>
          <p:cNvPicPr>
            <a:picLocks noChangeAspect="1"/>
          </p:cNvPicPr>
          <p:nvPr/>
        </p:nvPicPr>
        <p:blipFill>
          <a:blip r:embed="rId2"/>
          <a:stretch>
            <a:fillRect/>
          </a:stretch>
        </p:blipFill>
        <p:spPr>
          <a:xfrm>
            <a:off x="4648200" y="519363"/>
            <a:ext cx="11582400" cy="9753600"/>
          </a:xfrm>
          <a:prstGeom prst="rect">
            <a:avLst/>
          </a:prstGeom>
        </p:spPr>
      </p:pic>
    </p:spTree>
    <p:extLst>
      <p:ext uri="{BB962C8B-B14F-4D97-AF65-F5344CB8AC3E}">
        <p14:creationId xmlns:p14="http://schemas.microsoft.com/office/powerpoint/2010/main" val="758740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801599" y="2171700"/>
            <a:ext cx="4138863" cy="3657600"/>
          </a:xfrm>
          <a:prstGeom prst="rect">
            <a:avLst/>
          </a:prstGeom>
        </p:spPr>
      </p:pic>
      <p:pic>
        <p:nvPicPr>
          <p:cNvPr id="3" name="Imagen 2"/>
          <p:cNvPicPr>
            <a:picLocks noChangeAspect="1"/>
          </p:cNvPicPr>
          <p:nvPr/>
        </p:nvPicPr>
        <p:blipFill>
          <a:blip r:embed="rId3"/>
          <a:stretch>
            <a:fillRect/>
          </a:stretch>
        </p:blipFill>
        <p:spPr>
          <a:xfrm>
            <a:off x="930766" y="1333500"/>
            <a:ext cx="11199071" cy="4267200"/>
          </a:xfrm>
          <a:prstGeom prst="rect">
            <a:avLst/>
          </a:prstGeom>
        </p:spPr>
      </p:pic>
      <p:pic>
        <p:nvPicPr>
          <p:cNvPr id="4" name="Imagen 3"/>
          <p:cNvPicPr>
            <a:picLocks noChangeAspect="1"/>
          </p:cNvPicPr>
          <p:nvPr/>
        </p:nvPicPr>
        <p:blipFill>
          <a:blip r:embed="rId4"/>
          <a:stretch>
            <a:fillRect/>
          </a:stretch>
        </p:blipFill>
        <p:spPr>
          <a:xfrm>
            <a:off x="1143000" y="6896100"/>
            <a:ext cx="9417676" cy="1905000"/>
          </a:xfrm>
          <a:prstGeom prst="rect">
            <a:avLst/>
          </a:prstGeom>
        </p:spPr>
      </p:pic>
      <p:sp>
        <p:nvSpPr>
          <p:cNvPr id="5" name="Elipse 4"/>
          <p:cNvSpPr/>
          <p:nvPr/>
        </p:nvSpPr>
        <p:spPr>
          <a:xfrm>
            <a:off x="12280231" y="1333500"/>
            <a:ext cx="5181600" cy="5334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837909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33600" y="342900"/>
            <a:ext cx="8534400" cy="9450522"/>
          </a:xfrm>
          <a:prstGeom prst="rect">
            <a:avLst/>
          </a:prstGeom>
        </p:spPr>
      </p:pic>
    </p:spTree>
    <p:extLst>
      <p:ext uri="{BB962C8B-B14F-4D97-AF65-F5344CB8AC3E}">
        <p14:creationId xmlns:p14="http://schemas.microsoft.com/office/powerpoint/2010/main" val="783995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05000" y="571500"/>
            <a:ext cx="12801600" cy="8017164"/>
          </a:xfrm>
          <a:prstGeom prst="rect">
            <a:avLst/>
          </a:prstGeom>
        </p:spPr>
      </p:pic>
    </p:spTree>
    <p:extLst>
      <p:ext uri="{BB962C8B-B14F-4D97-AF65-F5344CB8AC3E}">
        <p14:creationId xmlns:p14="http://schemas.microsoft.com/office/powerpoint/2010/main" val="1472591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00200" y="495300"/>
            <a:ext cx="6934200" cy="7308489"/>
          </a:xfrm>
          <a:prstGeom prst="rect">
            <a:avLst/>
          </a:prstGeom>
        </p:spPr>
      </p:pic>
      <p:sp>
        <p:nvSpPr>
          <p:cNvPr id="3" name="CuadroTexto 2"/>
          <p:cNvSpPr txBox="1"/>
          <p:nvPr/>
        </p:nvSpPr>
        <p:spPr>
          <a:xfrm>
            <a:off x="9144000" y="2324100"/>
            <a:ext cx="5500836" cy="3539430"/>
          </a:xfrm>
          <a:prstGeom prst="rect">
            <a:avLst/>
          </a:prstGeom>
          <a:noFill/>
        </p:spPr>
        <p:txBody>
          <a:bodyPr wrap="square" rtlCol="0">
            <a:spAutoFit/>
          </a:bodyPr>
          <a:lstStyle/>
          <a:p>
            <a:pPr algn="just"/>
            <a:r>
              <a:rPr lang="es-AR" sz="3200" dirty="0" smtClean="0"/>
              <a:t>La medida de asimetría que calcula InfoStat corresponde al coeficiente de Fisher. </a:t>
            </a:r>
          </a:p>
          <a:p>
            <a:pPr algn="just"/>
            <a:r>
              <a:rPr lang="es-AR" sz="3200" dirty="0" smtClean="0"/>
              <a:t>En este caso como 0,64&gt;0 concluimos que la distribución es asimétrica con sesgo a derecha.</a:t>
            </a:r>
            <a:endParaRPr lang="es-AR" sz="3200" dirty="0"/>
          </a:p>
        </p:txBody>
      </p:sp>
    </p:spTree>
    <p:extLst>
      <p:ext uri="{BB962C8B-B14F-4D97-AF65-F5344CB8AC3E}">
        <p14:creationId xmlns:p14="http://schemas.microsoft.com/office/powerpoint/2010/main" val="1294681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71600" y="1714500"/>
            <a:ext cx="13258800" cy="8217113"/>
          </a:xfrm>
          <a:prstGeom prst="rect">
            <a:avLst/>
          </a:prstGeom>
        </p:spPr>
      </p:pic>
      <p:sp>
        <p:nvSpPr>
          <p:cNvPr id="3" name="CuadroTexto 2"/>
          <p:cNvSpPr txBox="1"/>
          <p:nvPr/>
        </p:nvSpPr>
        <p:spPr>
          <a:xfrm>
            <a:off x="2057400" y="952500"/>
            <a:ext cx="13156102" cy="646331"/>
          </a:xfrm>
          <a:prstGeom prst="rect">
            <a:avLst/>
          </a:prstGeom>
          <a:noFill/>
        </p:spPr>
        <p:txBody>
          <a:bodyPr wrap="none" rtlCol="0">
            <a:spAutoFit/>
          </a:bodyPr>
          <a:lstStyle/>
          <a:p>
            <a:r>
              <a:rPr lang="es-AR" sz="3600" dirty="0" smtClean="0"/>
              <a:t>Si analizamos la gráfica se puede ver claramente el sesgo a derecha</a:t>
            </a:r>
            <a:endParaRPr lang="es-AR" sz="3600" dirty="0"/>
          </a:p>
        </p:txBody>
      </p:sp>
    </p:spTree>
    <p:extLst>
      <p:ext uri="{BB962C8B-B14F-4D97-AF65-F5344CB8AC3E}">
        <p14:creationId xmlns:p14="http://schemas.microsoft.com/office/powerpoint/2010/main" val="3434913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90600" y="723900"/>
            <a:ext cx="6553200" cy="1077218"/>
          </a:xfrm>
          <a:prstGeom prst="rect">
            <a:avLst/>
          </a:prstGeom>
          <a:noFill/>
        </p:spPr>
        <p:txBody>
          <a:bodyPr wrap="square" rtlCol="0">
            <a:spAutoFit/>
          </a:bodyPr>
          <a:lstStyle/>
          <a:p>
            <a:r>
              <a:rPr lang="es-AR" sz="3200" dirty="0" smtClean="0"/>
              <a:t>Interpretaciones del promedio</a:t>
            </a:r>
          </a:p>
          <a:p>
            <a:endParaRPr lang="es-AR" sz="3200" dirty="0"/>
          </a:p>
        </p:txBody>
      </p:sp>
      <p:pic>
        <p:nvPicPr>
          <p:cNvPr id="3" name="Imagen 2"/>
          <p:cNvPicPr>
            <a:picLocks noChangeAspect="1"/>
          </p:cNvPicPr>
          <p:nvPr/>
        </p:nvPicPr>
        <p:blipFill>
          <a:blip r:embed="rId2"/>
          <a:stretch>
            <a:fillRect/>
          </a:stretch>
        </p:blipFill>
        <p:spPr>
          <a:xfrm>
            <a:off x="990600" y="1329184"/>
            <a:ext cx="9896475" cy="4629150"/>
          </a:xfrm>
          <a:prstGeom prst="rect">
            <a:avLst/>
          </a:prstGeom>
        </p:spPr>
      </p:pic>
      <p:pic>
        <p:nvPicPr>
          <p:cNvPr id="4" name="Imagen 3"/>
          <p:cNvPicPr>
            <a:picLocks noChangeAspect="1"/>
          </p:cNvPicPr>
          <p:nvPr/>
        </p:nvPicPr>
        <p:blipFill>
          <a:blip r:embed="rId3"/>
          <a:stretch>
            <a:fillRect/>
          </a:stretch>
        </p:blipFill>
        <p:spPr>
          <a:xfrm>
            <a:off x="1371600" y="5958334"/>
            <a:ext cx="7591425" cy="3143250"/>
          </a:xfrm>
          <a:prstGeom prst="rect">
            <a:avLst/>
          </a:prstGeom>
        </p:spPr>
      </p:pic>
    </p:spTree>
    <p:extLst>
      <p:ext uri="{BB962C8B-B14F-4D97-AF65-F5344CB8AC3E}">
        <p14:creationId xmlns:p14="http://schemas.microsoft.com/office/powerpoint/2010/main" val="410306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3400" y="419100"/>
            <a:ext cx="14325600" cy="9413966"/>
          </a:xfrm>
          <a:prstGeom prst="rect">
            <a:avLst/>
          </a:prstGeom>
        </p:spPr>
      </p:pic>
    </p:spTree>
    <p:extLst>
      <p:ext uri="{BB962C8B-B14F-4D97-AF65-F5344CB8AC3E}">
        <p14:creationId xmlns:p14="http://schemas.microsoft.com/office/powerpoint/2010/main" val="192605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09600" y="571500"/>
            <a:ext cx="15316200" cy="8738594"/>
          </a:xfrm>
          <a:prstGeom prst="rect">
            <a:avLst/>
          </a:prstGeom>
        </p:spPr>
      </p:pic>
    </p:spTree>
    <p:extLst>
      <p:ext uri="{BB962C8B-B14F-4D97-AF65-F5344CB8AC3E}">
        <p14:creationId xmlns:p14="http://schemas.microsoft.com/office/powerpoint/2010/main" val="44278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52600" y="1257300"/>
            <a:ext cx="15147970" cy="7230291"/>
          </a:xfrm>
          <a:prstGeom prst="rect">
            <a:avLst/>
          </a:prstGeom>
        </p:spPr>
      </p:pic>
    </p:spTree>
    <p:extLst>
      <p:ext uri="{BB962C8B-B14F-4D97-AF65-F5344CB8AC3E}">
        <p14:creationId xmlns:p14="http://schemas.microsoft.com/office/powerpoint/2010/main" val="1906445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33600" y="647700"/>
            <a:ext cx="12996203" cy="1752600"/>
          </a:xfrm>
          <a:prstGeom prst="rect">
            <a:avLst/>
          </a:prstGeom>
        </p:spPr>
      </p:pic>
      <p:pic>
        <p:nvPicPr>
          <p:cNvPr id="4" name="Imagen 3"/>
          <p:cNvPicPr>
            <a:picLocks noChangeAspect="1"/>
          </p:cNvPicPr>
          <p:nvPr/>
        </p:nvPicPr>
        <p:blipFill>
          <a:blip r:embed="rId3"/>
          <a:stretch>
            <a:fillRect/>
          </a:stretch>
        </p:blipFill>
        <p:spPr>
          <a:xfrm>
            <a:off x="5823857" y="6164994"/>
            <a:ext cx="11115964" cy="907987"/>
          </a:xfrm>
          <a:prstGeom prst="rect">
            <a:avLst/>
          </a:prstGeom>
        </p:spPr>
      </p:pic>
      <p:pic>
        <p:nvPicPr>
          <p:cNvPr id="5" name="Imagen 4"/>
          <p:cNvPicPr>
            <a:picLocks noChangeAspect="1"/>
          </p:cNvPicPr>
          <p:nvPr/>
        </p:nvPicPr>
        <p:blipFill>
          <a:blip r:embed="rId4"/>
          <a:stretch>
            <a:fillRect/>
          </a:stretch>
        </p:blipFill>
        <p:spPr>
          <a:xfrm>
            <a:off x="5823857" y="7411231"/>
            <a:ext cx="11468912" cy="2837669"/>
          </a:xfrm>
          <a:prstGeom prst="rect">
            <a:avLst/>
          </a:prstGeom>
        </p:spPr>
      </p:pic>
      <p:pic>
        <p:nvPicPr>
          <p:cNvPr id="6" name="Imagen 5"/>
          <p:cNvPicPr>
            <a:picLocks noChangeAspect="1"/>
          </p:cNvPicPr>
          <p:nvPr/>
        </p:nvPicPr>
        <p:blipFill>
          <a:blip r:embed="rId5"/>
          <a:stretch>
            <a:fillRect/>
          </a:stretch>
        </p:blipFill>
        <p:spPr>
          <a:xfrm>
            <a:off x="6019800" y="2710812"/>
            <a:ext cx="10734964" cy="3597664"/>
          </a:xfrm>
          <a:prstGeom prst="rect">
            <a:avLst/>
          </a:prstGeom>
        </p:spPr>
      </p:pic>
    </p:spTree>
    <p:extLst>
      <p:ext uri="{BB962C8B-B14F-4D97-AF65-F5344CB8AC3E}">
        <p14:creationId xmlns:p14="http://schemas.microsoft.com/office/powerpoint/2010/main" val="187370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794363702"/>
              </p:ext>
            </p:extLst>
          </p:nvPr>
        </p:nvGraphicFramePr>
        <p:xfrm>
          <a:off x="1381258" y="1485900"/>
          <a:ext cx="15392400" cy="8580120"/>
        </p:xfrm>
        <a:graphic>
          <a:graphicData uri="http://schemas.openxmlformats.org/drawingml/2006/table">
            <a:tbl>
              <a:tblPr firstRow="1" bandRow="1">
                <a:tableStyleId>{93296810-A885-4BE3-A3E7-6D5BEEA58F35}</a:tableStyleId>
              </a:tblPr>
              <a:tblGrid>
                <a:gridCol w="3810000">
                  <a:extLst>
                    <a:ext uri="{9D8B030D-6E8A-4147-A177-3AD203B41FA5}">
                      <a16:colId xmlns:a16="http://schemas.microsoft.com/office/drawing/2014/main" val="3975319096"/>
                    </a:ext>
                  </a:extLst>
                </a:gridCol>
                <a:gridCol w="6172200">
                  <a:extLst>
                    <a:ext uri="{9D8B030D-6E8A-4147-A177-3AD203B41FA5}">
                      <a16:colId xmlns:a16="http://schemas.microsoft.com/office/drawing/2014/main" val="2441023116"/>
                    </a:ext>
                  </a:extLst>
                </a:gridCol>
                <a:gridCol w="5410200">
                  <a:extLst>
                    <a:ext uri="{9D8B030D-6E8A-4147-A177-3AD203B41FA5}">
                      <a16:colId xmlns:a16="http://schemas.microsoft.com/office/drawing/2014/main" val="3453826672"/>
                    </a:ext>
                  </a:extLst>
                </a:gridCol>
              </a:tblGrid>
              <a:tr h="370840">
                <a:tc>
                  <a:txBody>
                    <a:bodyPr/>
                    <a:lstStyle/>
                    <a:p>
                      <a:endParaRPr lang="es-AR" dirty="0"/>
                    </a:p>
                  </a:txBody>
                  <a:tcPr/>
                </a:tc>
                <a:tc>
                  <a:txBody>
                    <a:bodyPr/>
                    <a:lstStyle/>
                    <a:p>
                      <a:r>
                        <a:rPr lang="es-AR" dirty="0" smtClean="0"/>
                        <a:t>Carácter</a:t>
                      </a:r>
                      <a:r>
                        <a:rPr lang="es-AR" baseline="0" dirty="0" smtClean="0"/>
                        <a:t> Estadístico Cuantitativo Discreto</a:t>
                      </a:r>
                      <a:endParaRPr lang="es-AR"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s-AR" dirty="0" smtClean="0"/>
                        <a:t>Carácter</a:t>
                      </a:r>
                      <a:r>
                        <a:rPr lang="es-AR" baseline="0" dirty="0" smtClean="0"/>
                        <a:t> Estadístico Cuantitativo Contínuo</a:t>
                      </a:r>
                      <a:endParaRPr lang="es-AR" dirty="0" smtClean="0"/>
                    </a:p>
                    <a:p>
                      <a:endParaRPr lang="es-AR" dirty="0"/>
                    </a:p>
                  </a:txBody>
                  <a:tcPr/>
                </a:tc>
                <a:extLst>
                  <a:ext uri="{0D108BD9-81ED-4DB2-BD59-A6C34878D82A}">
                    <a16:rowId xmlns:a16="http://schemas.microsoft.com/office/drawing/2014/main" val="2084794245"/>
                  </a:ext>
                </a:extLst>
              </a:tr>
              <a:tr h="1874520">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s-AR" sz="2800" dirty="0" smtClean="0"/>
                        <a:t>MEDIA ARITMÉTICA</a:t>
                      </a:r>
                    </a:p>
                    <a:p>
                      <a:r>
                        <a:rPr lang="es-AR" sz="1600" dirty="0" smtClean="0"/>
                        <a:t>Es el número que se obtiene al dividir la suma de todas las observaciones por l</a:t>
                      </a:r>
                      <a:r>
                        <a:rPr lang="es-AR" sz="1600" baseline="0" dirty="0" smtClean="0"/>
                        <a:t>a cantidad de observaciones sumadas. </a:t>
                      </a:r>
                      <a:endParaRPr lang="es-AR" sz="1600"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758765362"/>
                  </a:ext>
                </a:extLst>
              </a:tr>
              <a:tr h="1752600">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s-AR" sz="2800" dirty="0" smtClean="0"/>
                        <a:t>MODA</a:t>
                      </a:r>
                    </a:p>
                    <a:p>
                      <a:pPr marL="0" marR="0" indent="0" algn="just" defTabSz="1371600" rtl="0" eaLnBrk="1" fontAlgn="auto" latinLnBrk="0" hangingPunct="1">
                        <a:lnSpc>
                          <a:spcPct val="100000"/>
                        </a:lnSpc>
                        <a:spcBef>
                          <a:spcPts val="0"/>
                        </a:spcBef>
                        <a:spcAft>
                          <a:spcPts val="0"/>
                        </a:spcAft>
                        <a:buClrTx/>
                        <a:buSzTx/>
                        <a:buFontTx/>
                        <a:buNone/>
                        <a:tabLst/>
                        <a:defRPr/>
                      </a:pPr>
                      <a:r>
                        <a:rPr lang="es-AR" sz="1800" dirty="0" smtClean="0"/>
                        <a:t>Es el valor de la</a:t>
                      </a:r>
                      <a:r>
                        <a:rPr lang="es-AR" sz="1800" baseline="0" dirty="0" smtClean="0"/>
                        <a:t> variable que más veces se repite , el valor que presenta mayor frecuencia. </a:t>
                      </a:r>
                      <a:endParaRPr lang="es-AR" sz="1600" dirty="0" smtClean="0"/>
                    </a:p>
                    <a:p>
                      <a:pPr marL="0" marR="0" indent="0" algn="l" defTabSz="1371600" rtl="0" eaLnBrk="1" fontAlgn="auto" latinLnBrk="0" hangingPunct="1">
                        <a:lnSpc>
                          <a:spcPct val="100000"/>
                        </a:lnSpc>
                        <a:spcBef>
                          <a:spcPts val="0"/>
                        </a:spcBef>
                        <a:spcAft>
                          <a:spcPts val="0"/>
                        </a:spcAft>
                        <a:buClrTx/>
                        <a:buSzTx/>
                        <a:buFontTx/>
                        <a:buNone/>
                        <a:tabLst/>
                        <a:defRPr/>
                      </a:pPr>
                      <a:endParaRPr lang="es-AR" sz="1600" dirty="0" smtClean="0"/>
                    </a:p>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4201758361"/>
                  </a:ext>
                </a:extLst>
              </a:tr>
              <a:tr h="370840">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s-AR" sz="2800" dirty="0" smtClean="0"/>
                        <a:t>MEDIANA</a:t>
                      </a:r>
                    </a:p>
                    <a:p>
                      <a:pPr marL="0" marR="0" indent="0" algn="just" defTabSz="1371600" rtl="0" eaLnBrk="1" fontAlgn="auto" latinLnBrk="0" hangingPunct="1">
                        <a:lnSpc>
                          <a:spcPct val="100000"/>
                        </a:lnSpc>
                        <a:spcBef>
                          <a:spcPts val="0"/>
                        </a:spcBef>
                        <a:spcAft>
                          <a:spcPts val="0"/>
                        </a:spcAft>
                        <a:buClrTx/>
                        <a:buSzTx/>
                        <a:buFontTx/>
                        <a:buNone/>
                        <a:tabLst/>
                        <a:defRPr/>
                      </a:pPr>
                      <a:r>
                        <a:rPr lang="es-AR" sz="1800" dirty="0" smtClean="0"/>
                        <a:t>Es</a:t>
                      </a:r>
                      <a:r>
                        <a:rPr lang="es-AR" sz="1800" baseline="0" dirty="0" smtClean="0"/>
                        <a:t> el valor que se encuentra en el centro o punto medio de una secuencia ordenada de datos; divide al conjunto en dos partes iguales </a:t>
                      </a:r>
                      <a:endParaRPr lang="es-AR" sz="1600" dirty="0" smtClean="0"/>
                    </a:p>
                    <a:p>
                      <a:endParaRPr lang="es-AR" dirty="0"/>
                    </a:p>
                  </a:txBody>
                  <a:tcPr/>
                </a:tc>
                <a:tc>
                  <a:txBody>
                    <a:bodyPr/>
                    <a:lstStyle/>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a:p>
                  </a:txBody>
                  <a:tcPr/>
                </a:tc>
                <a:tc>
                  <a:txBody>
                    <a:bodyPr/>
                    <a:lstStyle/>
                    <a:p>
                      <a:endParaRPr lang="es-AR" dirty="0"/>
                    </a:p>
                  </a:txBody>
                  <a:tcPr/>
                </a:tc>
                <a:extLst>
                  <a:ext uri="{0D108BD9-81ED-4DB2-BD59-A6C34878D82A}">
                    <a16:rowId xmlns:a16="http://schemas.microsoft.com/office/drawing/2014/main" val="2639872208"/>
                  </a:ext>
                </a:extLst>
              </a:tr>
            </a:tbl>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3647123170"/>
              </p:ext>
            </p:extLst>
          </p:nvPr>
        </p:nvGraphicFramePr>
        <p:xfrm>
          <a:off x="5483362" y="3136900"/>
          <a:ext cx="5857738" cy="1422400"/>
        </p:xfrm>
        <a:graphic>
          <a:graphicData uri="http://schemas.openxmlformats.org/presentationml/2006/ole">
            <mc:AlternateContent xmlns:mc="http://schemas.openxmlformats.org/markup-compatibility/2006">
              <mc:Choice xmlns:v="urn:schemas-microsoft-com:vml" Requires="v">
                <p:oleObj spid="_x0000_s1106" name="Equation" r:id="rId3" imgW="2730240" imgH="660240" progId="Equation.DSMT4">
                  <p:embed/>
                </p:oleObj>
              </mc:Choice>
              <mc:Fallback>
                <p:oleObj name="Equation" r:id="rId3" imgW="2730240" imgH="660240" progId="Equation.DSMT4">
                  <p:embed/>
                  <p:pic>
                    <p:nvPicPr>
                      <p:cNvPr id="0" name=""/>
                      <p:cNvPicPr/>
                      <p:nvPr/>
                    </p:nvPicPr>
                    <p:blipFill>
                      <a:blip r:embed="rId4"/>
                      <a:stretch>
                        <a:fillRect/>
                      </a:stretch>
                    </p:blipFill>
                    <p:spPr>
                      <a:xfrm>
                        <a:off x="5483362" y="3136900"/>
                        <a:ext cx="5857738" cy="1422400"/>
                      </a:xfrm>
                      <a:prstGeom prst="rect">
                        <a:avLst/>
                      </a:prstGeom>
                    </p:spPr>
                  </p:pic>
                </p:oleObj>
              </mc:Fallback>
            </mc:AlternateContent>
          </a:graphicData>
        </a:graphic>
      </p:graphicFrame>
      <p:pic>
        <p:nvPicPr>
          <p:cNvPr id="8" name="Imagen 7"/>
          <p:cNvPicPr>
            <a:picLocks noChangeAspect="1"/>
          </p:cNvPicPr>
          <p:nvPr/>
        </p:nvPicPr>
        <p:blipFill>
          <a:blip r:embed="rId5"/>
          <a:stretch>
            <a:fillRect/>
          </a:stretch>
        </p:blipFill>
        <p:spPr>
          <a:xfrm>
            <a:off x="6172200" y="7048500"/>
            <a:ext cx="4231208" cy="2366963"/>
          </a:xfrm>
          <a:prstGeom prst="rect">
            <a:avLst/>
          </a:prstGeom>
        </p:spPr>
      </p:pic>
      <p:sp>
        <p:nvSpPr>
          <p:cNvPr id="9" name="CuadroTexto 8"/>
          <p:cNvSpPr txBox="1"/>
          <p:nvPr/>
        </p:nvSpPr>
        <p:spPr>
          <a:xfrm>
            <a:off x="1752600" y="435401"/>
            <a:ext cx="14649716" cy="830997"/>
          </a:xfrm>
          <a:prstGeom prst="rect">
            <a:avLst/>
          </a:prstGeom>
          <a:noFill/>
        </p:spPr>
        <p:txBody>
          <a:bodyPr wrap="none" rtlCol="0">
            <a:spAutoFit/>
          </a:bodyPr>
          <a:lstStyle/>
          <a:p>
            <a:r>
              <a:rPr lang="es-AR" sz="4800" dirty="0" smtClean="0"/>
              <a:t>Medidas de Centralización. </a:t>
            </a:r>
            <a:r>
              <a:rPr lang="es-AR" sz="2400" dirty="0" smtClean="0"/>
              <a:t>Nos dan idea del valor medio o central del conjunto de datos  </a:t>
            </a:r>
            <a:endParaRPr lang="es-AR" sz="4800" dirty="0"/>
          </a:p>
        </p:txBody>
      </p:sp>
      <p:graphicFrame>
        <p:nvGraphicFramePr>
          <p:cNvPr id="7" name="Objeto 6"/>
          <p:cNvGraphicFramePr>
            <a:graphicFrameLocks noChangeAspect="1"/>
          </p:cNvGraphicFramePr>
          <p:nvPr>
            <p:extLst>
              <p:ext uri="{D42A27DB-BD31-4B8C-83A1-F6EECF244321}">
                <p14:modId xmlns:p14="http://schemas.microsoft.com/office/powerpoint/2010/main" val="4291919510"/>
              </p:ext>
            </p:extLst>
          </p:nvPr>
        </p:nvGraphicFramePr>
        <p:xfrm>
          <a:off x="12420600" y="3238500"/>
          <a:ext cx="3187700" cy="1422400"/>
        </p:xfrm>
        <a:graphic>
          <a:graphicData uri="http://schemas.openxmlformats.org/presentationml/2006/ole">
            <mc:AlternateContent xmlns:mc="http://schemas.openxmlformats.org/markup-compatibility/2006">
              <mc:Choice xmlns:v="urn:schemas-microsoft-com:vml" Requires="v">
                <p:oleObj spid="_x0000_s1107" name="Equation" r:id="rId6" imgW="1485720" imgH="660240" progId="Equation.DSMT4">
                  <p:embed/>
                </p:oleObj>
              </mc:Choice>
              <mc:Fallback>
                <p:oleObj name="Equation" r:id="rId6" imgW="1485720" imgH="660240" progId="Equation.DSMT4">
                  <p:embed/>
                  <p:pic>
                    <p:nvPicPr>
                      <p:cNvPr id="3" name="Objeto 2"/>
                      <p:cNvPicPr/>
                      <p:nvPr/>
                    </p:nvPicPr>
                    <p:blipFill>
                      <a:blip r:embed="rId7"/>
                      <a:stretch>
                        <a:fillRect/>
                      </a:stretch>
                    </p:blipFill>
                    <p:spPr>
                      <a:xfrm>
                        <a:off x="12420600" y="3238500"/>
                        <a:ext cx="3187700" cy="1422400"/>
                      </a:xfrm>
                      <a:prstGeom prst="rect">
                        <a:avLst/>
                      </a:prstGeom>
                    </p:spPr>
                  </p:pic>
                </p:oleObj>
              </mc:Fallback>
            </mc:AlternateContent>
          </a:graphicData>
        </a:graphic>
      </p:graphicFrame>
      <p:graphicFrame>
        <p:nvGraphicFramePr>
          <p:cNvPr id="5" name="Objeto 4"/>
          <p:cNvGraphicFramePr>
            <a:graphicFrameLocks noChangeAspect="1"/>
          </p:cNvGraphicFramePr>
          <p:nvPr>
            <p:extLst>
              <p:ext uri="{D42A27DB-BD31-4B8C-83A1-F6EECF244321}">
                <p14:modId xmlns:p14="http://schemas.microsoft.com/office/powerpoint/2010/main" val="672789151"/>
              </p:ext>
            </p:extLst>
          </p:nvPr>
        </p:nvGraphicFramePr>
        <p:xfrm>
          <a:off x="12039600" y="4907616"/>
          <a:ext cx="4121940" cy="1139398"/>
        </p:xfrm>
        <a:graphic>
          <a:graphicData uri="http://schemas.openxmlformats.org/presentationml/2006/ole">
            <mc:AlternateContent xmlns:mc="http://schemas.openxmlformats.org/markup-compatibility/2006">
              <mc:Choice xmlns:v="urn:schemas-microsoft-com:vml" Requires="v">
                <p:oleObj spid="_x0000_s1108" name="Equation" r:id="rId8" imgW="1562040" imgH="431640" progId="Equation.DSMT4">
                  <p:embed/>
                </p:oleObj>
              </mc:Choice>
              <mc:Fallback>
                <p:oleObj name="Equation" r:id="rId8" imgW="1562040" imgH="431640" progId="Equation.DSMT4">
                  <p:embed/>
                  <p:pic>
                    <p:nvPicPr>
                      <p:cNvPr id="0" name=""/>
                      <p:cNvPicPr/>
                      <p:nvPr/>
                    </p:nvPicPr>
                    <p:blipFill>
                      <a:blip r:embed="rId9"/>
                      <a:stretch>
                        <a:fillRect/>
                      </a:stretch>
                    </p:blipFill>
                    <p:spPr>
                      <a:xfrm>
                        <a:off x="12039600" y="4907616"/>
                        <a:ext cx="4121940" cy="1139398"/>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4252108554"/>
              </p:ext>
            </p:extLst>
          </p:nvPr>
        </p:nvGraphicFramePr>
        <p:xfrm>
          <a:off x="12035989" y="7385916"/>
          <a:ext cx="4415663" cy="1491383"/>
        </p:xfrm>
        <a:graphic>
          <a:graphicData uri="http://schemas.openxmlformats.org/presentationml/2006/ole">
            <mc:AlternateContent xmlns:mc="http://schemas.openxmlformats.org/markup-compatibility/2006">
              <mc:Choice xmlns:v="urn:schemas-microsoft-com:vml" Requires="v">
                <p:oleObj spid="_x0000_s1109" name="Equation" r:id="rId10" imgW="1917360" imgH="647640" progId="Equation.DSMT4">
                  <p:embed/>
                </p:oleObj>
              </mc:Choice>
              <mc:Fallback>
                <p:oleObj name="Equation" r:id="rId10" imgW="1917360" imgH="647640" progId="Equation.DSMT4">
                  <p:embed/>
                  <p:pic>
                    <p:nvPicPr>
                      <p:cNvPr id="0" name=""/>
                      <p:cNvPicPr/>
                      <p:nvPr/>
                    </p:nvPicPr>
                    <p:blipFill>
                      <a:blip r:embed="rId11"/>
                      <a:stretch>
                        <a:fillRect/>
                      </a:stretch>
                    </p:blipFill>
                    <p:spPr>
                      <a:xfrm>
                        <a:off x="12035989" y="7385916"/>
                        <a:ext cx="4415663" cy="1491383"/>
                      </a:xfrm>
                      <a:prstGeom prst="rect">
                        <a:avLst/>
                      </a:prstGeom>
                    </p:spPr>
                  </p:pic>
                </p:oleObj>
              </mc:Fallback>
            </mc:AlternateContent>
          </a:graphicData>
        </a:graphic>
      </p:graphicFrame>
      <p:pic>
        <p:nvPicPr>
          <p:cNvPr id="10" name="Imagen 9"/>
          <p:cNvPicPr>
            <a:picLocks noChangeAspect="1"/>
          </p:cNvPicPr>
          <p:nvPr/>
        </p:nvPicPr>
        <p:blipFill>
          <a:blip r:embed="rId12"/>
          <a:stretch>
            <a:fillRect/>
          </a:stretch>
        </p:blipFill>
        <p:spPr>
          <a:xfrm>
            <a:off x="5715000" y="5143500"/>
            <a:ext cx="5029200" cy="1153313"/>
          </a:xfrm>
          <a:prstGeom prst="rect">
            <a:avLst/>
          </a:prstGeom>
        </p:spPr>
      </p:pic>
    </p:spTree>
    <p:extLst>
      <p:ext uri="{BB962C8B-B14F-4D97-AF65-F5344CB8AC3E}">
        <p14:creationId xmlns:p14="http://schemas.microsoft.com/office/powerpoint/2010/main" val="256645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16266</TotalTime>
  <Words>823</Words>
  <Application>Microsoft Office PowerPoint</Application>
  <PresentationFormat>Personalizado</PresentationFormat>
  <Paragraphs>88</Paragraphs>
  <Slides>33</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43" baseType="lpstr">
      <vt:lpstr>Fredoka One Bold</vt:lpstr>
      <vt:lpstr>Nunito</vt:lpstr>
      <vt:lpstr>Nunito Bold</vt:lpstr>
      <vt:lpstr>Arial</vt:lpstr>
      <vt:lpstr>Times-Roman</vt:lpstr>
      <vt:lpstr>Calibri Light</vt:lpstr>
      <vt:lpstr>Calibri</vt:lpstr>
      <vt:lpstr>Times New Roman</vt:lpstr>
      <vt:lpstr>Tema de Office</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Naty</dc:creator>
  <cp:lastModifiedBy>Usuario</cp:lastModifiedBy>
  <cp:revision>51</cp:revision>
  <dcterms:created xsi:type="dcterms:W3CDTF">2006-08-16T00:00:00Z</dcterms:created>
  <dcterms:modified xsi:type="dcterms:W3CDTF">2023-08-08T21:15:13Z</dcterms:modified>
  <dc:identifier>DAEYHwPQYCs</dc:identifier>
</cp:coreProperties>
</file>