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40"/>
  </p:notesMasterIdLst>
  <p:sldIdLst>
    <p:sldId id="288" r:id="rId2"/>
    <p:sldId id="287" r:id="rId3"/>
    <p:sldId id="290" r:id="rId4"/>
    <p:sldId id="292" r:id="rId5"/>
    <p:sldId id="293" r:id="rId6"/>
    <p:sldId id="298" r:id="rId7"/>
    <p:sldId id="295" r:id="rId8"/>
    <p:sldId id="296" r:id="rId9"/>
    <p:sldId id="297" r:id="rId10"/>
    <p:sldId id="299" r:id="rId11"/>
    <p:sldId id="300" r:id="rId12"/>
    <p:sldId id="302" r:id="rId13"/>
    <p:sldId id="319" r:id="rId14"/>
    <p:sldId id="303" r:id="rId15"/>
    <p:sldId id="304" r:id="rId16"/>
    <p:sldId id="305" r:id="rId17"/>
    <p:sldId id="306" r:id="rId18"/>
    <p:sldId id="307" r:id="rId19"/>
    <p:sldId id="308" r:id="rId20"/>
    <p:sldId id="309" r:id="rId21"/>
    <p:sldId id="320" r:id="rId22"/>
    <p:sldId id="321" r:id="rId23"/>
    <p:sldId id="286" r:id="rId24"/>
    <p:sldId id="276" r:id="rId25"/>
    <p:sldId id="278" r:id="rId26"/>
    <p:sldId id="277" r:id="rId27"/>
    <p:sldId id="285" r:id="rId28"/>
    <p:sldId id="282" r:id="rId29"/>
    <p:sldId id="314" r:id="rId30"/>
    <p:sldId id="322" r:id="rId31"/>
    <p:sldId id="323" r:id="rId32"/>
    <p:sldId id="324" r:id="rId33"/>
    <p:sldId id="312" r:id="rId34"/>
    <p:sldId id="325" r:id="rId35"/>
    <p:sldId id="316" r:id="rId36"/>
    <p:sldId id="284" r:id="rId37"/>
    <p:sldId id="317" r:id="rId38"/>
    <p:sldId id="31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lia" initials="n" lastIdx="1" clrIdx="0">
    <p:extLst>
      <p:ext uri="{19B8F6BF-5375-455C-9EA6-DF929625EA0E}">
        <p15:presenceInfo xmlns:p15="http://schemas.microsoft.com/office/powerpoint/2012/main" userId="c33dd83b39f5cd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0654"/>
    <a:srgbClr val="F616F6"/>
    <a:srgbClr val="FA7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85" autoAdjust="0"/>
    <p:restoredTop sz="94660"/>
  </p:normalViewPr>
  <p:slideViewPr>
    <p:cSldViewPr>
      <p:cViewPr>
        <p:scale>
          <a:sx n="70" d="100"/>
          <a:sy n="70" d="100"/>
        </p:scale>
        <p:origin x="44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C30B7B-C15D-4DD7-AF70-E0E5EB561D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a:extLst>
              <a:ext uri="{FF2B5EF4-FFF2-40B4-BE49-F238E27FC236}">
                <a16:creationId xmlns:a16="http://schemas.microsoft.com/office/drawing/2014/main" id="{E06CF649-CC6B-40C6-87AD-D172ADB453C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AD1C6-541A-4309-8920-56BA3E362C89}" type="datetimeFigureOut">
              <a:rPr lang="es-AR" smtClean="0"/>
              <a:t>14/8/2023</a:t>
            </a:fld>
            <a:endParaRPr lang="es-AR"/>
          </a:p>
        </p:txBody>
      </p:sp>
      <p:sp>
        <p:nvSpPr>
          <p:cNvPr id="4" name="Slide Image Placeholder 3">
            <a:extLst>
              <a:ext uri="{FF2B5EF4-FFF2-40B4-BE49-F238E27FC236}">
                <a16:creationId xmlns:a16="http://schemas.microsoft.com/office/drawing/2014/main" id="{C87C77C5-1FD2-4D60-929B-A95944EF558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a:extLst>
              <a:ext uri="{FF2B5EF4-FFF2-40B4-BE49-F238E27FC236}">
                <a16:creationId xmlns:a16="http://schemas.microsoft.com/office/drawing/2014/main" id="{871B2523-8C3D-4E5A-A628-F242481FDDC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a:extLst>
              <a:ext uri="{FF2B5EF4-FFF2-40B4-BE49-F238E27FC236}">
                <a16:creationId xmlns:a16="http://schemas.microsoft.com/office/drawing/2014/main" id="{3398EDA7-4AE9-4FB4-87CF-396BE258BF1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a:extLst>
              <a:ext uri="{FF2B5EF4-FFF2-40B4-BE49-F238E27FC236}">
                <a16:creationId xmlns:a16="http://schemas.microsoft.com/office/drawing/2014/main" id="{21308354-2314-49D3-8CDF-480EB5940AA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9F753-570C-46A7-A18D-12D4A7232689}" type="slidenum">
              <a:rPr lang="es-AR" smtClean="0"/>
              <a:t>‹Nº›</a:t>
            </a:fld>
            <a:endParaRPr lang="es-AR"/>
          </a:p>
        </p:txBody>
      </p:sp>
    </p:spTree>
    <p:extLst>
      <p:ext uri="{BB962C8B-B14F-4D97-AF65-F5344CB8AC3E}">
        <p14:creationId xmlns:p14="http://schemas.microsoft.com/office/powerpoint/2010/main" val="207451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5"/>
          </p:nvPr>
        </p:nvSpPr>
        <p:spPr/>
        <p:txBody>
          <a:bodyPr/>
          <a:lstStyle/>
          <a:p>
            <a:fld id="{240FE7FB-2F1F-4F8F-AD68-C8910E578FE3}" type="slidenum">
              <a:rPr lang="es-AR" smtClean="0"/>
              <a:t>14</a:t>
            </a:fld>
            <a:endParaRPr lang="es-AR"/>
          </a:p>
        </p:txBody>
      </p:sp>
    </p:spTree>
    <p:extLst>
      <p:ext uri="{BB962C8B-B14F-4D97-AF65-F5344CB8AC3E}">
        <p14:creationId xmlns:p14="http://schemas.microsoft.com/office/powerpoint/2010/main" val="218991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E36021E6-B238-48C6-B345-FEA8EF6993A5}" type="datetimeFigureOut">
              <a:rPr lang="es-AR" smtClean="0"/>
              <a:t>14/8/2023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03EDDA6-A613-43C5-83EA-FFD76FBA8E00}" type="slidenum">
              <a:rPr lang="es-AR" smtClean="0"/>
              <a:t>‹Nº›</a:t>
            </a:fld>
            <a:endParaRPr lang="es-AR"/>
          </a:p>
        </p:txBody>
      </p:sp>
    </p:spTree>
    <p:extLst>
      <p:ext uri="{BB962C8B-B14F-4D97-AF65-F5344CB8AC3E}">
        <p14:creationId xmlns:p14="http://schemas.microsoft.com/office/powerpoint/2010/main" val="36546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E36021E6-B238-48C6-B345-FEA8EF6993A5}" type="datetimeFigureOut">
              <a:rPr lang="es-AR" smtClean="0"/>
              <a:t>14/8/2023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03EDDA6-A613-43C5-83EA-FFD76FBA8E00}" type="slidenum">
              <a:rPr lang="es-AR" smtClean="0"/>
              <a:t>‹Nº›</a:t>
            </a:fld>
            <a:endParaRPr lang="es-AR"/>
          </a:p>
        </p:txBody>
      </p:sp>
    </p:spTree>
    <p:extLst>
      <p:ext uri="{BB962C8B-B14F-4D97-AF65-F5344CB8AC3E}">
        <p14:creationId xmlns:p14="http://schemas.microsoft.com/office/powerpoint/2010/main" val="405921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E36021E6-B238-48C6-B345-FEA8EF6993A5}" type="datetimeFigureOut">
              <a:rPr lang="es-AR" smtClean="0"/>
              <a:t>14/8/2023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03EDDA6-A613-43C5-83EA-FFD76FBA8E00}" type="slidenum">
              <a:rPr lang="es-AR" smtClean="0"/>
              <a:t>‹Nº›</a:t>
            </a:fld>
            <a:endParaRPr lang="es-AR"/>
          </a:p>
        </p:txBody>
      </p:sp>
    </p:spTree>
    <p:extLst>
      <p:ext uri="{BB962C8B-B14F-4D97-AF65-F5344CB8AC3E}">
        <p14:creationId xmlns:p14="http://schemas.microsoft.com/office/powerpoint/2010/main" val="389355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E36021E6-B238-48C6-B345-FEA8EF6993A5}" type="datetimeFigureOut">
              <a:rPr lang="es-AR" smtClean="0"/>
              <a:t>14/8/2023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03EDDA6-A613-43C5-83EA-FFD76FBA8E00}" type="slidenum">
              <a:rPr lang="es-AR" smtClean="0"/>
              <a:t>‹Nº›</a:t>
            </a:fld>
            <a:endParaRPr lang="es-AR"/>
          </a:p>
        </p:txBody>
      </p:sp>
    </p:spTree>
    <p:extLst>
      <p:ext uri="{BB962C8B-B14F-4D97-AF65-F5344CB8AC3E}">
        <p14:creationId xmlns:p14="http://schemas.microsoft.com/office/powerpoint/2010/main" val="40749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36021E6-B238-48C6-B345-FEA8EF6993A5}" type="datetimeFigureOut">
              <a:rPr lang="es-AR" smtClean="0"/>
              <a:t>14/8/2023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03EDDA6-A613-43C5-83EA-FFD76FBA8E00}" type="slidenum">
              <a:rPr lang="es-AR" smtClean="0"/>
              <a:t>‹Nº›</a:t>
            </a:fld>
            <a:endParaRPr lang="es-AR"/>
          </a:p>
        </p:txBody>
      </p:sp>
    </p:spTree>
    <p:extLst>
      <p:ext uri="{BB962C8B-B14F-4D97-AF65-F5344CB8AC3E}">
        <p14:creationId xmlns:p14="http://schemas.microsoft.com/office/powerpoint/2010/main" val="279232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E36021E6-B238-48C6-B345-FEA8EF6993A5}" type="datetimeFigureOut">
              <a:rPr lang="es-AR" smtClean="0"/>
              <a:t>14/8/2023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03EDDA6-A613-43C5-83EA-FFD76FBA8E00}" type="slidenum">
              <a:rPr lang="es-AR" smtClean="0"/>
              <a:t>‹Nº›</a:t>
            </a:fld>
            <a:endParaRPr lang="es-AR"/>
          </a:p>
        </p:txBody>
      </p:sp>
    </p:spTree>
    <p:extLst>
      <p:ext uri="{BB962C8B-B14F-4D97-AF65-F5344CB8AC3E}">
        <p14:creationId xmlns:p14="http://schemas.microsoft.com/office/powerpoint/2010/main" val="217826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E36021E6-B238-48C6-B345-FEA8EF6993A5}" type="datetimeFigureOut">
              <a:rPr lang="es-AR" smtClean="0"/>
              <a:t>14/8/2023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603EDDA6-A613-43C5-83EA-FFD76FBA8E00}" type="slidenum">
              <a:rPr lang="es-AR" smtClean="0"/>
              <a:t>‹Nº›</a:t>
            </a:fld>
            <a:endParaRPr lang="es-AR"/>
          </a:p>
        </p:txBody>
      </p:sp>
    </p:spTree>
    <p:extLst>
      <p:ext uri="{BB962C8B-B14F-4D97-AF65-F5344CB8AC3E}">
        <p14:creationId xmlns:p14="http://schemas.microsoft.com/office/powerpoint/2010/main" val="80816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E36021E6-B238-48C6-B345-FEA8EF6993A5}" type="datetimeFigureOut">
              <a:rPr lang="es-AR" smtClean="0"/>
              <a:t>14/8/2023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603EDDA6-A613-43C5-83EA-FFD76FBA8E00}" type="slidenum">
              <a:rPr lang="es-AR" smtClean="0"/>
              <a:t>‹Nº›</a:t>
            </a:fld>
            <a:endParaRPr lang="es-AR"/>
          </a:p>
        </p:txBody>
      </p:sp>
    </p:spTree>
    <p:extLst>
      <p:ext uri="{BB962C8B-B14F-4D97-AF65-F5344CB8AC3E}">
        <p14:creationId xmlns:p14="http://schemas.microsoft.com/office/powerpoint/2010/main" val="216806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36021E6-B238-48C6-B345-FEA8EF6993A5}" type="datetimeFigureOut">
              <a:rPr lang="es-AR" smtClean="0"/>
              <a:t>14/8/2023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603EDDA6-A613-43C5-83EA-FFD76FBA8E00}" type="slidenum">
              <a:rPr lang="es-AR" smtClean="0"/>
              <a:t>‹Nº›</a:t>
            </a:fld>
            <a:endParaRPr lang="es-AR"/>
          </a:p>
        </p:txBody>
      </p:sp>
    </p:spTree>
    <p:extLst>
      <p:ext uri="{BB962C8B-B14F-4D97-AF65-F5344CB8AC3E}">
        <p14:creationId xmlns:p14="http://schemas.microsoft.com/office/powerpoint/2010/main" val="207530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36021E6-B238-48C6-B345-FEA8EF6993A5}" type="datetimeFigureOut">
              <a:rPr lang="es-AR" smtClean="0"/>
              <a:t>14/8/2023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03EDDA6-A613-43C5-83EA-FFD76FBA8E00}" type="slidenum">
              <a:rPr lang="es-AR" smtClean="0"/>
              <a:t>‹Nº›</a:t>
            </a:fld>
            <a:endParaRPr lang="es-AR"/>
          </a:p>
        </p:txBody>
      </p:sp>
    </p:spTree>
    <p:extLst>
      <p:ext uri="{BB962C8B-B14F-4D97-AF65-F5344CB8AC3E}">
        <p14:creationId xmlns:p14="http://schemas.microsoft.com/office/powerpoint/2010/main" val="120974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36021E6-B238-48C6-B345-FEA8EF6993A5}" type="datetimeFigureOut">
              <a:rPr lang="es-AR" smtClean="0"/>
              <a:t>14/8/2023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03EDDA6-A613-43C5-83EA-FFD76FBA8E00}" type="slidenum">
              <a:rPr lang="es-AR" smtClean="0"/>
              <a:t>‹Nº›</a:t>
            </a:fld>
            <a:endParaRPr lang="es-AR"/>
          </a:p>
        </p:txBody>
      </p:sp>
    </p:spTree>
    <p:extLst>
      <p:ext uri="{BB962C8B-B14F-4D97-AF65-F5344CB8AC3E}">
        <p14:creationId xmlns:p14="http://schemas.microsoft.com/office/powerpoint/2010/main" val="93858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6021E6-B238-48C6-B345-FEA8EF6993A5}" type="datetimeFigureOut">
              <a:rPr lang="es-AR" smtClean="0"/>
              <a:t>14/8/2023</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3EDDA6-A613-43C5-83EA-FFD76FBA8E00}" type="slidenum">
              <a:rPr lang="es-AR" smtClean="0"/>
              <a:t>‹Nº›</a:t>
            </a:fld>
            <a:endParaRPr lang="es-AR"/>
          </a:p>
        </p:txBody>
      </p:sp>
    </p:spTree>
    <p:extLst>
      <p:ext uri="{BB962C8B-B14F-4D97-AF65-F5344CB8AC3E}">
        <p14:creationId xmlns:p14="http://schemas.microsoft.com/office/powerpoint/2010/main" val="393250031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8" Type="http://schemas.openxmlformats.org/officeDocument/2006/relationships/image" Target="../media/image21.emf"/><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emf"/><Relationship Id="rId4" Type="http://schemas.openxmlformats.org/officeDocument/2006/relationships/image" Target="../media/image80.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drive/folders/1vyk_NqMern8rF6iBkfYlfAUdHVkv80lf?usp=shari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4.w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3041" y="2204864"/>
            <a:ext cx="8640959" cy="2123658"/>
          </a:xfrm>
          <a:prstGeom prst="rect">
            <a:avLst/>
          </a:prstGeom>
          <a:noFill/>
        </p:spPr>
        <p:txBody>
          <a:bodyPr wrap="square" rtlCol="0">
            <a:spAutoFit/>
          </a:bodyPr>
          <a:lstStyle/>
          <a:p>
            <a:pPr algn="ctr"/>
            <a:r>
              <a:rPr lang="es-AR" sz="6600" dirty="0" smtClean="0"/>
              <a:t>Regresión y Correlación Lineal</a:t>
            </a:r>
            <a:endParaRPr lang="es-AR" sz="6600" dirty="0"/>
          </a:p>
        </p:txBody>
      </p:sp>
    </p:spTree>
    <p:extLst>
      <p:ext uri="{BB962C8B-B14F-4D97-AF65-F5344CB8AC3E}">
        <p14:creationId xmlns:p14="http://schemas.microsoft.com/office/powerpoint/2010/main" val="2406170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476672"/>
            <a:ext cx="7488832" cy="1231106"/>
          </a:xfrm>
          <a:prstGeom prst="rect">
            <a:avLst/>
          </a:prstGeom>
          <a:noFill/>
        </p:spPr>
        <p:txBody>
          <a:bodyPr wrap="square" rtlCol="0">
            <a:spAutoFit/>
          </a:bodyPr>
          <a:lstStyle/>
          <a:p>
            <a:pPr algn="just"/>
            <a:endParaRPr lang="es-ES" dirty="0"/>
          </a:p>
          <a:p>
            <a:pPr algn="just"/>
            <a:r>
              <a:rPr lang="es-ES" sz="2000" b="1" dirty="0"/>
              <a:t>¿Con qué datos contamos para llevar a cabo un análisis</a:t>
            </a:r>
            <a:r>
              <a:rPr lang="es-ES" sz="2000" dirty="0"/>
              <a:t>? </a:t>
            </a:r>
          </a:p>
          <a:p>
            <a:pPr algn="just"/>
            <a:r>
              <a:rPr lang="es-ES" dirty="0"/>
              <a:t>Disponemos de n observaciones de dos variables aleatorias medidas en </a:t>
            </a:r>
            <a:r>
              <a:rPr lang="es-ES" dirty="0" smtClean="0"/>
              <a:t>la misma unidad estadística</a:t>
            </a:r>
            <a:endParaRPr lang="es-A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1916832"/>
            <a:ext cx="576277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EF0AC89-89F9-4116-BCDA-CBB9F1D4772A}"/>
              </a:ext>
            </a:extLst>
          </p:cNvPr>
          <p:cNvSpPr txBox="1"/>
          <p:nvPr/>
        </p:nvSpPr>
        <p:spPr>
          <a:xfrm>
            <a:off x="1187624" y="5301208"/>
            <a:ext cx="6912768" cy="646331"/>
          </a:xfrm>
          <a:prstGeom prst="rect">
            <a:avLst/>
          </a:prstGeom>
          <a:noFill/>
        </p:spPr>
        <p:txBody>
          <a:bodyPr wrap="square" rtlCol="0">
            <a:spAutoFit/>
          </a:bodyPr>
          <a:lstStyle/>
          <a:p>
            <a:r>
              <a:rPr lang="es-ES" dirty="0"/>
              <a:t>X: variable independiente, predictora o explicativa</a:t>
            </a:r>
          </a:p>
          <a:p>
            <a:r>
              <a:rPr lang="es-ES" dirty="0"/>
              <a:t>Y: variable dependiente o respuesta.</a:t>
            </a:r>
            <a:endParaRPr lang="es-AR" dirty="0"/>
          </a:p>
        </p:txBody>
      </p:sp>
    </p:spTree>
    <p:extLst>
      <p:ext uri="{BB962C8B-B14F-4D97-AF65-F5344CB8AC3E}">
        <p14:creationId xmlns:p14="http://schemas.microsoft.com/office/powerpoint/2010/main" val="62851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188640"/>
            <a:ext cx="7416824" cy="2400657"/>
          </a:xfrm>
          <a:prstGeom prst="rect">
            <a:avLst/>
          </a:prstGeom>
          <a:noFill/>
        </p:spPr>
        <p:txBody>
          <a:bodyPr wrap="square" rtlCol="0">
            <a:spAutoFit/>
          </a:bodyPr>
          <a:lstStyle/>
          <a:p>
            <a:r>
              <a:rPr lang="es-ES" sz="2400" b="1" dirty="0"/>
              <a:t>¿Cómo puede visualizarse la información recabada? </a:t>
            </a:r>
          </a:p>
          <a:p>
            <a:endParaRPr lang="es-ES" b="1" dirty="0"/>
          </a:p>
          <a:p>
            <a:r>
              <a:rPr lang="es-ES" b="1" dirty="0"/>
              <a:t>Gráfico de dispersión</a:t>
            </a:r>
          </a:p>
          <a:p>
            <a:endParaRPr lang="es-ES" b="1" dirty="0"/>
          </a:p>
          <a:p>
            <a:pPr algn="just"/>
            <a:r>
              <a:rPr lang="es-ES" altLang="es-AR" dirty="0"/>
              <a:t>Es una gráfica que se representa en el sistema de ejes cartesianos los pares ordenados, correspondientes a los datos apareados que resultan de las mediciones.</a:t>
            </a:r>
          </a:p>
          <a:p>
            <a:endParaRPr lang="es-AR" b="1" dirty="0"/>
          </a:p>
        </p:txBody>
      </p:sp>
      <p:pic>
        <p:nvPicPr>
          <p:cNvPr id="6" name="Picture 4">
            <a:extLst>
              <a:ext uri="{FF2B5EF4-FFF2-40B4-BE49-F238E27FC236}">
                <a16:creationId xmlns:a16="http://schemas.microsoft.com/office/drawing/2014/main" id="{B7843163-AC65-4293-8FCE-F44167D56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660" t="47249" r="60429" b="29189"/>
          <a:stretch>
            <a:fillRect/>
          </a:stretch>
        </p:blipFill>
        <p:spPr bwMode="auto">
          <a:xfrm>
            <a:off x="2951956" y="2348880"/>
            <a:ext cx="3240088"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p:cNvSpPr txBox="1"/>
          <p:nvPr/>
        </p:nvSpPr>
        <p:spPr>
          <a:xfrm>
            <a:off x="305526" y="5229200"/>
            <a:ext cx="8532948" cy="1200329"/>
          </a:xfrm>
          <a:prstGeom prst="rect">
            <a:avLst/>
          </a:prstGeom>
          <a:noFill/>
        </p:spPr>
        <p:txBody>
          <a:bodyPr wrap="square" rtlCol="0">
            <a:spAutoFit/>
          </a:bodyPr>
          <a:lstStyle/>
          <a:p>
            <a:pPr algn="just"/>
            <a:r>
              <a:rPr lang="es-ES" dirty="0"/>
              <a:t>La nube resultante de puntos permite evaluar </a:t>
            </a:r>
            <a:r>
              <a:rPr lang="es-ES" dirty="0" smtClean="0"/>
              <a:t>visualmente si </a:t>
            </a:r>
            <a:r>
              <a:rPr lang="es-ES" dirty="0"/>
              <a:t>existe relación entre las dos variables y la naturaleza de tal relación. Si es lineal, curvilínea, exponencial, logarítmica, cíclica, creciente, decreciente, etc. o si no hay relación aparente entre las variables.</a:t>
            </a:r>
            <a:endParaRPr lang="en-US" dirty="0"/>
          </a:p>
          <a:p>
            <a:endParaRPr lang="en-US" dirty="0"/>
          </a:p>
        </p:txBody>
      </p:sp>
      <p:sp>
        <p:nvSpPr>
          <p:cNvPr id="5" name="2 Rectángulo redondeado"/>
          <p:cNvSpPr/>
          <p:nvPr/>
        </p:nvSpPr>
        <p:spPr>
          <a:xfrm>
            <a:off x="5868144" y="2589297"/>
            <a:ext cx="2952328" cy="695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a:t>P</a:t>
            </a:r>
            <a:r>
              <a:rPr lang="es-AR" sz="1400" b="1" dirty="0" smtClean="0"/>
              <a:t>odemos </a:t>
            </a:r>
            <a:r>
              <a:rPr lang="es-AR" sz="1400" b="1" dirty="0"/>
              <a:t>identificar</a:t>
            </a:r>
          </a:p>
          <a:p>
            <a:pPr algn="ctr"/>
            <a:r>
              <a:rPr lang="es-AR" sz="1400" b="1" dirty="0"/>
              <a:t>patrones que indiquen que las variables están </a:t>
            </a:r>
            <a:r>
              <a:rPr lang="es-AR" sz="1400" b="1" dirty="0" smtClean="0"/>
              <a:t>relacionadas</a:t>
            </a:r>
            <a:endParaRPr lang="es-AR" sz="1400" b="1" dirty="0"/>
          </a:p>
        </p:txBody>
      </p:sp>
      <p:sp>
        <p:nvSpPr>
          <p:cNvPr id="7" name="6 Rectángulo redondeado"/>
          <p:cNvSpPr/>
          <p:nvPr/>
        </p:nvSpPr>
        <p:spPr>
          <a:xfrm>
            <a:off x="5940152" y="4318605"/>
            <a:ext cx="2952328" cy="695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a:t>P</a:t>
            </a:r>
            <a:r>
              <a:rPr lang="es-AR" sz="1400" b="1" dirty="0" smtClean="0"/>
              <a:t>odemos </a:t>
            </a:r>
            <a:r>
              <a:rPr lang="es-AR" sz="1400" b="1" dirty="0"/>
              <a:t>ver qué</a:t>
            </a:r>
          </a:p>
          <a:p>
            <a:pPr algn="ctr"/>
            <a:r>
              <a:rPr lang="es-AR" sz="1400" b="1" dirty="0"/>
              <a:t>tipo </a:t>
            </a:r>
            <a:r>
              <a:rPr lang="es-AR" sz="1400" b="1" dirty="0" smtClean="0"/>
              <a:t>de relación y que modelo describe </a:t>
            </a:r>
            <a:r>
              <a:rPr lang="es-AR" sz="1400" b="1" dirty="0"/>
              <a:t>esta relación.</a:t>
            </a:r>
          </a:p>
        </p:txBody>
      </p:sp>
      <p:sp>
        <p:nvSpPr>
          <p:cNvPr id="8" name="4 Flecha abajo"/>
          <p:cNvSpPr/>
          <p:nvPr/>
        </p:nvSpPr>
        <p:spPr>
          <a:xfrm>
            <a:off x="7092280" y="3429000"/>
            <a:ext cx="576064"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7 CuadroTexto"/>
          <p:cNvSpPr txBox="1"/>
          <p:nvPr/>
        </p:nvSpPr>
        <p:spPr>
          <a:xfrm>
            <a:off x="7596336" y="3501008"/>
            <a:ext cx="1475656"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AR" sz="1400" dirty="0" smtClean="0"/>
              <a:t>Si SUCEDE ESTO</a:t>
            </a:r>
            <a:endParaRPr lang="es-AR" sz="1400" dirty="0"/>
          </a:p>
        </p:txBody>
      </p:sp>
    </p:spTree>
    <p:extLst>
      <p:ext uri="{BB962C8B-B14F-4D97-AF65-F5344CB8AC3E}">
        <p14:creationId xmlns:p14="http://schemas.microsoft.com/office/powerpoint/2010/main" val="235160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Elipse"/>
          <p:cNvSpPr/>
          <p:nvPr/>
        </p:nvSpPr>
        <p:spPr>
          <a:xfrm>
            <a:off x="1924728" y="2362243"/>
            <a:ext cx="5400600" cy="8147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ltLang="es-AR" sz="2000" dirty="0" smtClean="0"/>
          </a:p>
          <a:p>
            <a:pPr algn="ctr"/>
            <a:r>
              <a:rPr lang="es-ES" altLang="es-AR" sz="2000" dirty="0" smtClean="0"/>
              <a:t>x </a:t>
            </a:r>
            <a:r>
              <a:rPr lang="es-ES" altLang="es-AR" sz="2000" dirty="0"/>
              <a:t>e y </a:t>
            </a:r>
            <a:r>
              <a:rPr lang="es-ES" altLang="es-AR" sz="2000" dirty="0" smtClean="0"/>
              <a:t>determinísticas</a:t>
            </a:r>
            <a:endParaRPr lang="es-ES" altLang="es-AR" sz="2000" dirty="0"/>
          </a:p>
          <a:p>
            <a:pPr algn="ctr"/>
            <a:endParaRPr lang="es-AR" dirty="0"/>
          </a:p>
        </p:txBody>
      </p:sp>
      <p:sp>
        <p:nvSpPr>
          <p:cNvPr id="5" name="4 Elipse"/>
          <p:cNvSpPr/>
          <p:nvPr/>
        </p:nvSpPr>
        <p:spPr>
          <a:xfrm>
            <a:off x="2057954" y="3670341"/>
            <a:ext cx="5220580" cy="936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571500" indent="-571500">
              <a:buFont typeface="Arial" pitchFamily="34" charset="0"/>
              <a:buChar char="•"/>
            </a:pPr>
            <a:endParaRPr lang="es-ES" altLang="es-AR" dirty="0" smtClean="0"/>
          </a:p>
          <a:p>
            <a:r>
              <a:rPr lang="es-ES" altLang="es-AR" dirty="0" smtClean="0"/>
              <a:t>x:determinística </a:t>
            </a:r>
            <a:r>
              <a:rPr lang="es-ES" altLang="es-AR" dirty="0"/>
              <a:t>e </a:t>
            </a:r>
            <a:r>
              <a:rPr lang="es-ES" altLang="es-AR" dirty="0" smtClean="0"/>
              <a:t>y:probabilística </a:t>
            </a:r>
            <a:endParaRPr lang="es-ES" altLang="es-AR" dirty="0"/>
          </a:p>
          <a:p>
            <a:pPr algn="ctr"/>
            <a:endParaRPr lang="es-AR" dirty="0"/>
          </a:p>
        </p:txBody>
      </p:sp>
      <p:sp>
        <p:nvSpPr>
          <p:cNvPr id="7" name="6 Elipse"/>
          <p:cNvSpPr/>
          <p:nvPr/>
        </p:nvSpPr>
        <p:spPr>
          <a:xfrm>
            <a:off x="2015716" y="5085184"/>
            <a:ext cx="5184576" cy="98072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altLang="es-AR" dirty="0"/>
              <a:t>x e y probabilísticas</a:t>
            </a:r>
          </a:p>
          <a:p>
            <a:pPr algn="ctr"/>
            <a:r>
              <a:rPr lang="es-ES" altLang="es-AR" dirty="0"/>
              <a:t> </a:t>
            </a:r>
            <a:endParaRPr lang="es-AR" dirty="0"/>
          </a:p>
        </p:txBody>
      </p:sp>
      <p:sp>
        <p:nvSpPr>
          <p:cNvPr id="4" name="Rectángulo 3"/>
          <p:cNvSpPr/>
          <p:nvPr/>
        </p:nvSpPr>
        <p:spPr>
          <a:xfrm>
            <a:off x="1691680" y="438641"/>
            <a:ext cx="5904656" cy="1200329"/>
          </a:xfrm>
          <a:prstGeom prst="rect">
            <a:avLst/>
          </a:prstGeom>
        </p:spPr>
        <p:txBody>
          <a:bodyPr wrap="square">
            <a:spAutoFit/>
          </a:bodyPr>
          <a:lstStyle/>
          <a:p>
            <a:pPr algn="ctr"/>
            <a:endParaRPr lang="es-ES" sz="3600" b="1" dirty="0" smtClean="0"/>
          </a:p>
          <a:p>
            <a:pPr algn="ctr"/>
            <a:r>
              <a:rPr lang="es-ES" sz="3600" b="1" dirty="0"/>
              <a:t>Variables que intervienen</a:t>
            </a:r>
          </a:p>
        </p:txBody>
      </p:sp>
    </p:spTree>
    <p:extLst>
      <p:ext uri="{BB962C8B-B14F-4D97-AF65-F5344CB8AC3E}">
        <p14:creationId xmlns:p14="http://schemas.microsoft.com/office/powerpoint/2010/main" val="410522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620688"/>
            <a:ext cx="8064896" cy="3600986"/>
          </a:xfrm>
          <a:prstGeom prst="rect">
            <a:avLst/>
          </a:prstGeom>
        </p:spPr>
        <p:txBody>
          <a:bodyPr wrap="square">
            <a:spAutoFit/>
          </a:bodyPr>
          <a:lstStyle/>
          <a:p>
            <a:pPr algn="just">
              <a:spcAft>
                <a:spcPts val="0"/>
              </a:spcAft>
            </a:pPr>
            <a:r>
              <a:rPr lang="es-MX"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Bajo la mirada del </a:t>
            </a:r>
            <a:r>
              <a:rPr lang="es-MX" sz="18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determinismo</a:t>
            </a:r>
            <a:r>
              <a:rPr lang="es-MX"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es posible predecir en forma certera y exacta las consecuencias de un fenómeno antes que este ocurra no dando lugar a la incertidumbre, con esto se puede asegurar el hecho de que un experimento es reproducible ya que uno de sus supuestos es que </a:t>
            </a:r>
            <a:r>
              <a:rPr lang="es-MX" sz="18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causas iguales causan efectos iguales</a:t>
            </a:r>
            <a:r>
              <a:rPr lang="es-MX"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MX" sz="1800" kern="12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0"/>
              </a:spcAft>
            </a:pPr>
            <a:endParaRPr lang="es-MX"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0"/>
              </a:spcAft>
            </a:pPr>
            <a:endParaRPr lang="en-US" sz="1200" dirty="0">
              <a:effectLst/>
              <a:latin typeface="Times New Roman" panose="02020603050405020304" pitchFamily="18" charset="0"/>
              <a:ea typeface="Times New Roman" panose="02020603050405020304" pitchFamily="18" charset="0"/>
            </a:endParaRPr>
          </a:p>
          <a:p>
            <a:pPr algn="just">
              <a:spcAft>
                <a:spcPts val="0"/>
              </a:spcAft>
            </a:pPr>
            <a:r>
              <a:rPr lang="es-MX"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En contraposición, </a:t>
            </a:r>
            <a:r>
              <a:rPr lang="es-MX" sz="18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la aleatoriedad </a:t>
            </a:r>
            <a:r>
              <a:rPr lang="es-MX"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 asocia a todo fenómeno o suceso que se rige bajo el azar, es decir se refiere a aquello que no se puede determinar con certeza antes que se produzca, por lo mismo, en un experimento aleatorio no es posible reproducir todas las condiciones para obtener idénticos resultados, y aunque </a:t>
            </a:r>
            <a:r>
              <a:rPr lang="es-MX" sz="18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fuese posible reproducir las condiciones del experimento, aun así no obtendríamos los mismos resultados</a:t>
            </a:r>
            <a:r>
              <a:rPr lang="es-MX"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6066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332656"/>
            <a:ext cx="7488832" cy="1477328"/>
          </a:xfrm>
          <a:prstGeom prst="rect">
            <a:avLst/>
          </a:prstGeom>
          <a:noFill/>
        </p:spPr>
        <p:txBody>
          <a:bodyPr wrap="square" rtlCol="0">
            <a:spAutoFit/>
          </a:bodyPr>
          <a:lstStyle/>
          <a:p>
            <a:r>
              <a:rPr lang="es-ES" b="1" dirty="0"/>
              <a:t>X e Y variables determinísticas.</a:t>
            </a:r>
          </a:p>
          <a:p>
            <a:endParaRPr lang="es-ES" b="1" dirty="0"/>
          </a:p>
          <a:p>
            <a:r>
              <a:rPr lang="es-ES" dirty="0"/>
              <a:t>Conocido el valor de X, el valor de Y queda perfectamente establecido. Para un mismo valor de X, el valor de Y es el </a:t>
            </a:r>
            <a:r>
              <a:rPr lang="es-ES" dirty="0" smtClean="0"/>
              <a:t>mismo. </a:t>
            </a:r>
            <a:r>
              <a:rPr lang="es-ES" i="1" dirty="0" smtClean="0"/>
              <a:t>No </a:t>
            </a:r>
            <a:r>
              <a:rPr lang="es-ES" i="1" dirty="0"/>
              <a:t>existe componente </a:t>
            </a:r>
            <a:r>
              <a:rPr lang="es-ES" i="1" dirty="0" smtClean="0"/>
              <a:t>aleatorio. </a:t>
            </a:r>
            <a:endParaRPr lang="es-ES" i="1" dirty="0"/>
          </a:p>
          <a:p>
            <a:endParaRPr lang="es-AR" dirty="0"/>
          </a:p>
        </p:txBody>
      </p:sp>
      <p:grpSp>
        <p:nvGrpSpPr>
          <p:cNvPr id="6" name="Grupo 5"/>
          <p:cNvGrpSpPr/>
          <p:nvPr/>
        </p:nvGrpSpPr>
        <p:grpSpPr>
          <a:xfrm>
            <a:off x="484016" y="2132856"/>
            <a:ext cx="8175968" cy="3981114"/>
            <a:chOff x="484016" y="2132856"/>
            <a:chExt cx="8175968" cy="3981114"/>
          </a:xfrm>
        </p:grpSpPr>
        <p:pic>
          <p:nvPicPr>
            <p:cNvPr id="5122" name="Picture 2" descr="Fundamentos de Electricidad: Ley de O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16" y="2502188"/>
              <a:ext cx="8175968" cy="291928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971600" y="2132856"/>
              <a:ext cx="1302088" cy="369332"/>
            </a:xfrm>
            <a:prstGeom prst="rect">
              <a:avLst/>
            </a:prstGeom>
            <a:noFill/>
          </p:spPr>
          <p:txBody>
            <a:bodyPr wrap="none" rtlCol="0">
              <a:spAutoFit/>
            </a:bodyPr>
            <a:lstStyle/>
            <a:p>
              <a:r>
                <a:rPr lang="es-AR" dirty="0" smtClean="0"/>
                <a:t>Ley de Ohm</a:t>
              </a:r>
              <a:endParaRPr lang="es-AR" dirty="0"/>
            </a:p>
          </p:txBody>
        </p:sp>
        <p:sp>
          <p:nvSpPr>
            <p:cNvPr id="3" name="CuadroTexto 2"/>
            <p:cNvSpPr txBox="1"/>
            <p:nvPr/>
          </p:nvSpPr>
          <p:spPr>
            <a:xfrm>
              <a:off x="813812" y="5467639"/>
              <a:ext cx="2297753" cy="646331"/>
            </a:xfrm>
            <a:prstGeom prst="rect">
              <a:avLst/>
            </a:prstGeom>
            <a:noFill/>
          </p:spPr>
          <p:txBody>
            <a:bodyPr wrap="square" rtlCol="0">
              <a:spAutoFit/>
            </a:bodyPr>
            <a:lstStyle/>
            <a:p>
              <a:r>
                <a:rPr lang="es-AR" sz="1200" dirty="0" smtClean="0"/>
                <a:t>I: Intensidad de la corriente</a:t>
              </a:r>
            </a:p>
            <a:p>
              <a:r>
                <a:rPr lang="es-AR" sz="1200" dirty="0" smtClean="0"/>
                <a:t>V: Tensión</a:t>
              </a:r>
            </a:p>
            <a:p>
              <a:r>
                <a:rPr lang="es-AR" sz="1200" dirty="0" smtClean="0"/>
                <a:t>R: Resistencia  </a:t>
              </a:r>
              <a:endParaRPr lang="es-AR" sz="1200" dirty="0"/>
            </a:p>
          </p:txBody>
        </p:sp>
      </p:grpSp>
    </p:spTree>
    <p:extLst>
      <p:ext uri="{BB962C8B-B14F-4D97-AF65-F5344CB8AC3E}">
        <p14:creationId xmlns:p14="http://schemas.microsoft.com/office/powerpoint/2010/main" val="39261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55576" y="404664"/>
            <a:ext cx="7416824" cy="1200329"/>
          </a:xfrm>
          <a:prstGeom prst="rect">
            <a:avLst/>
          </a:prstGeom>
        </p:spPr>
        <p:txBody>
          <a:bodyPr wrap="square">
            <a:spAutoFit/>
          </a:bodyPr>
          <a:lstStyle/>
          <a:p>
            <a:r>
              <a:rPr lang="es-ES" b="1" dirty="0"/>
              <a:t>X </a:t>
            </a:r>
            <a:r>
              <a:rPr lang="es-ES" b="1" dirty="0" smtClean="0"/>
              <a:t> Determinística e </a:t>
            </a:r>
            <a:r>
              <a:rPr lang="es-ES" b="1" dirty="0"/>
              <a:t>Y </a:t>
            </a:r>
            <a:r>
              <a:rPr lang="es-ES" b="1" dirty="0" smtClean="0"/>
              <a:t>probabilística .</a:t>
            </a:r>
            <a:endParaRPr lang="es-ES" b="1" dirty="0"/>
          </a:p>
          <a:p>
            <a:endParaRPr lang="es-ES" b="1" dirty="0"/>
          </a:p>
          <a:p>
            <a:r>
              <a:rPr lang="es-ES" dirty="0"/>
              <a:t>Conocido el valor de X, el valor de Y </a:t>
            </a:r>
            <a:r>
              <a:rPr lang="es-ES" dirty="0" smtClean="0"/>
              <a:t>no queda </a:t>
            </a:r>
            <a:r>
              <a:rPr lang="es-ES" dirty="0"/>
              <a:t>perfectamente establecido. </a:t>
            </a:r>
            <a:r>
              <a:rPr lang="es-ES" dirty="0" smtClean="0"/>
              <a:t>Un valor de </a:t>
            </a:r>
            <a:r>
              <a:rPr lang="es-ES" dirty="0"/>
              <a:t>X, </a:t>
            </a:r>
            <a:r>
              <a:rPr lang="es-ES" dirty="0" smtClean="0"/>
              <a:t>no siempre produce un mismo valor de Y</a:t>
            </a:r>
            <a:endParaRPr lang="es-ES" i="1" dirty="0"/>
          </a:p>
        </p:txBody>
      </p:sp>
      <p:pic>
        <p:nvPicPr>
          <p:cNvPr id="7" name="Imagen 6"/>
          <p:cNvPicPr>
            <a:picLocks noChangeAspect="1"/>
          </p:cNvPicPr>
          <p:nvPr/>
        </p:nvPicPr>
        <p:blipFill>
          <a:blip r:embed="rId2"/>
          <a:stretch>
            <a:fillRect/>
          </a:stretch>
        </p:blipFill>
        <p:spPr>
          <a:xfrm>
            <a:off x="763568" y="1629983"/>
            <a:ext cx="6451037" cy="1728192"/>
          </a:xfrm>
          <a:prstGeom prst="rect">
            <a:avLst/>
          </a:prstGeom>
        </p:spPr>
      </p:pic>
      <p:pic>
        <p:nvPicPr>
          <p:cNvPr id="2" name="Imagen 1"/>
          <p:cNvPicPr>
            <a:picLocks noChangeAspect="1"/>
          </p:cNvPicPr>
          <p:nvPr/>
        </p:nvPicPr>
        <p:blipFill>
          <a:blip r:embed="rId3"/>
          <a:stretch>
            <a:fillRect/>
          </a:stretch>
        </p:blipFill>
        <p:spPr>
          <a:xfrm>
            <a:off x="946337" y="3328541"/>
            <a:ext cx="3553655" cy="3256600"/>
          </a:xfrm>
          <a:prstGeom prst="rect">
            <a:avLst/>
          </a:prstGeom>
        </p:spPr>
      </p:pic>
    </p:spTree>
    <p:extLst>
      <p:ext uri="{BB962C8B-B14F-4D97-AF65-F5344CB8AC3E}">
        <p14:creationId xmlns:p14="http://schemas.microsoft.com/office/powerpoint/2010/main" val="171653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99592" y="332656"/>
            <a:ext cx="7344816" cy="1200329"/>
          </a:xfrm>
          <a:prstGeom prst="rect">
            <a:avLst/>
          </a:prstGeom>
          <a:noFill/>
        </p:spPr>
        <p:txBody>
          <a:bodyPr wrap="square" rtlCol="0">
            <a:spAutoFit/>
          </a:bodyPr>
          <a:lstStyle/>
          <a:p>
            <a:r>
              <a:rPr lang="es-ES" b="1" dirty="0"/>
              <a:t>X  e Y Probabilísticas </a:t>
            </a:r>
          </a:p>
          <a:p>
            <a:r>
              <a:rPr lang="es-ES" dirty="0"/>
              <a:t>Conocido el valor de X, el valor de Y no queda perfectamente establecido. Un valor de X no siempre produce un mismo valor de Y. </a:t>
            </a:r>
          </a:p>
          <a:p>
            <a:endParaRPr lang="es-ES" dirty="0"/>
          </a:p>
        </p:txBody>
      </p:sp>
      <p:pic>
        <p:nvPicPr>
          <p:cNvPr id="2" name="Imagen 1"/>
          <p:cNvPicPr>
            <a:picLocks noChangeAspect="1"/>
          </p:cNvPicPr>
          <p:nvPr/>
        </p:nvPicPr>
        <p:blipFill>
          <a:blip r:embed="rId2"/>
          <a:stretch>
            <a:fillRect/>
          </a:stretch>
        </p:blipFill>
        <p:spPr>
          <a:xfrm>
            <a:off x="923121" y="1558624"/>
            <a:ext cx="6222626" cy="1726360"/>
          </a:xfrm>
          <a:prstGeom prst="rect">
            <a:avLst/>
          </a:prstGeom>
        </p:spPr>
      </p:pic>
      <p:pic>
        <p:nvPicPr>
          <p:cNvPr id="3" name="Imagen 2"/>
          <p:cNvPicPr>
            <a:picLocks noChangeAspect="1"/>
          </p:cNvPicPr>
          <p:nvPr/>
        </p:nvPicPr>
        <p:blipFill>
          <a:blip r:embed="rId3"/>
          <a:stretch>
            <a:fillRect/>
          </a:stretch>
        </p:blipFill>
        <p:spPr>
          <a:xfrm>
            <a:off x="976909" y="3501008"/>
            <a:ext cx="3057525" cy="2524125"/>
          </a:xfrm>
          <a:prstGeom prst="rect">
            <a:avLst/>
          </a:prstGeom>
        </p:spPr>
      </p:pic>
    </p:spTree>
    <p:extLst>
      <p:ext uri="{BB962C8B-B14F-4D97-AF65-F5344CB8AC3E}">
        <p14:creationId xmlns:p14="http://schemas.microsoft.com/office/powerpoint/2010/main" val="294825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70265" y="188640"/>
            <a:ext cx="7488832" cy="954107"/>
          </a:xfrm>
          <a:prstGeom prst="rect">
            <a:avLst/>
          </a:prstGeom>
          <a:noFill/>
        </p:spPr>
        <p:txBody>
          <a:bodyPr wrap="square" rtlCol="0">
            <a:spAutoFit/>
          </a:bodyPr>
          <a:lstStyle/>
          <a:p>
            <a:r>
              <a:rPr lang="es-ES" sz="2800" b="1" dirty="0"/>
              <a:t>Tipos de relación</a:t>
            </a:r>
          </a:p>
          <a:p>
            <a:pPr marL="285750" indent="-285750">
              <a:buFont typeface="Arial" pitchFamily="34" charset="0"/>
              <a:buChar char="•"/>
            </a:pPr>
            <a:r>
              <a:rPr lang="es-ES" sz="2800" b="1" dirty="0"/>
              <a:t>Relaciones perfectas</a:t>
            </a:r>
          </a:p>
        </p:txBody>
      </p:sp>
      <p:pic>
        <p:nvPicPr>
          <p:cNvPr id="5" name="Picture 3">
            <a:extLst>
              <a:ext uri="{FF2B5EF4-FFF2-40B4-BE49-F238E27FC236}">
                <a16:creationId xmlns:a16="http://schemas.microsoft.com/office/drawing/2014/main" id="{46778253-0F4A-4167-8888-755C4F55D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530" t="53864" r="29126" b="29126"/>
          <a:stretch>
            <a:fillRect/>
          </a:stretch>
        </p:blipFill>
        <p:spPr bwMode="auto">
          <a:xfrm>
            <a:off x="1115832" y="1340768"/>
            <a:ext cx="7560624"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6 CuadroTexto"/>
          <p:cNvSpPr txBox="1"/>
          <p:nvPr/>
        </p:nvSpPr>
        <p:spPr>
          <a:xfrm>
            <a:off x="1007156" y="3501008"/>
            <a:ext cx="7287497" cy="523220"/>
          </a:xfrm>
          <a:prstGeom prst="rect">
            <a:avLst/>
          </a:prstGeom>
          <a:noFill/>
        </p:spPr>
        <p:txBody>
          <a:bodyPr wrap="square" rtlCol="0">
            <a:spAutoFit/>
          </a:bodyPr>
          <a:lstStyle/>
          <a:p>
            <a:pPr marL="285750" indent="-285750">
              <a:buFont typeface="Arial" pitchFamily="34" charset="0"/>
              <a:buChar char="•"/>
            </a:pPr>
            <a:r>
              <a:rPr lang="es-ES" sz="2800" b="1" dirty="0"/>
              <a:t>Relaciones imperfectas</a:t>
            </a:r>
          </a:p>
        </p:txBody>
      </p:sp>
      <p:pic>
        <p:nvPicPr>
          <p:cNvPr id="8" name="Picture 4">
            <a:extLst>
              <a:ext uri="{FF2B5EF4-FFF2-40B4-BE49-F238E27FC236}">
                <a16:creationId xmlns:a16="http://schemas.microsoft.com/office/drawing/2014/main" id="{43E64DD4-055E-45EB-B18C-9A47EDD7E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508" t="56615" r="42912" b="21651"/>
          <a:stretch>
            <a:fillRect/>
          </a:stretch>
        </p:blipFill>
        <p:spPr bwMode="auto">
          <a:xfrm>
            <a:off x="2886611" y="4240252"/>
            <a:ext cx="4019066" cy="205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581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stretch>
            <a:fillRect/>
          </a:stretch>
        </p:blipFill>
        <p:spPr>
          <a:xfrm>
            <a:off x="-14299" y="1628800"/>
            <a:ext cx="9158299" cy="2880320"/>
          </a:xfrm>
          <a:prstGeom prst="rect">
            <a:avLst/>
          </a:prstGeom>
        </p:spPr>
      </p:pic>
    </p:spTree>
    <p:extLst>
      <p:ext uri="{BB962C8B-B14F-4D97-AF65-F5344CB8AC3E}">
        <p14:creationId xmlns:p14="http://schemas.microsoft.com/office/powerpoint/2010/main" val="330837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a:extLst>
              <a:ext uri="{FF2B5EF4-FFF2-40B4-BE49-F238E27FC236}">
                <a16:creationId xmlns:a16="http://schemas.microsoft.com/office/drawing/2014/main" id="{988EE051-030F-418B-AD67-089A5491BED0}"/>
              </a:ext>
            </a:extLst>
          </p:cNvPr>
          <p:cNvSpPr>
            <a:spLocks noGrp="1"/>
          </p:cNvSpPr>
          <p:nvPr>
            <p:ph idx="1"/>
          </p:nvPr>
        </p:nvSpPr>
        <p:spPr bwMode="auto">
          <a:xfrm>
            <a:off x="762000" y="685800"/>
            <a:ext cx="4386064" cy="252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eaLnBrk="1" hangingPunct="1"/>
            <a:r>
              <a:rPr lang="es-ES" altLang="es-AR" dirty="0"/>
              <a:t>RELACIONES POSITIVAS o DIRECTA</a:t>
            </a:r>
          </a:p>
          <a:p>
            <a:pPr algn="just" eaLnBrk="1" hangingPunct="1">
              <a:buFont typeface="Wingdings 2" panose="05020102010507070707" pitchFamily="18" charset="2"/>
              <a:buNone/>
            </a:pPr>
            <a:r>
              <a:rPr lang="es-ES" altLang="es-AR" dirty="0"/>
              <a:t>Un crecimiento de X genera un crecimiento en Y.</a:t>
            </a:r>
          </a:p>
        </p:txBody>
      </p:sp>
      <p:pic>
        <p:nvPicPr>
          <p:cNvPr id="5" name="Picture 2">
            <a:extLst>
              <a:ext uri="{FF2B5EF4-FFF2-40B4-BE49-F238E27FC236}">
                <a16:creationId xmlns:a16="http://schemas.microsoft.com/office/drawing/2014/main" id="{C2774FE6-E6C5-4034-938F-36C3682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412" t="57285" r="56003" b="21925"/>
          <a:stretch>
            <a:fillRect/>
          </a:stretch>
        </p:blipFill>
        <p:spPr bwMode="auto">
          <a:xfrm>
            <a:off x="5868144" y="548680"/>
            <a:ext cx="2663825"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CuadroTexto"/>
          <p:cNvSpPr txBox="1"/>
          <p:nvPr/>
        </p:nvSpPr>
        <p:spPr>
          <a:xfrm>
            <a:off x="971600" y="3501008"/>
            <a:ext cx="4536504" cy="2031325"/>
          </a:xfrm>
          <a:prstGeom prst="rect">
            <a:avLst/>
          </a:prstGeom>
          <a:noFill/>
        </p:spPr>
        <p:txBody>
          <a:bodyPr wrap="square" rtlCol="0">
            <a:spAutoFit/>
          </a:bodyPr>
          <a:lstStyle/>
          <a:p>
            <a:pPr>
              <a:spcBef>
                <a:spcPct val="20000"/>
              </a:spcBef>
              <a:buClr>
                <a:schemeClr val="accent1"/>
              </a:buClr>
              <a:buSzPct val="70000"/>
              <a:buFont typeface="Wingdings 2" panose="05020102010507070707" pitchFamily="18" charset="2"/>
              <a:buChar char=""/>
            </a:pPr>
            <a:r>
              <a:rPr lang="es-ES" altLang="es-AR" sz="3000" dirty="0">
                <a:solidFill>
                  <a:schemeClr val="tx2"/>
                </a:solidFill>
              </a:rPr>
              <a:t>RELACIONES NEGATIVAS o INVERSA</a:t>
            </a:r>
          </a:p>
          <a:p>
            <a:pPr algn="just">
              <a:spcBef>
                <a:spcPct val="20000"/>
              </a:spcBef>
              <a:buClr>
                <a:schemeClr val="accent1"/>
              </a:buClr>
              <a:buSzPct val="70000"/>
            </a:pPr>
            <a:r>
              <a:rPr lang="es-ES" altLang="es-AR" sz="3000" dirty="0">
                <a:solidFill>
                  <a:schemeClr val="tx2"/>
                </a:solidFill>
              </a:rPr>
              <a:t>Un crecimiento de X genera un decrecimiento en Y.</a:t>
            </a:r>
          </a:p>
        </p:txBody>
      </p:sp>
      <p:pic>
        <p:nvPicPr>
          <p:cNvPr id="7" name="Picture 3">
            <a:extLst>
              <a:ext uri="{FF2B5EF4-FFF2-40B4-BE49-F238E27FC236}">
                <a16:creationId xmlns:a16="http://schemas.microsoft.com/office/drawing/2014/main" id="{C7942E0C-506E-4F0B-9C35-15439FFC9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3503" t="56615" r="42912" b="21651"/>
          <a:stretch>
            <a:fillRect/>
          </a:stretch>
        </p:blipFill>
        <p:spPr bwMode="auto">
          <a:xfrm>
            <a:off x="5939582" y="3409488"/>
            <a:ext cx="259238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01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411760" y="1931811"/>
            <a:ext cx="8129699" cy="1107996"/>
          </a:xfrm>
          <a:prstGeom prst="rect">
            <a:avLst/>
          </a:prstGeom>
          <a:noFill/>
        </p:spPr>
        <p:txBody>
          <a:bodyPr wrap="square" rtlCol="0">
            <a:spAutoFit/>
          </a:bodyPr>
          <a:lstStyle/>
          <a:p>
            <a:r>
              <a:rPr lang="es-AR" sz="6600" dirty="0" smtClean="0"/>
              <a:t>Correlación Lineal</a:t>
            </a:r>
            <a:endParaRPr lang="es-AR" sz="6600" dirty="0"/>
          </a:p>
        </p:txBody>
      </p:sp>
      <p:sp>
        <p:nvSpPr>
          <p:cNvPr id="4" name="Rectángulo 3"/>
          <p:cNvSpPr/>
          <p:nvPr/>
        </p:nvSpPr>
        <p:spPr>
          <a:xfrm rot="16200000">
            <a:off x="-2376305" y="3806359"/>
            <a:ext cx="5090067" cy="296748"/>
          </a:xfrm>
          <a:prstGeom prst="rect">
            <a:avLst/>
          </a:prstGeom>
        </p:spPr>
        <p:txBody>
          <a:bodyPr wrap="square">
            <a:spAutoFit/>
          </a:bodyPr>
          <a:lstStyle/>
          <a:p>
            <a:pPr algn="ctr">
              <a:lnSpc>
                <a:spcPts val="1680"/>
              </a:lnSpc>
            </a:pPr>
            <a:r>
              <a:rPr lang="en-US" sz="1400" b="1" dirty="0">
                <a:solidFill>
                  <a:srgbClr val="262A55"/>
                </a:solidFill>
                <a:latin typeface="Nunito"/>
              </a:rPr>
              <a:t>UNIDAD </a:t>
            </a:r>
            <a:r>
              <a:rPr lang="en-US" sz="1400" b="1" dirty="0" smtClean="0">
                <a:solidFill>
                  <a:srgbClr val="262A55"/>
                </a:solidFill>
                <a:latin typeface="Nunito"/>
              </a:rPr>
              <a:t>3:</a:t>
            </a:r>
            <a:r>
              <a:rPr lang="en-US" sz="1400" dirty="0" smtClean="0">
                <a:solidFill>
                  <a:srgbClr val="262A55"/>
                </a:solidFill>
                <a:latin typeface="Nunito"/>
              </a:rPr>
              <a:t> </a:t>
            </a:r>
            <a:r>
              <a:rPr lang="es-AR" sz="1400" dirty="0" smtClean="0">
                <a:solidFill>
                  <a:srgbClr val="262A55"/>
                </a:solidFill>
                <a:latin typeface="Nunito"/>
              </a:rPr>
              <a:t>Regresión y Correlación lineal </a:t>
            </a:r>
            <a:endParaRPr lang="es-AR" sz="1400" dirty="0">
              <a:solidFill>
                <a:srgbClr val="262A55"/>
              </a:solidFill>
              <a:latin typeface="Nunito"/>
            </a:endParaRPr>
          </a:p>
        </p:txBody>
      </p:sp>
      <p:sp>
        <p:nvSpPr>
          <p:cNvPr id="6" name="CuadroTexto 5"/>
          <p:cNvSpPr txBox="1"/>
          <p:nvPr/>
        </p:nvSpPr>
        <p:spPr>
          <a:xfrm>
            <a:off x="5940152" y="3059207"/>
            <a:ext cx="2817053" cy="369332"/>
          </a:xfrm>
          <a:prstGeom prst="rect">
            <a:avLst/>
          </a:prstGeom>
          <a:noFill/>
        </p:spPr>
        <p:txBody>
          <a:bodyPr wrap="none" rtlCol="0">
            <a:spAutoFit/>
          </a:bodyPr>
          <a:lstStyle/>
          <a:p>
            <a:r>
              <a:rPr lang="es-AR" dirty="0" smtClean="0"/>
              <a:t>Análisis de datos bivariados </a:t>
            </a:r>
            <a:endParaRPr lang="es-AR" dirty="0"/>
          </a:p>
        </p:txBody>
      </p:sp>
    </p:spTree>
    <p:extLst>
      <p:ext uri="{BB962C8B-B14F-4D97-AF65-F5344CB8AC3E}">
        <p14:creationId xmlns:p14="http://schemas.microsoft.com/office/powerpoint/2010/main" val="375711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82C8434-264C-4DC8-9632-A88E3F0A2C4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l="58891" t="65289" r="25198" b="9254"/>
          <a:stretch>
            <a:fillRect/>
          </a:stretch>
        </p:blipFill>
        <p:spPr bwMode="auto">
          <a:xfrm>
            <a:off x="827584" y="753200"/>
            <a:ext cx="3528158" cy="352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1042952" y="349920"/>
            <a:ext cx="4765884" cy="369332"/>
          </a:xfrm>
          <a:prstGeom prst="rect">
            <a:avLst/>
          </a:prstGeom>
          <a:noFill/>
        </p:spPr>
        <p:txBody>
          <a:bodyPr wrap="square" rtlCol="0">
            <a:spAutoFit/>
          </a:bodyPr>
          <a:lstStyle/>
          <a:p>
            <a:r>
              <a:rPr lang="es-ES" dirty="0" smtClean="0"/>
              <a:t>NO EXISTE RELACIÓN LINEAL ENTRE X E Y</a:t>
            </a:r>
            <a:endParaRPr lang="es-AR" dirty="0"/>
          </a:p>
        </p:txBody>
      </p:sp>
      <p:pic>
        <p:nvPicPr>
          <p:cNvPr id="4" name="Imagen 3"/>
          <p:cNvPicPr/>
          <p:nvPr/>
        </p:nvPicPr>
        <p:blipFill rotWithShape="1">
          <a:blip r:embed="rId3"/>
          <a:srcRect l="1626" r="5285" b="2817"/>
          <a:stretch/>
        </p:blipFill>
        <p:spPr bwMode="auto">
          <a:xfrm>
            <a:off x="4716016" y="3212976"/>
            <a:ext cx="3310161" cy="29523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059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Llamada de nube"/>
          <p:cNvSpPr/>
          <p:nvPr/>
        </p:nvSpPr>
        <p:spPr>
          <a:xfrm>
            <a:off x="3275856" y="116632"/>
            <a:ext cx="5400600" cy="3816424"/>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smtClean="0"/>
              <a:t>Los </a:t>
            </a:r>
            <a:r>
              <a:rPr lang="es-AR" b="1" dirty="0"/>
              <a:t>diagramas de dispersión </a:t>
            </a:r>
            <a:r>
              <a:rPr lang="es-AR" dirty="0"/>
              <a:t>no muestran claramente si existe una </a:t>
            </a:r>
            <a:r>
              <a:rPr lang="es-AR" dirty="0" smtClean="0"/>
              <a:t>relación lineal </a:t>
            </a:r>
            <a:r>
              <a:rPr lang="es-AR" dirty="0"/>
              <a:t>entre dos variables, por lo que es </a:t>
            </a:r>
            <a:r>
              <a:rPr lang="es-AR" dirty="0" smtClean="0"/>
              <a:t>necesario </a:t>
            </a:r>
            <a:r>
              <a:rPr lang="es-AR" b="1" dirty="0" smtClean="0"/>
              <a:t>cuantificar</a:t>
            </a:r>
            <a:r>
              <a:rPr lang="es-AR" dirty="0" smtClean="0"/>
              <a:t>  la información que indique el </a:t>
            </a:r>
            <a:r>
              <a:rPr lang="es-AR" dirty="0"/>
              <a:t>tipo de relación que hay entre </a:t>
            </a:r>
            <a:r>
              <a:rPr lang="es-AR" dirty="0" smtClean="0"/>
              <a:t>ellas.</a:t>
            </a:r>
            <a:endParaRPr lang="es-AR" dirty="0"/>
          </a:p>
        </p:txBody>
      </p:sp>
      <p:sp>
        <p:nvSpPr>
          <p:cNvPr id="7" name="6 Elipse"/>
          <p:cNvSpPr/>
          <p:nvPr/>
        </p:nvSpPr>
        <p:spPr>
          <a:xfrm>
            <a:off x="1835696" y="4221088"/>
            <a:ext cx="2592288" cy="7920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b="1" dirty="0" smtClean="0"/>
              <a:t>COEFICIENTE DE CORRELACIÓN</a:t>
            </a:r>
            <a:endParaRPr lang="es-AR" b="1" dirty="0"/>
          </a:p>
        </p:txBody>
      </p:sp>
    </p:spTree>
    <p:extLst>
      <p:ext uri="{BB962C8B-B14F-4D97-AF65-F5344CB8AC3E}">
        <p14:creationId xmlns:p14="http://schemas.microsoft.com/office/powerpoint/2010/main" val="2622248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524E4C7-ED53-47D7-8905-5B9A59AAA24B}"/>
              </a:ext>
            </a:extLst>
          </p:cNvPr>
          <p:cNvPicPr>
            <a:picLocks noChangeAspect="1"/>
          </p:cNvPicPr>
          <p:nvPr/>
        </p:nvPicPr>
        <p:blipFill>
          <a:blip r:embed="rId2"/>
          <a:stretch>
            <a:fillRect/>
          </a:stretch>
        </p:blipFill>
        <p:spPr>
          <a:xfrm>
            <a:off x="1008261" y="760800"/>
            <a:ext cx="7143750" cy="1981200"/>
          </a:xfrm>
          <a:prstGeom prst="rect">
            <a:avLst/>
          </a:prstGeom>
        </p:spPr>
      </p:pic>
      <p:sp>
        <p:nvSpPr>
          <p:cNvPr id="5" name="4 CuadroTexto"/>
          <p:cNvSpPr txBox="1"/>
          <p:nvPr/>
        </p:nvSpPr>
        <p:spPr>
          <a:xfrm>
            <a:off x="1000125" y="404664"/>
            <a:ext cx="3283843" cy="369332"/>
          </a:xfrm>
          <a:prstGeom prst="rect">
            <a:avLst/>
          </a:prstGeom>
          <a:noFill/>
        </p:spPr>
        <p:txBody>
          <a:bodyPr wrap="square" rtlCol="0">
            <a:spAutoFit/>
          </a:bodyPr>
          <a:lstStyle/>
          <a:p>
            <a:r>
              <a:rPr lang="es-AR" b="1" dirty="0" smtClean="0"/>
              <a:t>SITUACIÓN PARTICULAR..</a:t>
            </a:r>
            <a:endParaRPr lang="es-AR" b="1" dirty="0"/>
          </a:p>
        </p:txBody>
      </p:sp>
      <p:pic>
        <p:nvPicPr>
          <p:cNvPr id="6" name="Picture 4">
            <a:extLst>
              <a:ext uri="{FF2B5EF4-FFF2-40B4-BE49-F238E27FC236}">
                <a16:creationId xmlns:a16="http://schemas.microsoft.com/office/drawing/2014/main" id="{BD132E52-3393-4DD3-880A-5402DAFF8D43}"/>
              </a:ext>
            </a:extLst>
          </p:cNvPr>
          <p:cNvPicPr>
            <a:picLocks noChangeAspect="1"/>
          </p:cNvPicPr>
          <p:nvPr/>
        </p:nvPicPr>
        <p:blipFill>
          <a:blip r:embed="rId3"/>
          <a:stretch>
            <a:fillRect/>
          </a:stretch>
        </p:blipFill>
        <p:spPr>
          <a:xfrm>
            <a:off x="4283968" y="3109779"/>
            <a:ext cx="4707806" cy="3374746"/>
          </a:xfrm>
          <a:prstGeom prst="rect">
            <a:avLst/>
          </a:prstGeom>
        </p:spPr>
      </p:pic>
      <p:sp>
        <p:nvSpPr>
          <p:cNvPr id="8" name="Flowchart: Sequential Access Storage 5">
            <a:extLst>
              <a:ext uri="{FF2B5EF4-FFF2-40B4-BE49-F238E27FC236}">
                <a16:creationId xmlns:a16="http://schemas.microsoft.com/office/drawing/2014/main" id="{587B47D4-AF4C-4D0F-B864-0CD2DACE0D56}"/>
              </a:ext>
            </a:extLst>
          </p:cNvPr>
          <p:cNvSpPr/>
          <p:nvPr/>
        </p:nvSpPr>
        <p:spPr>
          <a:xfrm>
            <a:off x="179512" y="3109779"/>
            <a:ext cx="3816424" cy="2736304"/>
          </a:xfrm>
          <a:prstGeom prst="flowChartMagneticTap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¿Hay dependencia lineal entre las horas de estudio y la calificación ?</a:t>
            </a:r>
            <a:endParaRPr lang="es-AR" dirty="0"/>
          </a:p>
        </p:txBody>
      </p:sp>
    </p:spTree>
    <p:extLst>
      <p:ext uri="{BB962C8B-B14F-4D97-AF65-F5344CB8AC3E}">
        <p14:creationId xmlns:p14="http://schemas.microsoft.com/office/powerpoint/2010/main" val="144680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 de texto 5"/>
          <p:cNvSpPr txBox="1"/>
          <p:nvPr/>
        </p:nvSpPr>
        <p:spPr>
          <a:xfrm>
            <a:off x="539552" y="1052736"/>
            <a:ext cx="8064896" cy="352839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0"/>
              </a:spcAft>
            </a:pPr>
            <a:r>
              <a:rPr lang="es-MX" sz="2000" b="1" dirty="0">
                <a:effectLst/>
                <a:latin typeface="Calibri" panose="020F0502020204030204" pitchFamily="34" charset="0"/>
                <a:ea typeface="Calibri" panose="020F0502020204030204" pitchFamily="34" charset="0"/>
                <a:cs typeface="Times New Roman" panose="02020603050405020304" pitchFamily="18" charset="0"/>
              </a:rPr>
              <a:t>Correlación lineal</a:t>
            </a:r>
            <a:r>
              <a:rPr lang="es-MX" sz="2000" dirty="0">
                <a:effectLst/>
                <a:latin typeface="Calibri" panose="020F0502020204030204" pitchFamily="34" charset="0"/>
                <a:ea typeface="Calibri" panose="020F0502020204030204" pitchFamily="34" charset="0"/>
                <a:cs typeface="Times New Roman" panose="02020603050405020304" pitchFamily="18" charset="0"/>
              </a:rPr>
              <a:t>: mide el grado de asociación entre las variables, es decir, que tan fuerte es la relación entre ellas. Determinar la dependencia lineal que existe entre dichas variables.  Si la relación es fuerte se justifica seguir con el siguiente paso que es hacer un análisis de regresión, de poder describir la relación mediante un modelo matemático. </a:t>
            </a:r>
            <a:r>
              <a:rPr lang="es-MX" sz="2000" i="1" dirty="0">
                <a:effectLst/>
                <a:latin typeface="Calibri" panose="020F0502020204030204" pitchFamily="34" charset="0"/>
                <a:ea typeface="Calibri" panose="020F0502020204030204" pitchFamily="34" charset="0"/>
                <a:cs typeface="Times New Roman" panose="02020603050405020304" pitchFamily="18" charset="0"/>
              </a:rPr>
              <a:t>Si la relación entre las variables en estudios es débil, no tiene sentido hacer un análisis de regresión ya la variable independiente tiene muy poca incidencia sobre la variable dependiente  </a:t>
            </a:r>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MX" sz="2000" b="1" dirty="0">
                <a:solidFill>
                  <a:srgbClr val="77933C"/>
                </a:solidFill>
                <a:effectLst/>
                <a:latin typeface="Calibri" panose="020F0502020204030204" pitchFamily="34" charset="0"/>
                <a:ea typeface="Calibri" panose="020F0502020204030204" pitchFamily="34" charset="0"/>
                <a:cs typeface="Times New Roman" panose="02020603050405020304" pitchFamily="18" charset="0"/>
              </a:rPr>
              <a:t>Mide la relación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7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F005A2-9A6F-4B7C-9F07-2887D8947C0C}"/>
              </a:ext>
            </a:extLst>
          </p:cNvPr>
          <p:cNvSpPr txBox="1"/>
          <p:nvPr/>
        </p:nvSpPr>
        <p:spPr>
          <a:xfrm>
            <a:off x="107504" y="188640"/>
            <a:ext cx="8384904" cy="1754326"/>
          </a:xfrm>
          <a:prstGeom prst="rect">
            <a:avLst/>
          </a:prstGeom>
          <a:noFill/>
        </p:spPr>
        <p:txBody>
          <a:bodyPr wrap="square" rtlCol="0">
            <a:spAutoFit/>
          </a:bodyPr>
          <a:lstStyle/>
          <a:p>
            <a:r>
              <a:rPr lang="es-ES" b="1" dirty="0"/>
              <a:t>ANÁLISIS DE COVARIANZA</a:t>
            </a:r>
          </a:p>
          <a:p>
            <a:pPr marL="285750" indent="-285750" algn="just">
              <a:buFont typeface="Arial" panose="020B0604020202020204" pitchFamily="34" charset="0"/>
              <a:buChar char="•"/>
            </a:pPr>
            <a:r>
              <a:rPr lang="es-ES" dirty="0"/>
              <a:t>Las desviaciones de valores para </a:t>
            </a:r>
            <a:r>
              <a:rPr lang="es-ES" b="1" dirty="0"/>
              <a:t>x</a:t>
            </a:r>
            <a:r>
              <a:rPr lang="es-ES" dirty="0"/>
              <a:t> e </a:t>
            </a:r>
            <a:r>
              <a:rPr lang="es-ES" b="1" dirty="0"/>
              <a:t>y </a:t>
            </a:r>
            <a:r>
              <a:rPr lang="es-ES" dirty="0"/>
              <a:t>se usan para la fórmula para medir el grado de dependencia lineal, es decir, determinar si la variable </a:t>
            </a:r>
            <a:r>
              <a:rPr lang="es-ES" b="1" dirty="0"/>
              <a:t>y</a:t>
            </a:r>
            <a:r>
              <a:rPr lang="es-ES" dirty="0"/>
              <a:t> tiene una tendencia a crecer o decrecer; cuando la variable </a:t>
            </a:r>
            <a:r>
              <a:rPr lang="es-ES" b="1" dirty="0"/>
              <a:t>x</a:t>
            </a:r>
            <a:r>
              <a:rPr lang="es-ES" dirty="0"/>
              <a:t> aumenta.</a:t>
            </a:r>
          </a:p>
          <a:p>
            <a:pPr marL="285750" indent="-285750">
              <a:buFont typeface="Arial" panose="020B0604020202020204" pitchFamily="34" charset="0"/>
              <a:buChar char="•"/>
            </a:pPr>
            <a:endParaRPr lang="es-ES" dirty="0"/>
          </a:p>
          <a:p>
            <a:endParaRPr lang="es-AR" dirty="0"/>
          </a:p>
        </p:txBody>
      </p:sp>
      <p:graphicFrame>
        <p:nvGraphicFramePr>
          <p:cNvPr id="7" name="Objeto 6"/>
          <p:cNvGraphicFramePr>
            <a:graphicFrameLocks noChangeAspect="1"/>
          </p:cNvGraphicFramePr>
          <p:nvPr>
            <p:extLst>
              <p:ext uri="{D42A27DB-BD31-4B8C-83A1-F6EECF244321}">
                <p14:modId xmlns:p14="http://schemas.microsoft.com/office/powerpoint/2010/main" val="1625858065"/>
              </p:ext>
            </p:extLst>
          </p:nvPr>
        </p:nvGraphicFramePr>
        <p:xfrm>
          <a:off x="5724128" y="2996952"/>
          <a:ext cx="3357019" cy="1080420"/>
        </p:xfrm>
        <a:graphic>
          <a:graphicData uri="http://schemas.openxmlformats.org/presentationml/2006/ole">
            <mc:AlternateContent xmlns:mc="http://schemas.openxmlformats.org/markup-compatibility/2006">
              <mc:Choice xmlns:v="urn:schemas-microsoft-com:vml" Requires="v">
                <p:oleObj spid="_x0000_s2072" name="Equation" r:id="rId3" imgW="2209680" imgH="711000" progId="Equation.DSMT4">
                  <p:embed/>
                </p:oleObj>
              </mc:Choice>
              <mc:Fallback>
                <p:oleObj name="Equation" r:id="rId3" imgW="2209680" imgH="711000" progId="Equation.DSMT4">
                  <p:embed/>
                  <p:pic>
                    <p:nvPicPr>
                      <p:cNvPr id="2" name="Objeto 1"/>
                      <p:cNvPicPr/>
                      <p:nvPr/>
                    </p:nvPicPr>
                    <p:blipFill>
                      <a:blip r:embed="rId4"/>
                      <a:stretch>
                        <a:fillRect/>
                      </a:stretch>
                    </p:blipFill>
                    <p:spPr>
                      <a:xfrm>
                        <a:off x="5724128" y="2996952"/>
                        <a:ext cx="3357019" cy="1080420"/>
                      </a:xfrm>
                      <a:prstGeom prst="rect">
                        <a:avLst/>
                      </a:prstGeom>
                    </p:spPr>
                  </p:pic>
                </p:oleObj>
              </mc:Fallback>
            </mc:AlternateContent>
          </a:graphicData>
        </a:graphic>
      </p:graphicFrame>
      <p:pic>
        <p:nvPicPr>
          <p:cNvPr id="5" name="Picture 5">
            <a:extLst>
              <a:ext uri="{FF2B5EF4-FFF2-40B4-BE49-F238E27FC236}">
                <a16:creationId xmlns:a16="http://schemas.microsoft.com/office/drawing/2014/main" id="{4BA59028-BBAA-4082-B427-B46188F55143}"/>
              </a:ext>
            </a:extLst>
          </p:cNvPr>
          <p:cNvPicPr>
            <a:picLocks noChangeAspect="1"/>
          </p:cNvPicPr>
          <p:nvPr/>
        </p:nvPicPr>
        <p:blipFill>
          <a:blip r:embed="rId5"/>
          <a:stretch>
            <a:fillRect/>
          </a:stretch>
        </p:blipFill>
        <p:spPr>
          <a:xfrm>
            <a:off x="6372200" y="5351817"/>
            <a:ext cx="2570804" cy="1454192"/>
          </a:xfrm>
          <a:prstGeom prst="rect">
            <a:avLst/>
          </a:prstGeom>
        </p:spPr>
      </p:pic>
      <p:sp>
        <p:nvSpPr>
          <p:cNvPr id="2" name="Rectángulo 1"/>
          <p:cNvSpPr/>
          <p:nvPr/>
        </p:nvSpPr>
        <p:spPr>
          <a:xfrm>
            <a:off x="1581908" y="5755747"/>
            <a:ext cx="5436096" cy="646331"/>
          </a:xfrm>
          <a:prstGeom prst="rect">
            <a:avLst/>
          </a:prstGeom>
        </p:spPr>
        <p:txBody>
          <a:bodyPr wrap="square">
            <a:spAutoFit/>
          </a:bodyPr>
          <a:lstStyle/>
          <a:p>
            <a:r>
              <a:rPr lang="es-ES" b="1" dirty="0"/>
              <a:t>COEFICIENTE DE CORRELACIÓN LINEAL o también llamado coeficiente de correlación de Pearson </a:t>
            </a:r>
          </a:p>
        </p:txBody>
      </p:sp>
      <p:grpSp>
        <p:nvGrpSpPr>
          <p:cNvPr id="14" name="Grupo 13"/>
          <p:cNvGrpSpPr/>
          <p:nvPr/>
        </p:nvGrpSpPr>
        <p:grpSpPr>
          <a:xfrm>
            <a:off x="611560" y="1942966"/>
            <a:ext cx="4877861" cy="3384377"/>
            <a:chOff x="611560" y="1942966"/>
            <a:chExt cx="4877861" cy="3384377"/>
          </a:xfrm>
        </p:grpSpPr>
        <p:pic>
          <p:nvPicPr>
            <p:cNvPr id="8" name="Picture 7">
              <a:extLst>
                <a:ext uri="{FF2B5EF4-FFF2-40B4-BE49-F238E27FC236}">
                  <a16:creationId xmlns:a16="http://schemas.microsoft.com/office/drawing/2014/main" id="{5ADA34C3-C146-47E5-A175-F819C586C2BC}"/>
                </a:ext>
              </a:extLst>
            </p:cNvPr>
            <p:cNvPicPr>
              <a:picLocks noChangeAspect="1"/>
            </p:cNvPicPr>
            <p:nvPr/>
          </p:nvPicPr>
          <p:blipFill>
            <a:blip r:embed="rId6"/>
            <a:stretch>
              <a:fillRect/>
            </a:stretch>
          </p:blipFill>
          <p:spPr>
            <a:xfrm>
              <a:off x="611560" y="1942966"/>
              <a:ext cx="4877861" cy="3384377"/>
            </a:xfrm>
            <a:prstGeom prst="rect">
              <a:avLst/>
            </a:prstGeom>
          </p:spPr>
        </p:pic>
        <p:sp>
          <p:nvSpPr>
            <p:cNvPr id="3" name="Elipse 2"/>
            <p:cNvSpPr/>
            <p:nvPr/>
          </p:nvSpPr>
          <p:spPr>
            <a:xfrm>
              <a:off x="2123728" y="1992037"/>
              <a:ext cx="432048" cy="4779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Elipse 8"/>
            <p:cNvSpPr/>
            <p:nvPr/>
          </p:nvSpPr>
          <p:spPr>
            <a:xfrm>
              <a:off x="4427984" y="2765809"/>
              <a:ext cx="432048" cy="4622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0" name="Conector curvado 9"/>
            <p:cNvCxnSpPr/>
            <p:nvPr/>
          </p:nvCxnSpPr>
          <p:spPr>
            <a:xfrm>
              <a:off x="2555776" y="1992037"/>
              <a:ext cx="1872208" cy="773772"/>
            </a:xfrm>
            <a:prstGeom prst="curvedConnector3">
              <a:avLst>
                <a:gd name="adj1" fmla="val 102486"/>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08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72DD3E-D083-4BFC-B60C-24E5C4493C23}"/>
                  </a:ext>
                </a:extLst>
              </p:cNvPr>
              <p:cNvSpPr txBox="1"/>
              <p:nvPr/>
            </p:nvSpPr>
            <p:spPr>
              <a:xfrm>
                <a:off x="1115616" y="3429000"/>
                <a:ext cx="2664296" cy="7862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𝑆</m:t>
                      </m:r>
                      <m:sSub>
                        <m:sSubPr>
                          <m:ctrlPr>
                            <a:rPr lang="es-AR" i="1">
                              <a:latin typeface="Cambria Math" panose="02040503050406030204" pitchFamily="18" charset="0"/>
                            </a:rPr>
                          </m:ctrlPr>
                        </m:sSubPr>
                        <m:e>
                          <m:r>
                            <a:rPr lang="es-AR" i="1">
                              <a:latin typeface="Cambria Math" panose="02040503050406030204" pitchFamily="18" charset="0"/>
                            </a:rPr>
                            <m:t>𝑆</m:t>
                          </m:r>
                        </m:e>
                        <m:sub>
                          <m:r>
                            <a:rPr lang="es-AR" i="1">
                              <a:latin typeface="Cambria Math" panose="02040503050406030204" pitchFamily="18" charset="0"/>
                            </a:rPr>
                            <m:t>𝑥</m:t>
                          </m:r>
                        </m:sub>
                      </m:sSub>
                      <m:r>
                        <a:rPr lang="es-AR" i="0">
                          <a:latin typeface="Cambria Math" panose="02040503050406030204" pitchFamily="18" charset="0"/>
                        </a:rPr>
                        <m:t>=</m:t>
                      </m:r>
                      <m:nary>
                        <m:naryPr>
                          <m:chr m:val="∑"/>
                          <m:grow m:val="on"/>
                          <m:subHide m:val="on"/>
                          <m:supHide m:val="on"/>
                          <m:ctrlPr>
                            <a:rPr lang="es-AR" i="1">
                              <a:latin typeface="Cambria Math" panose="02040503050406030204" pitchFamily="18" charset="0"/>
                            </a:rPr>
                          </m:ctrlPr>
                        </m:naryPr>
                        <m:sub/>
                        <m:sup/>
                        <m:e>
                          <m:sSup>
                            <m:sSupPr>
                              <m:ctrlPr>
                                <a:rPr lang="es-AR" i="1">
                                  <a:latin typeface="Cambria Math" panose="02040503050406030204" pitchFamily="18" charset="0"/>
                                </a:rPr>
                              </m:ctrlPr>
                            </m:sSupPr>
                            <m:e>
                              <m:r>
                                <a:rPr lang="es-AR" i="1">
                                  <a:latin typeface="Cambria Math" panose="02040503050406030204" pitchFamily="18" charset="0"/>
                                </a:rPr>
                                <m:t>𝑥</m:t>
                              </m:r>
                            </m:e>
                            <m:sup>
                              <m:r>
                                <a:rPr lang="es-AR" i="0">
                                  <a:latin typeface="Cambria Math" panose="02040503050406030204" pitchFamily="18" charset="0"/>
                                </a:rPr>
                                <m:t>2</m:t>
                              </m:r>
                            </m:sup>
                          </m:sSup>
                        </m:e>
                      </m:nary>
                      <m:r>
                        <a:rPr lang="es-AR" i="0">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d>
                                <m:dPr>
                                  <m:ctrlPr>
                                    <a:rPr lang="es-AR" i="1">
                                      <a:latin typeface="Cambria Math" panose="02040503050406030204" pitchFamily="18" charset="0"/>
                                    </a:rPr>
                                  </m:ctrlPr>
                                </m:dPr>
                                <m:e>
                                  <m:nary>
                                    <m:naryPr>
                                      <m:chr m:val="∑"/>
                                      <m:grow m:val="on"/>
                                      <m:subHide m:val="on"/>
                                      <m:supHide m:val="on"/>
                                      <m:ctrlPr>
                                        <a:rPr lang="es-AR" i="1">
                                          <a:latin typeface="Cambria Math" panose="02040503050406030204" pitchFamily="18" charset="0"/>
                                        </a:rPr>
                                      </m:ctrlPr>
                                    </m:naryPr>
                                    <m:sub/>
                                    <m:sup/>
                                    <m:e>
                                      <m:r>
                                        <a:rPr lang="es-AR" i="1">
                                          <a:latin typeface="Cambria Math" panose="02040503050406030204" pitchFamily="18" charset="0"/>
                                        </a:rPr>
                                        <m:t>𝑥</m:t>
                                      </m:r>
                                    </m:e>
                                  </m:nary>
                                </m:e>
                              </m:d>
                            </m:e>
                            <m:sup>
                              <m:r>
                                <a:rPr lang="es-AR" i="0">
                                  <a:latin typeface="Cambria Math" panose="02040503050406030204" pitchFamily="18" charset="0"/>
                                </a:rPr>
                                <m:t>2</m:t>
                              </m:r>
                            </m:sup>
                          </m:sSup>
                        </m:num>
                        <m:den>
                          <m:r>
                            <a:rPr lang="es-MX" b="0" i="1" smtClean="0">
                              <a:latin typeface="Cambria Math" panose="02040503050406030204" pitchFamily="18" charset="0"/>
                            </a:rPr>
                            <m:t>𝑛</m:t>
                          </m:r>
                        </m:den>
                      </m:f>
                    </m:oMath>
                  </m:oMathPara>
                </a14:m>
                <a:endParaRPr lang="es-AR" dirty="0"/>
              </a:p>
            </p:txBody>
          </p:sp>
        </mc:Choice>
        <mc:Fallback xmlns="">
          <p:sp>
            <p:nvSpPr>
              <p:cNvPr id="10" name="TextBox 9">
                <a:extLst>
                  <a:ext uri="{FF2B5EF4-FFF2-40B4-BE49-F238E27FC236}">
                    <a16:creationId xmlns:a16="http://schemas.microsoft.com/office/drawing/2014/main" id="{3D72DD3E-D083-4BFC-B60C-24E5C4493C23}"/>
                  </a:ext>
                </a:extLst>
              </p:cNvPr>
              <p:cNvSpPr txBox="1">
                <a:spLocks noRot="1" noChangeAspect="1" noMove="1" noResize="1" noEditPoints="1" noAdjustHandles="1" noChangeArrowheads="1" noChangeShapeType="1" noTextEdit="1"/>
              </p:cNvSpPr>
              <p:nvPr/>
            </p:nvSpPr>
            <p:spPr>
              <a:xfrm>
                <a:off x="1115616" y="3429000"/>
                <a:ext cx="2664296" cy="786241"/>
              </a:xfrm>
              <a:prstGeom prst="rect">
                <a:avLst/>
              </a:prstGeom>
              <a:blipFill>
                <a:blip r:embed="rId4"/>
                <a:stretch>
                  <a:fillRect/>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4E3281B2-6BDE-4C8F-B125-B241EF123369}"/>
              </a:ext>
            </a:extLst>
          </p:cNvPr>
          <p:cNvPicPr>
            <a:picLocks noChangeAspect="1"/>
          </p:cNvPicPr>
          <p:nvPr/>
        </p:nvPicPr>
        <p:blipFill>
          <a:blip r:embed="rId5"/>
          <a:stretch>
            <a:fillRect/>
          </a:stretch>
        </p:blipFill>
        <p:spPr>
          <a:xfrm>
            <a:off x="1491727" y="4365104"/>
            <a:ext cx="2250630" cy="799566"/>
          </a:xfrm>
          <a:prstGeom prst="rect">
            <a:avLst/>
          </a:prstGeom>
        </p:spPr>
      </p:pic>
      <p:graphicFrame>
        <p:nvGraphicFramePr>
          <p:cNvPr id="2" name="Objeto 1"/>
          <p:cNvGraphicFramePr>
            <a:graphicFrameLocks noChangeAspect="1"/>
          </p:cNvGraphicFramePr>
          <p:nvPr>
            <p:extLst>
              <p:ext uri="{D42A27DB-BD31-4B8C-83A1-F6EECF244321}">
                <p14:modId xmlns:p14="http://schemas.microsoft.com/office/powerpoint/2010/main" val="783597810"/>
              </p:ext>
            </p:extLst>
          </p:nvPr>
        </p:nvGraphicFramePr>
        <p:xfrm>
          <a:off x="1092732" y="2273649"/>
          <a:ext cx="3357019" cy="1080420"/>
        </p:xfrm>
        <a:graphic>
          <a:graphicData uri="http://schemas.openxmlformats.org/presentationml/2006/ole">
            <mc:AlternateContent xmlns:mc="http://schemas.openxmlformats.org/markup-compatibility/2006">
              <mc:Choice xmlns:v="urn:schemas-microsoft-com:vml" Requires="v">
                <p:oleObj spid="_x0000_s1047" name="Equation" r:id="rId6" imgW="2209680" imgH="711000" progId="Equation.DSMT4">
                  <p:embed/>
                </p:oleObj>
              </mc:Choice>
              <mc:Fallback>
                <p:oleObj name="Equation" r:id="rId6" imgW="2209680" imgH="711000" progId="Equation.DSMT4">
                  <p:embed/>
                  <p:pic>
                    <p:nvPicPr>
                      <p:cNvPr id="0" name=""/>
                      <p:cNvPicPr/>
                      <p:nvPr/>
                    </p:nvPicPr>
                    <p:blipFill>
                      <a:blip r:embed="rId7"/>
                      <a:stretch>
                        <a:fillRect/>
                      </a:stretch>
                    </p:blipFill>
                    <p:spPr>
                      <a:xfrm>
                        <a:off x="1092732" y="2273649"/>
                        <a:ext cx="3357019" cy="1080420"/>
                      </a:xfrm>
                      <a:prstGeom prst="rect">
                        <a:avLst/>
                      </a:prstGeom>
                    </p:spPr>
                  </p:pic>
                </p:oleObj>
              </mc:Fallback>
            </mc:AlternateContent>
          </a:graphicData>
        </a:graphic>
      </p:graphicFrame>
      <p:pic>
        <p:nvPicPr>
          <p:cNvPr id="7" name="Picture 5">
            <a:extLst>
              <a:ext uri="{FF2B5EF4-FFF2-40B4-BE49-F238E27FC236}">
                <a16:creationId xmlns:a16="http://schemas.microsoft.com/office/drawing/2014/main" id="{4BA59028-BBAA-4082-B427-B46188F55143}"/>
              </a:ext>
            </a:extLst>
          </p:cNvPr>
          <p:cNvPicPr>
            <a:picLocks noChangeAspect="1"/>
          </p:cNvPicPr>
          <p:nvPr/>
        </p:nvPicPr>
        <p:blipFill>
          <a:blip r:embed="rId8"/>
          <a:stretch>
            <a:fillRect/>
          </a:stretch>
        </p:blipFill>
        <p:spPr>
          <a:xfrm>
            <a:off x="1331640" y="404664"/>
            <a:ext cx="2570804" cy="1454192"/>
          </a:xfrm>
          <a:prstGeom prst="rect">
            <a:avLst/>
          </a:prstGeom>
        </p:spPr>
      </p:pic>
    </p:spTree>
    <p:extLst>
      <p:ext uri="{BB962C8B-B14F-4D97-AF65-F5344CB8AC3E}">
        <p14:creationId xmlns:p14="http://schemas.microsoft.com/office/powerpoint/2010/main" val="66591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5C65E5-F321-406A-8BF4-3739B47BD697}"/>
              </a:ext>
            </a:extLst>
          </p:cNvPr>
          <p:cNvPicPr>
            <a:picLocks noGrp="1" noChangeAspect="1"/>
          </p:cNvPicPr>
          <p:nvPr>
            <p:ph idx="1"/>
          </p:nvPr>
        </p:nvPicPr>
        <p:blipFill>
          <a:blip r:embed="rId2"/>
          <a:stretch>
            <a:fillRect/>
          </a:stretch>
        </p:blipFill>
        <p:spPr>
          <a:xfrm>
            <a:off x="941834" y="692696"/>
            <a:ext cx="5790406" cy="2367348"/>
          </a:xfrm>
        </p:spPr>
      </p:pic>
      <p:sp>
        <p:nvSpPr>
          <p:cNvPr id="6" name="TextBox 5">
            <a:extLst>
              <a:ext uri="{FF2B5EF4-FFF2-40B4-BE49-F238E27FC236}">
                <a16:creationId xmlns:a16="http://schemas.microsoft.com/office/drawing/2014/main" id="{2453CA25-B559-47A7-9051-A5812954BB81}"/>
              </a:ext>
            </a:extLst>
          </p:cNvPr>
          <p:cNvSpPr txBox="1"/>
          <p:nvPr/>
        </p:nvSpPr>
        <p:spPr>
          <a:xfrm>
            <a:off x="827584" y="260648"/>
            <a:ext cx="8028780" cy="369332"/>
          </a:xfrm>
          <a:prstGeom prst="rect">
            <a:avLst/>
          </a:prstGeom>
          <a:noFill/>
        </p:spPr>
        <p:txBody>
          <a:bodyPr wrap="square" rtlCol="0">
            <a:spAutoFit/>
          </a:bodyPr>
          <a:lstStyle/>
          <a:p>
            <a:r>
              <a:rPr lang="es-ES" b="1" dirty="0"/>
              <a:t>Análisis de las deviaciones de los valores respecto a los cuadrantes</a:t>
            </a:r>
            <a:endParaRPr lang="es-AR" b="1" dirty="0"/>
          </a:p>
        </p:txBody>
      </p:sp>
      <p:pic>
        <p:nvPicPr>
          <p:cNvPr id="8" name="Picture 7">
            <a:extLst>
              <a:ext uri="{FF2B5EF4-FFF2-40B4-BE49-F238E27FC236}">
                <a16:creationId xmlns:a16="http://schemas.microsoft.com/office/drawing/2014/main" id="{116F4F54-782F-46CF-BD31-0F23E5AB3494}"/>
              </a:ext>
            </a:extLst>
          </p:cNvPr>
          <p:cNvPicPr>
            <a:picLocks noChangeAspect="1"/>
          </p:cNvPicPr>
          <p:nvPr/>
        </p:nvPicPr>
        <p:blipFill>
          <a:blip r:embed="rId3"/>
          <a:stretch>
            <a:fillRect/>
          </a:stretch>
        </p:blipFill>
        <p:spPr>
          <a:xfrm>
            <a:off x="4365972" y="3283141"/>
            <a:ext cx="4572396" cy="3170195"/>
          </a:xfrm>
          <a:prstGeom prst="rect">
            <a:avLst/>
          </a:prstGeom>
        </p:spPr>
      </p:pic>
    </p:spTree>
    <p:extLst>
      <p:ext uri="{BB962C8B-B14F-4D97-AF65-F5344CB8AC3E}">
        <p14:creationId xmlns:p14="http://schemas.microsoft.com/office/powerpoint/2010/main" val="120203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t="36810" b="2875"/>
          <a:stretch/>
        </p:blipFill>
        <p:spPr bwMode="auto">
          <a:xfrm>
            <a:off x="251520" y="188640"/>
            <a:ext cx="6408712" cy="2952328"/>
          </a:xfrm>
          <a:prstGeom prst="rect">
            <a:avLst/>
          </a:prstGeom>
          <a:ln>
            <a:noFill/>
          </a:ln>
          <a:extLst>
            <a:ext uri="{53640926-AAD7-44D8-BBD7-CCE9431645EC}">
              <a14:shadowObscured xmlns:a14="http://schemas.microsoft.com/office/drawing/2010/main"/>
            </a:ext>
          </a:extLst>
        </p:spPr>
      </p:pic>
      <p:pic>
        <p:nvPicPr>
          <p:cNvPr id="3" name="Imagen 2"/>
          <p:cNvPicPr/>
          <p:nvPr/>
        </p:nvPicPr>
        <p:blipFill rotWithShape="1">
          <a:blip r:embed="rId3"/>
          <a:srcRect t="2199" b="35607"/>
          <a:stretch/>
        </p:blipFill>
        <p:spPr bwMode="auto">
          <a:xfrm>
            <a:off x="1279543" y="3284985"/>
            <a:ext cx="5385435" cy="20162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927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648517-3B5B-410C-BEB6-9ED46E1EA83B}"/>
              </a:ext>
            </a:extLst>
          </p:cNvPr>
          <p:cNvPicPr>
            <a:picLocks noChangeAspect="1"/>
          </p:cNvPicPr>
          <p:nvPr/>
        </p:nvPicPr>
        <p:blipFill>
          <a:blip r:embed="rId2"/>
          <a:stretch>
            <a:fillRect/>
          </a:stretch>
        </p:blipFill>
        <p:spPr>
          <a:xfrm>
            <a:off x="1331640" y="930506"/>
            <a:ext cx="2159265" cy="603324"/>
          </a:xfrm>
          <a:prstGeom prst="rect">
            <a:avLst/>
          </a:prstGeom>
        </p:spPr>
      </p:pic>
      <p:sp>
        <p:nvSpPr>
          <p:cNvPr id="8" name="TextBox 7">
            <a:extLst>
              <a:ext uri="{FF2B5EF4-FFF2-40B4-BE49-F238E27FC236}">
                <a16:creationId xmlns:a16="http://schemas.microsoft.com/office/drawing/2014/main" id="{23D47625-7C5E-4E34-8275-32B9EE2C01CE}"/>
              </a:ext>
            </a:extLst>
          </p:cNvPr>
          <p:cNvSpPr txBox="1"/>
          <p:nvPr/>
        </p:nvSpPr>
        <p:spPr>
          <a:xfrm>
            <a:off x="755576" y="404664"/>
            <a:ext cx="2880320" cy="369332"/>
          </a:xfrm>
          <a:prstGeom prst="rect">
            <a:avLst/>
          </a:prstGeom>
          <a:noFill/>
        </p:spPr>
        <p:txBody>
          <a:bodyPr wrap="square" rtlCol="0">
            <a:spAutoFit/>
          </a:bodyPr>
          <a:lstStyle/>
          <a:p>
            <a:r>
              <a:rPr lang="es-ES" b="1" dirty="0"/>
              <a:t>CAMPO DE VARIACIÓN</a:t>
            </a:r>
            <a:endParaRPr lang="es-AR" b="1" dirty="0"/>
          </a:p>
        </p:txBody>
      </p:sp>
      <p:pic>
        <p:nvPicPr>
          <p:cNvPr id="19" name="Imagen 18"/>
          <p:cNvPicPr>
            <a:picLocks noChangeAspect="1"/>
          </p:cNvPicPr>
          <p:nvPr/>
        </p:nvPicPr>
        <p:blipFill>
          <a:blip r:embed="rId3"/>
          <a:stretch>
            <a:fillRect/>
          </a:stretch>
        </p:blipFill>
        <p:spPr>
          <a:xfrm>
            <a:off x="395536" y="1510858"/>
            <a:ext cx="5920669" cy="3215536"/>
          </a:xfrm>
          <a:prstGeom prst="rect">
            <a:avLst/>
          </a:prstGeom>
        </p:spPr>
      </p:pic>
      <p:sp>
        <p:nvSpPr>
          <p:cNvPr id="5" name="4 Flecha derecha"/>
          <p:cNvSpPr/>
          <p:nvPr/>
        </p:nvSpPr>
        <p:spPr>
          <a:xfrm>
            <a:off x="5076057" y="2134100"/>
            <a:ext cx="124014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6547917" y="2196816"/>
            <a:ext cx="2304256"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AR" b="1" dirty="0"/>
              <a:t>¿</a:t>
            </a:r>
            <a:r>
              <a:rPr lang="es-AR" b="1" dirty="0" smtClean="0"/>
              <a:t>SI r=0?</a:t>
            </a:r>
            <a:endParaRPr lang="es-AR" b="1" dirty="0"/>
          </a:p>
        </p:txBody>
      </p:sp>
      <p:sp>
        <p:nvSpPr>
          <p:cNvPr id="9" name="6 Flecha abajo"/>
          <p:cNvSpPr/>
          <p:nvPr/>
        </p:nvSpPr>
        <p:spPr>
          <a:xfrm>
            <a:off x="7452321" y="2638156"/>
            <a:ext cx="504056"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8 Rectángulo redondeado"/>
          <p:cNvSpPr/>
          <p:nvPr/>
        </p:nvSpPr>
        <p:spPr>
          <a:xfrm>
            <a:off x="6316205" y="4006308"/>
            <a:ext cx="2648284"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t>No existe relación lineal entre X e Y.</a:t>
            </a:r>
            <a:endParaRPr lang="es-AR" b="1" dirty="0"/>
          </a:p>
        </p:txBody>
      </p:sp>
      <p:sp>
        <p:nvSpPr>
          <p:cNvPr id="11" name="9 Flecha izquierda"/>
          <p:cNvSpPr/>
          <p:nvPr/>
        </p:nvSpPr>
        <p:spPr>
          <a:xfrm>
            <a:off x="4682357" y="5040068"/>
            <a:ext cx="1368152"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0 Rectángulo redondeado"/>
          <p:cNvSpPr/>
          <p:nvPr/>
        </p:nvSpPr>
        <p:spPr>
          <a:xfrm>
            <a:off x="539553" y="4654380"/>
            <a:ext cx="3600400"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i="1" dirty="0" smtClean="0"/>
              <a:t>Esto </a:t>
            </a:r>
            <a:r>
              <a:rPr lang="es-AR" i="1" dirty="0"/>
              <a:t>no quiere decir que no hay ninguna relación entre X e Y. A veces, una relación no lineal (o </a:t>
            </a:r>
            <a:r>
              <a:rPr lang="es-AR" i="1" dirty="0" smtClean="0"/>
              <a:t>curvilínea) </a:t>
            </a:r>
            <a:r>
              <a:rPr lang="es-AR" i="1" dirty="0"/>
              <a:t>entre X e Y puede producir un coeficiente de correlación lineal cercano a cero.</a:t>
            </a:r>
          </a:p>
        </p:txBody>
      </p:sp>
      <p:sp>
        <p:nvSpPr>
          <p:cNvPr id="13" name="11 CuadroTexto"/>
          <p:cNvSpPr txBox="1"/>
          <p:nvPr/>
        </p:nvSpPr>
        <p:spPr>
          <a:xfrm>
            <a:off x="4627489" y="4668970"/>
            <a:ext cx="1688716"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AR" b="1" dirty="0" smtClean="0"/>
              <a:t>OJO!</a:t>
            </a:r>
            <a:endParaRPr lang="es-AR" b="1" dirty="0"/>
          </a:p>
        </p:txBody>
      </p:sp>
    </p:spTree>
    <p:extLst>
      <p:ext uri="{BB962C8B-B14F-4D97-AF65-F5344CB8AC3E}">
        <p14:creationId xmlns:p14="http://schemas.microsoft.com/office/powerpoint/2010/main" val="267339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1520" y="764704"/>
            <a:ext cx="8748972" cy="3888432"/>
          </a:xfrm>
          <a:prstGeom prst="rect">
            <a:avLst/>
          </a:prstGeom>
        </p:spPr>
      </p:pic>
    </p:spTree>
    <p:extLst>
      <p:ext uri="{BB962C8B-B14F-4D97-AF65-F5344CB8AC3E}">
        <p14:creationId xmlns:p14="http://schemas.microsoft.com/office/powerpoint/2010/main" val="3515494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83568" y="404664"/>
            <a:ext cx="4972050" cy="3571875"/>
          </a:xfrm>
          <a:prstGeom prst="rect">
            <a:avLst/>
          </a:prstGeom>
        </p:spPr>
      </p:pic>
      <p:sp>
        <p:nvSpPr>
          <p:cNvPr id="3" name="CuadroTexto 2"/>
          <p:cNvSpPr txBox="1"/>
          <p:nvPr/>
        </p:nvSpPr>
        <p:spPr>
          <a:xfrm>
            <a:off x="2794174" y="4365104"/>
            <a:ext cx="5722887" cy="1200329"/>
          </a:xfrm>
          <a:prstGeom prst="rect">
            <a:avLst/>
          </a:prstGeom>
          <a:noFill/>
        </p:spPr>
        <p:txBody>
          <a:bodyPr wrap="square" rtlCol="0">
            <a:spAutoFit/>
          </a:bodyPr>
          <a:lstStyle/>
          <a:p>
            <a:r>
              <a:rPr lang="es-AR" dirty="0" smtClean="0"/>
              <a:t>En el siguiente enlace encontraran la tabla completa </a:t>
            </a:r>
            <a:r>
              <a:rPr lang="es-AR" dirty="0" smtClean="0">
                <a:hlinkClick r:id="rId3"/>
              </a:rPr>
              <a:t>https://drive.google.com/drive/folders/1vyk_NqMern8rF6iBkfYlfAUdHVkv80lf?usp=sharing</a:t>
            </a:r>
            <a:endParaRPr lang="es-AR" dirty="0" smtClean="0"/>
          </a:p>
          <a:p>
            <a:endParaRPr lang="es-AR" dirty="0" smtClean="0"/>
          </a:p>
        </p:txBody>
      </p:sp>
    </p:spTree>
    <p:extLst>
      <p:ext uri="{BB962C8B-B14F-4D97-AF65-F5344CB8AC3E}">
        <p14:creationId xmlns:p14="http://schemas.microsoft.com/office/powerpoint/2010/main" val="4175730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3D8465-F0A7-4DEB-AB1E-96459567462B}"/>
              </a:ext>
            </a:extLst>
          </p:cNvPr>
          <p:cNvPicPr>
            <a:picLocks noChangeAspect="1"/>
          </p:cNvPicPr>
          <p:nvPr/>
        </p:nvPicPr>
        <p:blipFill>
          <a:blip r:embed="rId2"/>
          <a:stretch>
            <a:fillRect/>
          </a:stretch>
        </p:blipFill>
        <p:spPr>
          <a:xfrm>
            <a:off x="755576" y="2060848"/>
            <a:ext cx="7143750" cy="2962275"/>
          </a:xfrm>
          <a:prstGeom prst="rect">
            <a:avLst/>
          </a:prstGeom>
        </p:spPr>
      </p:pic>
      <p:sp>
        <p:nvSpPr>
          <p:cNvPr id="8" name="TextBox 7">
            <a:extLst>
              <a:ext uri="{FF2B5EF4-FFF2-40B4-BE49-F238E27FC236}">
                <a16:creationId xmlns:a16="http://schemas.microsoft.com/office/drawing/2014/main" id="{7E7096E8-FC7E-4392-A4F1-0FEEE7BADBE9}"/>
              </a:ext>
            </a:extLst>
          </p:cNvPr>
          <p:cNvSpPr txBox="1"/>
          <p:nvPr/>
        </p:nvSpPr>
        <p:spPr>
          <a:xfrm>
            <a:off x="1187624" y="1052736"/>
            <a:ext cx="5688632" cy="369332"/>
          </a:xfrm>
          <a:prstGeom prst="rect">
            <a:avLst/>
          </a:prstGeom>
          <a:noFill/>
        </p:spPr>
        <p:txBody>
          <a:bodyPr wrap="square" rtlCol="0">
            <a:spAutoFit/>
          </a:bodyPr>
          <a:lstStyle/>
          <a:p>
            <a:pPr algn="ctr"/>
            <a:r>
              <a:rPr lang="es-ES" b="1" dirty="0"/>
              <a:t>RELACIONES LINEALES PERFECTAS </a:t>
            </a:r>
            <a:endParaRPr lang="es-AR" b="1" dirty="0"/>
          </a:p>
        </p:txBody>
      </p:sp>
    </p:spTree>
    <p:extLst>
      <p:ext uri="{BB962C8B-B14F-4D97-AF65-F5344CB8AC3E}">
        <p14:creationId xmlns:p14="http://schemas.microsoft.com/office/powerpoint/2010/main" val="52714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88C071-A434-489D-8209-0AA586D9E84D}"/>
              </a:ext>
            </a:extLst>
          </p:cNvPr>
          <p:cNvPicPr>
            <a:picLocks noChangeAspect="1"/>
          </p:cNvPicPr>
          <p:nvPr/>
        </p:nvPicPr>
        <p:blipFill>
          <a:blip r:embed="rId2"/>
          <a:stretch>
            <a:fillRect/>
          </a:stretch>
        </p:blipFill>
        <p:spPr>
          <a:xfrm>
            <a:off x="1847850" y="548680"/>
            <a:ext cx="5448300" cy="4486275"/>
          </a:xfrm>
          <a:prstGeom prst="rect">
            <a:avLst/>
          </a:prstGeom>
        </p:spPr>
      </p:pic>
      <p:sp>
        <p:nvSpPr>
          <p:cNvPr id="6" name="TextBox 5">
            <a:extLst>
              <a:ext uri="{FF2B5EF4-FFF2-40B4-BE49-F238E27FC236}">
                <a16:creationId xmlns:a16="http://schemas.microsoft.com/office/drawing/2014/main" id="{90BFD804-4AD7-465D-8D39-EDA9926F8371}"/>
              </a:ext>
            </a:extLst>
          </p:cNvPr>
          <p:cNvSpPr txBox="1"/>
          <p:nvPr/>
        </p:nvSpPr>
        <p:spPr>
          <a:xfrm>
            <a:off x="1691680" y="116632"/>
            <a:ext cx="5760640" cy="369332"/>
          </a:xfrm>
          <a:prstGeom prst="rect">
            <a:avLst/>
          </a:prstGeom>
          <a:noFill/>
        </p:spPr>
        <p:txBody>
          <a:bodyPr wrap="square" rtlCol="0">
            <a:spAutoFit/>
          </a:bodyPr>
          <a:lstStyle/>
          <a:p>
            <a:pPr algn="ctr"/>
            <a:r>
              <a:rPr lang="es-ES" b="1" dirty="0"/>
              <a:t>RELACIÓN LINEAL NULA </a:t>
            </a:r>
            <a:endParaRPr lang="es-AR" b="1" dirty="0"/>
          </a:p>
        </p:txBody>
      </p:sp>
    </p:spTree>
    <p:extLst>
      <p:ext uri="{BB962C8B-B14F-4D97-AF65-F5344CB8AC3E}">
        <p14:creationId xmlns:p14="http://schemas.microsoft.com/office/powerpoint/2010/main" val="289964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5C0307-73CD-4CC2-8F03-705A0A387507}"/>
              </a:ext>
            </a:extLst>
          </p:cNvPr>
          <p:cNvPicPr>
            <a:picLocks noChangeAspect="1"/>
          </p:cNvPicPr>
          <p:nvPr/>
        </p:nvPicPr>
        <p:blipFill>
          <a:blip r:embed="rId2"/>
          <a:stretch>
            <a:fillRect/>
          </a:stretch>
        </p:blipFill>
        <p:spPr>
          <a:xfrm>
            <a:off x="829136" y="1700808"/>
            <a:ext cx="7485728" cy="3246147"/>
          </a:xfrm>
          <a:prstGeom prst="rect">
            <a:avLst/>
          </a:prstGeom>
        </p:spPr>
      </p:pic>
      <p:sp>
        <p:nvSpPr>
          <p:cNvPr id="6" name="TextBox 5">
            <a:extLst>
              <a:ext uri="{FF2B5EF4-FFF2-40B4-BE49-F238E27FC236}">
                <a16:creationId xmlns:a16="http://schemas.microsoft.com/office/drawing/2014/main" id="{8D4DC51D-AC80-4719-8920-1F4BA2536E91}"/>
              </a:ext>
            </a:extLst>
          </p:cNvPr>
          <p:cNvSpPr txBox="1"/>
          <p:nvPr/>
        </p:nvSpPr>
        <p:spPr>
          <a:xfrm>
            <a:off x="1259632" y="836712"/>
            <a:ext cx="5904656" cy="369332"/>
          </a:xfrm>
          <a:prstGeom prst="rect">
            <a:avLst/>
          </a:prstGeom>
          <a:noFill/>
        </p:spPr>
        <p:txBody>
          <a:bodyPr wrap="square" rtlCol="0">
            <a:spAutoFit/>
          </a:bodyPr>
          <a:lstStyle/>
          <a:p>
            <a:pPr algn="ctr"/>
            <a:r>
              <a:rPr lang="es-ES" b="1" dirty="0"/>
              <a:t>RELACIÓN LINEAL IMPERFECTA</a:t>
            </a:r>
            <a:endParaRPr lang="es-AR" b="1" dirty="0"/>
          </a:p>
        </p:txBody>
      </p:sp>
    </p:spTree>
    <p:extLst>
      <p:ext uri="{BB962C8B-B14F-4D97-AF65-F5344CB8AC3E}">
        <p14:creationId xmlns:p14="http://schemas.microsoft.com/office/powerpoint/2010/main" val="156332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26E67D-0725-4D18-8F18-79634FA4C58D}"/>
              </a:ext>
            </a:extLst>
          </p:cNvPr>
          <p:cNvSpPr txBox="1"/>
          <p:nvPr/>
        </p:nvSpPr>
        <p:spPr>
          <a:xfrm>
            <a:off x="971600" y="692696"/>
            <a:ext cx="7518041" cy="2108269"/>
          </a:xfrm>
          <a:prstGeom prst="rect">
            <a:avLst/>
          </a:prstGeom>
          <a:noFill/>
        </p:spPr>
        <p:txBody>
          <a:bodyPr wrap="square" rtlCol="0">
            <a:spAutoFit/>
          </a:bodyPr>
          <a:lstStyle/>
          <a:p>
            <a:r>
              <a:rPr lang="es-ES" b="1" dirty="0"/>
              <a:t>COEFICIENTE DE DETERMINACIÓN</a:t>
            </a:r>
          </a:p>
          <a:p>
            <a:endParaRPr lang="es-ES" b="1" dirty="0"/>
          </a:p>
          <a:p>
            <a:pPr algn="just"/>
            <a:r>
              <a:rPr lang="es-ES" sz="1800" dirty="0">
                <a:effectLst/>
                <a:latin typeface="Times New Roman" panose="02020603050405020304" pitchFamily="18" charset="0"/>
                <a:ea typeface="Times New Roman" panose="02020603050405020304" pitchFamily="18" charset="0"/>
              </a:rPr>
              <a:t>El </a:t>
            </a:r>
            <a:r>
              <a:rPr lang="es-ES" sz="1800" b="1" dirty="0">
                <a:effectLst/>
                <a:latin typeface="Times New Roman" panose="02020603050405020304" pitchFamily="18" charset="0"/>
                <a:ea typeface="Times New Roman" panose="02020603050405020304" pitchFamily="18" charset="0"/>
              </a:rPr>
              <a:t>coeficiente de determinación</a:t>
            </a:r>
            <a:r>
              <a:rPr lang="es-ES" sz="1800" dirty="0">
                <a:effectLst/>
                <a:latin typeface="Times New Roman" panose="02020603050405020304" pitchFamily="18" charset="0"/>
                <a:ea typeface="Times New Roman" panose="02020603050405020304" pitchFamily="18" charset="0"/>
              </a:rPr>
              <a:t> es una medida de la bondad del ajuste de los datos observados a la ecuación de regresión e indica el porcentaje de la variación total de la variable dependiente Y, que se debe a la variación de la variable independiente X.</a:t>
            </a:r>
            <a:endParaRPr lang="es-AR" sz="1800" dirty="0">
              <a:effectLst/>
              <a:latin typeface="Times New Roman" panose="02020603050405020304" pitchFamily="18" charset="0"/>
              <a:ea typeface="Times New Roman" panose="02020603050405020304" pitchFamily="18" charset="0"/>
            </a:endParaRPr>
          </a:p>
          <a:p>
            <a:endParaRPr lang="es-AR" b="1" dirty="0"/>
          </a:p>
        </p:txBody>
      </p:sp>
      <p:pic>
        <p:nvPicPr>
          <p:cNvPr id="8" name="Picture 7">
            <a:extLst>
              <a:ext uri="{FF2B5EF4-FFF2-40B4-BE49-F238E27FC236}">
                <a16:creationId xmlns:a16="http://schemas.microsoft.com/office/drawing/2014/main" id="{90B307A3-4BA8-4147-8619-F783ADB6D4B9}"/>
              </a:ext>
            </a:extLst>
          </p:cNvPr>
          <p:cNvPicPr>
            <a:picLocks noChangeAspect="1"/>
          </p:cNvPicPr>
          <p:nvPr/>
        </p:nvPicPr>
        <p:blipFill>
          <a:blip r:embed="rId3"/>
          <a:stretch>
            <a:fillRect/>
          </a:stretch>
        </p:blipFill>
        <p:spPr>
          <a:xfrm>
            <a:off x="3131840" y="2810674"/>
            <a:ext cx="2579874" cy="1112887"/>
          </a:xfrm>
          <a:prstGeom prst="rect">
            <a:avLst/>
          </a:prstGeom>
        </p:spPr>
      </p:pic>
      <p:sp>
        <p:nvSpPr>
          <p:cNvPr id="3" name="Rectángulo 2"/>
          <p:cNvSpPr/>
          <p:nvPr/>
        </p:nvSpPr>
        <p:spPr>
          <a:xfrm>
            <a:off x="611560" y="4293096"/>
            <a:ext cx="8064896" cy="646331"/>
          </a:xfrm>
          <a:prstGeom prst="rect">
            <a:avLst/>
          </a:prstGeom>
        </p:spPr>
        <p:txBody>
          <a:bodyPr wrap="square">
            <a:spAutoFit/>
          </a:bodyPr>
          <a:lstStyle/>
          <a:p>
            <a:r>
              <a:rPr lang="es-ES" dirty="0">
                <a:solidFill>
                  <a:srgbClr val="548DD4"/>
                </a:solidFill>
                <a:latin typeface="Calibri" panose="020F0502020204030204" pitchFamily="34" charset="0"/>
                <a:ea typeface="Calibri" panose="020F0502020204030204" pitchFamily="34" charset="0"/>
                <a:cs typeface="Times New Roman" panose="02020603050405020304" pitchFamily="18" charset="0"/>
              </a:rPr>
              <a:t>En </a:t>
            </a:r>
            <a:r>
              <a:rPr lang="es-ES" dirty="0" smtClean="0">
                <a:solidFill>
                  <a:srgbClr val="548DD4"/>
                </a:solidFill>
                <a:latin typeface="Calibri" panose="020F0502020204030204" pitchFamily="34" charset="0"/>
                <a:ea typeface="Calibri" panose="020F0502020204030204" pitchFamily="34" charset="0"/>
                <a:cs typeface="Times New Roman" panose="02020603050405020304" pitchFamily="18" charset="0"/>
              </a:rPr>
              <a:t>qué </a:t>
            </a:r>
            <a:r>
              <a:rPr lang="es-ES" dirty="0">
                <a:solidFill>
                  <a:srgbClr val="548DD4"/>
                </a:solidFill>
                <a:latin typeface="Calibri" panose="020F0502020204030204" pitchFamily="34" charset="0"/>
                <a:ea typeface="Calibri" panose="020F0502020204030204" pitchFamily="34" charset="0"/>
                <a:cs typeface="Times New Roman" panose="02020603050405020304" pitchFamily="18" charset="0"/>
              </a:rPr>
              <a:t>proporción la variable independiente incide </a:t>
            </a:r>
            <a:r>
              <a:rPr lang="es-ES" dirty="0" smtClean="0">
                <a:solidFill>
                  <a:srgbClr val="548DD4"/>
                </a:solidFill>
                <a:latin typeface="Calibri" panose="020F0502020204030204" pitchFamily="34" charset="0"/>
                <a:ea typeface="Calibri" panose="020F0502020204030204" pitchFamily="34" charset="0"/>
                <a:cs typeface="Times New Roman" panose="02020603050405020304" pitchFamily="18" charset="0"/>
              </a:rPr>
              <a:t>sobre el comportamiento de </a:t>
            </a:r>
            <a:r>
              <a:rPr lang="es-ES" dirty="0">
                <a:solidFill>
                  <a:srgbClr val="548DD4"/>
                </a:solidFill>
                <a:latin typeface="Calibri" panose="020F0502020204030204" pitchFamily="34" charset="0"/>
                <a:ea typeface="Calibri" panose="020F0502020204030204" pitchFamily="34" charset="0"/>
                <a:cs typeface="Times New Roman" panose="02020603050405020304" pitchFamily="18" charset="0"/>
              </a:rPr>
              <a:t>la variable dependiente </a:t>
            </a:r>
            <a:endParaRPr lang="en-US" dirty="0"/>
          </a:p>
        </p:txBody>
      </p:sp>
      <p:graphicFrame>
        <p:nvGraphicFramePr>
          <p:cNvPr id="2" name="Objeto 1"/>
          <p:cNvGraphicFramePr>
            <a:graphicFrameLocks noChangeAspect="1"/>
          </p:cNvGraphicFramePr>
          <p:nvPr>
            <p:extLst>
              <p:ext uri="{D42A27DB-BD31-4B8C-83A1-F6EECF244321}">
                <p14:modId xmlns:p14="http://schemas.microsoft.com/office/powerpoint/2010/main" val="3657038586"/>
              </p:ext>
            </p:extLst>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3077"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4794250" y="23717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281856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827584" y="332656"/>
            <a:ext cx="7632848" cy="1912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AR" b="1" dirty="0"/>
              <a:t>La variable dependiente </a:t>
            </a:r>
            <a:r>
              <a:rPr lang="es-AR" b="1" i="1" dirty="0"/>
              <a:t>Y </a:t>
            </a:r>
            <a:r>
              <a:rPr lang="es-AR" b="1" dirty="0"/>
              <a:t>es la que se busca explicar; en términos estadísticos, </a:t>
            </a:r>
            <a:r>
              <a:rPr lang="es-AR" b="1" dirty="0" smtClean="0"/>
              <a:t>es la </a:t>
            </a:r>
            <a:r>
              <a:rPr lang="es-AR" b="1" dirty="0"/>
              <a:t>que se busca estimar o pronosticar. A su vez, la variable independiente </a:t>
            </a:r>
            <a:r>
              <a:rPr lang="es-AR" b="1" i="1" dirty="0"/>
              <a:t>X </a:t>
            </a:r>
            <a:r>
              <a:rPr lang="es-AR" b="1" dirty="0"/>
              <a:t>es la </a:t>
            </a:r>
            <a:r>
              <a:rPr lang="es-AR" b="1" dirty="0" smtClean="0"/>
              <a:t>que brinda </a:t>
            </a:r>
            <a:r>
              <a:rPr lang="es-AR" b="1" dirty="0"/>
              <a:t>información para explicar </a:t>
            </a:r>
            <a:r>
              <a:rPr lang="es-AR" b="1" i="1" dirty="0"/>
              <a:t>Y </a:t>
            </a:r>
            <a:r>
              <a:rPr lang="es-AR" b="1" dirty="0" err="1"/>
              <a:t>y</a:t>
            </a:r>
            <a:r>
              <a:rPr lang="es-AR" b="1" dirty="0"/>
              <a:t> recibe el nombre de </a:t>
            </a:r>
            <a:r>
              <a:rPr lang="es-AR" b="1" i="1" dirty="0"/>
              <a:t>variable de predicción</a:t>
            </a:r>
            <a:r>
              <a:rPr lang="es-AR" b="1" dirty="0" smtClean="0"/>
              <a:t>.</a:t>
            </a:r>
          </a:p>
          <a:p>
            <a:r>
              <a:rPr lang="es-AR" dirty="0" smtClean="0"/>
              <a:t>Es decir, para </a:t>
            </a:r>
            <a:r>
              <a:rPr lang="es-AR" dirty="0"/>
              <a:t>saber si una variable </a:t>
            </a:r>
            <a:r>
              <a:rPr lang="es-AR" i="1" dirty="0"/>
              <a:t>X </a:t>
            </a:r>
            <a:r>
              <a:rPr lang="es-AR" dirty="0"/>
              <a:t>es “buena” para explicar la variable </a:t>
            </a:r>
            <a:r>
              <a:rPr lang="es-AR" i="1" dirty="0"/>
              <a:t>Y </a:t>
            </a:r>
            <a:r>
              <a:rPr lang="es-AR" dirty="0"/>
              <a:t>se calcula el </a:t>
            </a:r>
            <a:r>
              <a:rPr lang="es-AR" dirty="0" smtClean="0"/>
              <a:t>coeficiente de determinación.</a:t>
            </a:r>
            <a:endParaRPr lang="es-AR" dirty="0"/>
          </a:p>
        </p:txBody>
      </p:sp>
      <p:sp>
        <p:nvSpPr>
          <p:cNvPr id="5" name="4 Flecha abajo"/>
          <p:cNvSpPr/>
          <p:nvPr/>
        </p:nvSpPr>
        <p:spPr>
          <a:xfrm>
            <a:off x="4237360" y="2420888"/>
            <a:ext cx="720080"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5077048" y="2611304"/>
            <a:ext cx="1944216"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AR" dirty="0" smtClean="0"/>
              <a:t>CARACTERÍSTICAS</a:t>
            </a:r>
            <a:endParaRPr lang="es-AR" dirty="0"/>
          </a:p>
        </p:txBody>
      </p:sp>
      <p:sp>
        <p:nvSpPr>
          <p:cNvPr id="7" name="6 Rectángulo redondeado"/>
          <p:cNvSpPr/>
          <p:nvPr/>
        </p:nvSpPr>
        <p:spPr>
          <a:xfrm>
            <a:off x="827584" y="3573016"/>
            <a:ext cx="7632848" cy="13681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itchFamily="34" charset="0"/>
              <a:buChar char="•"/>
            </a:pPr>
            <a:r>
              <a:rPr lang="es-AR" dirty="0"/>
              <a:t>E</a:t>
            </a:r>
            <a:r>
              <a:rPr lang="es-AR" dirty="0" smtClean="0"/>
              <a:t>l </a:t>
            </a:r>
            <a:r>
              <a:rPr lang="es-AR" dirty="0"/>
              <a:t>cuadrado del coeficiente de </a:t>
            </a:r>
            <a:r>
              <a:rPr lang="es-AR" dirty="0" smtClean="0"/>
              <a:t>correlación.</a:t>
            </a:r>
          </a:p>
          <a:p>
            <a:pPr marL="285750" indent="-285750">
              <a:buFont typeface="Arial" pitchFamily="34" charset="0"/>
              <a:buChar char="•"/>
            </a:pPr>
            <a:r>
              <a:rPr lang="es-AR" dirty="0" smtClean="0"/>
              <a:t>Su </a:t>
            </a:r>
            <a:r>
              <a:rPr lang="es-AR" dirty="0"/>
              <a:t>rango de valores está entre 0 a </a:t>
            </a:r>
            <a:r>
              <a:rPr lang="es-AR" dirty="0" smtClean="0"/>
              <a:t>1.</a:t>
            </a:r>
          </a:p>
          <a:p>
            <a:pPr marL="285750" indent="-285750">
              <a:buFont typeface="Arial" pitchFamily="34" charset="0"/>
              <a:buChar char="•"/>
            </a:pPr>
            <a:r>
              <a:rPr lang="es-AR" dirty="0" smtClean="0"/>
              <a:t>No </a:t>
            </a:r>
            <a:r>
              <a:rPr lang="es-AR" dirty="0"/>
              <a:t>da ninguna información sobre la dirección de la relación entre las variables.</a:t>
            </a:r>
          </a:p>
        </p:txBody>
      </p:sp>
    </p:spTree>
    <p:extLst>
      <p:ext uri="{BB962C8B-B14F-4D97-AF65-F5344CB8AC3E}">
        <p14:creationId xmlns:p14="http://schemas.microsoft.com/office/powerpoint/2010/main" val="29426274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43608" y="1340768"/>
            <a:ext cx="5895975" cy="5143500"/>
          </a:xfrm>
          <a:prstGeom prst="rect">
            <a:avLst/>
          </a:prstGeom>
        </p:spPr>
      </p:pic>
      <p:pic>
        <p:nvPicPr>
          <p:cNvPr id="3" name="Imagen 2"/>
          <p:cNvPicPr>
            <a:picLocks noChangeAspect="1"/>
          </p:cNvPicPr>
          <p:nvPr/>
        </p:nvPicPr>
        <p:blipFill>
          <a:blip r:embed="rId3"/>
          <a:stretch>
            <a:fillRect/>
          </a:stretch>
        </p:blipFill>
        <p:spPr>
          <a:xfrm>
            <a:off x="1257920" y="553102"/>
            <a:ext cx="5467350" cy="752475"/>
          </a:xfrm>
          <a:prstGeom prst="rect">
            <a:avLst/>
          </a:prstGeom>
        </p:spPr>
      </p:pic>
      <p:sp>
        <p:nvSpPr>
          <p:cNvPr id="4" name="Rectángulo 3"/>
          <p:cNvSpPr/>
          <p:nvPr/>
        </p:nvSpPr>
        <p:spPr>
          <a:xfrm>
            <a:off x="6588224" y="1628800"/>
            <a:ext cx="2358008" cy="1384995"/>
          </a:xfrm>
          <a:prstGeom prst="rect">
            <a:avLst/>
          </a:prstGeom>
        </p:spPr>
        <p:txBody>
          <a:bodyPr wrap="square">
            <a:spAutoFit/>
          </a:bodyPr>
          <a:lstStyle/>
          <a:p>
            <a:pPr algn="just"/>
            <a:r>
              <a:rPr lang="es-AR" sz="1200" dirty="0"/>
              <a:t>Si decimos que existe una correlación entre las calificaciones de los estudiantes en la universidad y sus ingresos anuales cinco años después de graduarse, no estamos diciendo que uno ocasiona al otro.</a:t>
            </a:r>
            <a:endParaRPr lang="es-AR" sz="1200" dirty="0"/>
          </a:p>
        </p:txBody>
      </p:sp>
    </p:spTree>
    <p:extLst>
      <p:ext uri="{BB962C8B-B14F-4D97-AF65-F5344CB8AC3E}">
        <p14:creationId xmlns:p14="http://schemas.microsoft.com/office/powerpoint/2010/main" val="3008541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7C623B-70F2-4A90-B5A1-FF1B60B9A8AE}"/>
              </a:ext>
            </a:extLst>
          </p:cNvPr>
          <p:cNvSpPr txBox="1"/>
          <p:nvPr/>
        </p:nvSpPr>
        <p:spPr>
          <a:xfrm>
            <a:off x="899592" y="188640"/>
            <a:ext cx="6336704" cy="369332"/>
          </a:xfrm>
          <a:prstGeom prst="rect">
            <a:avLst/>
          </a:prstGeom>
          <a:noFill/>
        </p:spPr>
        <p:txBody>
          <a:bodyPr wrap="square" rtlCol="0">
            <a:spAutoFit/>
          </a:bodyPr>
          <a:lstStyle/>
          <a:p>
            <a:r>
              <a:rPr lang="es-ES" b="1" dirty="0"/>
              <a:t>Resolución de la situación práctica inicial</a:t>
            </a:r>
            <a:endParaRPr lang="es-AR" b="1" dirty="0"/>
          </a:p>
        </p:txBody>
      </p:sp>
      <p:pic>
        <p:nvPicPr>
          <p:cNvPr id="6" name="Picture 5">
            <a:extLst>
              <a:ext uri="{FF2B5EF4-FFF2-40B4-BE49-F238E27FC236}">
                <a16:creationId xmlns:a16="http://schemas.microsoft.com/office/drawing/2014/main" id="{FADCE701-8F66-48A5-AF41-9CACCF07D2F9}"/>
              </a:ext>
            </a:extLst>
          </p:cNvPr>
          <p:cNvPicPr>
            <a:picLocks noChangeAspect="1"/>
          </p:cNvPicPr>
          <p:nvPr/>
        </p:nvPicPr>
        <p:blipFill>
          <a:blip r:embed="rId2"/>
          <a:stretch>
            <a:fillRect/>
          </a:stretch>
        </p:blipFill>
        <p:spPr>
          <a:xfrm>
            <a:off x="1187624" y="548680"/>
            <a:ext cx="5668828" cy="1713532"/>
          </a:xfrm>
          <a:prstGeom prst="rect">
            <a:avLst/>
          </a:prstGeom>
        </p:spPr>
      </p:pic>
      <p:pic>
        <p:nvPicPr>
          <p:cNvPr id="10" name="Picture 9">
            <a:extLst>
              <a:ext uri="{FF2B5EF4-FFF2-40B4-BE49-F238E27FC236}">
                <a16:creationId xmlns:a16="http://schemas.microsoft.com/office/drawing/2014/main" id="{353D6A9C-E423-4993-A373-40DB8B8B0CD6}"/>
              </a:ext>
            </a:extLst>
          </p:cNvPr>
          <p:cNvPicPr>
            <a:picLocks noChangeAspect="1"/>
          </p:cNvPicPr>
          <p:nvPr/>
        </p:nvPicPr>
        <p:blipFill>
          <a:blip r:embed="rId3"/>
          <a:stretch>
            <a:fillRect/>
          </a:stretch>
        </p:blipFill>
        <p:spPr>
          <a:xfrm>
            <a:off x="1135707" y="2348880"/>
            <a:ext cx="7324725" cy="2647950"/>
          </a:xfrm>
          <a:prstGeom prst="rect">
            <a:avLst/>
          </a:prstGeom>
        </p:spPr>
      </p:pic>
    </p:spTree>
    <p:extLst>
      <p:ext uri="{BB962C8B-B14F-4D97-AF65-F5344CB8AC3E}">
        <p14:creationId xmlns:p14="http://schemas.microsoft.com/office/powerpoint/2010/main" val="123877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39552" y="1076174"/>
            <a:ext cx="7839079" cy="3456384"/>
          </a:xfrm>
          <a:prstGeom prst="rect">
            <a:avLst/>
          </a:prstGeom>
        </p:spPr>
      </p:pic>
      <p:sp>
        <p:nvSpPr>
          <p:cNvPr id="3" name="CuadroTexto 2"/>
          <p:cNvSpPr txBox="1"/>
          <p:nvPr/>
        </p:nvSpPr>
        <p:spPr>
          <a:xfrm>
            <a:off x="539552" y="764704"/>
            <a:ext cx="1090363" cy="646331"/>
          </a:xfrm>
          <a:prstGeom prst="rect">
            <a:avLst/>
          </a:prstGeom>
          <a:noFill/>
        </p:spPr>
        <p:txBody>
          <a:bodyPr wrap="none" rtlCol="0">
            <a:spAutoFit/>
          </a:bodyPr>
          <a:lstStyle/>
          <a:p>
            <a:r>
              <a:rPr lang="es-AR" dirty="0" smtClean="0"/>
              <a:t>Ejemplos </a:t>
            </a:r>
          </a:p>
          <a:p>
            <a:endParaRPr lang="es-AR" dirty="0"/>
          </a:p>
        </p:txBody>
      </p:sp>
      <p:pic>
        <p:nvPicPr>
          <p:cNvPr id="4" name="Imagen 3"/>
          <p:cNvPicPr>
            <a:picLocks noChangeAspect="1"/>
          </p:cNvPicPr>
          <p:nvPr/>
        </p:nvPicPr>
        <p:blipFill>
          <a:blip r:embed="rId3"/>
          <a:stretch>
            <a:fillRect/>
          </a:stretch>
        </p:blipFill>
        <p:spPr>
          <a:xfrm>
            <a:off x="755576" y="4695276"/>
            <a:ext cx="6950937" cy="1491339"/>
          </a:xfrm>
          <a:prstGeom prst="rect">
            <a:avLst/>
          </a:prstGeom>
        </p:spPr>
      </p:pic>
    </p:spTree>
    <p:extLst>
      <p:ext uri="{BB962C8B-B14F-4D97-AF65-F5344CB8AC3E}">
        <p14:creationId xmlns:p14="http://schemas.microsoft.com/office/powerpoint/2010/main" val="4116150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83568" y="1052736"/>
            <a:ext cx="7920880" cy="3000821"/>
          </a:xfrm>
          <a:prstGeom prst="rect">
            <a:avLst/>
          </a:prstGeom>
        </p:spPr>
        <p:txBody>
          <a:bodyPr wrap="square">
            <a:spAutoFit/>
          </a:bodyPr>
          <a:lstStyle/>
          <a:p>
            <a:pPr algn="just">
              <a:lnSpc>
                <a:spcPct val="150000"/>
              </a:lnSpc>
              <a:spcAft>
                <a:spcPts val="0"/>
              </a:spcAft>
            </a:pPr>
            <a:r>
              <a:rPr lang="es-ES" dirty="0">
                <a:latin typeface="Calibri" panose="020F0502020204030204" pitchFamily="34" charset="0"/>
                <a:ea typeface="Times New Roman" panose="02020603050405020304" pitchFamily="18" charset="0"/>
                <a:cs typeface="Times New Roman" panose="02020603050405020304" pitchFamily="18" charset="0"/>
              </a:rPr>
              <a:t>Al estudiar la relación entre dos variables CUANTITATIVAS. En general interesa: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s-ES" dirty="0">
                <a:latin typeface="Calibri" panose="020F0502020204030204" pitchFamily="34" charset="0"/>
                <a:ea typeface="Times New Roman" panose="02020603050405020304" pitchFamily="18" charset="0"/>
                <a:cs typeface="Times New Roman" panose="02020603050405020304" pitchFamily="18" charset="0"/>
              </a:rPr>
              <a:t>Investigar si existe asociación entre las dos variables.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s-ES" dirty="0">
                <a:latin typeface="Calibri" panose="020F0502020204030204" pitchFamily="34" charset="0"/>
                <a:ea typeface="Times New Roman" panose="02020603050405020304" pitchFamily="18" charset="0"/>
                <a:cs typeface="Times New Roman" panose="02020603050405020304" pitchFamily="18" charset="0"/>
              </a:rPr>
              <a:t>Cuantificar la fuerza de la asociación, a través de una medida de asociación denominada coeficiente de correlación.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s-ES" dirty="0">
                <a:latin typeface="Calibri" panose="020F0502020204030204" pitchFamily="34" charset="0"/>
                <a:ea typeface="Times New Roman" panose="02020603050405020304" pitchFamily="18" charset="0"/>
                <a:cs typeface="Times New Roman" panose="02020603050405020304" pitchFamily="18" charset="0"/>
              </a:rPr>
              <a:t>Estudiar la forma de la relación y en lo posible proponer un modelo matemático para la relación.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s-ES" dirty="0">
                <a:latin typeface="Calibri" panose="020F0502020204030204" pitchFamily="34" charset="0"/>
                <a:ea typeface="Times New Roman" panose="02020603050405020304" pitchFamily="18" charset="0"/>
                <a:cs typeface="Times New Roman" panose="02020603050405020304" pitchFamily="18" charset="0"/>
              </a:rPr>
              <a:t>Predecir una variable a partir de la otra usando el modelo </a:t>
            </a:r>
            <a:r>
              <a:rPr lang="es-ES" dirty="0" smtClean="0">
                <a:latin typeface="Calibri" panose="020F0502020204030204" pitchFamily="34" charset="0"/>
                <a:ea typeface="Times New Roman" panose="02020603050405020304" pitchFamily="18" charset="0"/>
                <a:cs typeface="Times New Roman" panose="02020603050405020304" pitchFamily="18" charset="0"/>
              </a:rPr>
              <a:t>propuesto</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469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403648" y="188639"/>
            <a:ext cx="5040560" cy="6365585"/>
          </a:xfrm>
          <a:prstGeom prst="rect">
            <a:avLst/>
          </a:prstGeom>
        </p:spPr>
      </p:pic>
    </p:spTree>
    <p:extLst>
      <p:ext uri="{BB962C8B-B14F-4D97-AF65-F5344CB8AC3E}">
        <p14:creationId xmlns:p14="http://schemas.microsoft.com/office/powerpoint/2010/main" val="44776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15616" y="116632"/>
            <a:ext cx="6120680" cy="6520110"/>
          </a:xfrm>
          <a:prstGeom prst="rect">
            <a:avLst/>
          </a:prstGeom>
        </p:spPr>
      </p:pic>
    </p:spTree>
    <p:extLst>
      <p:ext uri="{BB962C8B-B14F-4D97-AF65-F5344CB8AC3E}">
        <p14:creationId xmlns:p14="http://schemas.microsoft.com/office/powerpoint/2010/main" val="3337811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779648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71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653F30-D79D-4928-892B-57153E628CEA}"/>
              </a:ext>
            </a:extLst>
          </p:cNvPr>
          <p:cNvSpPr/>
          <p:nvPr/>
        </p:nvSpPr>
        <p:spPr>
          <a:xfrm>
            <a:off x="2773142" y="5473171"/>
            <a:ext cx="3959097" cy="836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Estimaciones y predicciones </a:t>
            </a:r>
            <a:endParaRPr lang="es-AR" sz="2400" dirty="0"/>
          </a:p>
          <a:p>
            <a:pPr algn="ctr"/>
            <a:endParaRPr lang="es-AR" sz="2400" dirty="0"/>
          </a:p>
        </p:txBody>
      </p:sp>
      <p:sp>
        <p:nvSpPr>
          <p:cNvPr id="5" name="Arrow: Down 4">
            <a:extLst>
              <a:ext uri="{FF2B5EF4-FFF2-40B4-BE49-F238E27FC236}">
                <a16:creationId xmlns:a16="http://schemas.microsoft.com/office/drawing/2014/main" id="{59659613-D644-46ED-B8AC-E9458FF02EED}"/>
              </a:ext>
            </a:extLst>
          </p:cNvPr>
          <p:cNvSpPr/>
          <p:nvPr/>
        </p:nvSpPr>
        <p:spPr>
          <a:xfrm>
            <a:off x="3995936" y="4005064"/>
            <a:ext cx="612068" cy="1368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angle 5">
            <a:extLst>
              <a:ext uri="{FF2B5EF4-FFF2-40B4-BE49-F238E27FC236}">
                <a16:creationId xmlns:a16="http://schemas.microsoft.com/office/drawing/2014/main" id="{204DD319-C305-418F-9DC7-BAC6BE267C0B}"/>
              </a:ext>
            </a:extLst>
          </p:cNvPr>
          <p:cNvSpPr/>
          <p:nvPr/>
        </p:nvSpPr>
        <p:spPr>
          <a:xfrm>
            <a:off x="1619672" y="2996952"/>
            <a:ext cx="5517613" cy="85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Analizar la relación de dos o más variables</a:t>
            </a:r>
            <a:endParaRPr lang="es-AR" dirty="0"/>
          </a:p>
        </p:txBody>
      </p:sp>
      <p:cxnSp>
        <p:nvCxnSpPr>
          <p:cNvPr id="8" name="Straight Arrow Connector 7">
            <a:extLst>
              <a:ext uri="{FF2B5EF4-FFF2-40B4-BE49-F238E27FC236}">
                <a16:creationId xmlns:a16="http://schemas.microsoft.com/office/drawing/2014/main" id="{00D78B54-9A29-40A4-ABED-C9F8CB55C6DC}"/>
              </a:ext>
            </a:extLst>
          </p:cNvPr>
          <p:cNvCxnSpPr>
            <a:cxnSpLocks/>
          </p:cNvCxnSpPr>
          <p:nvPr/>
        </p:nvCxnSpPr>
        <p:spPr>
          <a:xfrm>
            <a:off x="5292080" y="2276872"/>
            <a:ext cx="936104" cy="648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9824D99-BE1A-4C73-AAAB-F2AFF86F3A83}"/>
              </a:ext>
            </a:extLst>
          </p:cNvPr>
          <p:cNvCxnSpPr>
            <a:cxnSpLocks/>
          </p:cNvCxnSpPr>
          <p:nvPr/>
        </p:nvCxnSpPr>
        <p:spPr>
          <a:xfrm flipH="1">
            <a:off x="2411760" y="2276872"/>
            <a:ext cx="1008112" cy="648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A927823-2856-4614-B5B7-2E92AC2E88C5}"/>
              </a:ext>
            </a:extLst>
          </p:cNvPr>
          <p:cNvSpPr/>
          <p:nvPr/>
        </p:nvSpPr>
        <p:spPr>
          <a:xfrm>
            <a:off x="63842" y="773381"/>
            <a:ext cx="4320480" cy="1647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Después de revisar la relación entre los </a:t>
            </a:r>
            <a:r>
              <a:rPr lang="es-ES" b="1" dirty="0">
                <a:solidFill>
                  <a:schemeClr val="accent2">
                    <a:lumMod val="75000"/>
                  </a:schemeClr>
                </a:solidFill>
              </a:rPr>
              <a:t>gastos de publicidad</a:t>
            </a:r>
            <a:r>
              <a:rPr lang="es-ES" dirty="0"/>
              <a:t> y las </a:t>
            </a:r>
            <a:r>
              <a:rPr lang="es-ES" b="1" dirty="0">
                <a:solidFill>
                  <a:schemeClr val="accent2">
                    <a:lumMod val="75000"/>
                  </a:schemeClr>
                </a:solidFill>
              </a:rPr>
              <a:t>ventas</a:t>
            </a:r>
            <a:r>
              <a:rPr lang="es-ES" dirty="0"/>
              <a:t>, un gerente podría tratar de </a:t>
            </a:r>
            <a:r>
              <a:rPr lang="es-ES" dirty="0">
                <a:solidFill>
                  <a:schemeClr val="tx1">
                    <a:lumMod val="85000"/>
                    <a:lumOff val="15000"/>
                  </a:schemeClr>
                </a:solidFill>
              </a:rPr>
              <a:t>predecir</a:t>
            </a:r>
            <a:r>
              <a:rPr lang="es-ES" dirty="0"/>
              <a:t> las ventas para un determinado nivel de gastos de publicidad.</a:t>
            </a:r>
            <a:endParaRPr lang="es-AR" dirty="0"/>
          </a:p>
        </p:txBody>
      </p:sp>
      <p:sp>
        <p:nvSpPr>
          <p:cNvPr id="14" name="Rectangle 13">
            <a:extLst>
              <a:ext uri="{FF2B5EF4-FFF2-40B4-BE49-F238E27FC236}">
                <a16:creationId xmlns:a16="http://schemas.microsoft.com/office/drawing/2014/main" id="{AC4EC144-5063-4231-87E5-A7C32F5D68FC}"/>
              </a:ext>
            </a:extLst>
          </p:cNvPr>
          <p:cNvSpPr/>
          <p:nvPr/>
        </p:nvSpPr>
        <p:spPr>
          <a:xfrm>
            <a:off x="4455596" y="769412"/>
            <a:ext cx="4644008" cy="1651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Una empresa de electricidad podría usar la relación entre la </a:t>
            </a:r>
            <a:r>
              <a:rPr lang="es-ES" b="1" dirty="0">
                <a:solidFill>
                  <a:schemeClr val="accent2">
                    <a:lumMod val="75000"/>
                  </a:schemeClr>
                </a:solidFill>
              </a:rPr>
              <a:t>temperatura máxima diaria </a:t>
            </a:r>
            <a:r>
              <a:rPr lang="es-ES" dirty="0"/>
              <a:t>y la </a:t>
            </a:r>
            <a:r>
              <a:rPr lang="es-ES" b="1" dirty="0">
                <a:solidFill>
                  <a:schemeClr val="accent2">
                    <a:lumMod val="75000"/>
                  </a:schemeClr>
                </a:solidFill>
              </a:rPr>
              <a:t>demanda de electricidad </a:t>
            </a:r>
            <a:r>
              <a:rPr lang="es-ES" dirty="0"/>
              <a:t>para </a:t>
            </a:r>
            <a:r>
              <a:rPr lang="es-ES" dirty="0">
                <a:solidFill>
                  <a:schemeClr val="tx1"/>
                </a:solidFill>
              </a:rPr>
              <a:t>predecir</a:t>
            </a:r>
            <a:r>
              <a:rPr lang="es-ES" dirty="0"/>
              <a:t> el consumo de energía con base a las temperaturas máximas pronosticadas para el mes siguiente.</a:t>
            </a:r>
            <a:endParaRPr lang="es-AR" dirty="0"/>
          </a:p>
        </p:txBody>
      </p:sp>
    </p:spTree>
    <p:extLst>
      <p:ext uri="{BB962C8B-B14F-4D97-AF65-F5344CB8AC3E}">
        <p14:creationId xmlns:p14="http://schemas.microsoft.com/office/powerpoint/2010/main" val="92929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51520" y="476672"/>
            <a:ext cx="8712968" cy="5632311"/>
          </a:xfrm>
          <a:prstGeom prst="rect">
            <a:avLst/>
          </a:prstGeom>
          <a:noFill/>
        </p:spPr>
        <p:txBody>
          <a:bodyPr wrap="square" rtlCol="0">
            <a:spAutoFit/>
          </a:bodyPr>
          <a:lstStyle/>
          <a:p>
            <a:r>
              <a:rPr lang="es-ES" sz="2400" b="1" dirty="0"/>
              <a:t>Otros ejemplos </a:t>
            </a:r>
          </a:p>
          <a:p>
            <a:pPr marL="342900" indent="-342900" algn="just">
              <a:buFontTx/>
              <a:buChar char="-"/>
            </a:pPr>
            <a:r>
              <a:rPr lang="es-ES" sz="2400" dirty="0" smtClean="0"/>
              <a:t>Aproximar </a:t>
            </a:r>
            <a:r>
              <a:rPr lang="es-ES" sz="2400" dirty="0"/>
              <a:t>la calificación obtenida en una materia según el número de horas de estudio semanal. </a:t>
            </a:r>
            <a:endParaRPr lang="es-ES" sz="2400" dirty="0" smtClean="0"/>
          </a:p>
          <a:p>
            <a:pPr marL="342900" indent="-342900" algn="just">
              <a:buFontTx/>
              <a:buChar char="-"/>
            </a:pPr>
            <a:endParaRPr lang="es-ES" sz="2400" dirty="0"/>
          </a:p>
          <a:p>
            <a:pPr marL="342900" indent="-342900" algn="just">
              <a:buFontTx/>
              <a:buChar char="-"/>
            </a:pPr>
            <a:r>
              <a:rPr lang="es-ES" altLang="es-AR" sz="2400" dirty="0" smtClean="0"/>
              <a:t>Estimar </a:t>
            </a:r>
            <a:r>
              <a:rPr lang="es-ES" altLang="es-AR" sz="2400" dirty="0"/>
              <a:t>la demanda de un artículo, con los gastos de </a:t>
            </a:r>
            <a:r>
              <a:rPr lang="es-ES" altLang="es-AR" sz="2400" dirty="0" smtClean="0"/>
              <a:t>publicidad.</a:t>
            </a:r>
          </a:p>
          <a:p>
            <a:pPr algn="just"/>
            <a:endParaRPr lang="es-ES" altLang="es-AR" sz="2400" dirty="0"/>
          </a:p>
          <a:p>
            <a:pPr marL="342900" indent="-342900" algn="just">
              <a:buFontTx/>
              <a:buChar char="-"/>
            </a:pPr>
            <a:r>
              <a:rPr lang="es-ES" altLang="es-AR" sz="2400" dirty="0" smtClean="0"/>
              <a:t>Estimar </a:t>
            </a:r>
            <a:r>
              <a:rPr lang="es-ES" altLang="es-AR" sz="2400" dirty="0"/>
              <a:t>el módulo de rotura a flexión (MOR) en función con las otras propiedades definidoras de la calidad mecánica de la madera (DENSIDAD y MOE</a:t>
            </a:r>
            <a:r>
              <a:rPr lang="es-ES" altLang="es-AR" sz="2400" dirty="0" smtClean="0"/>
              <a:t>).</a:t>
            </a:r>
          </a:p>
          <a:p>
            <a:pPr algn="just"/>
            <a:endParaRPr lang="es-ES" altLang="es-AR" sz="2400" dirty="0"/>
          </a:p>
          <a:p>
            <a:pPr marL="342900" indent="-342900" algn="just">
              <a:buFontTx/>
              <a:buChar char="-"/>
            </a:pPr>
            <a:r>
              <a:rPr lang="es-ES" sz="2400" dirty="0" smtClean="0"/>
              <a:t>Analizar </a:t>
            </a:r>
            <a:r>
              <a:rPr lang="es-ES" sz="2400" dirty="0"/>
              <a:t>la dependencia de la presión del vapor en relación con la temperatura (termodinámica</a:t>
            </a:r>
            <a:r>
              <a:rPr lang="es-ES" sz="2400" dirty="0" smtClean="0"/>
              <a:t>)</a:t>
            </a:r>
          </a:p>
          <a:p>
            <a:pPr algn="just"/>
            <a:endParaRPr lang="es-ES" sz="2400" dirty="0"/>
          </a:p>
          <a:p>
            <a:pPr algn="just"/>
            <a:r>
              <a:rPr lang="es-ES" sz="2400" dirty="0" smtClean="0"/>
              <a:t>- Analizar </a:t>
            </a:r>
            <a:r>
              <a:rPr lang="es-ES" sz="2400" dirty="0"/>
              <a:t>la relación que existe entre el factor servidor web y el tiempo de respuesta de la red.</a:t>
            </a:r>
            <a:endParaRPr lang="es-AR" sz="2400" dirty="0"/>
          </a:p>
        </p:txBody>
      </p:sp>
    </p:spTree>
    <p:extLst>
      <p:ext uri="{BB962C8B-B14F-4D97-AF65-F5344CB8AC3E}">
        <p14:creationId xmlns:p14="http://schemas.microsoft.com/office/powerpoint/2010/main" val="164978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3145148" y="3573016"/>
            <a:ext cx="5544616" cy="186459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lgn="just">
              <a:buFont typeface="Arial" pitchFamily="34" charset="0"/>
              <a:buChar char="•"/>
            </a:pPr>
            <a:r>
              <a:rPr lang="es-ES" altLang="es-AR" dirty="0"/>
              <a:t>REGRESIÓN SIMPLE LINEAL</a:t>
            </a:r>
          </a:p>
          <a:p>
            <a:pPr algn="just"/>
            <a:r>
              <a:rPr lang="es-ES" altLang="es-AR" dirty="0"/>
              <a:t>La regresión mide en forma funcional, a través de una ecuación, la posible relación entre las variables con el objeto de predecir una de ellas en función de la(s) otra(s). </a:t>
            </a:r>
            <a:r>
              <a:rPr lang="es-ES" altLang="es-AR" b="1" dirty="0" smtClean="0"/>
              <a:t>Describe la relación</a:t>
            </a:r>
            <a:endParaRPr lang="es-ES" altLang="es-AR" b="1" dirty="0"/>
          </a:p>
        </p:txBody>
      </p:sp>
      <p:sp>
        <p:nvSpPr>
          <p:cNvPr id="4" name="3 Rectángulo redondeado"/>
          <p:cNvSpPr/>
          <p:nvPr/>
        </p:nvSpPr>
        <p:spPr>
          <a:xfrm>
            <a:off x="611560" y="836712"/>
            <a:ext cx="5305896" cy="1800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s-ES" altLang="es-AR" dirty="0"/>
              <a:t> CORRELACIÓN LINEAL </a:t>
            </a:r>
          </a:p>
          <a:p>
            <a:pPr algn="just"/>
            <a:r>
              <a:rPr lang="es-ES" altLang="es-AR" dirty="0"/>
              <a:t>La correlación se dirige sobre todo a medir la intensidad de la asociación entre variables numéricas, es decir, determinar la dependencia lineal que existe entre dichas variables</a:t>
            </a:r>
            <a:r>
              <a:rPr lang="es-ES" altLang="es-AR" dirty="0" smtClean="0"/>
              <a:t>.</a:t>
            </a:r>
            <a:r>
              <a:rPr lang="es-AR" altLang="es-AR" dirty="0"/>
              <a:t> </a:t>
            </a:r>
            <a:r>
              <a:rPr lang="es-AR" altLang="es-AR" b="1" dirty="0" smtClean="0"/>
              <a:t>Mide la relación</a:t>
            </a:r>
            <a:endParaRPr lang="es-ES" altLang="es-AR" b="1" dirty="0"/>
          </a:p>
        </p:txBody>
      </p:sp>
    </p:spTree>
    <p:extLst>
      <p:ext uri="{BB962C8B-B14F-4D97-AF65-F5344CB8AC3E}">
        <p14:creationId xmlns:p14="http://schemas.microsoft.com/office/powerpoint/2010/main" val="334005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3905</TotalTime>
  <Words>1315</Words>
  <Application>Microsoft Office PowerPoint</Application>
  <PresentationFormat>Presentación en pantalla (4:3)</PresentationFormat>
  <Paragraphs>109</Paragraphs>
  <Slides>38</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38</vt:i4>
      </vt:variant>
    </vt:vector>
  </HeadingPairs>
  <TitlesOfParts>
    <vt:vector size="48" baseType="lpstr">
      <vt:lpstr>Arial</vt:lpstr>
      <vt:lpstr>Calibri</vt:lpstr>
      <vt:lpstr>Calibri Light</vt:lpstr>
      <vt:lpstr>Cambria Math</vt:lpstr>
      <vt:lpstr>Nunito</vt:lpstr>
      <vt:lpstr>Symbol</vt:lpstr>
      <vt:lpstr>Times New Roman</vt:lpstr>
      <vt:lpstr>Wingdings 2</vt:lpstr>
      <vt:lpstr>Tema de Office</vt:lpstr>
      <vt:lpstr>Equation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Naty</dc:creator>
  <cp:lastModifiedBy>Usuario</cp:lastModifiedBy>
  <cp:revision>77</cp:revision>
  <dcterms:created xsi:type="dcterms:W3CDTF">2019-03-24T14:04:32Z</dcterms:created>
  <dcterms:modified xsi:type="dcterms:W3CDTF">2023-08-14T21:46:37Z</dcterms:modified>
</cp:coreProperties>
</file>