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font" Target="fonts/Raleway-regular.fntdata"/><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Montserrat-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4292E"/>
                </a:solidFill>
              </a:rPr>
              <a:t>Our group decided to look at phone app data, targeting specifically on games and see what features are drivers to success.</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rPr>
              <a:t>-Reason for selected the topic:</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rPr>
              <a:t>The reason we chose this topic is because we were interested to utilize the things we learned into real life application and were generally interested in how ratings for phone apps come about.</a:t>
            </a:r>
            <a:endParaRPr sz="1200">
              <a:solidFill>
                <a:srgbClr val="24292E"/>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19100" marR="114300" rtl="0" algn="l">
              <a:lnSpc>
                <a:spcPct val="115000"/>
              </a:lnSpc>
              <a:spcBef>
                <a:spcPts val="0"/>
              </a:spcBef>
              <a:spcAft>
                <a:spcPts val="0"/>
              </a:spcAft>
              <a:buClr>
                <a:schemeClr val="dk1"/>
              </a:buClr>
              <a:buSzPts val="1100"/>
              <a:buFont typeface="Arial"/>
              <a:buNone/>
            </a:pPr>
            <a:r>
              <a:rPr lang="en" sz="1200">
                <a:solidFill>
                  <a:srgbClr val="1D1C1D"/>
                </a:solidFill>
              </a:rPr>
              <a:t>Ratings:</a:t>
            </a:r>
            <a:endParaRPr sz="1200">
              <a:solidFill>
                <a:srgbClr val="1D1C1D"/>
              </a:solidFill>
            </a:endParaRPr>
          </a:p>
          <a:p>
            <a:pPr indent="0" lvl="0" marL="419100" marR="114300" rtl="0" algn="l">
              <a:lnSpc>
                <a:spcPct val="115000"/>
              </a:lnSpc>
              <a:spcBef>
                <a:spcPts val="0"/>
              </a:spcBef>
              <a:spcAft>
                <a:spcPts val="0"/>
              </a:spcAft>
              <a:buClr>
                <a:schemeClr val="dk1"/>
              </a:buClr>
              <a:buSzPts val="1100"/>
              <a:buFont typeface="Arial"/>
              <a:buNone/>
            </a:pPr>
            <a:r>
              <a:rPr lang="en" sz="1200">
                <a:solidFill>
                  <a:srgbClr val="1D1C1D"/>
                </a:solidFill>
              </a:rPr>
              <a:t>   -Qualitative measure for user enjoyment</a:t>
            </a:r>
            <a:endParaRPr sz="1200">
              <a:solidFill>
                <a:srgbClr val="1D1C1D"/>
              </a:solidFill>
            </a:endParaRPr>
          </a:p>
          <a:p>
            <a:pPr indent="0" lvl="0" marL="419100" marR="114300" rtl="0" algn="l">
              <a:lnSpc>
                <a:spcPct val="115000"/>
              </a:lnSpc>
              <a:spcBef>
                <a:spcPts val="0"/>
              </a:spcBef>
              <a:spcAft>
                <a:spcPts val="0"/>
              </a:spcAft>
              <a:buClr>
                <a:schemeClr val="dk1"/>
              </a:buClr>
              <a:buSzPts val="1100"/>
              <a:buFont typeface="Arial"/>
              <a:buNone/>
            </a:pPr>
            <a:r>
              <a:rPr lang="en" sz="1200">
                <a:solidFill>
                  <a:srgbClr val="1D1C1D"/>
                </a:solidFill>
              </a:rPr>
              <a:t>   -Weakness: Results may be skewed where very little votes influence the final result and may not be the 'true' rating i.e. need</a:t>
            </a:r>
            <a:endParaRPr sz="1200">
              <a:solidFill>
                <a:srgbClr val="1D1C1D"/>
              </a:solidFill>
            </a:endParaRPr>
          </a:p>
          <a:p>
            <a:pPr indent="0" lvl="0" marL="419100" marR="114300" rtl="0" algn="l">
              <a:lnSpc>
                <a:spcPct val="115000"/>
              </a:lnSpc>
              <a:spcBef>
                <a:spcPts val="0"/>
              </a:spcBef>
              <a:spcAft>
                <a:spcPts val="0"/>
              </a:spcAft>
              <a:buClr>
                <a:schemeClr val="dk1"/>
              </a:buClr>
              <a:buSzPts val="1100"/>
              <a:buFont typeface="Arial"/>
              <a:buNone/>
            </a:pPr>
            <a:r>
              <a:rPr lang="en" sz="1200">
                <a:solidFill>
                  <a:srgbClr val="1D1C1D"/>
                </a:solidFill>
              </a:rPr>
              <a:t>   large enough votes to get more accurate assessment of rating</a:t>
            </a:r>
            <a:endParaRPr sz="1200">
              <a:solidFill>
                <a:srgbClr val="1D1C1D"/>
              </a:solidFill>
            </a:endParaRPr>
          </a:p>
          <a:p>
            <a:pPr indent="0" lvl="0" marL="419100" marR="114300" rtl="0" algn="l">
              <a:lnSpc>
                <a:spcPct val="115000"/>
              </a:lnSpc>
              <a:spcBef>
                <a:spcPts val="0"/>
              </a:spcBef>
              <a:spcAft>
                <a:spcPts val="0"/>
              </a:spcAft>
              <a:buClr>
                <a:schemeClr val="dk1"/>
              </a:buClr>
              <a:buSzPts val="1100"/>
              <a:buFont typeface="Arial"/>
              <a:buNone/>
            </a:pPr>
            <a:r>
              <a:rPr lang="en" sz="1200">
                <a:solidFill>
                  <a:srgbClr val="1D1C1D"/>
                </a:solidFill>
              </a:rPr>
              <a:t>   -To mitigate weakness, establish threshold with # of minimum reviews that is adjusted for time</a:t>
            </a:r>
            <a:endParaRPr sz="1200">
              <a:solidFill>
                <a:srgbClr val="1D1C1D"/>
              </a:solidFill>
            </a:endParaRPr>
          </a:p>
          <a:p>
            <a:pPr indent="0" lvl="0" marL="419100" marR="114300" rtl="0" algn="l">
              <a:lnSpc>
                <a:spcPct val="115000"/>
              </a:lnSpc>
              <a:spcBef>
                <a:spcPts val="0"/>
              </a:spcBef>
              <a:spcAft>
                <a:spcPts val="0"/>
              </a:spcAft>
              <a:buClr>
                <a:schemeClr val="dk1"/>
              </a:buClr>
              <a:buSzPts val="1100"/>
              <a:buFont typeface="Arial"/>
              <a:buNone/>
            </a:pPr>
            <a:r>
              <a:rPr lang="en" sz="1200">
                <a:solidFill>
                  <a:srgbClr val="1D1C1D"/>
                </a:solidFill>
              </a:rPr>
              <a:t>  </a:t>
            </a:r>
            <a:endParaRPr sz="1200">
              <a:solidFill>
                <a:srgbClr val="1D1C1D"/>
              </a:solidFill>
            </a:endParaRPr>
          </a:p>
          <a:p>
            <a:pPr indent="0" lvl="0" marL="419100" marR="114300" rtl="0" algn="l">
              <a:lnSpc>
                <a:spcPct val="115000"/>
              </a:lnSpc>
              <a:spcBef>
                <a:spcPts val="0"/>
              </a:spcBef>
              <a:spcAft>
                <a:spcPts val="0"/>
              </a:spcAft>
              <a:buClr>
                <a:schemeClr val="dk1"/>
              </a:buClr>
              <a:buSzPts val="1100"/>
              <a:buFont typeface="Arial"/>
              <a:buNone/>
            </a:pPr>
            <a:r>
              <a:rPr lang="en" sz="1200">
                <a:solidFill>
                  <a:srgbClr val="1D1C1D"/>
                </a:solidFill>
              </a:rPr>
              <a:t>   Number of Installs</a:t>
            </a:r>
            <a:endParaRPr sz="1200">
              <a:solidFill>
                <a:srgbClr val="1D1C1D"/>
              </a:solidFill>
            </a:endParaRPr>
          </a:p>
          <a:p>
            <a:pPr indent="0" lvl="0" marL="419100" marR="114300" rtl="0" algn="l">
              <a:lnSpc>
                <a:spcPct val="115000"/>
              </a:lnSpc>
              <a:spcBef>
                <a:spcPts val="0"/>
              </a:spcBef>
              <a:spcAft>
                <a:spcPts val="0"/>
              </a:spcAft>
              <a:buClr>
                <a:schemeClr val="dk1"/>
              </a:buClr>
              <a:buSzPts val="1100"/>
              <a:buFont typeface="Arial"/>
              <a:buNone/>
            </a:pPr>
            <a:r>
              <a:rPr lang="en" sz="1200">
                <a:solidFill>
                  <a:srgbClr val="1D1C1D"/>
                </a:solidFill>
              </a:rPr>
              <a:t>   -Quantitative measure of how many users are interested/engaged in game</a:t>
            </a:r>
            <a:endParaRPr sz="1200">
              <a:solidFill>
                <a:srgbClr val="1D1C1D"/>
              </a:solidFill>
            </a:endParaRPr>
          </a:p>
          <a:p>
            <a:pPr indent="0" lvl="0" marL="419100" marR="114300" rtl="0" algn="l">
              <a:lnSpc>
                <a:spcPct val="115000"/>
              </a:lnSpc>
              <a:spcBef>
                <a:spcPts val="0"/>
              </a:spcBef>
              <a:spcAft>
                <a:spcPts val="0"/>
              </a:spcAft>
              <a:buClr>
                <a:schemeClr val="dk1"/>
              </a:buClr>
              <a:buSzPts val="1100"/>
              <a:buFont typeface="Arial"/>
              <a:buNone/>
            </a:pPr>
            <a:r>
              <a:rPr lang="en" sz="1200">
                <a:solidFill>
                  <a:srgbClr val="1D1C1D"/>
                </a:solidFill>
              </a:rPr>
              <a:t>   -Weakness: Only given absolute measure and therefore influenced by time (should be inverse log relationship over time)</a:t>
            </a:r>
            <a:endParaRPr sz="1200">
              <a:solidFill>
                <a:srgbClr val="1D1C1D"/>
              </a:solidFill>
            </a:endParaRPr>
          </a:p>
          <a:p>
            <a:pPr indent="0" lvl="0" marL="419100" marR="114300" rtl="0" algn="l">
              <a:lnSpc>
                <a:spcPct val="115000"/>
              </a:lnSpc>
              <a:spcBef>
                <a:spcPts val="0"/>
              </a:spcBef>
              <a:spcAft>
                <a:spcPts val="0"/>
              </a:spcAft>
              <a:buClr>
                <a:schemeClr val="dk1"/>
              </a:buClr>
              <a:buSzPts val="1100"/>
              <a:buFont typeface="Arial"/>
              <a:buNone/>
            </a:pPr>
            <a:r>
              <a:rPr lang="en" sz="1200">
                <a:solidFill>
                  <a:srgbClr val="1D1C1D"/>
                </a:solidFill>
              </a:rPr>
              <a:t>   -To mitigate weakness, adjust the installs for time i.e. average out total installs per year, and measure against same segment (year)</a:t>
            </a:r>
            <a:endParaRPr sz="1200">
              <a:solidFill>
                <a:srgbClr val="1D1C1D"/>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We will first preprocess the given dataset that will then be put through a machine learning algorithm to help build a model that will determine a game app's rating. A successful model will allow for real life application where mobile game creators can use this to tune their game for greater chance of success e.g. if having games free is a factor in determining higher game rating, then creators should reconsider their pricing strategies.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4292E"/>
                </a:solidFill>
              </a:rPr>
              <a:t>Progress so far:</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rPr>
              <a:t>-Removed extra columns that we felt weren't necessary -Transformed a number of rows on number reviews column, where some numerical values are objects and were transformed accordingly -Removed erroneous rows on numer reviews columns i.e. objects -Removed rows where number reviews is less than 1,000, as ratings may not be reflective with lower reviews (still debating about) -Export file as csv</a:t>
            </a:r>
            <a:endParaRPr sz="1200">
              <a:solidFill>
                <a:srgbClr val="24292E"/>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4292E"/>
                </a:solidFill>
              </a:rPr>
              <a:t>Progress so far:</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rPr>
              <a:t>-Removed extra columns that are not needed for machine learning -Encoded categorical columns -Ran linear regression analysis and obtained r^2 accuracy -Ran p-values off linear regression</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rPr>
              <a:t>Plans:</a:t>
            </a:r>
            <a:endParaRPr sz="1200">
              <a:solidFill>
                <a:srgbClr val="24292E"/>
              </a:solidFill>
            </a:endParaRPr>
          </a:p>
          <a:p>
            <a:pPr indent="0" lvl="0" marL="0" rtl="0" algn="l">
              <a:lnSpc>
                <a:spcPct val="115000"/>
              </a:lnSpc>
              <a:spcBef>
                <a:spcPts val="1200"/>
              </a:spcBef>
              <a:spcAft>
                <a:spcPts val="0"/>
              </a:spcAft>
              <a:buNone/>
            </a:pPr>
            <a:r>
              <a:rPr lang="en" sz="1200">
                <a:solidFill>
                  <a:srgbClr val="24292E"/>
                </a:solidFill>
              </a:rPr>
              <a:t>-Add additional features and run model -Should run logistical instead of linear model -Use supervised learning to compute produce model e.g. random forest -Use neural network to produce better model due to complexity of features</a:t>
            </a:r>
            <a:endParaRPr sz="1200">
              <a:solidFill>
                <a:srgbClr val="24292E"/>
              </a:solidFill>
            </a:endParaRPr>
          </a:p>
          <a:p>
            <a:pPr indent="0" lvl="0" marL="0" marR="114300" rtl="0" algn="l">
              <a:lnSpc>
                <a:spcPct val="115000"/>
              </a:lnSpc>
              <a:spcBef>
                <a:spcPts val="1200"/>
              </a:spcBef>
              <a:spcAft>
                <a:spcPts val="0"/>
              </a:spcAft>
              <a:buNone/>
            </a:pPr>
            <a:r>
              <a:rPr lang="en" sz="1200">
                <a:solidFill>
                  <a:srgbClr val="1D1C1D"/>
                </a:solidFill>
              </a:rPr>
              <a:t>-Use regression of features against our metric</a:t>
            </a:r>
            <a:endParaRPr sz="1200">
              <a:solidFill>
                <a:srgbClr val="1D1C1D"/>
              </a:solidFill>
            </a:endParaRPr>
          </a:p>
          <a:p>
            <a:pPr indent="0" lvl="0" marL="0" marR="114300" rtl="0" algn="l">
              <a:lnSpc>
                <a:spcPct val="115000"/>
              </a:lnSpc>
              <a:spcBef>
                <a:spcPts val="0"/>
              </a:spcBef>
              <a:spcAft>
                <a:spcPts val="0"/>
              </a:spcAft>
              <a:buNone/>
            </a:pPr>
            <a:r>
              <a:rPr lang="en" sz="1200">
                <a:solidFill>
                  <a:srgbClr val="1D1C1D"/>
                </a:solidFill>
              </a:rPr>
              <a:t>-Use random forest against our metric</a:t>
            </a:r>
            <a:endParaRPr sz="1200">
              <a:solidFill>
                <a:srgbClr val="1D1C1D"/>
              </a:solidFill>
            </a:endParaRPr>
          </a:p>
          <a:p>
            <a:pPr indent="0" lvl="0" marL="0" marR="114300" rtl="0" algn="l">
              <a:lnSpc>
                <a:spcPct val="115000"/>
              </a:lnSpc>
              <a:spcBef>
                <a:spcPts val="0"/>
              </a:spcBef>
              <a:spcAft>
                <a:spcPts val="0"/>
              </a:spcAft>
              <a:buNone/>
            </a:pPr>
            <a:r>
              <a:rPr lang="en" sz="1200">
                <a:solidFill>
                  <a:srgbClr val="1D1C1D"/>
                </a:solidFill>
              </a:rPr>
              <a:t>-Use PCA for features into random forest against our metric</a:t>
            </a:r>
            <a:endParaRPr sz="1200">
              <a:solidFill>
                <a:srgbClr val="1D1C1D"/>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4292E"/>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4292E"/>
                </a:solidFill>
              </a:rPr>
              <a:t>Main Branch -Only merged with development folders that have been reviewed and acts as a 'final' submission -Is updated by by different development folders</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rPr>
              <a:t>Development Branch -Merged from sub-branches as defined by drawing, intended to be compiled work prior to review -Develop branch can be also updated from segment related changes (if any) -Contains all planning/notes made during the development -Create separate development branches based on weekly submissions</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rPr>
              <a:t>Preprocessing Branch -Contains all preprocessing &amp; query related code for analysis/cleaning done on dataset -Completion of branch is merged to development branch upon collaborative review -Can be merged from feature branches pending collaborative review</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rPr>
              <a:t>Analysis Branch -Contains all machine learning related analysis code done given preprocessed data given from latest development update -Completion of branch is merged to development branch upon collaborative review -Can be merged from feature branches pending collaborative review</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rPr>
              <a:t>Presentation/Planning Branch -Contains all presentation related material including tableau presentation, google slides, and project explanations -Completion of branch is merged to development branch</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rPr>
              <a:t>Feature Branch -Contains any additional features members would like to add to existing code prior to collaboration session -These features will be reviewed collaboratively during session and merged with their respective branches</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93175" y="69315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makes a game app </a:t>
            </a:r>
            <a:r>
              <a:rPr lang="en"/>
              <a:t>successful</a:t>
            </a:r>
            <a:r>
              <a:rPr lang="en"/>
              <a: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sz="2400"/>
              <a:t>A guide by Chip Heath &amp; Dan Heath</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261750" y="416300"/>
            <a:ext cx="8620500" cy="101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a:t>
            </a:r>
            <a:r>
              <a:rPr lang="en"/>
              <a:t> factors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-Ratings</a:t>
            </a:r>
            <a:endParaRPr/>
          </a:p>
          <a:p>
            <a:pPr indent="0" lvl="0" marL="0" rtl="0" algn="l">
              <a:spcBef>
                <a:spcPts val="0"/>
              </a:spcBef>
              <a:spcAft>
                <a:spcPts val="0"/>
              </a:spcAft>
              <a:buNone/>
            </a:pPr>
            <a:r>
              <a:rPr lang="en"/>
              <a:t>-Number of installations </a:t>
            </a:r>
            <a:endParaRPr/>
          </a:p>
        </p:txBody>
      </p:sp>
      <p:pic>
        <p:nvPicPr>
          <p:cNvPr id="141" name="Google Shape;141;p14"/>
          <p:cNvPicPr preferRelativeResize="0"/>
          <p:nvPr/>
        </p:nvPicPr>
        <p:blipFill>
          <a:blip r:embed="rId3">
            <a:alphaModFix/>
          </a:blip>
          <a:stretch>
            <a:fillRect/>
          </a:stretch>
        </p:blipFill>
        <p:spPr>
          <a:xfrm>
            <a:off x="3850750" y="177400"/>
            <a:ext cx="1961950" cy="1961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147" name="Google Shape;147;p15"/>
          <p:cNvSpPr txBox="1"/>
          <p:nvPr>
            <p:ph idx="4294967295" type="title"/>
          </p:nvPr>
        </p:nvSpPr>
        <p:spPr>
          <a:xfrm>
            <a:off x="444750" y="439025"/>
            <a:ext cx="5197200" cy="3067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 sz="1700">
                <a:latin typeface="Lato"/>
                <a:ea typeface="Lato"/>
                <a:cs typeface="Lato"/>
                <a:sym typeface="Lato"/>
              </a:rPr>
              <a:t>Through this project we are hoping to find out what are the main features that cause a game app to </a:t>
            </a:r>
            <a:r>
              <a:rPr lang="en" sz="1700">
                <a:latin typeface="Lato"/>
                <a:ea typeface="Lato"/>
                <a:cs typeface="Lato"/>
                <a:sym typeface="Lato"/>
              </a:rPr>
              <a:t>succeed</a:t>
            </a:r>
            <a:r>
              <a:rPr lang="en" sz="1700">
                <a:latin typeface="Lato"/>
                <a:ea typeface="Lato"/>
                <a:cs typeface="Lato"/>
                <a:sym typeface="Lato"/>
              </a:rPr>
              <a:t> </a:t>
            </a:r>
            <a:endParaRPr sz="1700">
              <a:latin typeface="Lato"/>
              <a:ea typeface="Lato"/>
              <a:cs typeface="Lato"/>
              <a:sym typeface="Lato"/>
            </a:endParaRPr>
          </a:p>
        </p:txBody>
      </p:sp>
      <p:pic>
        <p:nvPicPr>
          <p:cNvPr id="148" name="Google Shape;148;p15"/>
          <p:cNvPicPr preferRelativeResize="0"/>
          <p:nvPr/>
        </p:nvPicPr>
        <p:blipFill>
          <a:blip r:embed="rId3">
            <a:alphaModFix/>
          </a:blip>
          <a:stretch>
            <a:fillRect/>
          </a:stretch>
        </p:blipFill>
        <p:spPr>
          <a:xfrm>
            <a:off x="3914525" y="1492050"/>
            <a:ext cx="4603572" cy="306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pic>
        <p:nvPicPr>
          <p:cNvPr id="153" name="Google Shape;153;p16"/>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54" name="Google Shape;154;p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55" name="Google Shape;155;p16"/>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Benchmarks</a:t>
            </a:r>
            <a:endParaRPr b="1" sz="3000">
              <a:solidFill>
                <a:schemeClr val="lt2"/>
              </a:solidFill>
              <a:latin typeface="Raleway"/>
              <a:ea typeface="Raleway"/>
              <a:cs typeface="Raleway"/>
              <a:sym typeface="Raleway"/>
            </a:endParaRPr>
          </a:p>
        </p:txBody>
      </p:sp>
      <p:sp>
        <p:nvSpPr>
          <p:cNvPr id="156" name="Google Shape;156;p16"/>
          <p:cNvSpPr txBox="1"/>
          <p:nvPr>
            <p:ph idx="4294967295" type="body"/>
          </p:nvPr>
        </p:nvSpPr>
        <p:spPr>
          <a:xfrm>
            <a:off x="2855550" y="1377480"/>
            <a:ext cx="3432900" cy="3327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t/>
            </a:r>
            <a:endParaRPr sz="1200">
              <a:solidFill>
                <a:schemeClr val="dk2"/>
              </a:solidFill>
              <a:latin typeface="Raleway"/>
              <a:ea typeface="Raleway"/>
              <a:cs typeface="Raleway"/>
              <a:sym typeface="Raleway"/>
            </a:endParaRPr>
          </a:p>
          <a:p>
            <a:pPr indent="-297497" lvl="0" marL="457200" rtl="0" algn="l">
              <a:lnSpc>
                <a:spcPct val="125000"/>
              </a:lnSpc>
              <a:spcBef>
                <a:spcPts val="1800"/>
              </a:spcBef>
              <a:spcAft>
                <a:spcPts val="0"/>
              </a:spcAft>
              <a:buClr>
                <a:schemeClr val="dk1"/>
              </a:buClr>
              <a:buSzPct val="82352"/>
              <a:buFont typeface="Raleway"/>
              <a:buChar char="➔"/>
            </a:pPr>
            <a:r>
              <a:rPr b="1" lang="en" sz="1700">
                <a:solidFill>
                  <a:srgbClr val="24292E"/>
                </a:solidFill>
                <a:latin typeface="Arial"/>
                <a:ea typeface="Arial"/>
                <a:cs typeface="Arial"/>
                <a:sym typeface="Arial"/>
              </a:rPr>
              <a:t>Database/Pre-Processing</a:t>
            </a:r>
            <a:endParaRPr b="1" sz="1700">
              <a:solidFill>
                <a:srgbClr val="24292E"/>
              </a:solidFill>
              <a:latin typeface="Arial"/>
              <a:ea typeface="Arial"/>
              <a:cs typeface="Arial"/>
              <a:sym typeface="Arial"/>
            </a:endParaRPr>
          </a:p>
          <a:p>
            <a:pPr indent="0" lvl="0" marL="457200" rtl="0" algn="l">
              <a:lnSpc>
                <a:spcPct val="125000"/>
              </a:lnSpc>
              <a:spcBef>
                <a:spcPts val="1800"/>
              </a:spcBef>
              <a:spcAft>
                <a:spcPts val="0"/>
              </a:spcAft>
              <a:buNone/>
            </a:pPr>
            <a:r>
              <a:t/>
            </a:r>
            <a:endParaRPr b="1" sz="1700">
              <a:solidFill>
                <a:srgbClr val="24292E"/>
              </a:solidFill>
              <a:latin typeface="Arial"/>
              <a:ea typeface="Arial"/>
              <a:cs typeface="Arial"/>
              <a:sym typeface="Arial"/>
            </a:endParaRPr>
          </a:p>
          <a:p>
            <a:pPr indent="-297497" lvl="0" marL="457200" rtl="0" algn="l">
              <a:lnSpc>
                <a:spcPct val="125000"/>
              </a:lnSpc>
              <a:spcBef>
                <a:spcPts val="1800"/>
              </a:spcBef>
              <a:spcAft>
                <a:spcPts val="0"/>
              </a:spcAft>
              <a:buClr>
                <a:schemeClr val="dk1"/>
              </a:buClr>
              <a:buSzPct val="82352"/>
              <a:buFont typeface="Raleway"/>
              <a:buChar char="➔"/>
            </a:pPr>
            <a:r>
              <a:rPr b="1" lang="en" sz="1700">
                <a:solidFill>
                  <a:srgbClr val="24292E"/>
                </a:solidFill>
                <a:latin typeface="Arial"/>
                <a:ea typeface="Arial"/>
                <a:cs typeface="Arial"/>
                <a:sym typeface="Arial"/>
              </a:rPr>
              <a:t>Machine Learning</a:t>
            </a:r>
            <a:endParaRPr b="1" sz="1700">
              <a:solidFill>
                <a:srgbClr val="24292E"/>
              </a:solidFill>
              <a:latin typeface="Arial"/>
              <a:ea typeface="Arial"/>
              <a:cs typeface="Arial"/>
              <a:sym typeface="Arial"/>
            </a:endParaRPr>
          </a:p>
          <a:p>
            <a:pPr indent="0" lvl="0" marL="457200" rtl="0" algn="l">
              <a:lnSpc>
                <a:spcPct val="125000"/>
              </a:lnSpc>
              <a:spcBef>
                <a:spcPts val="1800"/>
              </a:spcBef>
              <a:spcAft>
                <a:spcPts val="0"/>
              </a:spcAft>
              <a:buNone/>
            </a:pPr>
            <a:r>
              <a:t/>
            </a:r>
            <a:endParaRPr b="1" sz="1700">
              <a:solidFill>
                <a:srgbClr val="24292E"/>
              </a:solidFill>
              <a:latin typeface="Arial"/>
              <a:ea typeface="Arial"/>
              <a:cs typeface="Arial"/>
              <a:sym typeface="Arial"/>
            </a:endParaRPr>
          </a:p>
          <a:p>
            <a:pPr indent="-297497" lvl="0" marL="457200" rtl="0" algn="l">
              <a:lnSpc>
                <a:spcPct val="125000"/>
              </a:lnSpc>
              <a:spcBef>
                <a:spcPts val="1800"/>
              </a:spcBef>
              <a:spcAft>
                <a:spcPts val="0"/>
              </a:spcAft>
              <a:buClr>
                <a:schemeClr val="dk1"/>
              </a:buClr>
              <a:buSzPct val="82352"/>
              <a:buFont typeface="Raleway"/>
              <a:buChar char="➔"/>
            </a:pPr>
            <a:r>
              <a:rPr b="1" lang="en" sz="1700">
                <a:solidFill>
                  <a:srgbClr val="24292E"/>
                </a:solidFill>
                <a:latin typeface="Arial"/>
                <a:ea typeface="Arial"/>
                <a:cs typeface="Arial"/>
                <a:sym typeface="Arial"/>
              </a:rPr>
              <a:t>GitHub Structure/Communication Protocol</a:t>
            </a:r>
            <a:endParaRPr b="1" sz="1700">
              <a:solidFill>
                <a:srgbClr val="24292E"/>
              </a:solidFill>
              <a:latin typeface="Arial"/>
              <a:ea typeface="Arial"/>
              <a:cs typeface="Arial"/>
              <a:sym typeface="Arial"/>
            </a:endParaRPr>
          </a:p>
          <a:p>
            <a:pPr indent="0" lvl="0" marL="0" rtl="0" algn="l">
              <a:spcBef>
                <a:spcPts val="1200"/>
              </a:spcBef>
              <a:spcAft>
                <a:spcPts val="1000"/>
              </a:spcAft>
              <a:buNone/>
            </a:pPr>
            <a:r>
              <a:t/>
            </a:r>
            <a:endParaRPr sz="1200">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92050" y="325250"/>
            <a:ext cx="8631600" cy="38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Database/Preprocessing  </a:t>
            </a:r>
            <a:endParaRPr>
              <a:solidFill>
                <a:schemeClr val="accent5"/>
              </a:solidFill>
            </a:endParaRPr>
          </a:p>
        </p:txBody>
      </p:sp>
      <p:pic>
        <p:nvPicPr>
          <p:cNvPr id="162" name="Google Shape;162;p17"/>
          <p:cNvPicPr preferRelativeResize="0"/>
          <p:nvPr/>
        </p:nvPicPr>
        <p:blipFill>
          <a:blip r:embed="rId3">
            <a:alphaModFix/>
          </a:blip>
          <a:stretch>
            <a:fillRect/>
          </a:stretch>
        </p:blipFill>
        <p:spPr>
          <a:xfrm>
            <a:off x="273075" y="1986750"/>
            <a:ext cx="5006976" cy="2619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283099" y="712150"/>
            <a:ext cx="8622300" cy="38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a:t>
            </a:r>
            <a:endParaRPr/>
          </a:p>
          <a:p>
            <a:pPr indent="0" lvl="0" marL="0" rtl="0" algn="l">
              <a:spcBef>
                <a:spcPts val="1000"/>
              </a:spcBef>
              <a:spcAft>
                <a:spcPts val="1000"/>
              </a:spcAft>
              <a:buNone/>
            </a:pPr>
            <a:r>
              <a:t/>
            </a:r>
            <a:endParaRPr b="0" sz="2400"/>
          </a:p>
        </p:txBody>
      </p:sp>
      <p:pic>
        <p:nvPicPr>
          <p:cNvPr id="168" name="Google Shape;168;p18"/>
          <p:cNvPicPr preferRelativeResize="0"/>
          <p:nvPr/>
        </p:nvPicPr>
        <p:blipFill>
          <a:blip r:embed="rId3">
            <a:alphaModFix/>
          </a:blip>
          <a:stretch>
            <a:fillRect/>
          </a:stretch>
        </p:blipFill>
        <p:spPr>
          <a:xfrm>
            <a:off x="682750" y="1505125"/>
            <a:ext cx="4813499" cy="296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2" name="Shape 172"/>
        <p:cNvGrpSpPr/>
        <p:nvPr/>
      </p:nvGrpSpPr>
      <p:grpSpPr>
        <a:xfrm>
          <a:off x="0" y="0"/>
          <a:ext cx="0" cy="0"/>
          <a:chOff x="0" y="0"/>
          <a:chExt cx="0" cy="0"/>
        </a:xfrm>
      </p:grpSpPr>
      <p:sp>
        <p:nvSpPr>
          <p:cNvPr id="173" name="Google Shape;173;p19"/>
          <p:cNvSpPr txBox="1"/>
          <p:nvPr>
            <p:ph type="title"/>
          </p:nvPr>
        </p:nvSpPr>
        <p:spPr>
          <a:xfrm>
            <a:off x="1016550" y="239875"/>
            <a:ext cx="4045200" cy="1318200"/>
          </a:xfrm>
          <a:prstGeom prst="rect">
            <a:avLst/>
          </a:prstGeom>
        </p:spPr>
        <p:txBody>
          <a:bodyPr anchorCtr="0" anchor="ctr" bIns="91425" lIns="91425" spcFirstLastPara="1" rIns="91425" wrap="square" tIns="91425">
            <a:normAutofit fontScale="90000"/>
          </a:bodyPr>
          <a:lstStyle/>
          <a:p>
            <a:pPr indent="0" lvl="0" marL="0" rtl="0" algn="l">
              <a:lnSpc>
                <a:spcPct val="125000"/>
              </a:lnSpc>
              <a:spcBef>
                <a:spcPts val="1800"/>
              </a:spcBef>
              <a:spcAft>
                <a:spcPts val="0"/>
              </a:spcAft>
              <a:buNone/>
            </a:pPr>
            <a:r>
              <a:rPr b="1" lang="en" sz="2033">
                <a:latin typeface="Arial"/>
                <a:ea typeface="Arial"/>
                <a:cs typeface="Arial"/>
                <a:sym typeface="Arial"/>
              </a:rPr>
              <a:t>GitHub Structure/Communication Protocol</a:t>
            </a:r>
            <a:endParaRPr b="1" sz="2033">
              <a:latin typeface="Arial"/>
              <a:ea typeface="Arial"/>
              <a:cs typeface="Arial"/>
              <a:sym typeface="Arial"/>
            </a:endParaRPr>
          </a:p>
          <a:p>
            <a:pPr indent="0" lvl="0" marL="0" rtl="0" algn="l">
              <a:spcBef>
                <a:spcPts val="1200"/>
              </a:spcBef>
              <a:spcAft>
                <a:spcPts val="0"/>
              </a:spcAft>
              <a:buNone/>
            </a:pPr>
            <a:r>
              <a:t/>
            </a:r>
            <a:endParaRPr>
              <a:solidFill>
                <a:schemeClr val="dk2"/>
              </a:solidFill>
            </a:endParaRPr>
          </a:p>
        </p:txBody>
      </p:sp>
      <p:pic>
        <p:nvPicPr>
          <p:cNvPr id="174" name="Google Shape;174;p19"/>
          <p:cNvPicPr preferRelativeResize="0"/>
          <p:nvPr/>
        </p:nvPicPr>
        <p:blipFill>
          <a:blip r:embed="rId3">
            <a:alphaModFix/>
          </a:blip>
          <a:stretch>
            <a:fillRect/>
          </a:stretch>
        </p:blipFill>
        <p:spPr>
          <a:xfrm>
            <a:off x="1016550" y="1012775"/>
            <a:ext cx="7986326" cy="3755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