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5"/>
  </p:sldMasterIdLst>
  <p:notesMasterIdLst>
    <p:notesMasterId r:id="rId19"/>
  </p:notesMasterIdLst>
  <p:sldIdLst>
    <p:sldId id="281" r:id="rId6"/>
    <p:sldId id="314" r:id="rId7"/>
    <p:sldId id="319" r:id="rId8"/>
    <p:sldId id="311" r:id="rId9"/>
    <p:sldId id="316" r:id="rId10"/>
    <p:sldId id="323" r:id="rId11"/>
    <p:sldId id="328" r:id="rId12"/>
    <p:sldId id="327" r:id="rId13"/>
    <p:sldId id="324" r:id="rId14"/>
    <p:sldId id="326" r:id="rId15"/>
    <p:sldId id="318" r:id="rId16"/>
    <p:sldId id="322" r:id="rId17"/>
    <p:sldId id="32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 Slides" id="{259BEB0A-9B18-694B-99AB-94F69A9B54AD}">
          <p14:sldIdLst>
            <p14:sldId id="281"/>
          </p14:sldIdLst>
        </p14:section>
        <p14:section name="Section Slides" id="{DA6DE986-54FF-4F47-91B8-2576063C652D}">
          <p14:sldIdLst>
            <p14:sldId id="314"/>
            <p14:sldId id="319"/>
            <p14:sldId id="311"/>
            <p14:sldId id="316"/>
            <p14:sldId id="323"/>
            <p14:sldId id="328"/>
            <p14:sldId id="327"/>
            <p14:sldId id="324"/>
            <p14:sldId id="326"/>
            <p14:sldId id="318"/>
            <p14:sldId id="322"/>
            <p14:sldId id="329"/>
          </p14:sldIdLst>
        </p14:section>
        <p14:section name="Layouts" id="{14B08E05-62FE-2547-A4CE-EF3F3E32D614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elena Woo" initials="HW" lastIdx="1" clrIdx="0">
    <p:extLst>
      <p:ext uri="{19B8F6BF-5375-455C-9EA6-DF929625EA0E}">
        <p15:presenceInfo xmlns:p15="http://schemas.microsoft.com/office/powerpoint/2012/main" userId="S::helena.woo@uts.edu.au::84ffa4a4-9cb2-4822-a498-72962478cfa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F2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348"/>
    <p:restoredTop sz="96327"/>
  </p:normalViewPr>
  <p:slideViewPr>
    <p:cSldViewPr snapToGrid="0" snapToObjects="1">
      <p:cViewPr varScale="1">
        <p:scale>
          <a:sx n="64" d="100"/>
          <a:sy n="64" d="100"/>
        </p:scale>
        <p:origin x="124" y="52"/>
      </p:cViewPr>
      <p:guideLst/>
    </p:cSldViewPr>
  </p:slideViewPr>
  <p:outlineViewPr>
    <p:cViewPr>
      <p:scale>
        <a:sx n="33" d="100"/>
        <a:sy n="33" d="100"/>
      </p:scale>
      <p:origin x="0" y="-1360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111" d="100"/>
          <a:sy n="111" d="100"/>
        </p:scale>
        <p:origin x="228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227BE0-8D26-2C46-B592-87513771FDEF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364B19-607B-B942-B14B-DB932692D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148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1E1ED748-4D69-8E47-8745-96A1DB414755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-1" y="1711104"/>
            <a:ext cx="10483912" cy="5146896"/>
          </a:xfrm>
        </p:spPr>
        <p:txBody>
          <a:bodyPr anchor="b"/>
          <a:lstStyle>
            <a:lvl1pPr marL="0" indent="0" algn="ctr"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69145" y="2674620"/>
            <a:ext cx="6522855" cy="1000635"/>
          </a:xfrm>
        </p:spPr>
        <p:txBody>
          <a:bodyPr anchor="b">
            <a:noAutofit/>
          </a:bodyPr>
          <a:lstStyle>
            <a:lvl1pPr algn="l">
              <a:defRPr lang="en-AU" sz="3400" b="1" spc="-3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 Heading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57570" y="3943226"/>
            <a:ext cx="6534430" cy="1190089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 err="1"/>
              <a:t>Ligenimus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ver 7"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D4D88D99-EB51-FD47-95CE-4A69A947C0B4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231008" y="1271452"/>
            <a:ext cx="5226518" cy="5033558"/>
          </a:xfrm>
        </p:spPr>
        <p:txBody>
          <a:bodyPr anchor="t"/>
          <a:lstStyle>
            <a:lvl1pPr marL="0" indent="0" algn="ctr"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75728" y="3139072"/>
            <a:ext cx="5001987" cy="1201854"/>
          </a:xfrm>
        </p:spPr>
        <p:txBody>
          <a:bodyPr anchor="b">
            <a:noAutofit/>
          </a:bodyPr>
          <a:lstStyle>
            <a:lvl1pPr algn="l">
              <a:defRPr lang="en-AU" sz="2800" b="1" spc="-20" baseline="0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Section heading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175728" y="4359214"/>
            <a:ext cx="5001987" cy="1483672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Intro</a:t>
            </a:r>
          </a:p>
        </p:txBody>
      </p:sp>
    </p:spTree>
    <p:extLst>
      <p:ext uri="{BB962C8B-B14F-4D97-AF65-F5344CB8AC3E}">
        <p14:creationId xmlns:p14="http://schemas.microsoft.com/office/powerpoint/2010/main" val="2481040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ver 7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D4D88D99-EB51-FD47-95CE-4A69A947C0B4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231008" y="1271452"/>
            <a:ext cx="5226518" cy="5033558"/>
          </a:xfrm>
        </p:spPr>
        <p:txBody>
          <a:bodyPr anchor="t"/>
          <a:lstStyle>
            <a:lvl1pPr marL="0" indent="0" algn="ctr"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75728" y="3139072"/>
            <a:ext cx="5001987" cy="1201854"/>
          </a:xfrm>
        </p:spPr>
        <p:txBody>
          <a:bodyPr anchor="b">
            <a:noAutofit/>
          </a:bodyPr>
          <a:lstStyle>
            <a:lvl1pPr algn="l">
              <a:defRPr lang="en-AU" sz="2800" b="1" spc="-20" baseline="0" smtClean="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dirty="0"/>
              <a:t>Section heading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175728" y="4359214"/>
            <a:ext cx="5001987" cy="1483672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Intro</a:t>
            </a:r>
          </a:p>
        </p:txBody>
      </p:sp>
    </p:spTree>
    <p:extLst>
      <p:ext uri="{BB962C8B-B14F-4D97-AF65-F5344CB8AC3E}">
        <p14:creationId xmlns:p14="http://schemas.microsoft.com/office/powerpoint/2010/main" val="11156811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8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5C6F0645-197D-B84F-B675-88DE6BD5597A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2" y="2291617"/>
            <a:ext cx="3550507" cy="2307514"/>
          </a:xfrm>
        </p:spPr>
        <p:txBody>
          <a:bodyPr anchor="t"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58146" y="2089539"/>
            <a:ext cx="5670619" cy="1220142"/>
          </a:xfrm>
        </p:spPr>
        <p:txBody>
          <a:bodyPr anchor="b">
            <a:noAutofit/>
          </a:bodyPr>
          <a:lstStyle>
            <a:lvl1pPr algn="l">
              <a:defRPr lang="en-AU" sz="2800" b="1" smtClean="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dirty="0"/>
              <a:t>Section heading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158146" y="3362941"/>
            <a:ext cx="5670619" cy="1483672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Intro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71F13B9-1247-F34B-A392-F9E28C093B8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70302" y="2291617"/>
            <a:ext cx="1684454" cy="229467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5B89A93-1F8F-3447-A5DD-76B2726A6D5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68530" y="0"/>
            <a:ext cx="710973" cy="229161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893C822-ADCD-2D46-9609-52E133B6AA8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766376" y="4586288"/>
            <a:ext cx="1407458" cy="2269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5539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8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58146" y="973433"/>
            <a:ext cx="5670619" cy="1220142"/>
          </a:xfrm>
        </p:spPr>
        <p:txBody>
          <a:bodyPr anchor="b">
            <a:noAutofit/>
          </a:bodyPr>
          <a:lstStyle>
            <a:lvl1pPr algn="l">
              <a:defRPr lang="en-AU" sz="2800" b="1" smtClean="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dirty="0"/>
              <a:t>Ac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158146" y="2543833"/>
            <a:ext cx="5670619" cy="2765392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I would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B2CA02-5619-624F-A973-2319DAB02C15}"/>
              </a:ext>
            </a:extLst>
          </p:cNvPr>
          <p:cNvSpPr/>
          <p:nvPr userDrawn="1"/>
        </p:nvSpPr>
        <p:spPr>
          <a:xfrm>
            <a:off x="6266046" y="5515276"/>
            <a:ext cx="365760" cy="13427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0D2F0AF-EA09-B44A-BA29-1E0081E85CDB}"/>
              </a:ext>
            </a:extLst>
          </p:cNvPr>
          <p:cNvCxnSpPr>
            <a:cxnSpLocks/>
          </p:cNvCxnSpPr>
          <p:nvPr userDrawn="1"/>
        </p:nvCxnSpPr>
        <p:spPr>
          <a:xfrm>
            <a:off x="6035675" y="5518150"/>
            <a:ext cx="0" cy="133985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F423A92-648F-B041-B3DE-B949C6337207}"/>
              </a:ext>
            </a:extLst>
          </p:cNvPr>
          <p:cNvCxnSpPr>
            <a:cxnSpLocks/>
          </p:cNvCxnSpPr>
          <p:nvPr userDrawn="1"/>
        </p:nvCxnSpPr>
        <p:spPr>
          <a:xfrm>
            <a:off x="6782172" y="5518150"/>
            <a:ext cx="0" cy="133985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60B39B04-92E5-BF44-A749-1972D25D3EE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0670" y="634393"/>
            <a:ext cx="714116" cy="682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0937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ver 7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BAE0ADC-615D-6448-A454-8E3BFDFE3AB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alphaModFix amt="82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990" b="10407"/>
          <a:stretch/>
        </p:blipFill>
        <p:spPr>
          <a:xfrm>
            <a:off x="1874133" y="0"/>
            <a:ext cx="8508357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379262" y="2201937"/>
            <a:ext cx="5809126" cy="3417625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None/>
              <a:defRPr lang="en-AU" sz="2900" smtClean="0">
                <a:solidFill>
                  <a:schemeClr val="accent1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3359948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7854" y="589218"/>
            <a:ext cx="10326658" cy="467226"/>
          </a:xfrm>
        </p:spPr>
        <p:txBody>
          <a:bodyPr anchor="b"/>
          <a:lstStyle>
            <a:lvl1pPr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627854" y="1771605"/>
            <a:ext cx="10957594" cy="408140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Font typeface="Arial" panose="020B0604020202020204" pitchFamily="34" charset="0"/>
              <a:buNone/>
              <a:defRPr lang="en-AU" sz="1800" smtClean="0"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Pelignis</a:t>
            </a:r>
            <a:endParaRPr lang="en-AU" dirty="0">
              <a:effectLst/>
              <a:latin typeface="Helvetica" pitchFamily="2" charset="0"/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B0CD470-0980-9846-9280-4B88DEA185B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36266" y="1137921"/>
            <a:ext cx="10326658" cy="589218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Subheading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7501CE-2B8C-9147-A765-4D4D0CD0DB6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6479" y="6122499"/>
            <a:ext cx="10756142" cy="40665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3DC2E27-8F05-C040-A05C-D8E2B79274C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0286" y="6188125"/>
            <a:ext cx="663137" cy="282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2087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Layout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7854" y="589218"/>
            <a:ext cx="10326658" cy="467226"/>
          </a:xfrm>
        </p:spPr>
        <p:txBody>
          <a:bodyPr anchor="b"/>
          <a:lstStyle>
            <a:lvl1pPr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627854" y="1388298"/>
            <a:ext cx="10957594" cy="408140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Font typeface="Arial" panose="020B0604020202020204" pitchFamily="34" charset="0"/>
              <a:buNone/>
              <a:defRPr lang="en-AU" sz="1800" smtClean="0"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Pelignis</a:t>
            </a:r>
            <a:endParaRPr lang="en-AU" dirty="0">
              <a:effectLst/>
              <a:latin typeface="Helvetica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7501CE-2B8C-9147-A765-4D4D0CD0DB6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6479" y="6122499"/>
            <a:ext cx="10756142" cy="40665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3DC2E27-8F05-C040-A05C-D8E2B79274C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0286" y="6188125"/>
            <a:ext cx="663137" cy="282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6400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7854" y="589218"/>
            <a:ext cx="10326658" cy="467226"/>
          </a:xfrm>
        </p:spPr>
        <p:txBody>
          <a:bodyPr anchor="b"/>
          <a:lstStyle>
            <a:lvl1pPr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627854" y="1771605"/>
            <a:ext cx="4769769" cy="408140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Font typeface="Arial" panose="020B0604020202020204" pitchFamily="34" charset="0"/>
              <a:buNone/>
              <a:defRPr lang="en-AU" sz="1800" smtClean="0"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dirty="0" err="1">
                <a:effectLst/>
                <a:latin typeface="Helvetica" pitchFamily="2" charset="0"/>
              </a:rPr>
              <a:t>Tiunt</a:t>
            </a:r>
            <a:endParaRPr lang="en-AU" dirty="0">
              <a:effectLst/>
              <a:latin typeface="Helvetica" pitchFamily="2" charset="0"/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B0CD470-0980-9846-9280-4B88DEA185B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36266" y="1137921"/>
            <a:ext cx="10326658" cy="589218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Subheading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7501CE-2B8C-9147-A765-4D4D0CD0DB6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6479" y="6122499"/>
            <a:ext cx="10756142" cy="40665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3DC2E27-8F05-C040-A05C-D8E2B79274C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0286" y="6188125"/>
            <a:ext cx="663137" cy="282186"/>
          </a:xfrm>
          <a:prstGeom prst="rect">
            <a:avLst/>
          </a:prstGeom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3959C1BB-5DB3-4545-BC15-9C1CC6D87E17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5544393" y="3847315"/>
            <a:ext cx="3945836" cy="1976435"/>
          </a:xfrm>
          <a:solidFill>
            <a:schemeClr val="tx2"/>
          </a:solidFill>
          <a:ln>
            <a:noFill/>
          </a:ln>
        </p:spPr>
        <p:txBody>
          <a:bodyPr lIns="180000" tIns="144000" rIns="108000" anchor="t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 lang="en-AU" sz="1800" smtClean="0">
                <a:solidFill>
                  <a:schemeClr val="bg1"/>
                </a:solidFill>
                <a:effectLst/>
              </a:defRPr>
            </a:lvl1pPr>
            <a:lvl2pPr marL="457200" indent="0">
              <a:buNone/>
              <a:defRPr sz="15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Title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C1F96B60-C3E6-1E43-A1EF-B695A728B08B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9490229" y="3842720"/>
            <a:ext cx="1991767" cy="1976435"/>
          </a:xfrm>
          <a:solidFill>
            <a:schemeClr val="accent1"/>
          </a:solidFill>
          <a:ln>
            <a:noFill/>
          </a:ln>
        </p:spPr>
        <p:txBody>
          <a:bodyPr lIns="180000" tIns="144000" rIns="108000" anchor="t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 lang="en-AU" sz="1800" smtClean="0">
                <a:solidFill>
                  <a:schemeClr val="bg1"/>
                </a:solidFill>
                <a:effectLst/>
              </a:defRPr>
            </a:lvl1pPr>
            <a:lvl2pPr marL="457200" indent="0">
              <a:buNone/>
              <a:defRPr sz="15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Title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7424C1E3-128E-1F4F-A796-DB00C9C8B749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5544393" y="1882718"/>
            <a:ext cx="1980337" cy="1976435"/>
          </a:xfrm>
          <a:solidFill>
            <a:schemeClr val="bg2"/>
          </a:solidFill>
          <a:ln>
            <a:noFill/>
          </a:ln>
        </p:spPr>
        <p:txBody>
          <a:bodyPr lIns="180000" tIns="144000" rIns="108000" anchor="t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 lang="en-AU" sz="180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5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Title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8F9D2F31-417C-334D-B0FD-273964A68049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7524730" y="1878123"/>
            <a:ext cx="3957267" cy="1976435"/>
          </a:xfrm>
          <a:solidFill>
            <a:schemeClr val="tx2">
              <a:lumMod val="10000"/>
              <a:lumOff val="90000"/>
            </a:schemeClr>
          </a:solidFill>
          <a:ln>
            <a:noFill/>
          </a:ln>
        </p:spPr>
        <p:txBody>
          <a:bodyPr lIns="180000" tIns="144000" rIns="108000" anchor="t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 lang="en-AU" sz="180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5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Title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70539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Layout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7854" y="589218"/>
            <a:ext cx="10326658" cy="467226"/>
          </a:xfrm>
        </p:spPr>
        <p:txBody>
          <a:bodyPr anchor="b"/>
          <a:lstStyle>
            <a:lvl1pPr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627854" y="1771605"/>
            <a:ext cx="10335070" cy="72626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Font typeface="Arial" panose="020B0604020202020204" pitchFamily="34" charset="0"/>
              <a:buNone/>
              <a:defRPr lang="en-AU" sz="1800" smtClean="0"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Pelignis</a:t>
            </a:r>
            <a:endParaRPr lang="en-AU" dirty="0">
              <a:effectLst/>
              <a:latin typeface="Helvetica" pitchFamily="2" charset="0"/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B0CD470-0980-9846-9280-4B88DEA185B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36266" y="1137921"/>
            <a:ext cx="10326658" cy="589218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Subheading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7501CE-2B8C-9147-A765-4D4D0CD0DB6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6479" y="6122499"/>
            <a:ext cx="10756142" cy="40665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3DC2E27-8F05-C040-A05C-D8E2B79274C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0286" y="6188125"/>
            <a:ext cx="663137" cy="282186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80FFF11-A66E-3743-A5B6-B27679EAC2F4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716479" y="2507743"/>
            <a:ext cx="10756142" cy="3123623"/>
          </a:xfrm>
          <a:noFill/>
        </p:spPr>
        <p:txBody>
          <a:bodyPr tIns="90000" bIns="4680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None/>
              <a:defRPr lang="en-AU" sz="1500" smtClean="0">
                <a:effectLst/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r>
              <a:rPr lang="en-US" dirty="0"/>
              <a:t>Click to insert table</a:t>
            </a:r>
            <a:endParaRPr lang="en-AU" dirty="0"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46489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Layout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7854" y="589218"/>
            <a:ext cx="10326658" cy="467226"/>
          </a:xfrm>
        </p:spPr>
        <p:txBody>
          <a:bodyPr anchor="b"/>
          <a:lstStyle>
            <a:lvl1pPr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1478598" y="2182197"/>
            <a:ext cx="4213990" cy="3359257"/>
          </a:xfrm>
        </p:spPr>
        <p:txBody>
          <a:bodyPr tIns="0"/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1500"/>
              </a:spcAft>
              <a:buFont typeface="Arial" panose="020B0604020202020204" pitchFamily="34" charset="0"/>
              <a:buNone/>
              <a:defRPr lang="en-AU" sz="1500" smtClean="0"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Ro </a:t>
            </a:r>
            <a:r>
              <a:rPr lang="en-US" dirty="0" err="1"/>
              <a:t>consed</a:t>
            </a:r>
            <a:endParaRPr lang="en-AU" dirty="0">
              <a:effectLst/>
              <a:latin typeface="Helvetica" pitchFamily="2" charset="0"/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B0CD470-0980-9846-9280-4B88DEA185B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36266" y="1137921"/>
            <a:ext cx="5101147" cy="589218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Subheading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7501CE-2B8C-9147-A765-4D4D0CD0DB6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6479" y="6122499"/>
            <a:ext cx="10756142" cy="40665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3DC2E27-8F05-C040-A05C-D8E2B79274C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0286" y="6188125"/>
            <a:ext cx="663137" cy="282186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80FFF11-A66E-3743-A5B6-B27679EAC2F4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947646" y="2182197"/>
            <a:ext cx="4213990" cy="3515695"/>
          </a:xfrm>
          <a:noFill/>
        </p:spPr>
        <p:txBody>
          <a:bodyPr tIns="0" bIns="4680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1500"/>
              </a:spcAft>
              <a:buClrTx/>
              <a:buSzTx/>
              <a:buFont typeface="Arial" panose="020B0604020202020204" pitchFamily="34" charset="0"/>
              <a:buNone/>
              <a:tabLst/>
              <a:defRPr lang="en-AU" sz="1500" smtClean="0">
                <a:effectLst/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Ro </a:t>
            </a:r>
            <a:r>
              <a:rPr lang="en-US" dirty="0" err="1"/>
              <a:t>consed</a:t>
            </a:r>
            <a:endParaRPr lang="en-AU" dirty="0">
              <a:effectLst/>
              <a:latin typeface="Helvetica" pitchFamily="2" charset="0"/>
            </a:endParaRP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6F96D124-1F00-DC4C-9384-D7CA80EA6C5A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5916478" y="1137921"/>
            <a:ext cx="5101147" cy="589218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Subheading</a:t>
            </a:r>
          </a:p>
        </p:txBody>
      </p:sp>
    </p:spTree>
    <p:extLst>
      <p:ext uri="{BB962C8B-B14F-4D97-AF65-F5344CB8AC3E}">
        <p14:creationId xmlns:p14="http://schemas.microsoft.com/office/powerpoint/2010/main" val="8505964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18520DE-9604-514D-9A44-1CC3729B9F82}"/>
              </a:ext>
            </a:extLst>
          </p:cNvPr>
          <p:cNvSpPr txBox="1"/>
          <p:nvPr userDrawn="1"/>
        </p:nvSpPr>
        <p:spPr>
          <a:xfrm>
            <a:off x="10018207" y="6420897"/>
            <a:ext cx="17484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bg1"/>
                </a:solidFill>
              </a:rPr>
              <a:t>UTS CRICOS 00099F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58416" y="2272421"/>
            <a:ext cx="5113662" cy="1186004"/>
          </a:xfrm>
        </p:spPr>
        <p:txBody>
          <a:bodyPr anchor="b"/>
          <a:lstStyle>
            <a:lvl1pPr>
              <a:defRPr sz="3400" b="1" spc="-3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Title Heading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5658416" y="3745828"/>
            <a:ext cx="5113662" cy="1328416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 err="1"/>
              <a:t>Ligenimus</a:t>
            </a:r>
            <a:endParaRPr lang="en-GB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6DC7C851-CFFF-5142-B698-9A19B56DBC1A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0" y="0"/>
            <a:ext cx="12191999" cy="6858000"/>
          </a:xfrm>
        </p:spPr>
        <p:txBody>
          <a:bodyPr anchor="t"/>
          <a:lstStyle>
            <a:lvl1pPr marL="0" indent="0" algn="ctr"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image</a:t>
            </a:r>
          </a:p>
        </p:txBody>
      </p:sp>
    </p:spTree>
    <p:extLst>
      <p:ext uri="{BB962C8B-B14F-4D97-AF65-F5344CB8AC3E}">
        <p14:creationId xmlns:p14="http://schemas.microsoft.com/office/powerpoint/2010/main" val="16743213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9475705F-056C-E84F-941D-51846364E08B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6008966" y="1846729"/>
            <a:ext cx="5463655" cy="3953434"/>
          </a:xfrm>
        </p:spPr>
        <p:txBody>
          <a:bodyPr anchor="t"/>
          <a:lstStyle>
            <a:lvl1pPr marL="0" indent="0" algn="ctr"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7854" y="589218"/>
            <a:ext cx="10326658" cy="467226"/>
          </a:xfrm>
        </p:spPr>
        <p:txBody>
          <a:bodyPr anchor="b"/>
          <a:lstStyle>
            <a:lvl1pPr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1478598" y="2182197"/>
            <a:ext cx="4213990" cy="3359257"/>
          </a:xfrm>
        </p:spPr>
        <p:txBody>
          <a:bodyPr tIns="0"/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1500"/>
              </a:spcAft>
              <a:buFont typeface="Arial" panose="020B0604020202020204" pitchFamily="34" charset="0"/>
              <a:buNone/>
              <a:defRPr lang="en-AU" sz="1500" smtClean="0"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text</a:t>
            </a:r>
            <a:endParaRPr lang="en-AU" dirty="0">
              <a:effectLst/>
              <a:latin typeface="Helvetica" pitchFamily="2" charset="0"/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B0CD470-0980-9846-9280-4B88DEA185B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36266" y="1137921"/>
            <a:ext cx="10327569" cy="589218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Subheading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7501CE-2B8C-9147-A765-4D4D0CD0DB6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6479" y="6122499"/>
            <a:ext cx="10756142" cy="40665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3DC2E27-8F05-C040-A05C-D8E2B79274C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0286" y="6188125"/>
            <a:ext cx="663137" cy="282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3109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Layout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7854" y="589218"/>
            <a:ext cx="10326658" cy="467226"/>
          </a:xfrm>
        </p:spPr>
        <p:txBody>
          <a:bodyPr anchor="b"/>
          <a:lstStyle>
            <a:lvl1pPr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B0CD470-0980-9846-9280-4B88DEA185B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36266" y="1137921"/>
            <a:ext cx="10326658" cy="589218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Subheading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7501CE-2B8C-9147-A765-4D4D0CD0DB6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6479" y="6122499"/>
            <a:ext cx="10756142" cy="40665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3DC2E27-8F05-C040-A05C-D8E2B79274C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0286" y="6188125"/>
            <a:ext cx="663137" cy="282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8469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1CDC8335-2624-9446-A90D-6DDFCA9AC2FF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0" y="0"/>
            <a:ext cx="12191999" cy="6858000"/>
          </a:xfrm>
        </p:spPr>
        <p:txBody>
          <a:bodyPr anchor="t"/>
          <a:lstStyle>
            <a:lvl1pPr marL="0" indent="0" algn="ctr"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image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35118" y="2181652"/>
            <a:ext cx="4232797" cy="1247348"/>
          </a:xfrm>
        </p:spPr>
        <p:txBody>
          <a:bodyPr anchor="t"/>
          <a:lstStyle>
            <a:lvl1pPr>
              <a:defRPr sz="3400" b="1" spc="-3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Title Heading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7535118" y="3429000"/>
            <a:ext cx="4232797" cy="2185163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 err="1"/>
              <a:t>Ligenimus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0D74A7-5BDD-6A4F-B249-910440AD9E9A}"/>
              </a:ext>
            </a:extLst>
          </p:cNvPr>
          <p:cNvSpPr txBox="1"/>
          <p:nvPr userDrawn="1"/>
        </p:nvSpPr>
        <p:spPr>
          <a:xfrm>
            <a:off x="619685" y="6420897"/>
            <a:ext cx="17484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</a:rPr>
              <a:t>UTS CRICOS 00099F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9A5829D-0D3F-904D-9EA2-9538BC4D257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0670" y="634393"/>
            <a:ext cx="714116" cy="682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1237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A3F461D9-7978-1349-866D-E5697B7D998A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0" y="0"/>
            <a:ext cx="12191999" cy="6858000"/>
          </a:xfrm>
        </p:spPr>
        <p:txBody>
          <a:bodyPr anchor="t"/>
          <a:lstStyle>
            <a:lvl1pPr marL="0" indent="0" algn="ctr"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image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A1FD67-3299-CA49-B972-E63A734FFB5E}"/>
              </a:ext>
            </a:extLst>
          </p:cNvPr>
          <p:cNvSpPr txBox="1"/>
          <p:nvPr userDrawn="1"/>
        </p:nvSpPr>
        <p:spPr>
          <a:xfrm>
            <a:off x="10018207" y="6420897"/>
            <a:ext cx="17484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bg1"/>
                </a:solidFill>
              </a:rPr>
              <a:t>UTS CRICOS 00099F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3F084B7-6B12-EB47-8096-902B752E3AB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0670" y="634393"/>
            <a:ext cx="714116" cy="68251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12788" y="2382129"/>
            <a:ext cx="4814292" cy="1157029"/>
          </a:xfrm>
        </p:spPr>
        <p:txBody>
          <a:bodyPr anchor="ctr">
            <a:noAutofit/>
          </a:bodyPr>
          <a:lstStyle>
            <a:lvl1pPr algn="l">
              <a:defRPr lang="en-AU" sz="3400" b="1" spc="-30" baseline="0" smtClean="0">
                <a:solidFill>
                  <a:schemeClr val="accent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 Heading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DF3B029A-70EF-BD40-862C-C1426A0C7BDF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7308489" y="3494333"/>
            <a:ext cx="4018641" cy="132912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 err="1"/>
              <a:t>Ligenimus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37012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5"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285B35B0-7E16-6347-9ABB-1E71DBC12D5C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-1" y="0"/>
            <a:ext cx="6391175" cy="685800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image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3B5CED-F544-F742-9789-3164A6A500D5}"/>
              </a:ext>
            </a:extLst>
          </p:cNvPr>
          <p:cNvSpPr txBox="1"/>
          <p:nvPr userDrawn="1"/>
        </p:nvSpPr>
        <p:spPr>
          <a:xfrm>
            <a:off x="10018207" y="6420897"/>
            <a:ext cx="17484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bg2"/>
                </a:solidFill>
              </a:rPr>
              <a:t>UTS CRICOS 00099F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120890" y="3301566"/>
            <a:ext cx="5071110" cy="1201854"/>
          </a:xfrm>
        </p:spPr>
        <p:txBody>
          <a:bodyPr anchor="b">
            <a:noAutofit/>
          </a:bodyPr>
          <a:lstStyle>
            <a:lvl1pPr algn="l">
              <a:defRPr lang="en-AU" sz="3400" b="1" spc="-30" baseline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 Heading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120890" y="4670298"/>
            <a:ext cx="5071110" cy="1483672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 err="1"/>
              <a:t>Ligenimus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8520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EA0ED4D8-6F83-E64C-B78D-18D8732B4209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-1191188" y="-766482"/>
            <a:ext cx="6561492" cy="6561492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image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46999" y="3036761"/>
            <a:ext cx="5592436" cy="1220142"/>
          </a:xfrm>
        </p:spPr>
        <p:txBody>
          <a:bodyPr anchor="b"/>
          <a:lstStyle>
            <a:lvl1pPr>
              <a:defRPr sz="3400" b="1" spc="-3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Title Heading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6158429" y="4663440"/>
            <a:ext cx="5592436" cy="1762622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 err="1"/>
              <a:t>Ligenimus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B7304E-0E27-AF47-BD7A-0A8B3B31ACB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42849" y="707332"/>
            <a:ext cx="748146" cy="70915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CF341A3-F22A-8F43-98A2-33A1DF177A05}"/>
              </a:ext>
            </a:extLst>
          </p:cNvPr>
          <p:cNvSpPr txBox="1"/>
          <p:nvPr userDrawn="1"/>
        </p:nvSpPr>
        <p:spPr>
          <a:xfrm>
            <a:off x="10018207" y="6420897"/>
            <a:ext cx="17484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tx2">
                    <a:lumMod val="50000"/>
                  </a:schemeClr>
                </a:solidFill>
              </a:rPr>
              <a:t>UTS CRICOS 00099F</a:t>
            </a:r>
          </a:p>
        </p:txBody>
      </p:sp>
    </p:spTree>
    <p:extLst>
      <p:ext uri="{BB962C8B-B14F-4D97-AF65-F5344CB8AC3E}">
        <p14:creationId xmlns:p14="http://schemas.microsoft.com/office/powerpoint/2010/main" val="3114284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6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46999" y="3036761"/>
            <a:ext cx="5592436" cy="1220142"/>
          </a:xfrm>
        </p:spPr>
        <p:txBody>
          <a:bodyPr anchor="b"/>
          <a:lstStyle>
            <a:lvl1pPr>
              <a:defRPr sz="3400" b="1" spc="-3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Heading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6158429" y="4663440"/>
            <a:ext cx="5592436" cy="1762622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 err="1"/>
              <a:t>Ligenimus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B7304E-0E27-AF47-BD7A-0A8B3B31ACB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42849" y="707332"/>
            <a:ext cx="748146" cy="70915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CF341A3-F22A-8F43-98A2-33A1DF177A05}"/>
              </a:ext>
            </a:extLst>
          </p:cNvPr>
          <p:cNvSpPr txBox="1"/>
          <p:nvPr userDrawn="1"/>
        </p:nvSpPr>
        <p:spPr>
          <a:xfrm>
            <a:off x="10018207" y="6420897"/>
            <a:ext cx="17484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UTS CRICOS 00099F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B070798B-3B0A-5948-B421-23D8843BB416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-1191188" y="-766482"/>
            <a:ext cx="6561492" cy="6561492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image</a:t>
            </a:r>
          </a:p>
        </p:txBody>
      </p:sp>
    </p:spTree>
    <p:extLst>
      <p:ext uri="{BB962C8B-B14F-4D97-AF65-F5344CB8AC3E}">
        <p14:creationId xmlns:p14="http://schemas.microsoft.com/office/powerpoint/2010/main" val="2601354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7"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1895C320-85D8-7946-80F1-AF205B05ECDC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1476397" y="1714500"/>
            <a:ext cx="4117985" cy="4105255"/>
          </a:xfrm>
        </p:spPr>
        <p:txBody>
          <a:bodyPr anchor="t"/>
          <a:lstStyle>
            <a:lvl1pPr marL="0" indent="0" algn="ctr"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75728" y="2441842"/>
            <a:ext cx="5001987" cy="1201854"/>
          </a:xfrm>
        </p:spPr>
        <p:txBody>
          <a:bodyPr anchor="b">
            <a:noAutofit/>
          </a:bodyPr>
          <a:lstStyle>
            <a:lvl1pPr algn="l">
              <a:defRPr lang="en-AU" sz="2800" b="1" spc="-20" baseline="0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Section heading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175728" y="3661984"/>
            <a:ext cx="5001987" cy="1483672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Intro</a:t>
            </a:r>
          </a:p>
        </p:txBody>
      </p:sp>
    </p:spTree>
    <p:extLst>
      <p:ext uri="{BB962C8B-B14F-4D97-AF65-F5344CB8AC3E}">
        <p14:creationId xmlns:p14="http://schemas.microsoft.com/office/powerpoint/2010/main" val="1809602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ver 7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1895C320-85D8-7946-80F1-AF205B05ECDC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1476397" y="1714500"/>
            <a:ext cx="4117985" cy="4105255"/>
          </a:xfrm>
        </p:spPr>
        <p:txBody>
          <a:bodyPr anchor="t"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75728" y="2441842"/>
            <a:ext cx="5001987" cy="1201854"/>
          </a:xfrm>
        </p:spPr>
        <p:txBody>
          <a:bodyPr anchor="b">
            <a:noAutofit/>
          </a:bodyPr>
          <a:lstStyle>
            <a:lvl1pPr algn="l">
              <a:defRPr lang="en-AU" sz="2800" b="1" spc="-20" baseline="0" smtClean="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dirty="0"/>
              <a:t>Section heading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175728" y="3661984"/>
            <a:ext cx="5001987" cy="1483672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Intro</a:t>
            </a:r>
          </a:p>
        </p:txBody>
      </p:sp>
    </p:spTree>
    <p:extLst>
      <p:ext uri="{BB962C8B-B14F-4D97-AF65-F5344CB8AC3E}">
        <p14:creationId xmlns:p14="http://schemas.microsoft.com/office/powerpoint/2010/main" val="3195905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710636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98E1AB-6A0A-AC44-83B9-9FAC961E3C28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71063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1FA37-3D95-DD4F-A79E-5508DFB6D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4" r:id="rId2"/>
    <p:sldLayoutId id="2147483686" r:id="rId3"/>
    <p:sldLayoutId id="2147483707" r:id="rId4"/>
    <p:sldLayoutId id="2147483708" r:id="rId5"/>
    <p:sldLayoutId id="2147483685" r:id="rId6"/>
    <p:sldLayoutId id="2147483716" r:id="rId7"/>
    <p:sldLayoutId id="2147483715" r:id="rId8"/>
    <p:sldLayoutId id="2147483726" r:id="rId9"/>
    <p:sldLayoutId id="2147483718" r:id="rId10"/>
    <p:sldLayoutId id="2147483728" r:id="rId11"/>
    <p:sldLayoutId id="2147483688" r:id="rId12"/>
    <p:sldLayoutId id="2147483729" r:id="rId13"/>
    <p:sldLayoutId id="2147483720" r:id="rId14"/>
    <p:sldLayoutId id="2147483703" r:id="rId15"/>
    <p:sldLayoutId id="2147483727" r:id="rId16"/>
    <p:sldLayoutId id="2147483721" r:id="rId17"/>
    <p:sldLayoutId id="2147483723" r:id="rId18"/>
    <p:sldLayoutId id="2147483724" r:id="rId19"/>
    <p:sldLayoutId id="2147483722" r:id="rId20"/>
    <p:sldLayoutId id="2147483725" r:id="rId2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github.com/UTS-CASLab/AutoML-Tutorial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2112.09245.pdf" TargetMode="Externa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pycaret/pycaret" TargetMode="External"/><Relationship Id="rId3" Type="http://schemas.openxmlformats.org/officeDocument/2006/relationships/hyperlink" Target="https://auto.gluon.ai/stable/index.html" TargetMode="External"/><Relationship Id="rId7" Type="http://schemas.openxmlformats.org/officeDocument/2006/relationships/hyperlink" Target="https://github.com/dsibournemouth/autoweka" TargetMode="External"/><Relationship Id="rId2" Type="http://schemas.openxmlformats.org/officeDocument/2006/relationships/hyperlink" Target="https://automl.github.io/auto-sklearn/master/" TargetMode="External"/><Relationship Id="rId1" Type="http://schemas.openxmlformats.org/officeDocument/2006/relationships/slideLayout" Target="../slideLayouts/slideLayout16.xml"/><Relationship Id="rId6" Type="http://schemas.openxmlformats.org/officeDocument/2006/relationships/hyperlink" Target="https://github.com/EpistasisLab/tpot" TargetMode="External"/><Relationship Id="rId5" Type="http://schemas.openxmlformats.org/officeDocument/2006/relationships/hyperlink" Target="https://ibm.github.io/AutoMLPipeline.jl/stable/" TargetMode="External"/><Relationship Id="rId10" Type="http://schemas.openxmlformats.org/officeDocument/2006/relationships/hyperlink" Target="https://github.com/automl/Auto-PyTorch" TargetMode="External"/><Relationship Id="rId4" Type="http://schemas.openxmlformats.org/officeDocument/2006/relationships/hyperlink" Target="https://docs.h2o.ai/h2o/latest-stable/h2o-docs/automl.html" TargetMode="External"/><Relationship Id="rId9" Type="http://schemas.openxmlformats.org/officeDocument/2006/relationships/hyperlink" Target="https://autokeras.com/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cloud.google.com/automl" TargetMode="External"/><Relationship Id="rId3" Type="http://schemas.openxmlformats.org/officeDocument/2006/relationships/hyperlink" Target="https://h2o.ai/platform/ai-cloud/make/h2o-driverless-ai/" TargetMode="External"/><Relationship Id="rId7" Type="http://schemas.openxmlformats.org/officeDocument/2006/relationships/hyperlink" Target="https://aws.amazon.com/sagemaker/?nc1=h_ls" TargetMode="External"/><Relationship Id="rId2" Type="http://schemas.openxmlformats.org/officeDocument/2006/relationships/hyperlink" Target="https://www.datarobot.com/" TargetMode="External"/><Relationship Id="rId1" Type="http://schemas.openxmlformats.org/officeDocument/2006/relationships/slideLayout" Target="../slideLayouts/slideLayout16.xml"/><Relationship Id="rId6" Type="http://schemas.openxmlformats.org/officeDocument/2006/relationships/hyperlink" Target="https://www.knime.com/" TargetMode="External"/><Relationship Id="rId5" Type="http://schemas.openxmlformats.org/officeDocument/2006/relationships/hyperlink" Target="https://rapidminer.com/" TargetMode="External"/><Relationship Id="rId4" Type="http://schemas.openxmlformats.org/officeDocument/2006/relationships/hyperlink" Target="https://www.dataiku.com/" TargetMode="External"/><Relationship Id="rId9" Type="http://schemas.openxmlformats.org/officeDocument/2006/relationships/hyperlink" Target="https://docs.microsoft.com/en-us/azure/machine-learning/concept-automated-ml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UTS-CASLab/AutoML-Tutorial/blob/main/Demo/automl_binary_classification_product_backorders.ipynb" TargetMode="Externa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6.xml"/><Relationship Id="rId4" Type="http://schemas.openxmlformats.org/officeDocument/2006/relationships/hyperlink" Target="https://www.forbes.com/sites/bernardmarr/2018/09/02/what-is-industry-4-0-heres-a-super-easy-explanation-for-anyone/?sh=56441249788a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2012.12600.pdf" TargetMode="Externa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2112.09245.pdf" TargetMode="Externa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ture.com/articles/s42256-021-00350-x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69131-A215-BA47-8B96-11399BA368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9044" y="2317278"/>
            <a:ext cx="6096000" cy="1201854"/>
          </a:xfrm>
        </p:spPr>
        <p:txBody>
          <a:bodyPr/>
          <a:lstStyle/>
          <a:p>
            <a:pPr algn="ctr"/>
            <a:r>
              <a:rPr lang="en-US" sz="5000" dirty="0">
                <a:solidFill>
                  <a:schemeClr val="accent1"/>
                </a:solidFill>
              </a:rPr>
              <a:t>Tutorial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Automated and Autonomous Predictive Modelling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995E61-2C88-C44F-AF24-BE6CC2864F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98774" y="3691943"/>
            <a:ext cx="7089913" cy="2174186"/>
          </a:xfrm>
        </p:spPr>
        <p:txBody>
          <a:bodyPr/>
          <a:lstStyle/>
          <a:p>
            <a:pPr algn="ctr"/>
            <a:r>
              <a:rPr lang="en-AU" dirty="0"/>
              <a:t>Dr. Thanh Tung KHUAT</a:t>
            </a:r>
          </a:p>
          <a:p>
            <a:pPr algn="ctr"/>
            <a:endParaRPr lang="en-AU" dirty="0"/>
          </a:p>
          <a:p>
            <a:pPr algn="ctr"/>
            <a:r>
              <a:rPr lang="en-AU" dirty="0"/>
              <a:t>Complex Adaptive Systems Lab</a:t>
            </a:r>
          </a:p>
          <a:p>
            <a:pPr algn="ctr"/>
            <a:r>
              <a:rPr lang="en-AU" dirty="0"/>
              <a:t>The Data Science Institute and School of Computer Science</a:t>
            </a:r>
          </a:p>
          <a:p>
            <a:pPr algn="ctr"/>
            <a:r>
              <a:rPr lang="en-AU" dirty="0"/>
              <a:t>University of Technology Sydney</a:t>
            </a:r>
          </a:p>
          <a:p>
            <a:pPr algn="ctr"/>
            <a:r>
              <a:rPr lang="en-AU" dirty="0">
                <a:solidFill>
                  <a:schemeClr val="accent5">
                    <a:lumMod val="50000"/>
                  </a:schemeClr>
                </a:solidFill>
              </a:rPr>
              <a:t>ThanhTung.Khuat@uts.edu.au</a:t>
            </a:r>
          </a:p>
          <a:p>
            <a:pPr algn="ctr"/>
            <a:endParaRPr lang="en-AU" dirty="0"/>
          </a:p>
        </p:txBody>
      </p:sp>
      <p:pic>
        <p:nvPicPr>
          <p:cNvPr id="17" name="Picture 16" descr="University of Technology Sydney logo">
            <a:extLst>
              <a:ext uri="{FF2B5EF4-FFF2-40B4-BE49-F238E27FC236}">
                <a16:creationId xmlns:a16="http://schemas.microsoft.com/office/drawing/2014/main" id="{B327ABCE-5AFC-A344-AAF9-D68C72F6D8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3370" y="634393"/>
            <a:ext cx="714116" cy="682518"/>
          </a:xfrm>
          <a:prstGeom prst="rect">
            <a:avLst/>
          </a:prstGeom>
        </p:spPr>
      </p:pic>
      <p:pic>
        <p:nvPicPr>
          <p:cNvPr id="13" name="Picture Placeholder 12" descr="A picture containing building, sky, outdoor, government building&#10;&#10;Description automatically generated">
            <a:extLst>
              <a:ext uri="{FF2B5EF4-FFF2-40B4-BE49-F238E27FC236}">
                <a16:creationId xmlns:a16="http://schemas.microsoft.com/office/drawing/2014/main" id="{0DABDE69-A953-4C4A-B908-37ACB94B3BE3}"/>
              </a:ext>
            </a:extLst>
          </p:cNvPr>
          <p:cNvPicPr>
            <a:picLocks noGrp="1" noChangeAspect="1"/>
          </p:cNvPicPr>
          <p:nvPr>
            <p:ph type="pic" idx="10"/>
          </p:nvPr>
        </p:nvPicPr>
        <p:blipFill>
          <a:blip r:embed="rId3"/>
          <a:srcRect l="3403" r="3403"/>
          <a:stretch>
            <a:fillRect/>
          </a:stretch>
        </p:blipFill>
        <p:spPr>
          <a:xfrm>
            <a:off x="0" y="0"/>
            <a:ext cx="5098774" cy="6858000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323426-C282-4D40-BF97-65704539D096}"/>
              </a:ext>
            </a:extLst>
          </p:cNvPr>
          <p:cNvSpPr txBox="1"/>
          <p:nvPr/>
        </p:nvSpPr>
        <p:spPr>
          <a:xfrm>
            <a:off x="5698155" y="5870029"/>
            <a:ext cx="6083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GitHub</a:t>
            </a:r>
            <a:r>
              <a:rPr lang="en-US" dirty="0"/>
              <a:t>: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https://github.com/UTS-CASLab/AutoML-Tutorial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6199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EE44B-02B1-46B1-A92F-331DC53CB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853" y="383346"/>
            <a:ext cx="10326658" cy="467226"/>
          </a:xfrm>
        </p:spPr>
        <p:txBody>
          <a:bodyPr/>
          <a:lstStyle/>
          <a:p>
            <a:r>
              <a:rPr lang="en-US" dirty="0"/>
              <a:t>Automated Predictive Model Building – Considered Issues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2CE34C-8295-426A-8195-DF8F21446174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627853" y="1010708"/>
            <a:ext cx="10142815" cy="483658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b="1" dirty="0"/>
              <a:t>Automated Deep Learning (</a:t>
            </a:r>
            <a:r>
              <a:rPr lang="en-GB" sz="2400" b="1" dirty="0" err="1"/>
              <a:t>AutoDL</a:t>
            </a:r>
            <a:r>
              <a:rPr lang="en-GB" sz="2400" b="1" dirty="0"/>
              <a:t>)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Assessment Criteria for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AutoDL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solutions</a:t>
            </a:r>
            <a:endParaRPr lang="en-AU" sz="2400" dirty="0">
              <a:solidFill>
                <a:schemeClr val="accent1">
                  <a:lumMod val="75000"/>
                </a:schemeClr>
              </a:solidFill>
            </a:endParaRPr>
          </a:p>
          <a:p>
            <a:pPr lvl="2"/>
            <a:endParaRPr lang="en-GB" sz="2400" b="1" dirty="0"/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6EFCE1-A959-4261-9F3E-FA93327BFF61}"/>
              </a:ext>
            </a:extLst>
          </p:cNvPr>
          <p:cNvSpPr txBox="1"/>
          <p:nvPr/>
        </p:nvSpPr>
        <p:spPr>
          <a:xfrm>
            <a:off x="1036302" y="5060678"/>
            <a:ext cx="103266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See the paper for more information:</a:t>
            </a:r>
          </a:p>
          <a:p>
            <a:r>
              <a:rPr lang="en-US" dirty="0">
                <a:solidFill>
                  <a:schemeClr val="accent1"/>
                </a:solidFill>
              </a:rPr>
              <a:t>X. Dong, D.J. </a:t>
            </a:r>
            <a:r>
              <a:rPr lang="en-US" dirty="0" err="1">
                <a:solidFill>
                  <a:schemeClr val="accent1"/>
                </a:solidFill>
              </a:rPr>
              <a:t>Kedziora</a:t>
            </a:r>
            <a:r>
              <a:rPr lang="en-US" dirty="0">
                <a:solidFill>
                  <a:schemeClr val="accent1"/>
                </a:solidFill>
              </a:rPr>
              <a:t>, K. Musial, B. Gabrys, “Automated Deep Learning: Neural Architecture Search Is Not the End”, </a:t>
            </a:r>
            <a:r>
              <a:rPr lang="en-US" dirty="0" err="1">
                <a:solidFill>
                  <a:schemeClr val="accent1"/>
                </a:solidFill>
              </a:rPr>
              <a:t>ArXiv</a:t>
            </a:r>
            <a:r>
              <a:rPr lang="en-US" dirty="0">
                <a:solidFill>
                  <a:schemeClr val="accent1"/>
                </a:solidFill>
              </a:rPr>
              <a:t>, 2022 (</a:t>
            </a:r>
            <a:r>
              <a:rPr lang="en-US" dirty="0">
                <a:solidFill>
                  <a:schemeClr val="accent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https://arxiv.org/pdf/2112.09245.pdf</a:t>
            </a:r>
            <a:r>
              <a:rPr lang="en-US" dirty="0">
                <a:solidFill>
                  <a:schemeClr val="accent1"/>
                </a:solidFill>
              </a:rPr>
              <a:t>)</a:t>
            </a:r>
            <a:r>
              <a:rPr lang="en-AU" dirty="0">
                <a:solidFill>
                  <a:schemeClr val="accent1"/>
                </a:solidFill>
              </a:rPr>
              <a:t> 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1574B1-2358-476D-A4B5-FA73570ABAB7}"/>
              </a:ext>
            </a:extLst>
          </p:cNvPr>
          <p:cNvSpPr txBox="1"/>
          <p:nvPr/>
        </p:nvSpPr>
        <p:spPr>
          <a:xfrm>
            <a:off x="1896177" y="2206818"/>
            <a:ext cx="419982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/>
              <a:t>Novelty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/>
              <a:t>Solution quality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/>
              <a:t>Efficiency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/>
              <a:t>Stability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AU" sz="2400" dirty="0"/>
              <a:t>Interpretability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AF6CE6-D0E2-46BC-81AF-54C5A17E7FC8}"/>
              </a:ext>
            </a:extLst>
          </p:cNvPr>
          <p:cNvSpPr txBox="1"/>
          <p:nvPr/>
        </p:nvSpPr>
        <p:spPr>
          <a:xfrm>
            <a:off x="6248400" y="2206818"/>
            <a:ext cx="419982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AU" sz="2400" dirty="0"/>
              <a:t>Reproducibility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AU" sz="2400" dirty="0"/>
              <a:t>Engineering Quality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AU" sz="2400" dirty="0"/>
              <a:t>Scalability</a:t>
            </a: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AU" sz="2400" dirty="0"/>
              <a:t>Generalizability</a:t>
            </a: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AU" sz="2400" dirty="0"/>
              <a:t>Eco-friendliness</a:t>
            </a:r>
          </a:p>
        </p:txBody>
      </p:sp>
    </p:spTree>
    <p:extLst>
      <p:ext uri="{BB962C8B-B14F-4D97-AF65-F5344CB8AC3E}">
        <p14:creationId xmlns:p14="http://schemas.microsoft.com/office/powerpoint/2010/main" val="2071349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EE44B-02B1-46B1-A92F-331DC53CB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853" y="363435"/>
            <a:ext cx="10326658" cy="467226"/>
          </a:xfrm>
        </p:spPr>
        <p:txBody>
          <a:bodyPr/>
          <a:lstStyle/>
          <a:p>
            <a:r>
              <a:rPr lang="en-US" dirty="0"/>
              <a:t>AutoML Tools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2CE34C-8295-426A-8195-DF8F21446174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627853" y="1082953"/>
            <a:ext cx="10142815" cy="4836584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en-US" sz="2400" b="1" dirty="0"/>
              <a:t>Open source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hlinkClick r:id="rId2"/>
              </a:rPr>
              <a:t>Auto-sklearn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hlinkClick r:id="rId3"/>
              </a:rPr>
              <a:t>AutoGluon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hlinkClick r:id="rId4"/>
              </a:rPr>
              <a:t>H2O AutoML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hlinkClick r:id="rId5"/>
              </a:rPr>
              <a:t>AutoMLPipeline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hlinkClick r:id="rId6"/>
              </a:rPr>
              <a:t>TPOT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hlinkClick r:id="rId7"/>
              </a:rPr>
              <a:t>Auto-WEKA for MCPS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hlinkClick r:id="rId8"/>
              </a:rPr>
              <a:t>Pycaret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hlinkClick r:id="rId9"/>
              </a:rPr>
              <a:t>AutoKeras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hlinkClick r:id="rId10"/>
              </a:rPr>
              <a:t>Auto-</a:t>
            </a:r>
            <a:r>
              <a:rPr lang="en-US" sz="2000" dirty="0" err="1">
                <a:hlinkClick r:id="rId10"/>
              </a:rPr>
              <a:t>Pytorch</a:t>
            </a:r>
            <a:endParaRPr lang="en-US" sz="2000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C8B110-533E-46E5-A7A9-AAAB7D27A2C6}"/>
              </a:ext>
            </a:extLst>
          </p:cNvPr>
          <p:cNvSpPr txBox="1"/>
          <p:nvPr/>
        </p:nvSpPr>
        <p:spPr>
          <a:xfrm>
            <a:off x="4724791" y="4504623"/>
            <a:ext cx="68393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More tools can be found in:</a:t>
            </a:r>
          </a:p>
          <a:p>
            <a:pPr algn="just"/>
            <a:r>
              <a:rPr lang="en-GB" sz="1800" dirty="0">
                <a:solidFill>
                  <a:schemeClr val="accent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Scriven, A., DJ </a:t>
            </a:r>
            <a:r>
              <a:rPr lang="en-GB" sz="1800" dirty="0" err="1">
                <a:solidFill>
                  <a:schemeClr val="accent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Kedziora</a:t>
            </a:r>
            <a:r>
              <a:rPr lang="en-GB" sz="1800" dirty="0">
                <a:solidFill>
                  <a:schemeClr val="accent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K Musial, B Gabrys, “</a:t>
            </a:r>
            <a:r>
              <a:rPr lang="en-GB" sz="1800" i="1" dirty="0">
                <a:solidFill>
                  <a:schemeClr val="accent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Technological Emergence of </a:t>
            </a:r>
            <a:r>
              <a:rPr lang="en-GB" sz="1800" i="1" dirty="0" err="1">
                <a:solidFill>
                  <a:schemeClr val="accent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AutoML</a:t>
            </a:r>
            <a:r>
              <a:rPr lang="en-GB" sz="1800" i="1" dirty="0">
                <a:solidFill>
                  <a:schemeClr val="accent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A Survey of Performant Software and Applications in the Context of Industry</a:t>
            </a:r>
            <a:r>
              <a:rPr lang="en-GB" sz="1800" dirty="0">
                <a:solidFill>
                  <a:schemeClr val="accent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”, (Under review), 2022.</a:t>
            </a:r>
            <a:endParaRPr lang="en-US" dirty="0">
              <a:solidFill>
                <a:schemeClr val="accent1"/>
              </a:solidFill>
            </a:endParaRPr>
          </a:p>
          <a:p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23F51C-1E8B-424C-A5D8-CFC68D0FAF14}"/>
              </a:ext>
            </a:extLst>
          </p:cNvPr>
          <p:cNvSpPr txBox="1"/>
          <p:nvPr/>
        </p:nvSpPr>
        <p:spPr>
          <a:xfrm>
            <a:off x="4724791" y="2353377"/>
            <a:ext cx="6839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Usually be used via </a:t>
            </a:r>
            <a:r>
              <a:rPr lang="en-US" sz="2400" b="1" dirty="0">
                <a:solidFill>
                  <a:srgbClr val="FF0000"/>
                </a:solidFill>
              </a:rPr>
              <a:t>CODE</a:t>
            </a:r>
            <a:r>
              <a:rPr lang="en-US" sz="2400" dirty="0"/>
              <a:t> 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3893095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EE44B-02B1-46B1-A92F-331DC53CB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853" y="305683"/>
            <a:ext cx="10326658" cy="467226"/>
          </a:xfrm>
        </p:spPr>
        <p:txBody>
          <a:bodyPr/>
          <a:lstStyle/>
          <a:p>
            <a:r>
              <a:rPr lang="en-US" dirty="0"/>
              <a:t>AutoML Tools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2CE34C-8295-426A-8195-DF8F21446174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627853" y="1082953"/>
            <a:ext cx="10142815" cy="4836584"/>
          </a:xfrm>
        </p:spPr>
        <p:txBody>
          <a:bodyPr/>
          <a:lstStyle/>
          <a:p>
            <a:r>
              <a:rPr lang="en-US" sz="2400" b="1" dirty="0"/>
              <a:t>2. Commercial Products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Data Robot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H2O Driverless AI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Dataiku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5"/>
              </a:rPr>
              <a:t>RapidMiner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6"/>
              </a:rPr>
              <a:t>KNIME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7"/>
              </a:rPr>
              <a:t>AWS </a:t>
            </a:r>
            <a:r>
              <a:rPr lang="en-US" dirty="0" err="1">
                <a:hlinkClick r:id="rId7"/>
              </a:rPr>
              <a:t>SageMaker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8"/>
              </a:rPr>
              <a:t>Google Cloud AutoML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9"/>
              </a:rPr>
              <a:t>Microsoft Azure AutoML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C8B110-533E-46E5-A7A9-AAAB7D27A2C6}"/>
              </a:ext>
            </a:extLst>
          </p:cNvPr>
          <p:cNvSpPr txBox="1"/>
          <p:nvPr/>
        </p:nvSpPr>
        <p:spPr>
          <a:xfrm>
            <a:off x="4744042" y="4543124"/>
            <a:ext cx="68201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More tools can be found in:</a:t>
            </a:r>
          </a:p>
          <a:p>
            <a:pPr algn="just"/>
            <a:r>
              <a:rPr lang="en-GB" sz="1800" dirty="0">
                <a:solidFill>
                  <a:schemeClr val="accent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Scriven, A., DJ </a:t>
            </a:r>
            <a:r>
              <a:rPr lang="en-GB" sz="1800" dirty="0" err="1">
                <a:solidFill>
                  <a:schemeClr val="accent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Kedziora</a:t>
            </a:r>
            <a:r>
              <a:rPr lang="en-GB" sz="1800" dirty="0">
                <a:solidFill>
                  <a:schemeClr val="accent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K Musial, B Gabrys, “</a:t>
            </a:r>
            <a:r>
              <a:rPr lang="en-GB" sz="1800" i="1" dirty="0">
                <a:solidFill>
                  <a:schemeClr val="accent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Technological Emergence of </a:t>
            </a:r>
            <a:r>
              <a:rPr lang="en-GB" sz="1800" i="1" dirty="0" err="1">
                <a:solidFill>
                  <a:schemeClr val="accent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AutoML</a:t>
            </a:r>
            <a:r>
              <a:rPr lang="en-GB" sz="1800" i="1" dirty="0">
                <a:solidFill>
                  <a:schemeClr val="accent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A Survey of Performant Software and Applications in the Context of Industry</a:t>
            </a:r>
            <a:r>
              <a:rPr lang="en-GB" sz="1800" dirty="0">
                <a:solidFill>
                  <a:schemeClr val="accent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”, (Under review), 2022.</a:t>
            </a:r>
            <a:endParaRPr lang="en-US" dirty="0">
              <a:solidFill>
                <a:schemeClr val="accent1"/>
              </a:solidFill>
            </a:endParaRPr>
          </a:p>
          <a:p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10EC8E-F109-4B2A-A71F-AF116A33A9EA}"/>
              </a:ext>
            </a:extLst>
          </p:cNvPr>
          <p:cNvSpPr txBox="1"/>
          <p:nvPr/>
        </p:nvSpPr>
        <p:spPr>
          <a:xfrm>
            <a:off x="5437060" y="2251642"/>
            <a:ext cx="6839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Good </a:t>
            </a:r>
            <a:r>
              <a:rPr lang="en-US" sz="2400" b="1" dirty="0">
                <a:solidFill>
                  <a:srgbClr val="FF0000"/>
                </a:solidFill>
              </a:rPr>
              <a:t>Graphical User Interfaces</a:t>
            </a:r>
            <a:endParaRPr lang="en-AU" sz="2400" b="1" dirty="0">
              <a:solidFill>
                <a:srgbClr val="FF0000"/>
              </a:solidFill>
            </a:endParaRP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C4475059-087A-4F66-BF33-A55EEB76E463}"/>
              </a:ext>
            </a:extLst>
          </p:cNvPr>
          <p:cNvSpPr/>
          <p:nvPr/>
        </p:nvSpPr>
        <p:spPr>
          <a:xfrm>
            <a:off x="7747730" y="2839453"/>
            <a:ext cx="327866" cy="4427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7AEC45-8886-425A-ABCA-F991B008337B}"/>
              </a:ext>
            </a:extLst>
          </p:cNvPr>
          <p:cNvSpPr txBox="1"/>
          <p:nvPr/>
        </p:nvSpPr>
        <p:spPr>
          <a:xfrm>
            <a:off x="4668253" y="3429000"/>
            <a:ext cx="7280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Easy for less experienced users in ML to use them</a:t>
            </a:r>
            <a:endParaRPr lang="en-AU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735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EE44B-02B1-46B1-A92F-331DC53CB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696" y="584815"/>
            <a:ext cx="10326658" cy="467226"/>
          </a:xfrm>
        </p:spPr>
        <p:txBody>
          <a:bodyPr/>
          <a:lstStyle/>
          <a:p>
            <a:r>
              <a:rPr lang="en-US" sz="4000" dirty="0"/>
              <a:t>Demo</a:t>
            </a:r>
            <a:endParaRPr lang="en-AU" sz="4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2CE34C-8295-426A-8195-DF8F21446174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436346" y="2204241"/>
            <a:ext cx="11470106" cy="2642024"/>
          </a:xfrm>
        </p:spPr>
        <p:txBody>
          <a:bodyPr/>
          <a:lstStyle/>
          <a:p>
            <a:r>
              <a:rPr lang="en-US" sz="2800" b="1" dirty="0">
                <a:solidFill>
                  <a:srgbClr val="FF0000"/>
                </a:solidFill>
              </a:rPr>
              <a:t>We will demonstrate how to use an open-source AutoML Toolbox:</a:t>
            </a:r>
          </a:p>
          <a:p>
            <a:pPr algn="ctr"/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H2O AutoML</a:t>
            </a:r>
          </a:p>
          <a:p>
            <a:pPr algn="ctr"/>
            <a:r>
              <a:rPr lang="en-US" sz="2200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  <a:hlinkClick r:id="rId2"/>
              </a:rPr>
              <a:t>Link to Notebook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84557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EE44B-02B1-46B1-A92F-331DC53CB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862" y="376442"/>
            <a:ext cx="10326658" cy="467226"/>
          </a:xfrm>
        </p:spPr>
        <p:txBody>
          <a:bodyPr/>
          <a:lstStyle/>
          <a:p>
            <a:r>
              <a:rPr lang="en-US" dirty="0"/>
              <a:t>New Contexts in Industry 4.0</a:t>
            </a:r>
            <a:endParaRPr lang="en-AU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2C068B-C34B-4ABC-AF9A-7C59157C88F0}"/>
              </a:ext>
            </a:extLst>
          </p:cNvPr>
          <p:cNvSpPr/>
          <p:nvPr/>
        </p:nvSpPr>
        <p:spPr>
          <a:xfrm>
            <a:off x="6095999" y="5306369"/>
            <a:ext cx="2327031" cy="7209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028" name="Picture 4" descr="Where is the Industry 4.0 in our life?” by Busra Guler | AIE-Internship">
            <a:extLst>
              <a:ext uri="{FF2B5EF4-FFF2-40B4-BE49-F238E27FC236}">
                <a16:creationId xmlns:a16="http://schemas.microsoft.com/office/drawing/2014/main" id="{6F1E0ABA-B429-41EC-9A12-173E689285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1804" y="1898373"/>
            <a:ext cx="5570195" cy="4128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What is Industry 4.0? Here's A Super Easy Explanation For Anyone">
            <a:extLst>
              <a:ext uri="{FF2B5EF4-FFF2-40B4-BE49-F238E27FC236}">
                <a16:creationId xmlns:a16="http://schemas.microsoft.com/office/drawing/2014/main" id="{E6D3EE5E-D6EF-4B73-914D-8F602B0002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67903"/>
            <a:ext cx="6621805" cy="2648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DB1AD4D-FF1C-4399-A83D-0038C0227F48}"/>
              </a:ext>
            </a:extLst>
          </p:cNvPr>
          <p:cNvSpPr txBox="1"/>
          <p:nvPr/>
        </p:nvSpPr>
        <p:spPr>
          <a:xfrm>
            <a:off x="299862" y="3904494"/>
            <a:ext cx="1063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4"/>
              </a:rPr>
              <a:t>Source</a:t>
            </a:r>
            <a:endParaRPr lang="en-AU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A47EC57-6E1F-4060-8977-D46183110BE6}"/>
              </a:ext>
            </a:extLst>
          </p:cNvPr>
          <p:cNvSpPr/>
          <p:nvPr/>
        </p:nvSpPr>
        <p:spPr>
          <a:xfrm>
            <a:off x="1899759" y="4844704"/>
            <a:ext cx="34288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</a:rPr>
              <a:t>BIG DATA</a:t>
            </a:r>
          </a:p>
        </p:txBody>
      </p:sp>
    </p:spTree>
    <p:extLst>
      <p:ext uri="{BB962C8B-B14F-4D97-AF65-F5344CB8AC3E}">
        <p14:creationId xmlns:p14="http://schemas.microsoft.com/office/powerpoint/2010/main" val="1629521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EE44B-02B1-46B1-A92F-331DC53CB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52" y="212155"/>
            <a:ext cx="10326658" cy="467226"/>
          </a:xfrm>
        </p:spPr>
        <p:txBody>
          <a:bodyPr/>
          <a:lstStyle/>
          <a:p>
            <a:r>
              <a:rPr lang="en-US" dirty="0"/>
              <a:t>New Contexts in Industry 4.0</a:t>
            </a:r>
            <a:endParaRPr lang="en-AU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2C068B-C34B-4ABC-AF9A-7C59157C88F0}"/>
              </a:ext>
            </a:extLst>
          </p:cNvPr>
          <p:cNvSpPr/>
          <p:nvPr/>
        </p:nvSpPr>
        <p:spPr>
          <a:xfrm>
            <a:off x="6095999" y="5306369"/>
            <a:ext cx="2327031" cy="7209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2050" name="Picture 2" descr="Data is the New Oil — Jason Heglund: Illustrative Designer">
            <a:extLst>
              <a:ext uri="{FF2B5EF4-FFF2-40B4-BE49-F238E27FC236}">
                <a16:creationId xmlns:a16="http://schemas.microsoft.com/office/drawing/2014/main" id="{75ED2B8D-9B25-4749-8B4B-2ECB823669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3" t="6644" r="6759" b="7589"/>
          <a:stretch/>
        </p:blipFill>
        <p:spPr bwMode="auto">
          <a:xfrm>
            <a:off x="381308" y="1051078"/>
            <a:ext cx="3827892" cy="4976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D55B3C-F7D9-47ED-95FF-AA43712FA133}"/>
              </a:ext>
            </a:extLst>
          </p:cNvPr>
          <p:cNvSpPr txBox="1"/>
          <p:nvPr/>
        </p:nvSpPr>
        <p:spPr>
          <a:xfrm>
            <a:off x="4383167" y="961878"/>
            <a:ext cx="7542533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600" dirty="0">
                <a:solidFill>
                  <a:schemeClr val="accent1">
                    <a:lumMod val="75000"/>
                  </a:schemeClr>
                </a:solidFill>
              </a:rPr>
              <a:t>Data is the new oil. It’s valuable, but if unrefined it cannot really be used. It has to be changed into gas, plastic, or chemicals to create a valuable entity that drives profitable activity; so must data be broken down, </a:t>
            </a:r>
            <a:r>
              <a:rPr lang="en-US" sz="2600" dirty="0" err="1">
                <a:solidFill>
                  <a:schemeClr val="accent1">
                    <a:lumMod val="75000"/>
                  </a:schemeClr>
                </a:solidFill>
              </a:rPr>
              <a:t>analysed</a:t>
            </a:r>
            <a:r>
              <a:rPr lang="en-US" sz="2600" dirty="0">
                <a:solidFill>
                  <a:schemeClr val="accent1">
                    <a:lumMod val="75000"/>
                  </a:schemeClr>
                </a:solidFill>
              </a:rPr>
              <a:t> for it to have value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pPr algn="r"/>
            <a:r>
              <a:rPr lang="en-US" sz="2400" b="1" dirty="0"/>
              <a:t>- Clive </a:t>
            </a:r>
            <a:r>
              <a:rPr lang="en-US" sz="2400" b="1" dirty="0" err="1"/>
              <a:t>Humby</a:t>
            </a:r>
            <a:endParaRPr lang="en-AU" sz="24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F2E7E61-9CCB-420D-9154-BA12B24870BA}"/>
              </a:ext>
            </a:extLst>
          </p:cNvPr>
          <p:cNvSpPr/>
          <p:nvPr/>
        </p:nvSpPr>
        <p:spPr>
          <a:xfrm>
            <a:off x="4209200" y="3989086"/>
            <a:ext cx="7840608" cy="212365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Predictive Analytics</a:t>
            </a:r>
          </a:p>
          <a:p>
            <a:pPr algn="ctr"/>
            <a:r>
              <a:rPr lang="en-US" sz="44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&amp;</a:t>
            </a:r>
          </a:p>
          <a:p>
            <a:pPr algn="ctr"/>
            <a:r>
              <a:rPr lang="en-US" sz="44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Data-Driven Machine Learning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960038D1-A0AC-4054-A6EF-50D38A9298AD}"/>
              </a:ext>
            </a:extLst>
          </p:cNvPr>
          <p:cNvSpPr/>
          <p:nvPr/>
        </p:nvSpPr>
        <p:spPr>
          <a:xfrm>
            <a:off x="7852776" y="3132755"/>
            <a:ext cx="553456" cy="8332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7085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EE44B-02B1-46B1-A92F-331DC53CB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52" y="371240"/>
            <a:ext cx="10326658" cy="467226"/>
          </a:xfrm>
        </p:spPr>
        <p:txBody>
          <a:bodyPr/>
          <a:lstStyle/>
          <a:p>
            <a:r>
              <a:rPr lang="en-US" dirty="0"/>
              <a:t>A General Machine Learning Workflow</a:t>
            </a:r>
            <a:endParaRPr lang="en-AU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2C068B-C34B-4ABC-AF9A-7C59157C88F0}"/>
              </a:ext>
            </a:extLst>
          </p:cNvPr>
          <p:cNvSpPr/>
          <p:nvPr/>
        </p:nvSpPr>
        <p:spPr>
          <a:xfrm>
            <a:off x="6095999" y="5306369"/>
            <a:ext cx="2327031" cy="7209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831EB25-EF81-4ECE-8C14-F18984C391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90" y="1544887"/>
            <a:ext cx="9906018" cy="412094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A26648-4354-4B63-82C3-47C9470539FD}"/>
              </a:ext>
            </a:extLst>
          </p:cNvPr>
          <p:cNvSpPr txBox="1"/>
          <p:nvPr/>
        </p:nvSpPr>
        <p:spPr>
          <a:xfrm>
            <a:off x="5184129" y="906474"/>
            <a:ext cx="647780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/>
              <a:t>Automated Machine Learning (AutoML)</a:t>
            </a:r>
            <a:endParaRPr lang="en-AU" sz="2600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1453674-D8EF-458D-9509-CF73B00E765E}"/>
              </a:ext>
            </a:extLst>
          </p:cNvPr>
          <p:cNvSpPr/>
          <p:nvPr/>
        </p:nvSpPr>
        <p:spPr>
          <a:xfrm>
            <a:off x="2175728" y="1868928"/>
            <a:ext cx="8061576" cy="16651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9CB7C51-B500-4AD1-9ECD-1F1552048670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6549887" y="1398917"/>
            <a:ext cx="1873143" cy="65214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E4DCC66-4975-4E71-9811-BD5B2F2EAF00}"/>
              </a:ext>
            </a:extLst>
          </p:cNvPr>
          <p:cNvSpPr txBox="1"/>
          <p:nvPr/>
        </p:nvSpPr>
        <p:spPr>
          <a:xfrm>
            <a:off x="550852" y="5626078"/>
            <a:ext cx="11400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Autonomous ML </a:t>
            </a:r>
            <a:r>
              <a:rPr lang="en-US" sz="2800" b="1" dirty="0"/>
              <a:t>= </a:t>
            </a:r>
            <a:r>
              <a:rPr lang="en-US" sz="2800" b="1" dirty="0">
                <a:solidFill>
                  <a:srgbClr val="0070C0"/>
                </a:solidFill>
              </a:rPr>
              <a:t>AutoML</a:t>
            </a:r>
            <a:r>
              <a:rPr lang="en-US" sz="2800" b="1" dirty="0"/>
              <a:t> + </a:t>
            </a:r>
            <a:r>
              <a:rPr lang="en-US" sz="2800" b="1" dirty="0">
                <a:solidFill>
                  <a:srgbClr val="7030A0"/>
                </a:solidFill>
              </a:rPr>
              <a:t>Persistent Learning</a:t>
            </a:r>
            <a:r>
              <a:rPr lang="en-US" sz="2800" b="1" dirty="0"/>
              <a:t> + </a:t>
            </a:r>
            <a:r>
              <a:rPr lang="en-US" sz="2800" b="1" dirty="0">
                <a:solidFill>
                  <a:schemeClr val="accent6"/>
                </a:solidFill>
              </a:rPr>
              <a:t>Adaptation</a:t>
            </a:r>
            <a:endParaRPr lang="en-AU" sz="28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1713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3" grpId="0" animBg="1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EE44B-02B1-46B1-A92F-331DC53CB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854" y="226585"/>
            <a:ext cx="10326658" cy="467226"/>
          </a:xfrm>
        </p:spPr>
        <p:txBody>
          <a:bodyPr/>
          <a:lstStyle/>
          <a:p>
            <a:r>
              <a:rPr lang="en-US" dirty="0"/>
              <a:t>Machine Learning Workflow – Detailed View</a:t>
            </a:r>
            <a:endParaRPr lang="en-AU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2C068B-C34B-4ABC-AF9A-7C59157C88F0}"/>
              </a:ext>
            </a:extLst>
          </p:cNvPr>
          <p:cNvSpPr/>
          <p:nvPr/>
        </p:nvSpPr>
        <p:spPr>
          <a:xfrm>
            <a:off x="6095999" y="5306369"/>
            <a:ext cx="2327031" cy="7209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6BDF8D7-7BCF-4C6D-B511-14678B9906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114" y="693811"/>
            <a:ext cx="8508732" cy="60544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F83A1B1-4A00-4989-91E5-C2720385206C}"/>
              </a:ext>
            </a:extLst>
          </p:cNvPr>
          <p:cNvSpPr txBox="1"/>
          <p:nvPr/>
        </p:nvSpPr>
        <p:spPr>
          <a:xfrm>
            <a:off x="4932730" y="5583276"/>
            <a:ext cx="698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- VCS    :  Version Control Systems, e.g., Git</a:t>
            </a:r>
          </a:p>
          <a:p>
            <a:r>
              <a:rPr lang="en-AU" sz="1600" dirty="0">
                <a:solidFill>
                  <a:srgbClr val="0070C0"/>
                </a:solidFill>
              </a:rPr>
              <a:t>- CASH :  </a:t>
            </a:r>
            <a:r>
              <a:rPr lang="en-US" sz="1600" dirty="0">
                <a:solidFill>
                  <a:srgbClr val="0070C0"/>
                </a:solidFill>
              </a:rPr>
              <a:t>Combined Algorithm Selection and Hyperparameter </a:t>
            </a:r>
            <a:r>
              <a:rPr lang="en-US" sz="1600" dirty="0" err="1">
                <a:solidFill>
                  <a:srgbClr val="0070C0"/>
                </a:solidFill>
              </a:rPr>
              <a:t>Optimisation</a:t>
            </a:r>
            <a:r>
              <a:rPr lang="en-US" sz="1600" dirty="0">
                <a:solidFill>
                  <a:srgbClr val="0070C0"/>
                </a:solidFill>
              </a:rPr>
              <a:t> </a:t>
            </a:r>
            <a:endParaRPr lang="en-AU" sz="1600" dirty="0">
              <a:solidFill>
                <a:srgbClr val="0070C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187A684-A023-4AFA-87FA-22926C347C0F}"/>
              </a:ext>
            </a:extLst>
          </p:cNvPr>
          <p:cNvSpPr/>
          <p:nvPr/>
        </p:nvSpPr>
        <p:spPr>
          <a:xfrm>
            <a:off x="4244741" y="2002055"/>
            <a:ext cx="1260910" cy="5847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5A52C4-30CC-4652-9B7B-D5DBE1FE7C2F}"/>
              </a:ext>
            </a:extLst>
          </p:cNvPr>
          <p:cNvSpPr txBox="1"/>
          <p:nvPr/>
        </p:nvSpPr>
        <p:spPr>
          <a:xfrm>
            <a:off x="237882" y="678550"/>
            <a:ext cx="64778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Usually do </a:t>
            </a: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</a:rPr>
              <a:t>NOT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 get sufficient attention in</a:t>
            </a:r>
          </a:p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research and development of AutoML</a:t>
            </a:r>
            <a:endParaRPr lang="en-AU" sz="20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A5A9BE1-987D-4CD9-B9C0-3579F1135B18}"/>
              </a:ext>
            </a:extLst>
          </p:cNvPr>
          <p:cNvCxnSpPr>
            <a:cxnSpLocks/>
          </p:cNvCxnSpPr>
          <p:nvPr/>
        </p:nvCxnSpPr>
        <p:spPr>
          <a:xfrm>
            <a:off x="2945331" y="1289785"/>
            <a:ext cx="1434164" cy="7122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2186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EE44B-02B1-46B1-A92F-331DC53CB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853" y="305684"/>
            <a:ext cx="10326658" cy="467226"/>
          </a:xfrm>
        </p:spPr>
        <p:txBody>
          <a:bodyPr/>
          <a:lstStyle/>
          <a:p>
            <a:r>
              <a:rPr lang="en-US" dirty="0"/>
              <a:t>Automated Predictive Model Building – Considered Issues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2CE34C-8295-426A-8195-DF8F21446174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618227" y="1082953"/>
            <a:ext cx="10142815" cy="483658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b="1" dirty="0"/>
              <a:t>Multicomponent Predictive System (MCPS)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endParaRPr lang="en-GB" sz="2600" b="1" dirty="0"/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en-US" b="1" dirty="0"/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731D58C4-6811-482C-AAB6-24F77EA55E36}"/>
              </a:ext>
            </a:extLst>
          </p:cNvPr>
          <p:cNvGrpSpPr/>
          <p:nvPr/>
        </p:nvGrpSpPr>
        <p:grpSpPr>
          <a:xfrm>
            <a:off x="149233" y="1674795"/>
            <a:ext cx="11830587" cy="4244742"/>
            <a:chOff x="221806" y="2011680"/>
            <a:chExt cx="11830587" cy="4244742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7EA2A28E-07F1-4435-999C-CE2ACE837870}"/>
                </a:ext>
              </a:extLst>
            </p:cNvPr>
            <p:cNvGrpSpPr/>
            <p:nvPr/>
          </p:nvGrpSpPr>
          <p:grpSpPr>
            <a:xfrm>
              <a:off x="221806" y="2011680"/>
              <a:ext cx="11764264" cy="4100112"/>
              <a:chOff x="221806" y="2011680"/>
              <a:chExt cx="11764264" cy="4100112"/>
            </a:xfrm>
          </p:grpSpPr>
          <p:sp>
            <p:nvSpPr>
              <p:cNvPr id="5" name="Flowchart: Magnetic Disk 4">
                <a:extLst>
                  <a:ext uri="{FF2B5EF4-FFF2-40B4-BE49-F238E27FC236}">
                    <a16:creationId xmlns:a16="http://schemas.microsoft.com/office/drawing/2014/main" id="{862DD979-4964-496A-92F6-51CD66DD7370}"/>
                  </a:ext>
                </a:extLst>
              </p:cNvPr>
              <p:cNvSpPr/>
              <p:nvPr/>
            </p:nvSpPr>
            <p:spPr>
              <a:xfrm>
                <a:off x="221806" y="3547010"/>
                <a:ext cx="1438978" cy="847023"/>
              </a:xfrm>
              <a:prstGeom prst="flowChartMagneticDisk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DATA</a:t>
                </a:r>
                <a:endParaRPr lang="en-AU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3E0A85C-5BA2-4874-8AF6-C2E7ABC68CEB}"/>
                  </a:ext>
                </a:extLst>
              </p:cNvPr>
              <p:cNvSpPr/>
              <p:nvPr/>
            </p:nvSpPr>
            <p:spPr>
              <a:xfrm>
                <a:off x="2223436" y="2786514"/>
                <a:ext cx="2136808" cy="5486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accent1">
                        <a:lumMod val="50000"/>
                      </a:schemeClr>
                    </a:solidFill>
                  </a:rPr>
                  <a:t>Pre-processing</a:t>
                </a:r>
                <a:endParaRPr lang="en-AU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32B7719-C7EA-41C1-B0E2-4F88D753D517}"/>
                  </a:ext>
                </a:extLst>
              </p:cNvPr>
              <p:cNvSpPr/>
              <p:nvPr/>
            </p:nvSpPr>
            <p:spPr>
              <a:xfrm>
                <a:off x="2223436" y="3552154"/>
                <a:ext cx="2136808" cy="5486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accent1">
                        <a:lumMod val="50000"/>
                      </a:schemeClr>
                    </a:solidFill>
                  </a:rPr>
                  <a:t>Pre-processing</a:t>
                </a:r>
                <a:endParaRPr lang="en-AU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65C7744-0C3B-4BA1-8A26-64D0D1F126B4}"/>
                  </a:ext>
                </a:extLst>
              </p:cNvPr>
              <p:cNvSpPr/>
              <p:nvPr/>
            </p:nvSpPr>
            <p:spPr>
              <a:xfrm>
                <a:off x="2223436" y="4696172"/>
                <a:ext cx="2136808" cy="5486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accent1">
                        <a:lumMod val="50000"/>
                      </a:schemeClr>
                    </a:solidFill>
                  </a:rPr>
                  <a:t>Pre-processing</a:t>
                </a:r>
                <a:endParaRPr lang="en-AU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33F450E2-CE8F-4F4E-ABE7-DBFAB4E2E42C}"/>
                  </a:ext>
                </a:extLst>
              </p:cNvPr>
              <p:cNvGrpSpPr/>
              <p:nvPr/>
            </p:nvGrpSpPr>
            <p:grpSpPr>
              <a:xfrm>
                <a:off x="3298167" y="4287378"/>
                <a:ext cx="45720" cy="222210"/>
                <a:chOff x="3147460" y="4196614"/>
                <a:chExt cx="45720" cy="222210"/>
              </a:xfrm>
            </p:grpSpPr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28D3FF16-2C27-41C8-A58F-DE011C206DF3}"/>
                    </a:ext>
                  </a:extLst>
                </p:cNvPr>
                <p:cNvSpPr/>
                <p:nvPr/>
              </p:nvSpPr>
              <p:spPr>
                <a:xfrm>
                  <a:off x="3147461" y="4196614"/>
                  <a:ext cx="45719" cy="47303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68452B96-616D-41EC-9896-A28A14752B94}"/>
                    </a:ext>
                  </a:extLst>
                </p:cNvPr>
                <p:cNvSpPr/>
                <p:nvPr/>
              </p:nvSpPr>
              <p:spPr>
                <a:xfrm>
                  <a:off x="3147460" y="4279618"/>
                  <a:ext cx="45719" cy="47303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1411D233-41CF-4912-8769-D2EDC5D825E4}"/>
                    </a:ext>
                  </a:extLst>
                </p:cNvPr>
                <p:cNvSpPr/>
                <p:nvPr/>
              </p:nvSpPr>
              <p:spPr>
                <a:xfrm>
                  <a:off x="3147461" y="4371521"/>
                  <a:ext cx="45719" cy="47303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790CD6F0-A933-4A2C-BE47-60F427D40CA9}"/>
                  </a:ext>
                </a:extLst>
              </p:cNvPr>
              <p:cNvSpPr/>
              <p:nvPr/>
            </p:nvSpPr>
            <p:spPr>
              <a:xfrm>
                <a:off x="4722778" y="2786514"/>
                <a:ext cx="2136808" cy="54864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accent1">
                        <a:lumMod val="50000"/>
                      </a:schemeClr>
                    </a:solidFill>
                  </a:rPr>
                  <a:t>Model building</a:t>
                </a:r>
                <a:endParaRPr lang="en-AU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ABBA40C-C89E-400A-B587-2C938FEA828A}"/>
                  </a:ext>
                </a:extLst>
              </p:cNvPr>
              <p:cNvSpPr/>
              <p:nvPr/>
            </p:nvSpPr>
            <p:spPr>
              <a:xfrm>
                <a:off x="4722778" y="3552154"/>
                <a:ext cx="2136808" cy="54864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accent1">
                        <a:lumMod val="50000"/>
                      </a:schemeClr>
                    </a:solidFill>
                  </a:rPr>
                  <a:t>Model building</a:t>
                </a:r>
                <a:endParaRPr lang="en-AU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278D200B-D2E9-4F23-A8BA-F22F65DB1DD1}"/>
                  </a:ext>
                </a:extLst>
              </p:cNvPr>
              <p:cNvSpPr/>
              <p:nvPr/>
            </p:nvSpPr>
            <p:spPr>
              <a:xfrm>
                <a:off x="4722778" y="4697406"/>
                <a:ext cx="2136808" cy="54864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accent1">
                        <a:lumMod val="50000"/>
                      </a:schemeClr>
                    </a:solidFill>
                  </a:rPr>
                  <a:t>Model building</a:t>
                </a:r>
                <a:endParaRPr lang="en-AU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544A620A-3B57-47A5-A98D-CC7714F93E29}"/>
                  </a:ext>
                </a:extLst>
              </p:cNvPr>
              <p:cNvGrpSpPr/>
              <p:nvPr/>
            </p:nvGrpSpPr>
            <p:grpSpPr>
              <a:xfrm>
                <a:off x="5768322" y="4287378"/>
                <a:ext cx="45720" cy="222210"/>
                <a:chOff x="3147460" y="4196614"/>
                <a:chExt cx="45720" cy="222210"/>
              </a:xfrm>
            </p:grpSpPr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F91B0DB2-2CB2-428E-96EA-AFB60C1D4676}"/>
                    </a:ext>
                  </a:extLst>
                </p:cNvPr>
                <p:cNvSpPr/>
                <p:nvPr/>
              </p:nvSpPr>
              <p:spPr>
                <a:xfrm>
                  <a:off x="3147461" y="4196614"/>
                  <a:ext cx="45719" cy="47303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4A4C2491-83F2-4EB9-8955-A589BA675AA5}"/>
                    </a:ext>
                  </a:extLst>
                </p:cNvPr>
                <p:cNvSpPr/>
                <p:nvPr/>
              </p:nvSpPr>
              <p:spPr>
                <a:xfrm>
                  <a:off x="3147460" y="4279618"/>
                  <a:ext cx="45719" cy="47303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601A86E2-E592-4AEB-9371-7E589CDB236C}"/>
                    </a:ext>
                  </a:extLst>
                </p:cNvPr>
                <p:cNvSpPr/>
                <p:nvPr/>
              </p:nvSpPr>
              <p:spPr>
                <a:xfrm>
                  <a:off x="3147461" y="4371521"/>
                  <a:ext cx="45719" cy="47303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31D65F81-6CA1-4136-BAE3-EC7B0AE9A093}"/>
                  </a:ext>
                </a:extLst>
              </p:cNvPr>
              <p:cNvSpPr/>
              <p:nvPr/>
            </p:nvSpPr>
            <p:spPr>
              <a:xfrm>
                <a:off x="7335610" y="3726743"/>
                <a:ext cx="2136808" cy="54864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FF0000"/>
                    </a:solidFill>
                  </a:rPr>
                  <a:t>Post-processing</a:t>
                </a:r>
                <a:endParaRPr lang="en-AU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F8B383AC-1EB9-49CA-893A-CB85829E1053}"/>
                  </a:ext>
                </a:extLst>
              </p:cNvPr>
              <p:cNvSpPr/>
              <p:nvPr/>
            </p:nvSpPr>
            <p:spPr>
              <a:xfrm>
                <a:off x="9849262" y="3726743"/>
                <a:ext cx="2136808" cy="548640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accent1">
                        <a:lumMod val="50000"/>
                      </a:schemeClr>
                    </a:solidFill>
                  </a:rPr>
                  <a:t>Deployment</a:t>
                </a:r>
                <a:endParaRPr lang="en-AU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32F09489-82A7-4117-9575-82B01FD69DD7}"/>
                  </a:ext>
                </a:extLst>
              </p:cNvPr>
              <p:cNvSpPr/>
              <p:nvPr/>
            </p:nvSpPr>
            <p:spPr>
              <a:xfrm>
                <a:off x="9847607" y="5438301"/>
                <a:ext cx="2136808" cy="673491"/>
              </a:xfrm>
              <a:prstGeom prst="rect">
                <a:avLst/>
              </a:prstGeom>
              <a:gradFill flip="none" rotWithShape="1">
                <a:gsLst>
                  <a:gs pos="0">
                    <a:srgbClr val="7030A0">
                      <a:tint val="66000"/>
                      <a:satMod val="160000"/>
                    </a:srgbClr>
                  </a:gs>
                  <a:gs pos="50000">
                    <a:srgbClr val="7030A0">
                      <a:tint val="44500"/>
                      <a:satMod val="160000"/>
                    </a:srgbClr>
                  </a:gs>
                  <a:gs pos="100000">
                    <a:srgbClr val="7030A0">
                      <a:tint val="23500"/>
                      <a:satMod val="160000"/>
                    </a:srgbClr>
                  </a:gs>
                </a:gsLst>
                <a:lin ang="189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FF0000"/>
                    </a:solidFill>
                  </a:rPr>
                  <a:t>Monitoring and Adaptation</a:t>
                </a:r>
                <a:endParaRPr lang="en-AU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7" name="Flowchart: Process 26">
                <a:extLst>
                  <a:ext uri="{FF2B5EF4-FFF2-40B4-BE49-F238E27FC236}">
                    <a16:creationId xmlns:a16="http://schemas.microsoft.com/office/drawing/2014/main" id="{C0B621ED-7FAE-4B24-A0EB-BC34913A5D51}"/>
                  </a:ext>
                </a:extLst>
              </p:cNvPr>
              <p:cNvSpPr/>
              <p:nvPr/>
            </p:nvSpPr>
            <p:spPr>
              <a:xfrm>
                <a:off x="2066832" y="2011680"/>
                <a:ext cx="7584654" cy="3378467"/>
              </a:xfrm>
              <a:prstGeom prst="flowChartProcess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7A504CC-C1CD-49D6-B014-8BEA013DEDAB}"/>
                  </a:ext>
                </a:extLst>
              </p:cNvPr>
              <p:cNvSpPr txBox="1"/>
              <p:nvPr/>
            </p:nvSpPr>
            <p:spPr>
              <a:xfrm>
                <a:off x="3029847" y="2076381"/>
                <a:ext cx="576553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CASH+</a:t>
                </a:r>
                <a:r>
                  <a:rPr lang="en-US" dirty="0"/>
                  <a:t>: </a:t>
                </a:r>
                <a:r>
                  <a:rPr lang="en-US" dirty="0">
                    <a:solidFill>
                      <a:srgbClr val="00B0F0"/>
                    </a:solidFill>
                  </a:rPr>
                  <a:t>Automated Combined </a:t>
                </a:r>
                <a:r>
                  <a:rPr lang="en-US" sz="1800" dirty="0">
                    <a:solidFill>
                      <a:srgbClr val="00B0F0"/>
                    </a:solidFill>
                  </a:rPr>
                  <a:t>Algorithm Selection and    </a:t>
                </a:r>
              </a:p>
              <a:p>
                <a:r>
                  <a:rPr lang="en-US" dirty="0">
                    <a:solidFill>
                      <a:srgbClr val="00B0F0"/>
                    </a:solidFill>
                  </a:rPr>
                  <a:t>              </a:t>
                </a:r>
                <a:r>
                  <a:rPr lang="en-US" sz="1800" dirty="0">
                    <a:solidFill>
                      <a:srgbClr val="00B0F0"/>
                    </a:solidFill>
                  </a:rPr>
                  <a:t>Hyperparameter </a:t>
                </a:r>
                <a:r>
                  <a:rPr lang="en-US" sz="1800" dirty="0" err="1">
                    <a:solidFill>
                      <a:srgbClr val="00B0F0"/>
                    </a:solidFill>
                  </a:rPr>
                  <a:t>Optimisation</a:t>
                </a:r>
                <a:r>
                  <a:rPr lang="en-US" sz="1800" dirty="0">
                    <a:solidFill>
                      <a:srgbClr val="00B0F0"/>
                    </a:solidFill>
                  </a:rPr>
                  <a:t> </a:t>
                </a:r>
                <a:endParaRPr lang="en-AU" dirty="0">
                  <a:solidFill>
                    <a:srgbClr val="00B0F0"/>
                  </a:solidFill>
                </a:endParaRPr>
              </a:p>
            </p:txBody>
          </p: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33B6911F-A147-4B06-BCA0-43BB6BB84821}"/>
                  </a:ext>
                </a:extLst>
              </p:cNvPr>
              <p:cNvCxnSpPr>
                <a:stCxn id="5" idx="4"/>
                <a:endCxn id="6" idx="1"/>
              </p:cNvCxnSpPr>
              <p:nvPr/>
            </p:nvCxnSpPr>
            <p:spPr>
              <a:xfrm flipV="1">
                <a:off x="1660784" y="3060834"/>
                <a:ext cx="562652" cy="909688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770A883C-C565-405E-B96D-EC3AD0BE8CF5}"/>
                  </a:ext>
                </a:extLst>
              </p:cNvPr>
              <p:cNvCxnSpPr>
                <a:cxnSpLocks/>
                <a:stCxn id="5" idx="4"/>
                <a:endCxn id="9" idx="1"/>
              </p:cNvCxnSpPr>
              <p:nvPr/>
            </p:nvCxnSpPr>
            <p:spPr>
              <a:xfrm flipV="1">
                <a:off x="1660784" y="3826474"/>
                <a:ext cx="562652" cy="144048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9E037EC0-04FC-4F3D-873C-75213AEDAF72}"/>
                  </a:ext>
                </a:extLst>
              </p:cNvPr>
              <p:cNvCxnSpPr>
                <a:cxnSpLocks/>
                <a:stCxn id="5" idx="4"/>
                <a:endCxn id="10" idx="1"/>
              </p:cNvCxnSpPr>
              <p:nvPr/>
            </p:nvCxnSpPr>
            <p:spPr>
              <a:xfrm>
                <a:off x="1660784" y="3970522"/>
                <a:ext cx="562652" cy="99997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9127ECBB-1F05-4715-9C6D-06E4FBCC0BA3}"/>
                  </a:ext>
                </a:extLst>
              </p:cNvPr>
              <p:cNvCxnSpPr>
                <a:cxnSpLocks/>
                <a:stCxn id="6" idx="3"/>
                <a:endCxn id="17" idx="1"/>
              </p:cNvCxnSpPr>
              <p:nvPr/>
            </p:nvCxnSpPr>
            <p:spPr>
              <a:xfrm>
                <a:off x="4360244" y="3060834"/>
                <a:ext cx="362534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D0800B3A-41BB-4294-A64D-7D9B574BEE4A}"/>
                  </a:ext>
                </a:extLst>
              </p:cNvPr>
              <p:cNvCxnSpPr>
                <a:cxnSpLocks/>
                <a:stCxn id="9" idx="3"/>
                <a:endCxn id="18" idx="1"/>
              </p:cNvCxnSpPr>
              <p:nvPr/>
            </p:nvCxnSpPr>
            <p:spPr>
              <a:xfrm>
                <a:off x="4360244" y="3826474"/>
                <a:ext cx="362534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6BF4B1B-E1A0-432B-8C0D-B7B39A445584}"/>
                  </a:ext>
                </a:extLst>
              </p:cNvPr>
              <p:cNvCxnSpPr>
                <a:cxnSpLocks/>
                <a:stCxn id="10" idx="3"/>
                <a:endCxn id="19" idx="1"/>
              </p:cNvCxnSpPr>
              <p:nvPr/>
            </p:nvCxnSpPr>
            <p:spPr>
              <a:xfrm>
                <a:off x="4360244" y="4970492"/>
                <a:ext cx="362534" cy="1234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74B1AA79-EF30-42C6-BD33-2AE8B5ABE6F1}"/>
                  </a:ext>
                </a:extLst>
              </p:cNvPr>
              <p:cNvCxnSpPr>
                <a:cxnSpLocks/>
                <a:stCxn id="17" idx="3"/>
              </p:cNvCxnSpPr>
              <p:nvPr/>
            </p:nvCxnSpPr>
            <p:spPr>
              <a:xfrm>
                <a:off x="6859586" y="3060834"/>
                <a:ext cx="562652" cy="677904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309790AF-FCD9-4A92-B2B1-F9761C1CEE2C}"/>
                  </a:ext>
                </a:extLst>
              </p:cNvPr>
              <p:cNvCxnSpPr>
                <a:cxnSpLocks/>
                <a:stCxn id="18" idx="3"/>
                <a:endCxn id="24" idx="1"/>
              </p:cNvCxnSpPr>
              <p:nvPr/>
            </p:nvCxnSpPr>
            <p:spPr>
              <a:xfrm>
                <a:off x="6859586" y="3826474"/>
                <a:ext cx="476024" cy="174589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37C0148A-920B-4B9D-9D79-FEFFB746B3C7}"/>
                  </a:ext>
                </a:extLst>
              </p:cNvPr>
              <p:cNvCxnSpPr>
                <a:cxnSpLocks/>
                <a:stCxn id="19" idx="3"/>
              </p:cNvCxnSpPr>
              <p:nvPr/>
            </p:nvCxnSpPr>
            <p:spPr>
              <a:xfrm flipV="1">
                <a:off x="6859586" y="4275383"/>
                <a:ext cx="562652" cy="696343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E064BBEE-D920-48E7-91F0-4D0372ED3626}"/>
                  </a:ext>
                </a:extLst>
              </p:cNvPr>
              <p:cNvCxnSpPr>
                <a:cxnSpLocks/>
                <a:stCxn id="24" idx="3"/>
                <a:endCxn id="25" idx="1"/>
              </p:cNvCxnSpPr>
              <p:nvPr/>
            </p:nvCxnSpPr>
            <p:spPr>
              <a:xfrm>
                <a:off x="9472418" y="4001063"/>
                <a:ext cx="376844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3862E719-1165-4166-A2A2-E0D941CC9169}"/>
                  </a:ext>
                </a:extLst>
              </p:cNvPr>
              <p:cNvCxnSpPr>
                <a:cxnSpLocks/>
                <a:stCxn id="25" idx="2"/>
                <a:endCxn id="26" idx="0"/>
              </p:cNvCxnSpPr>
              <p:nvPr/>
            </p:nvCxnSpPr>
            <p:spPr>
              <a:xfrm flipH="1">
                <a:off x="10916011" y="4275383"/>
                <a:ext cx="1655" cy="1162918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AFD611D7-7C85-43C5-A3EC-B824F6F92E00}"/>
                  </a:ext>
                </a:extLst>
              </p:cNvPr>
              <p:cNvCxnSpPr>
                <a:cxnSpLocks/>
                <a:stCxn id="26" idx="1"/>
                <a:endCxn id="27" idx="2"/>
              </p:cNvCxnSpPr>
              <p:nvPr/>
            </p:nvCxnSpPr>
            <p:spPr>
              <a:xfrm rot="10800000">
                <a:off x="5859159" y="5390147"/>
                <a:ext cx="3988448" cy="384900"/>
              </a:xfrm>
              <a:prstGeom prst="bentConnector2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1B5FDAB3-5B31-4933-99B0-FA7C2FA7B2E2}"/>
                  </a:ext>
                </a:extLst>
              </p:cNvPr>
              <p:cNvSpPr txBox="1"/>
              <p:nvPr/>
            </p:nvSpPr>
            <p:spPr>
              <a:xfrm>
                <a:off x="7077103" y="5438301"/>
                <a:ext cx="23953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2">
                        <a:lumMod val="50000"/>
                      </a:schemeClr>
                    </a:solidFill>
                  </a:rPr>
                  <a:t>Update or retrain</a:t>
                </a:r>
                <a:endParaRPr lang="en-AU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E4C77D58-AEC6-48A6-8BC7-73918E2475EE}"/>
                </a:ext>
              </a:extLst>
            </p:cNvPr>
            <p:cNvSpPr/>
            <p:nvPr/>
          </p:nvSpPr>
          <p:spPr>
            <a:xfrm>
              <a:off x="9754637" y="2877955"/>
              <a:ext cx="2297756" cy="3378467"/>
            </a:xfrm>
            <a:prstGeom prst="rect">
              <a:avLst/>
            </a:prstGeom>
            <a:noFill/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93D3D9A-7559-4315-935D-A62013B88C33}"/>
                </a:ext>
              </a:extLst>
            </p:cNvPr>
            <p:cNvSpPr txBox="1"/>
            <p:nvPr/>
          </p:nvSpPr>
          <p:spPr>
            <a:xfrm>
              <a:off x="9897265" y="2935782"/>
              <a:ext cx="20729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B0F0"/>
                  </a:solidFill>
                </a:rPr>
                <a:t>Continuous</a:t>
              </a:r>
            </a:p>
            <a:p>
              <a:pPr algn="ctr"/>
              <a:r>
                <a:rPr lang="en-US" b="1" dirty="0">
                  <a:solidFill>
                    <a:srgbClr val="00B0F0"/>
                  </a:solidFill>
                </a:rPr>
                <a:t>Automation !!</a:t>
              </a:r>
              <a:endParaRPr lang="en-AU" dirty="0">
                <a:solidFill>
                  <a:srgbClr val="00B0F0"/>
                </a:solidFill>
              </a:endParaRPr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4692FB9F-6F44-4A06-B5A7-CE9DC57DED5A}"/>
              </a:ext>
            </a:extLst>
          </p:cNvPr>
          <p:cNvSpPr txBox="1"/>
          <p:nvPr/>
        </p:nvSpPr>
        <p:spPr>
          <a:xfrm>
            <a:off x="3140660" y="5945174"/>
            <a:ext cx="63124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 key aspect to ensure the good performance of learning systems in real world</a:t>
            </a:r>
            <a:endParaRPr lang="en-AU" b="1" dirty="0">
              <a:solidFill>
                <a:srgbClr val="FF0000"/>
              </a:solidFill>
            </a:endParaRP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AF46BFA-F278-4D49-AEBC-FF0DC7071F85}"/>
              </a:ext>
            </a:extLst>
          </p:cNvPr>
          <p:cNvCxnSpPr>
            <a:cxnSpLocks/>
          </p:cNvCxnSpPr>
          <p:nvPr/>
        </p:nvCxnSpPr>
        <p:spPr>
          <a:xfrm flipV="1">
            <a:off x="8722807" y="5553777"/>
            <a:ext cx="1364469" cy="510139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3652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EE44B-02B1-46B1-A92F-331DC53CB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853" y="293734"/>
            <a:ext cx="10326658" cy="467226"/>
          </a:xfrm>
        </p:spPr>
        <p:txBody>
          <a:bodyPr/>
          <a:lstStyle/>
          <a:p>
            <a:r>
              <a:rPr lang="en-US" dirty="0"/>
              <a:t>Automated Predictive Model Building – Considered Issues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2CE34C-8295-426A-8195-DF8F21446174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618227" y="724784"/>
            <a:ext cx="10758834" cy="6056215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Meta-learning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AU" sz="2400" dirty="0">
                <a:solidFill>
                  <a:schemeClr val="bg2">
                    <a:lumMod val="75000"/>
                  </a:schemeClr>
                </a:solidFill>
              </a:rPr>
              <a:t>Exploiting prior experience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A library stores the accumulation of previous experience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bg2">
                    <a:lumMod val="75000"/>
                  </a:schemeClr>
                </a:solidFill>
              </a:rPr>
              <a:t>Solutions that worked well previously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bg2">
                    <a:lumMod val="75000"/>
                  </a:schemeClr>
                </a:solidFill>
              </a:rPr>
              <a:t>Solution-finding procedures that worked well previously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How </a:t>
            </a:r>
            <a:r>
              <a:rPr lang="en-US" sz="2400" dirty="0" err="1">
                <a:solidFill>
                  <a:schemeClr val="bg2">
                    <a:lumMod val="75000"/>
                  </a:schemeClr>
                </a:solidFill>
              </a:rPr>
              <a:t>recognisable</a:t>
            </a:r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 the current context is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sz="2400" dirty="0"/>
              <a:t>Good suggestions are sent to the ML-pipeline planner or the ML-pipeline optimizer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GB" sz="2400" dirty="0">
                <a:solidFill>
                  <a:schemeClr val="bg2">
                    <a:lumMod val="75000"/>
                  </a:schemeClr>
                </a:solidFill>
              </a:rPr>
              <a:t>Meta-knowledge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GB" sz="2200" dirty="0">
                <a:solidFill>
                  <a:schemeClr val="bg2">
                    <a:lumMod val="75000"/>
                  </a:schemeClr>
                </a:solidFill>
              </a:rPr>
              <a:t>Meta-features</a:t>
            </a:r>
          </a:p>
          <a:p>
            <a:pPr marL="1828800" lvl="3" indent="-457200">
              <a:buFont typeface="Courier New" panose="02070309020205020404" pitchFamily="49" charset="0"/>
              <a:buChar char="o"/>
            </a:pPr>
            <a:r>
              <a:rPr lang="en-GB" sz="2000" dirty="0">
                <a:solidFill>
                  <a:schemeClr val="bg2">
                    <a:lumMod val="75000"/>
                  </a:schemeClr>
                </a:solidFill>
              </a:rPr>
              <a:t>Seek similarity between datasets</a:t>
            </a:r>
          </a:p>
          <a:p>
            <a:pPr marL="1828800" lvl="3" indent="-457200">
              <a:buFont typeface="Courier New" panose="02070309020205020404" pitchFamily="49" charset="0"/>
              <a:buChar char="o"/>
            </a:pPr>
            <a:r>
              <a:rPr lang="en-GB" sz="2000" dirty="0">
                <a:solidFill>
                  <a:schemeClr val="bg2">
                    <a:lumMod val="75000"/>
                  </a:schemeClr>
                </a:solidFill>
              </a:rPr>
              <a:t>Good learning models are associated with characteristics of datasets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GB" sz="2200" dirty="0">
                <a:solidFill>
                  <a:schemeClr val="bg2">
                    <a:lumMod val="75000"/>
                  </a:schemeClr>
                </a:solidFill>
              </a:rPr>
              <a:t>Meta-models</a:t>
            </a:r>
          </a:p>
          <a:p>
            <a:pPr marL="1714500" lvl="3" indent="-342900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A function from meta-features dataset  to a recommendation</a:t>
            </a:r>
            <a:endParaRPr lang="en-GB" sz="2000" dirty="0">
              <a:solidFill>
                <a:schemeClr val="bg2">
                  <a:lumMod val="75000"/>
                </a:schemeClr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9D5B81-AE98-4989-AFD4-7A94A884CCCC}"/>
              </a:ext>
            </a:extLst>
          </p:cNvPr>
          <p:cNvSpPr txBox="1"/>
          <p:nvPr/>
        </p:nvSpPr>
        <p:spPr>
          <a:xfrm>
            <a:off x="1596815" y="6194022"/>
            <a:ext cx="10326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D.J. </a:t>
            </a:r>
            <a:r>
              <a:rPr lang="en-US" dirty="0" err="1">
                <a:solidFill>
                  <a:schemeClr val="accent1"/>
                </a:solidFill>
              </a:rPr>
              <a:t>Kedziora</a:t>
            </a:r>
            <a:r>
              <a:rPr lang="en-US" dirty="0">
                <a:solidFill>
                  <a:schemeClr val="accent1"/>
                </a:solidFill>
              </a:rPr>
              <a:t>, K. Musial, B. Gabrys, “</a:t>
            </a:r>
            <a:r>
              <a:rPr lang="en-US" dirty="0" err="1">
                <a:solidFill>
                  <a:schemeClr val="accent1"/>
                </a:solidFill>
              </a:rPr>
              <a:t>AutonoML</a:t>
            </a:r>
            <a:r>
              <a:rPr lang="en-US" dirty="0">
                <a:solidFill>
                  <a:schemeClr val="accent1"/>
                </a:solidFill>
              </a:rPr>
              <a:t>: Towards an integrated framework for autonomous machine learning”, </a:t>
            </a:r>
            <a:r>
              <a:rPr lang="en-US" dirty="0" err="1">
                <a:solidFill>
                  <a:schemeClr val="accent1"/>
                </a:solidFill>
              </a:rPr>
              <a:t>ArXiv</a:t>
            </a:r>
            <a:r>
              <a:rPr lang="en-US" dirty="0">
                <a:solidFill>
                  <a:schemeClr val="accent1"/>
                </a:solidFill>
              </a:rPr>
              <a:t>, 2020 (</a:t>
            </a:r>
            <a:r>
              <a:rPr lang="en-US" dirty="0">
                <a:solidFill>
                  <a:schemeClr val="accent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https://arxiv.org/pdf/2012.12600.pdf</a:t>
            </a:r>
            <a:r>
              <a:rPr lang="en-US" dirty="0">
                <a:solidFill>
                  <a:schemeClr val="accent1"/>
                </a:solidFill>
              </a:rPr>
              <a:t>) (Section 7)</a:t>
            </a:r>
          </a:p>
        </p:txBody>
      </p:sp>
    </p:spTree>
    <p:extLst>
      <p:ext uri="{BB962C8B-B14F-4D97-AF65-F5344CB8AC3E}">
        <p14:creationId xmlns:p14="http://schemas.microsoft.com/office/powerpoint/2010/main" val="2474788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EE44B-02B1-46B1-A92F-331DC53CB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853" y="305684"/>
            <a:ext cx="10326658" cy="467226"/>
          </a:xfrm>
        </p:spPr>
        <p:txBody>
          <a:bodyPr/>
          <a:lstStyle/>
          <a:p>
            <a:r>
              <a:rPr lang="en-US" dirty="0"/>
              <a:t>Automated Predictive Model Building – Considered Issues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2CE34C-8295-426A-8195-DF8F21446174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618227" y="1082953"/>
            <a:ext cx="10142815" cy="483658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600" b="1" dirty="0"/>
              <a:t>Hyper-parameter Optimisation (HPO)</a:t>
            </a:r>
          </a:p>
          <a:p>
            <a:pPr marL="914400" lvl="1" indent="-457200">
              <a:buFont typeface="Wingdings" panose="05000000000000000000" pitchFamily="2" charset="2"/>
              <a:buChar char="q"/>
            </a:pPr>
            <a:r>
              <a:rPr lang="en-GB" sz="2400" dirty="0">
                <a:solidFill>
                  <a:schemeClr val="tx1"/>
                </a:solidFill>
              </a:rPr>
              <a:t>Black-box HPO methods</a:t>
            </a:r>
          </a:p>
          <a:p>
            <a:pPr marL="1371600" lvl="2" indent="-457200">
              <a:buFont typeface="Wingdings" panose="05000000000000000000" pitchFamily="2" charset="2"/>
              <a:buChar char="ü"/>
            </a:pPr>
            <a:r>
              <a:rPr lang="en-GB" sz="2200" dirty="0"/>
              <a:t>Reinforcement Learning</a:t>
            </a:r>
          </a:p>
          <a:p>
            <a:pPr marL="1371600" lvl="2" indent="-457200">
              <a:buFont typeface="Wingdings" panose="05000000000000000000" pitchFamily="2" charset="2"/>
              <a:buChar char="ü"/>
            </a:pPr>
            <a:r>
              <a:rPr lang="en-GB" sz="2200" dirty="0"/>
              <a:t>Evolutionary algorithms</a:t>
            </a:r>
          </a:p>
          <a:p>
            <a:pPr marL="1371600" lvl="2" indent="-457200">
              <a:buFont typeface="Wingdings" panose="05000000000000000000" pitchFamily="2" charset="2"/>
              <a:buChar char="ü"/>
            </a:pPr>
            <a:r>
              <a:rPr lang="en-GB" sz="2200" dirty="0"/>
              <a:t>Bayesian Optimisation</a:t>
            </a:r>
          </a:p>
          <a:p>
            <a:pPr marL="914400" lvl="1" indent="-457200">
              <a:buFont typeface="Wingdings" panose="05000000000000000000" pitchFamily="2" charset="2"/>
              <a:buChar char="q"/>
            </a:pPr>
            <a:r>
              <a:rPr lang="en-GB" sz="2400" dirty="0">
                <a:solidFill>
                  <a:schemeClr val="tx1"/>
                </a:solidFill>
              </a:rPr>
              <a:t>Gray-box HPO methods</a:t>
            </a:r>
          </a:p>
          <a:p>
            <a:pPr marL="1371600" lvl="2" indent="-457200">
              <a:buFont typeface="Wingdings" panose="05000000000000000000" pitchFamily="2" charset="2"/>
              <a:buChar char="ü"/>
            </a:pPr>
            <a:r>
              <a:rPr lang="en-GB" sz="2200" dirty="0"/>
              <a:t>Multi-fidelity optimization</a:t>
            </a:r>
          </a:p>
          <a:p>
            <a:pPr marL="914400" lvl="1" indent="-457200">
              <a:buFont typeface="Wingdings" panose="05000000000000000000" pitchFamily="2" charset="2"/>
              <a:buChar char="q"/>
            </a:pPr>
            <a:r>
              <a:rPr lang="en-GB" sz="2400" dirty="0">
                <a:solidFill>
                  <a:schemeClr val="tx1"/>
                </a:solidFill>
              </a:rPr>
              <a:t>White-box HPO methods</a:t>
            </a:r>
          </a:p>
          <a:p>
            <a:pPr marL="1371600" lvl="2" indent="-457200">
              <a:buFont typeface="Wingdings" panose="05000000000000000000" pitchFamily="2" charset="2"/>
              <a:buChar char="ü"/>
            </a:pPr>
            <a:r>
              <a:rPr lang="en-GB" sz="2200" dirty="0"/>
              <a:t>Hyper-gradients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9D5B81-AE98-4989-AFD4-7A94A884CCCC}"/>
              </a:ext>
            </a:extLst>
          </p:cNvPr>
          <p:cNvSpPr txBox="1"/>
          <p:nvPr/>
        </p:nvSpPr>
        <p:spPr>
          <a:xfrm>
            <a:off x="1036302" y="5079041"/>
            <a:ext cx="103266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See the paper for more information:</a:t>
            </a:r>
          </a:p>
          <a:p>
            <a:r>
              <a:rPr lang="en-US" dirty="0">
                <a:solidFill>
                  <a:schemeClr val="accent1"/>
                </a:solidFill>
              </a:rPr>
              <a:t>X. Dong, D.J. </a:t>
            </a:r>
            <a:r>
              <a:rPr lang="en-US" dirty="0" err="1">
                <a:solidFill>
                  <a:schemeClr val="accent1"/>
                </a:solidFill>
              </a:rPr>
              <a:t>Kedziora</a:t>
            </a:r>
            <a:r>
              <a:rPr lang="en-US" dirty="0">
                <a:solidFill>
                  <a:schemeClr val="accent1"/>
                </a:solidFill>
              </a:rPr>
              <a:t>, K. Musial, B. Gabrys, “Automated Deep Learning: Neural Architecture Search Is Not the End”, </a:t>
            </a:r>
            <a:r>
              <a:rPr lang="en-US" dirty="0" err="1">
                <a:solidFill>
                  <a:schemeClr val="accent1"/>
                </a:solidFill>
              </a:rPr>
              <a:t>ArXiv</a:t>
            </a:r>
            <a:r>
              <a:rPr lang="en-US" dirty="0">
                <a:solidFill>
                  <a:schemeClr val="accent1"/>
                </a:solidFill>
              </a:rPr>
              <a:t>, 2022 (</a:t>
            </a:r>
            <a:r>
              <a:rPr lang="en-US" dirty="0">
                <a:solidFill>
                  <a:schemeClr val="accent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https://arxiv.org/pdf/2112.09245.pdf</a:t>
            </a:r>
            <a:r>
              <a:rPr lang="en-US" dirty="0">
                <a:solidFill>
                  <a:schemeClr val="accent1"/>
                </a:solidFill>
              </a:rPr>
              <a:t>)</a:t>
            </a:r>
            <a:r>
              <a:rPr lang="en-AU" dirty="0">
                <a:solidFill>
                  <a:schemeClr val="accent1"/>
                </a:solidFill>
              </a:rPr>
              <a:t> 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8562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EE44B-02B1-46B1-A92F-331DC53CB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853" y="363435"/>
            <a:ext cx="10326658" cy="467226"/>
          </a:xfrm>
        </p:spPr>
        <p:txBody>
          <a:bodyPr/>
          <a:lstStyle/>
          <a:p>
            <a:r>
              <a:rPr lang="en-US" dirty="0"/>
              <a:t>Automated Predictive Model Building – Considered Issues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2CE34C-8295-426A-8195-DF8F21446174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627853" y="1082953"/>
            <a:ext cx="10142815" cy="483658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b="1" dirty="0"/>
              <a:t>Automated Deep Learning (</a:t>
            </a:r>
            <a:r>
              <a:rPr lang="en-GB" sz="2400" b="1" dirty="0" err="1"/>
              <a:t>AutoDL</a:t>
            </a:r>
            <a:r>
              <a:rPr lang="en-GB" sz="2400" b="1" dirty="0"/>
              <a:t>)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en-US" b="1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2C9F16F-5211-49C5-AA0F-C0ACBA21CCAA}"/>
              </a:ext>
            </a:extLst>
          </p:cNvPr>
          <p:cNvGrpSpPr/>
          <p:nvPr/>
        </p:nvGrpSpPr>
        <p:grpSpPr>
          <a:xfrm>
            <a:off x="442761" y="1889135"/>
            <a:ext cx="4677878" cy="2261937"/>
            <a:chOff x="2175309" y="2387065"/>
            <a:chExt cx="4677878" cy="2261937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930B12A-4A90-41C4-915C-EA9B00566E06}"/>
                </a:ext>
              </a:extLst>
            </p:cNvPr>
            <p:cNvSpPr/>
            <p:nvPr/>
          </p:nvSpPr>
          <p:spPr>
            <a:xfrm>
              <a:off x="2175309" y="2387065"/>
              <a:ext cx="4677878" cy="2261937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3114103-B31D-470C-9F8D-BDBA57FA9379}"/>
                </a:ext>
              </a:extLst>
            </p:cNvPr>
            <p:cNvSpPr txBox="1"/>
            <p:nvPr/>
          </p:nvSpPr>
          <p:spPr>
            <a:xfrm>
              <a:off x="4937741" y="3269069"/>
              <a:ext cx="136037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b="1" dirty="0">
                  <a:solidFill>
                    <a:srgbClr val="002060"/>
                  </a:solidFill>
                </a:rPr>
                <a:t>AutoML</a:t>
              </a:r>
              <a:endParaRPr lang="en-AU" sz="2200" b="1" dirty="0">
                <a:solidFill>
                  <a:srgbClr val="002060"/>
                </a:solidFill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2AAABDC-080A-4067-9DDD-E8E4DEFD99A9}"/>
                </a:ext>
              </a:extLst>
            </p:cNvPr>
            <p:cNvSpPr/>
            <p:nvPr/>
          </p:nvSpPr>
          <p:spPr>
            <a:xfrm>
              <a:off x="2703094" y="3078481"/>
              <a:ext cx="1917032" cy="1195136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b="1" dirty="0" err="1"/>
                <a:t>AutoDL</a:t>
              </a:r>
              <a:endParaRPr lang="en-AU" sz="2200" b="1" dirty="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9E6C6BA5-91B9-463E-BE41-715C08A8A858}"/>
              </a:ext>
            </a:extLst>
          </p:cNvPr>
          <p:cNvSpPr txBox="1"/>
          <p:nvPr/>
        </p:nvSpPr>
        <p:spPr>
          <a:xfrm>
            <a:off x="195004" y="4930974"/>
            <a:ext cx="59451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200" b="1" dirty="0">
                <a:solidFill>
                  <a:srgbClr val="FF0000"/>
                </a:solidFill>
              </a:rPr>
              <a:t>NEURAL ARCHITECTURE SEARCH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F797288-FE87-40D3-8392-AD625C04401F}"/>
              </a:ext>
            </a:extLst>
          </p:cNvPr>
          <p:cNvCxnSpPr>
            <a:cxnSpLocks/>
          </p:cNvCxnSpPr>
          <p:nvPr/>
        </p:nvCxnSpPr>
        <p:spPr>
          <a:xfrm flipH="1" flipV="1">
            <a:off x="1929062" y="3429000"/>
            <a:ext cx="554256" cy="14134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6" name="Picture 4" descr="Neural network architecture search with AMBER | Nature Machine Intelligence">
            <a:extLst>
              <a:ext uri="{FF2B5EF4-FFF2-40B4-BE49-F238E27FC236}">
                <a16:creationId xmlns:a16="http://schemas.microsoft.com/office/drawing/2014/main" id="{D16A407E-CE77-4201-B8F8-FA4EB0DF06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5045" y="1568687"/>
            <a:ext cx="5772559" cy="4323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BA4994D-B8A1-4D7C-933D-CD0A94D2B182}"/>
              </a:ext>
            </a:extLst>
          </p:cNvPr>
          <p:cNvSpPr txBox="1"/>
          <p:nvPr/>
        </p:nvSpPr>
        <p:spPr>
          <a:xfrm>
            <a:off x="10770668" y="5812650"/>
            <a:ext cx="1289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Source</a:t>
            </a:r>
            <a:endParaRPr lang="en-A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3EFF7EA-1C81-49AC-AC19-9C020E4D1DAA}"/>
              </a:ext>
            </a:extLst>
          </p:cNvPr>
          <p:cNvSpPr txBox="1"/>
          <p:nvPr/>
        </p:nvSpPr>
        <p:spPr>
          <a:xfrm>
            <a:off x="833902" y="5424563"/>
            <a:ext cx="42867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Usually applied for unstructured data, e.g., image, text, sound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19522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7" grpId="0"/>
    </p:bldLst>
  </p:timing>
</p:sld>
</file>

<file path=ppt/theme/theme1.xml><?xml version="1.0" encoding="utf-8"?>
<a:theme xmlns:a="http://schemas.openxmlformats.org/drawingml/2006/main" name="Office Theme">
  <a:themeElements>
    <a:clrScheme name="211">
      <a:dk1>
        <a:srgbClr val="000000"/>
      </a:dk1>
      <a:lt1>
        <a:srgbClr val="FFFFFF"/>
      </a:lt1>
      <a:dk2>
        <a:srgbClr val="323232"/>
      </a:dk2>
      <a:lt2>
        <a:srgbClr val="B2B2B2"/>
      </a:lt2>
      <a:accent1>
        <a:srgbClr val="0F4BEB"/>
      </a:accent1>
      <a:accent2>
        <a:srgbClr val="FF2305"/>
      </a:accent2>
      <a:accent3>
        <a:srgbClr val="000000"/>
      </a:accent3>
      <a:accent4>
        <a:srgbClr val="FAF528"/>
      </a:accent4>
      <a:accent5>
        <a:srgbClr val="09D369"/>
      </a:accent5>
      <a:accent6>
        <a:srgbClr val="FF9600"/>
      </a:accent6>
      <a:hlink>
        <a:srgbClr val="00B7E0"/>
      </a:hlink>
      <a:folHlink>
        <a:srgbClr val="00B7E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21 UTS Powerpoint template_16x9_C" id="{EA956CE0-7F49-FD41-9C98-C395F5454CD1}" vid="{8DF70025-42FC-C04B-AAEE-317C2426C9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F236411D1385A448DD499B680FE959C" ma:contentTypeVersion="5" ma:contentTypeDescription="Create a new document." ma:contentTypeScope="" ma:versionID="356e63679b5ba21a5ed7203213ec0c9f">
  <xsd:schema xmlns:xsd="http://www.w3.org/2001/XMLSchema" xmlns:xs="http://www.w3.org/2001/XMLSchema" xmlns:p="http://schemas.microsoft.com/office/2006/metadata/properties" xmlns:ns1="http://schemas.microsoft.com/sharepoint/v3" xmlns:ns2="599cdadb-518c-4a4c-85ba-dbf7adc631b4" xmlns:ns3="420b5d22-3341-4f60-b4d6-57d88f13fbf6" targetNamespace="http://schemas.microsoft.com/office/2006/metadata/properties" ma:root="true" ma:fieldsID="ac2e0ee9ae3581c01341be6bc1f53829" ns1:_="" ns2:_="" ns3:_="">
    <xsd:import namespace="http://schemas.microsoft.com/sharepoint/v3"/>
    <xsd:import namespace="599cdadb-518c-4a4c-85ba-dbf7adc631b4"/>
    <xsd:import namespace="420b5d22-3341-4f60-b4d6-57d88f13fbf6"/>
    <xsd:element name="properties">
      <xsd:complexType>
        <xsd:sequence>
          <xsd:element name="documentManagement">
            <xsd:complexType>
              <xsd:all>
                <xsd:element ref="ns2:KeyDocument" minOccurs="0"/>
                <xsd:element ref="ns3:Document_x0020_Type" minOccurs="0"/>
                <xsd:element ref="ns1:_dlc_Exemp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dlc_Exempt" ma:index="10" nillable="true" ma:displayName="Exempt from Policy" ma:hidden="true" ma:internalName="_dlc_Exempt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99cdadb-518c-4a4c-85ba-dbf7adc631b4" elementFormDefault="qualified">
    <xsd:import namespace="http://schemas.microsoft.com/office/2006/documentManagement/types"/>
    <xsd:import namespace="http://schemas.microsoft.com/office/infopath/2007/PartnerControls"/>
    <xsd:element name="KeyDocument" ma:index="8" nillable="true" ma:displayName="KeyDocument" ma:default="No" ma:format="Dropdown" ma:internalName="KeyDocument">
      <xsd:simpleType>
        <xsd:restriction base="dms:Choice">
          <xsd:enumeration value="No"/>
          <xsd:enumeration value="Yes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0b5d22-3341-4f60-b4d6-57d88f13fbf6" elementFormDefault="qualified">
    <xsd:import namespace="http://schemas.microsoft.com/office/2006/documentManagement/types"/>
    <xsd:import namespace="http://schemas.microsoft.com/office/infopath/2007/PartnerControls"/>
    <xsd:element name="Document_x0020_Type" ma:index="9" nillable="true" ma:displayName="Document Type" ma:default="Agenda" ma:format="Dropdown" ma:internalName="Document_x0020_Type">
      <xsd:simpleType>
        <xsd:restriction base="dms:Choice">
          <xsd:enumeration value="Agenda"/>
          <xsd:enumeration value="Architecture"/>
          <xsd:enumeration value="Business Case"/>
          <xsd:enumeration value="Communication Plan"/>
          <xsd:enumeration value="Design"/>
          <xsd:enumeration value="Diagram"/>
          <xsd:enumeration value="EOI"/>
          <xsd:enumeration value="General"/>
          <xsd:enumeration value="Implementation"/>
          <xsd:enumeration value="Invoice"/>
          <xsd:enumeration value="Issues Log"/>
          <xsd:enumeration value="Minutes"/>
          <xsd:enumeration value="Other"/>
          <xsd:enumeration value="PND"/>
          <xsd:enumeration value="Policy"/>
          <xsd:enumeration value="Presentation"/>
          <xsd:enumeration value="Project Plan"/>
          <xsd:enumeration value="Purchase Order"/>
          <xsd:enumeration value="Requirements"/>
          <xsd:enumeration value="Risk Log"/>
          <xsd:enumeration value="Scoping"/>
          <xsd:enumeration value="Status Report"/>
          <xsd:enumeration value="Tender"/>
          <xsd:enumeration value="Terms of Reference"/>
          <xsd:enumeration value="Testing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KeyDocument xmlns="599cdadb-518c-4a4c-85ba-dbf7adc631b4">No</KeyDocument>
    <Document_x0020_Type xmlns="420b5d22-3341-4f60-b4d6-57d88f13fbf6">Agenda</Document_x0020_Type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?mso-contentType ?>
<p:Policy xmlns:p="office.server.policy" id="" local="true">
  <p:Name>Document</p:Name>
  <p:Description/>
  <p:Statement/>
  <p:PolicyItems>
    <p:PolicyItem featureId="Microsoft.Office.RecordsManagement.PolicyFeatures.PolicyAudit" staticId="0x0101005F236411D1385A448DD499B680FE959C|937198175" UniqueId="5c3d33af-dfb0-4dc3-a677-e0ed37b5234a">
      <p:Name>Auditing</p:Name>
      <p:Description>Audits user actions on documents and list items to the Audit Log.</p:Description>
      <p:CustomData>
        <Audit>
          <View/>
        </Audit>
      </p:CustomData>
    </p:PolicyItem>
  </p:PolicyItems>
</p:Policy>
</file>

<file path=customXml/itemProps1.xml><?xml version="1.0" encoding="utf-8"?>
<ds:datastoreItem xmlns:ds="http://schemas.openxmlformats.org/officeDocument/2006/customXml" ds:itemID="{38DCEB34-3C0E-4E47-8FDE-5BCB0C9702E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599cdadb-518c-4a4c-85ba-dbf7adc631b4"/>
    <ds:schemaRef ds:uri="420b5d22-3341-4f60-b4d6-57d88f13fbf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52E60EC-561B-45BE-A672-F0C492B390AC}">
  <ds:schemaRefs>
    <ds:schemaRef ds:uri="http://schemas.microsoft.com/office/2006/metadata/properties"/>
    <ds:schemaRef ds:uri="http://schemas.microsoft.com/office/infopath/2007/PartnerControls"/>
    <ds:schemaRef ds:uri="599cdadb-518c-4a4c-85ba-dbf7adc631b4"/>
    <ds:schemaRef ds:uri="420b5d22-3341-4f60-b4d6-57d88f13fbf6"/>
  </ds:schemaRefs>
</ds:datastoreItem>
</file>

<file path=customXml/itemProps3.xml><?xml version="1.0" encoding="utf-8"?>
<ds:datastoreItem xmlns:ds="http://schemas.openxmlformats.org/officeDocument/2006/customXml" ds:itemID="{51F0AC4F-98DE-4AE3-8441-0CB68757F9F6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45734168-935B-43E9-8E9B-A02430AEB71C}">
  <ds:schemaRefs>
    <ds:schemaRef ds:uri="office.server.policy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2021 UTS Powerpoint template_16x9_C</Template>
  <TotalTime>1788</TotalTime>
  <Words>731</Words>
  <Application>Microsoft Office PowerPoint</Application>
  <PresentationFormat>Widescreen</PresentationFormat>
  <Paragraphs>124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Courier New</vt:lpstr>
      <vt:lpstr>Helvetica</vt:lpstr>
      <vt:lpstr>Wingdings</vt:lpstr>
      <vt:lpstr>Office Theme</vt:lpstr>
      <vt:lpstr>Tutorial  Automated and Autonomous Predictive Modelling</vt:lpstr>
      <vt:lpstr>New Contexts in Industry 4.0</vt:lpstr>
      <vt:lpstr>New Contexts in Industry 4.0</vt:lpstr>
      <vt:lpstr>A General Machine Learning Workflow</vt:lpstr>
      <vt:lpstr>Machine Learning Workflow – Detailed View</vt:lpstr>
      <vt:lpstr>Automated Predictive Model Building – Considered Issues</vt:lpstr>
      <vt:lpstr>Automated Predictive Model Building – Considered Issues</vt:lpstr>
      <vt:lpstr>Automated Predictive Model Building – Considered Issues</vt:lpstr>
      <vt:lpstr>Automated Predictive Model Building – Considered Issues</vt:lpstr>
      <vt:lpstr>Automated Predictive Model Building – Considered Issues</vt:lpstr>
      <vt:lpstr>AutoML Tools</vt:lpstr>
      <vt:lpstr>AutoML Tools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AutoML Tutorial</dc:title>
  <dc:creator>Thanh Tung Khuat</dc:creator>
  <cp:lastModifiedBy>Thanh Tung Khuat</cp:lastModifiedBy>
  <cp:revision>95</cp:revision>
  <dcterms:created xsi:type="dcterms:W3CDTF">2021-11-29T08:21:53Z</dcterms:created>
  <dcterms:modified xsi:type="dcterms:W3CDTF">2022-04-27T06:41:45Z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a4f0713-8a76-46fc-9033-3e1b6c45971d_Enabled">
    <vt:lpwstr>true</vt:lpwstr>
  </property>
  <property fmtid="{D5CDD505-2E9C-101B-9397-08002B2CF9AE}" pid="3" name="MSIP_Label_ba4f0713-8a76-46fc-9033-3e1b6c45971d_SetDate">
    <vt:lpwstr>2021-06-10T03:39:58Z</vt:lpwstr>
  </property>
  <property fmtid="{D5CDD505-2E9C-101B-9397-08002B2CF9AE}" pid="4" name="MSIP_Label_ba4f0713-8a76-46fc-9033-3e1b6c45971d_Method">
    <vt:lpwstr>Privileged</vt:lpwstr>
  </property>
  <property fmtid="{D5CDD505-2E9C-101B-9397-08002B2CF9AE}" pid="5" name="MSIP_Label_ba4f0713-8a76-46fc-9033-3e1b6c45971d_Name">
    <vt:lpwstr>UTS-Public</vt:lpwstr>
  </property>
  <property fmtid="{D5CDD505-2E9C-101B-9397-08002B2CF9AE}" pid="6" name="MSIP_Label_ba4f0713-8a76-46fc-9033-3e1b6c45971d_SiteId">
    <vt:lpwstr>e8911c26-cf9f-4a9c-878e-527807be8791</vt:lpwstr>
  </property>
  <property fmtid="{D5CDD505-2E9C-101B-9397-08002B2CF9AE}" pid="7" name="MSIP_Label_ba4f0713-8a76-46fc-9033-3e1b6c45971d_ActionId">
    <vt:lpwstr>6ab3b3b8-caa6-4a18-863c-f302df8f3726</vt:lpwstr>
  </property>
  <property fmtid="{D5CDD505-2E9C-101B-9397-08002B2CF9AE}" pid="8" name="MSIP_Label_ba4f0713-8a76-46fc-9033-3e1b6c45971d_ContentBits">
    <vt:lpwstr>0</vt:lpwstr>
  </property>
  <property fmtid="{D5CDD505-2E9C-101B-9397-08002B2CF9AE}" pid="9" name="ContentTypeId">
    <vt:lpwstr>0x0101005F236411D1385A448DD499B680FE959C</vt:lpwstr>
  </property>
</Properties>
</file>