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sldIdLst>
    <p:sldId id="281" r:id="rId6"/>
    <p:sldId id="314" r:id="rId7"/>
    <p:sldId id="319" r:id="rId8"/>
    <p:sldId id="311" r:id="rId9"/>
    <p:sldId id="316" r:id="rId10"/>
    <p:sldId id="323" r:id="rId11"/>
    <p:sldId id="328" r:id="rId12"/>
    <p:sldId id="327" r:id="rId13"/>
    <p:sldId id="324" r:id="rId14"/>
    <p:sldId id="326" r:id="rId15"/>
    <p:sldId id="318" r:id="rId16"/>
    <p:sldId id="322" r:id="rId17"/>
    <p:sldId id="329" r:id="rId18"/>
    <p:sldId id="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259BEB0A-9B18-694B-99AB-94F69A9B54AD}">
          <p14:sldIdLst>
            <p14:sldId id="281"/>
          </p14:sldIdLst>
        </p14:section>
        <p14:section name="Section Slides" id="{DA6DE986-54FF-4F47-91B8-2576063C652D}">
          <p14:sldIdLst>
            <p14:sldId id="314"/>
            <p14:sldId id="319"/>
            <p14:sldId id="311"/>
            <p14:sldId id="316"/>
            <p14:sldId id="323"/>
            <p14:sldId id="328"/>
            <p14:sldId id="327"/>
            <p14:sldId id="324"/>
            <p14:sldId id="326"/>
            <p14:sldId id="318"/>
            <p14:sldId id="322"/>
            <p14:sldId id="329"/>
            <p14:sldId id="330"/>
          </p14:sldIdLst>
        </p14:section>
        <p14:section name="Layouts" id="{14B08E05-62FE-2547-A4CE-EF3F3E32D61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44" y="56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TS-CASLab/AutoML-Tutori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caret/pycaret" TargetMode="External"/><Relationship Id="rId3" Type="http://schemas.openxmlformats.org/officeDocument/2006/relationships/hyperlink" Target="https://auto.gluon.ai/stable/index.html" TargetMode="External"/><Relationship Id="rId7" Type="http://schemas.openxmlformats.org/officeDocument/2006/relationships/hyperlink" Target="https://github.com/dsibournemouth/autoweka" TargetMode="External"/><Relationship Id="rId2" Type="http://schemas.openxmlformats.org/officeDocument/2006/relationships/hyperlink" Target="https://automl.github.io/auto-sklearn/mast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EpistasisLab/tpot" TargetMode="External"/><Relationship Id="rId5" Type="http://schemas.openxmlformats.org/officeDocument/2006/relationships/hyperlink" Target="https://ibm.github.io/AutoMLPipeline.jl/stable/" TargetMode="External"/><Relationship Id="rId10" Type="http://schemas.openxmlformats.org/officeDocument/2006/relationships/hyperlink" Target="https://github.com/automl/Auto-PyTorch" TargetMode="External"/><Relationship Id="rId4" Type="http://schemas.openxmlformats.org/officeDocument/2006/relationships/hyperlink" Target="https://docs.h2o.ai/h2o/latest-stable/h2o-docs/automl.html" TargetMode="External"/><Relationship Id="rId9" Type="http://schemas.openxmlformats.org/officeDocument/2006/relationships/hyperlink" Target="https://autokera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automl" TargetMode="External"/><Relationship Id="rId3" Type="http://schemas.openxmlformats.org/officeDocument/2006/relationships/hyperlink" Target="https://h2o.ai/platform/ai-cloud/make/h2o-driverless-ai/" TargetMode="External"/><Relationship Id="rId7" Type="http://schemas.openxmlformats.org/officeDocument/2006/relationships/hyperlink" Target="https://aws.amazon.com/sagemaker/?nc1=h_ls" TargetMode="External"/><Relationship Id="rId2" Type="http://schemas.openxmlformats.org/officeDocument/2006/relationships/hyperlink" Target="https://www.datarobot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knime.com/" TargetMode="External"/><Relationship Id="rId5" Type="http://schemas.openxmlformats.org/officeDocument/2006/relationships/hyperlink" Target="https://rapidminer.com/" TargetMode="External"/><Relationship Id="rId4" Type="http://schemas.openxmlformats.org/officeDocument/2006/relationships/hyperlink" Target="https://www.dataiku.com/" TargetMode="External"/><Relationship Id="rId9" Type="http://schemas.openxmlformats.org/officeDocument/2006/relationships/hyperlink" Target="https://docs.microsoft.com/en-us/azure/machine-learning/concept-automated-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-CASLab/AutoML-Tutorial/blob/main/Demo/automl_binary_classification_product_backorders.ipynb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S-CASLab/hyperbox-brain" TargetMode="External"/><Relationship Id="rId7" Type="http://schemas.openxmlformats.org/officeDocument/2006/relationships/hyperlink" Target="https://arxiv.org/pdf/2012.12600.pdf" TargetMode="External"/><Relationship Id="rId2" Type="http://schemas.openxmlformats.org/officeDocument/2006/relationships/hyperlink" Target="https://uts-caslab.github.io/hyperbox-brain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arxiv.org/pdf/2112.09245.pdf" TargetMode="External"/><Relationship Id="rId5" Type="http://schemas.openxmlformats.org/officeDocument/2006/relationships/hyperlink" Target="https://pypi.org/project/hyperbox-brain/" TargetMode="External"/><Relationship Id="rId4" Type="http://schemas.openxmlformats.org/officeDocument/2006/relationships/hyperlink" Target="https://hyperbox-brain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orbes.com/sites/bernardmarr/2018/09/02/what-is-industry-4-0-heres-a-super-easy-explanation-for-anyone/?sh=56441249788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2.12600.pdf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1-00350-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131-A215-BA47-8B96-11399BA3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044" y="2317278"/>
            <a:ext cx="6096000" cy="1201854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1"/>
                </a:solidFill>
              </a:rPr>
              <a:t>Tutorial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Automated and Autonomous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5E61-2C88-C44F-AF24-BE6CC286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774" y="3691943"/>
            <a:ext cx="7089913" cy="2174186"/>
          </a:xfrm>
        </p:spPr>
        <p:txBody>
          <a:bodyPr/>
          <a:lstStyle/>
          <a:p>
            <a:pPr algn="ctr"/>
            <a:r>
              <a:rPr lang="en-AU" dirty="0"/>
              <a:t>Dr. Thanh Tung KHUAT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Complex Adaptive Systems Lab</a:t>
            </a:r>
          </a:p>
          <a:p>
            <a:pPr algn="ctr"/>
            <a:r>
              <a:rPr lang="en-AU" dirty="0"/>
              <a:t>The Data Science Institute and School of Computer Science</a:t>
            </a:r>
          </a:p>
          <a:p>
            <a:pPr algn="ctr"/>
            <a:r>
              <a:rPr lang="en-AU" dirty="0"/>
              <a:t>University of Technology Sydney</a:t>
            </a:r>
          </a:p>
          <a:p>
            <a:pPr algn="ctr"/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ThanhTung.Khuat@uts.edu.au</a:t>
            </a:r>
          </a:p>
          <a:p>
            <a:pPr algn="ctr"/>
            <a:endParaRPr lang="en-AU" dirty="0"/>
          </a:p>
        </p:txBody>
      </p:sp>
      <p:pic>
        <p:nvPicPr>
          <p:cNvPr id="17" name="Picture 16" descr="University of Technology Sydney logo">
            <a:extLst>
              <a:ext uri="{FF2B5EF4-FFF2-40B4-BE49-F238E27FC236}">
                <a16:creationId xmlns:a16="http://schemas.microsoft.com/office/drawing/2014/main" id="{B327ABCE-5AFC-A344-AAF9-D68C72F6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70" y="634393"/>
            <a:ext cx="714116" cy="682518"/>
          </a:xfrm>
          <a:prstGeom prst="rect">
            <a:avLst/>
          </a:prstGeom>
        </p:spPr>
      </p:pic>
      <p:pic>
        <p:nvPicPr>
          <p:cNvPr id="13" name="Picture Placeholder 12" descr="A picture containing building, sky, outdoor, government building&#10;&#10;Description automatically generated">
            <a:extLst>
              <a:ext uri="{FF2B5EF4-FFF2-40B4-BE49-F238E27FC236}">
                <a16:creationId xmlns:a16="http://schemas.microsoft.com/office/drawing/2014/main" id="{0DABDE69-A953-4C4A-B908-37ACB94B3BE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3403" r="3403"/>
          <a:stretch>
            <a:fillRect/>
          </a:stretch>
        </p:blipFill>
        <p:spPr>
          <a:xfrm>
            <a:off x="0" y="0"/>
            <a:ext cx="5098774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23426-C282-4D40-BF97-65704539D096}"/>
              </a:ext>
            </a:extLst>
          </p:cNvPr>
          <p:cNvSpPr txBox="1"/>
          <p:nvPr/>
        </p:nvSpPr>
        <p:spPr>
          <a:xfrm>
            <a:off x="5698155" y="5870029"/>
            <a:ext cx="6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https://github.com/UTS-CASLab/AutoML-Tutorial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9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83346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10708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Assessment Criteria for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AutoDL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GB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EFCE1-A959-4261-9F3E-FA93327BFF61}"/>
              </a:ext>
            </a:extLst>
          </p:cNvPr>
          <p:cNvSpPr txBox="1"/>
          <p:nvPr/>
        </p:nvSpPr>
        <p:spPr>
          <a:xfrm>
            <a:off x="1036302" y="5060678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574B1-2358-476D-A4B5-FA73570ABAB7}"/>
              </a:ext>
            </a:extLst>
          </p:cNvPr>
          <p:cNvSpPr txBox="1"/>
          <p:nvPr/>
        </p:nvSpPr>
        <p:spPr>
          <a:xfrm>
            <a:off x="1896177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Novelty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Solution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F6CE6-D0E2-46BC-81AF-54C5A17E7FC8}"/>
              </a:ext>
            </a:extLst>
          </p:cNvPr>
          <p:cNvSpPr txBox="1"/>
          <p:nvPr/>
        </p:nvSpPr>
        <p:spPr>
          <a:xfrm>
            <a:off x="6248400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Reproducibility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Engineering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Scalability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Generalizability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Eco-friendliness</a:t>
            </a:r>
          </a:p>
        </p:txBody>
      </p:sp>
    </p:spTree>
    <p:extLst>
      <p:ext uri="{BB962C8B-B14F-4D97-AF65-F5344CB8AC3E}">
        <p14:creationId xmlns:p14="http://schemas.microsoft.com/office/powerpoint/2010/main" val="2071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b="1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Auto-sklearn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3"/>
              </a:rPr>
              <a:t>AutoGluon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H2O AutoML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5"/>
              </a:rPr>
              <a:t>AutoMLPipeline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TPOT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Auto-WEKA for MCPS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8"/>
              </a:rPr>
              <a:t>Pycaret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9"/>
              </a:rPr>
              <a:t>AutoKeras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Auto-</a:t>
            </a:r>
            <a:r>
              <a:rPr lang="en-US" sz="2000" dirty="0" err="1">
                <a:hlinkClick r:id="rId10"/>
              </a:rPr>
              <a:t>Pytorch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24791" y="4504623"/>
            <a:ext cx="6839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3F51C-1E8B-424C-A5D8-CFC68D0FAF14}"/>
              </a:ext>
            </a:extLst>
          </p:cNvPr>
          <p:cNvSpPr txBox="1"/>
          <p:nvPr/>
        </p:nvSpPr>
        <p:spPr>
          <a:xfrm>
            <a:off x="4724791" y="2353377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Usually be used via </a:t>
            </a:r>
            <a:r>
              <a:rPr lang="en-US" sz="2400" b="1" dirty="0">
                <a:solidFill>
                  <a:srgbClr val="FF0000"/>
                </a:solidFill>
              </a:rPr>
              <a:t>CODE</a:t>
            </a:r>
            <a:r>
              <a:rPr 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3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3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r>
              <a:rPr lang="en-US" sz="2400" b="1" dirty="0"/>
              <a:t>2. 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 Robot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H2O Driverless 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Dataiku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RapidMiner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KNIME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AWS </a:t>
            </a:r>
            <a:r>
              <a:rPr lang="en-US" dirty="0" err="1">
                <a:hlinkClick r:id="rId7"/>
              </a:rPr>
              <a:t>SageMaker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Google Cloud AutoML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Microsoft Azure AutoML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44042" y="4543124"/>
            <a:ext cx="682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0EC8E-F109-4B2A-A71F-AF116A33A9EA}"/>
              </a:ext>
            </a:extLst>
          </p:cNvPr>
          <p:cNvSpPr txBox="1"/>
          <p:nvPr/>
        </p:nvSpPr>
        <p:spPr>
          <a:xfrm>
            <a:off x="5437060" y="2251642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b="1" dirty="0">
                <a:solidFill>
                  <a:srgbClr val="FF0000"/>
                </a:solidFill>
              </a:rPr>
              <a:t>Graphical User Interfaces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475059-087A-4F66-BF33-A55EEB76E463}"/>
              </a:ext>
            </a:extLst>
          </p:cNvPr>
          <p:cNvSpPr/>
          <p:nvPr/>
        </p:nvSpPr>
        <p:spPr>
          <a:xfrm>
            <a:off x="7747730" y="2839453"/>
            <a:ext cx="327866" cy="44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EC45-8886-425A-ABCA-F991B008337B}"/>
              </a:ext>
            </a:extLst>
          </p:cNvPr>
          <p:cNvSpPr txBox="1"/>
          <p:nvPr/>
        </p:nvSpPr>
        <p:spPr>
          <a:xfrm>
            <a:off x="4668253" y="3429000"/>
            <a:ext cx="72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for less experienced users in ML to use them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77" y="1747146"/>
            <a:ext cx="2465047" cy="467226"/>
          </a:xfrm>
        </p:spPr>
        <p:txBody>
          <a:bodyPr/>
          <a:lstStyle/>
          <a:p>
            <a:r>
              <a:rPr lang="en-US" sz="5000" dirty="0"/>
              <a:t>DEMO</a:t>
            </a:r>
            <a:endParaRPr lang="en-AU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6346" y="2863466"/>
            <a:ext cx="11470106" cy="2642024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We will demonstrate how to use an open-source AutoML Toolbox: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H2O AutoML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Link to Notebook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55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28682"/>
            <a:ext cx="10326658" cy="467226"/>
          </a:xfrm>
        </p:spPr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791194"/>
            <a:ext cx="10972801" cy="59455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 scikit-learn compatible </a:t>
            </a:r>
            <a:r>
              <a:rPr lang="en-US" b="1" dirty="0" err="1">
                <a:solidFill>
                  <a:srgbClr val="FF0000"/>
                </a:solidFill>
              </a:rPr>
              <a:t>hyperbox</a:t>
            </a:r>
            <a:r>
              <a:rPr lang="en-US" b="1" dirty="0">
                <a:solidFill>
                  <a:srgbClr val="FF0000"/>
                </a:solidFill>
              </a:rPr>
              <a:t>-based machine learning library in Python is developed by </a:t>
            </a:r>
            <a:r>
              <a:rPr lang="en-US" b="1" dirty="0" err="1">
                <a:solidFill>
                  <a:srgbClr val="FF0000"/>
                </a:solidFill>
              </a:rPr>
              <a:t>CASLab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en-US" b="1" dirty="0" err="1">
                <a:solidFill>
                  <a:schemeClr val="accent1"/>
                </a:solidFill>
              </a:rPr>
              <a:t>hyperbox</a:t>
            </a:r>
            <a:r>
              <a:rPr lang="en-US" b="1" dirty="0">
                <a:solidFill>
                  <a:schemeClr val="accent1"/>
                </a:solidFill>
              </a:rPr>
              <a:t>-brain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https://uts-caslab.github.io/hyperbox-brain/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https://github.com/UTS-CASLab/hyperbox-brain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https://hyperbox-brain.readthedocs.io/en/latest/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PyPi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https://pypi.org/project/hyperbox-brain/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1500"/>
              </a:spcBef>
              <a:spcAft>
                <a:spcPts val="600"/>
              </a:spcAft>
              <a:buAutoNum type="arabicPeriod" startAt="2"/>
            </a:pPr>
            <a:r>
              <a:rPr lang="en-US" b="1" dirty="0">
                <a:solidFill>
                  <a:srgbClr val="FF0000"/>
                </a:solidFill>
              </a:rPr>
              <a:t>Survey papers</a:t>
            </a:r>
            <a:endParaRPr lang="en-US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 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2022 (Coming soon).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i="1" dirty="0">
                <a:solidFill>
                  <a:schemeClr val="accent1"/>
                </a:solidFill>
              </a:rPr>
              <a:t>Automated Deep Learning: Neural Architecture Search Is Not the End</a:t>
            </a:r>
            <a:r>
              <a:rPr lang="en-US" dirty="0">
                <a:solidFill>
                  <a:schemeClr val="accent1"/>
                </a:solidFill>
              </a:rPr>
              <a:t>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i="1" dirty="0" err="1">
                <a:solidFill>
                  <a:schemeClr val="accent1"/>
                </a:solidFill>
              </a:rPr>
              <a:t>AutonoML</a:t>
            </a:r>
            <a:r>
              <a:rPr lang="en-US" i="1" dirty="0">
                <a:solidFill>
                  <a:schemeClr val="accent1"/>
                </a:solidFill>
              </a:rPr>
              <a:t>: Towards an integrated framework for autonomous machine learning</a:t>
            </a:r>
            <a:r>
              <a:rPr lang="en-US" dirty="0">
                <a:solidFill>
                  <a:schemeClr val="accent1"/>
                </a:solidFill>
              </a:rPr>
              <a:t>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T. T. Khuat,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B. Gabrys, “</a:t>
            </a:r>
            <a:r>
              <a:rPr lang="en-US" i="1" dirty="0">
                <a:solidFill>
                  <a:schemeClr val="accent1"/>
                </a:solidFill>
              </a:rPr>
              <a:t>The Roles and Modes of Human Interactions with Automated Machine Learning Systems</a:t>
            </a:r>
            <a:r>
              <a:rPr lang="en-US" dirty="0">
                <a:solidFill>
                  <a:schemeClr val="accent1"/>
                </a:solidFill>
              </a:rPr>
              <a:t>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(Coming soon).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GB" sz="18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376442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Where is the Industry 4.0 in our life?” by Busra Guler | AIE-Internship">
            <a:extLst>
              <a:ext uri="{FF2B5EF4-FFF2-40B4-BE49-F238E27FC236}">
                <a16:creationId xmlns:a16="http://schemas.microsoft.com/office/drawing/2014/main" id="{6F1E0ABA-B429-41EC-9A12-173E6892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04" y="1898373"/>
            <a:ext cx="5570195" cy="4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Industry 4.0? Here's A Super Easy Explanation For Anyone">
            <a:extLst>
              <a:ext uri="{FF2B5EF4-FFF2-40B4-BE49-F238E27FC236}">
                <a16:creationId xmlns:a16="http://schemas.microsoft.com/office/drawing/2014/main" id="{E6D3EE5E-D6EF-4B73-914D-8F602B00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903"/>
            <a:ext cx="6621805" cy="2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1AD4D-FF1C-4399-A83D-0038C0227F48}"/>
              </a:ext>
            </a:extLst>
          </p:cNvPr>
          <p:cNvSpPr txBox="1"/>
          <p:nvPr/>
        </p:nvSpPr>
        <p:spPr>
          <a:xfrm>
            <a:off x="299862" y="3904494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7EC57-6E1F-4060-8977-D46183110BE6}"/>
              </a:ext>
            </a:extLst>
          </p:cNvPr>
          <p:cNvSpPr/>
          <p:nvPr/>
        </p:nvSpPr>
        <p:spPr>
          <a:xfrm>
            <a:off x="1899759" y="4844704"/>
            <a:ext cx="342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6295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212155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Data is the New Oil — Jason Heglund: Illustrative Designer">
            <a:extLst>
              <a:ext uri="{FF2B5EF4-FFF2-40B4-BE49-F238E27FC236}">
                <a16:creationId xmlns:a16="http://schemas.microsoft.com/office/drawing/2014/main" id="{75ED2B8D-9B25-4749-8B4B-2ECB82366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6644" r="6759" b="7589"/>
          <a:stretch/>
        </p:blipFill>
        <p:spPr bwMode="auto">
          <a:xfrm>
            <a:off x="381308" y="1051078"/>
            <a:ext cx="3827892" cy="49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55B3C-F7D9-47ED-95FF-AA43712FA133}"/>
              </a:ext>
            </a:extLst>
          </p:cNvPr>
          <p:cNvSpPr txBox="1"/>
          <p:nvPr/>
        </p:nvSpPr>
        <p:spPr>
          <a:xfrm>
            <a:off x="4383167" y="961878"/>
            <a:ext cx="75425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Data is the new oil. It’s valuable, but if unrefined it cannot really be used. It has to be changed into gas, plastic, or chemicals to create a valuable entity that drives profitable activity; so must data be broken down,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analysed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for it to have value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2400" b="1" dirty="0"/>
              <a:t>- Clive </a:t>
            </a:r>
            <a:r>
              <a:rPr lang="en-US" sz="2400" b="1" dirty="0" err="1"/>
              <a:t>Humby</a:t>
            </a:r>
            <a:endParaRPr lang="en-AU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E7E61-9CCB-420D-9154-BA12B24870BA}"/>
              </a:ext>
            </a:extLst>
          </p:cNvPr>
          <p:cNvSpPr/>
          <p:nvPr/>
        </p:nvSpPr>
        <p:spPr>
          <a:xfrm>
            <a:off x="4209200" y="3989086"/>
            <a:ext cx="78406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Analytics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Machine Learning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60038D1-A0AC-4054-A6EF-50D38A9298AD}"/>
              </a:ext>
            </a:extLst>
          </p:cNvPr>
          <p:cNvSpPr/>
          <p:nvPr/>
        </p:nvSpPr>
        <p:spPr>
          <a:xfrm>
            <a:off x="7852776" y="3132755"/>
            <a:ext cx="553456" cy="83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371240"/>
            <a:ext cx="10326658" cy="467226"/>
          </a:xfrm>
        </p:spPr>
        <p:txBody>
          <a:bodyPr/>
          <a:lstStyle/>
          <a:p>
            <a:r>
              <a:rPr lang="en-US" dirty="0"/>
              <a:t>A General Machine Learning Workflow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1EB25-EF81-4ECE-8C14-F18984C3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0" y="1544887"/>
            <a:ext cx="9906018" cy="4120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26648-4354-4B63-82C3-47C9470539FD}"/>
              </a:ext>
            </a:extLst>
          </p:cNvPr>
          <p:cNvSpPr txBox="1"/>
          <p:nvPr/>
        </p:nvSpPr>
        <p:spPr>
          <a:xfrm>
            <a:off x="5184129" y="906474"/>
            <a:ext cx="64778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Automated Machine Learning (AutoML)</a:t>
            </a:r>
            <a:endParaRPr lang="en-AU" sz="2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3674-D8EF-458D-9509-CF73B00E765E}"/>
              </a:ext>
            </a:extLst>
          </p:cNvPr>
          <p:cNvSpPr/>
          <p:nvPr/>
        </p:nvSpPr>
        <p:spPr>
          <a:xfrm>
            <a:off x="2175728" y="1868928"/>
            <a:ext cx="8061576" cy="1665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B7C51-B500-4AD1-9ECD-1F155204867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49887" y="1398917"/>
            <a:ext cx="1873143" cy="65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DCC66-4975-4E71-9811-BD5B2F2EAF00}"/>
              </a:ext>
            </a:extLst>
          </p:cNvPr>
          <p:cNvSpPr txBox="1"/>
          <p:nvPr/>
        </p:nvSpPr>
        <p:spPr>
          <a:xfrm>
            <a:off x="550852" y="5626078"/>
            <a:ext cx="114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Autonomous ML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AutoML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7030A0"/>
                </a:solidFill>
              </a:rPr>
              <a:t>Persistent Learning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chemeClr val="accent6"/>
                </a:solidFill>
              </a:rPr>
              <a:t>Adaptation</a:t>
            </a:r>
            <a:endParaRPr lang="en-A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26585"/>
            <a:ext cx="10326658" cy="467226"/>
          </a:xfrm>
        </p:spPr>
        <p:txBody>
          <a:bodyPr/>
          <a:lstStyle/>
          <a:p>
            <a:r>
              <a:rPr lang="en-US" dirty="0"/>
              <a:t>Machine Learning Workflow – Detailed View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DF8D7-7BCF-4C6D-B511-14678B99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98" y="693811"/>
            <a:ext cx="8508732" cy="6054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3A1B1-4A00-4989-91E5-C2720385206C}"/>
              </a:ext>
            </a:extLst>
          </p:cNvPr>
          <p:cNvSpPr txBox="1"/>
          <p:nvPr/>
        </p:nvSpPr>
        <p:spPr>
          <a:xfrm>
            <a:off x="7763279" y="5047849"/>
            <a:ext cx="431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- VCS    :  Version Control Systems, e.g., Git</a:t>
            </a:r>
          </a:p>
          <a:p>
            <a:r>
              <a:rPr lang="en-AU" sz="1600" dirty="0">
                <a:solidFill>
                  <a:srgbClr val="0070C0"/>
                </a:solidFill>
              </a:rPr>
              <a:t>- CASH :  </a:t>
            </a:r>
            <a:r>
              <a:rPr lang="en-US" sz="1600" dirty="0">
                <a:solidFill>
                  <a:srgbClr val="0070C0"/>
                </a:solidFill>
              </a:rPr>
              <a:t>Combined Algorithm Selection and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Hyperparameter </a:t>
            </a:r>
            <a:r>
              <a:rPr lang="en-US" sz="1600" dirty="0" err="1">
                <a:solidFill>
                  <a:srgbClr val="0070C0"/>
                </a:solidFill>
              </a:rPr>
              <a:t>Optimisation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en-AU" sz="16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7A684-A023-4AFA-87FA-22926C347C0F}"/>
              </a:ext>
            </a:extLst>
          </p:cNvPr>
          <p:cNvSpPr/>
          <p:nvPr/>
        </p:nvSpPr>
        <p:spPr>
          <a:xfrm>
            <a:off x="3786773" y="2021933"/>
            <a:ext cx="126091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A52C4-30CC-4652-9B7B-D5DBE1FE7C2F}"/>
              </a:ext>
            </a:extLst>
          </p:cNvPr>
          <p:cNvSpPr txBox="1"/>
          <p:nvPr/>
        </p:nvSpPr>
        <p:spPr>
          <a:xfrm>
            <a:off x="237882" y="678550"/>
            <a:ext cx="647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Usually do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get sufficient attention 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research and development of AutoML</a:t>
            </a:r>
            <a:endParaRPr lang="en-A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A9BE1-987D-4CD9-B9C0-3579F1135B18}"/>
              </a:ext>
            </a:extLst>
          </p:cNvPr>
          <p:cNvCxnSpPr>
            <a:cxnSpLocks/>
          </p:cNvCxnSpPr>
          <p:nvPr/>
        </p:nvCxnSpPr>
        <p:spPr>
          <a:xfrm>
            <a:off x="2945331" y="1289785"/>
            <a:ext cx="1434164" cy="7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99C9E5-8CEC-4A6D-BEEA-8D20565A1496}"/>
              </a:ext>
            </a:extLst>
          </p:cNvPr>
          <p:cNvSpPr txBox="1"/>
          <p:nvPr/>
        </p:nvSpPr>
        <p:spPr>
          <a:xfrm>
            <a:off x="4728822" y="5875663"/>
            <a:ext cx="708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Multicomponent Predictive System (MCPS)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GB" sz="26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1D58C4-6811-482C-AAB6-24F77EA55E36}"/>
              </a:ext>
            </a:extLst>
          </p:cNvPr>
          <p:cNvGrpSpPr/>
          <p:nvPr/>
        </p:nvGrpSpPr>
        <p:grpSpPr>
          <a:xfrm>
            <a:off x="149233" y="1674795"/>
            <a:ext cx="11830587" cy="4244742"/>
            <a:chOff x="221806" y="2011680"/>
            <a:chExt cx="11830587" cy="42447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A2A28E-07F1-4435-999C-CE2ACE837870}"/>
                </a:ext>
              </a:extLst>
            </p:cNvPr>
            <p:cNvGrpSpPr/>
            <p:nvPr/>
          </p:nvGrpSpPr>
          <p:grpSpPr>
            <a:xfrm>
              <a:off x="221806" y="2011680"/>
              <a:ext cx="11764264" cy="4100112"/>
              <a:chOff x="221806" y="2011680"/>
              <a:chExt cx="11764264" cy="4100112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862DD979-4964-496A-92F6-51CD66DD7370}"/>
                  </a:ext>
                </a:extLst>
              </p:cNvPr>
              <p:cNvSpPr/>
              <p:nvPr/>
            </p:nvSpPr>
            <p:spPr>
              <a:xfrm>
                <a:off x="221806" y="3547010"/>
                <a:ext cx="1438978" cy="847023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en-AU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E0A85C-5BA2-4874-8AF6-C2E7ABC68CEB}"/>
                  </a:ext>
                </a:extLst>
              </p:cNvPr>
              <p:cNvSpPr/>
              <p:nvPr/>
            </p:nvSpPr>
            <p:spPr>
              <a:xfrm>
                <a:off x="2223436" y="278651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2B7719-C7EA-41C1-B0E2-4F88D753D517}"/>
                  </a:ext>
                </a:extLst>
              </p:cNvPr>
              <p:cNvSpPr/>
              <p:nvPr/>
            </p:nvSpPr>
            <p:spPr>
              <a:xfrm>
                <a:off x="2223436" y="355215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5C7744-0C3B-4BA1-8A26-64D0D1F126B4}"/>
                  </a:ext>
                </a:extLst>
              </p:cNvPr>
              <p:cNvSpPr/>
              <p:nvPr/>
            </p:nvSpPr>
            <p:spPr>
              <a:xfrm>
                <a:off x="2223436" y="4696172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F450E2-CE8F-4F4E-ABE7-DBFAB4E2E42C}"/>
                  </a:ext>
                </a:extLst>
              </p:cNvPr>
              <p:cNvGrpSpPr/>
              <p:nvPr/>
            </p:nvGrpSpPr>
            <p:grpSpPr>
              <a:xfrm>
                <a:off x="3298167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8D3FF16-2C27-41C8-A58F-DE011C206DF3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8452B96-616D-41EC-9896-A28A14752B94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411D233-41CF-4912-8769-D2EDC5D825E4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0CD6F0-A933-4A2C-BE47-60F427D40CA9}"/>
                  </a:ext>
                </a:extLst>
              </p:cNvPr>
              <p:cNvSpPr/>
              <p:nvPr/>
            </p:nvSpPr>
            <p:spPr>
              <a:xfrm>
                <a:off x="4722778" y="278651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BBA40C-C89E-400A-B587-2C938FEA828A}"/>
                  </a:ext>
                </a:extLst>
              </p:cNvPr>
              <p:cNvSpPr/>
              <p:nvPr/>
            </p:nvSpPr>
            <p:spPr>
              <a:xfrm>
                <a:off x="4722778" y="355215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8D200B-D2E9-4F23-A8BA-F22F65DB1DD1}"/>
                  </a:ext>
                </a:extLst>
              </p:cNvPr>
              <p:cNvSpPr/>
              <p:nvPr/>
            </p:nvSpPr>
            <p:spPr>
              <a:xfrm>
                <a:off x="4722778" y="4697406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44A620A-3B57-47A5-A98D-CC7714F93E29}"/>
                  </a:ext>
                </a:extLst>
              </p:cNvPr>
              <p:cNvGrpSpPr/>
              <p:nvPr/>
            </p:nvGrpSpPr>
            <p:grpSpPr>
              <a:xfrm>
                <a:off x="5768322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91B0DB2-2CB2-428E-96EA-AFB60C1D4676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A4C2491-83F2-4EB9-8955-A589BA675AA5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01A86E2-E592-4AEB-9371-7E589CDB236C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65F81-6CA1-4136-BAE3-EC7B0AE9A093}"/>
                  </a:ext>
                </a:extLst>
              </p:cNvPr>
              <p:cNvSpPr/>
              <p:nvPr/>
            </p:nvSpPr>
            <p:spPr>
              <a:xfrm>
                <a:off x="7335610" y="3726743"/>
                <a:ext cx="2136808" cy="5486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Post-processing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B383AC-1EB9-49CA-893A-CB85829E1053}"/>
                  </a:ext>
                </a:extLst>
              </p:cNvPr>
              <p:cNvSpPr/>
              <p:nvPr/>
            </p:nvSpPr>
            <p:spPr>
              <a:xfrm>
                <a:off x="9849262" y="3726743"/>
                <a:ext cx="2136808" cy="5486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Deployment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F09489-82A7-4117-9575-82B01FD69DD7}"/>
                  </a:ext>
                </a:extLst>
              </p:cNvPr>
              <p:cNvSpPr/>
              <p:nvPr/>
            </p:nvSpPr>
            <p:spPr>
              <a:xfrm>
                <a:off x="9847607" y="5438301"/>
                <a:ext cx="2136808" cy="673491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Monitoring and Adaptation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C0B621ED-7FAE-4B24-A0EB-BC34913A5D51}"/>
                  </a:ext>
                </a:extLst>
              </p:cNvPr>
              <p:cNvSpPr/>
              <p:nvPr/>
            </p:nvSpPr>
            <p:spPr>
              <a:xfrm>
                <a:off x="2066832" y="2011680"/>
                <a:ext cx="7584654" cy="3378467"/>
              </a:xfrm>
              <a:prstGeom prst="flowChartProcess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504CC-C1CD-49D6-B014-8BEA013DEDAB}"/>
                  </a:ext>
                </a:extLst>
              </p:cNvPr>
              <p:cNvSpPr txBox="1"/>
              <p:nvPr/>
            </p:nvSpPr>
            <p:spPr>
              <a:xfrm>
                <a:off x="3029847" y="2076381"/>
                <a:ext cx="5765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CASH+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Automated Combined </a:t>
                </a:r>
                <a:r>
                  <a:rPr lang="en-US" sz="1800" dirty="0">
                    <a:solidFill>
                      <a:srgbClr val="00B0F0"/>
                    </a:solidFill>
                  </a:rPr>
                  <a:t>Algorithm Selection and   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             </a:t>
                </a:r>
                <a:r>
                  <a:rPr lang="en-US" sz="1800" dirty="0">
                    <a:solidFill>
                      <a:srgbClr val="00B0F0"/>
                    </a:solidFill>
                  </a:rPr>
                  <a:t>Hyperparameter </a:t>
                </a:r>
                <a:r>
                  <a:rPr lang="en-US" sz="1800" dirty="0" err="1">
                    <a:solidFill>
                      <a:srgbClr val="00B0F0"/>
                    </a:solidFill>
                  </a:rPr>
                  <a:t>Optimisation</a:t>
                </a:r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endParaRPr lang="en-AU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B6911F-A147-4B06-BCA0-43BB6BB84821}"/>
                  </a:ext>
                </a:extLst>
              </p:cNvPr>
              <p:cNvCxnSpPr>
                <a:stCxn id="5" idx="4"/>
                <a:endCxn id="6" idx="1"/>
              </p:cNvCxnSpPr>
              <p:nvPr/>
            </p:nvCxnSpPr>
            <p:spPr>
              <a:xfrm flipV="1">
                <a:off x="1660784" y="3060834"/>
                <a:ext cx="562652" cy="909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0A883C-C565-405E-B96D-EC3AD0BE8CF5}"/>
                  </a:ext>
                </a:extLst>
              </p:cNvPr>
              <p:cNvCxnSpPr>
                <a:cxnSpLocks/>
                <a:stCxn id="5" idx="4"/>
                <a:endCxn id="9" idx="1"/>
              </p:cNvCxnSpPr>
              <p:nvPr/>
            </p:nvCxnSpPr>
            <p:spPr>
              <a:xfrm flipV="1">
                <a:off x="1660784" y="3826474"/>
                <a:ext cx="562652" cy="1440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E037EC0-04FC-4F3D-873C-75213AEDAF72}"/>
                  </a:ext>
                </a:extLst>
              </p:cNvPr>
              <p:cNvCxnSpPr>
                <a:cxnSpLocks/>
                <a:stCxn id="5" idx="4"/>
                <a:endCxn id="10" idx="1"/>
              </p:cNvCxnSpPr>
              <p:nvPr/>
            </p:nvCxnSpPr>
            <p:spPr>
              <a:xfrm>
                <a:off x="1660784" y="3970522"/>
                <a:ext cx="562652" cy="9999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27ECBB-1F05-4715-9C6D-06E4FBCC0BA3}"/>
                  </a:ext>
                </a:extLst>
              </p:cNvPr>
              <p:cNvCxnSpPr>
                <a:cxnSpLocks/>
                <a:stCxn id="6" idx="3"/>
                <a:endCxn id="17" idx="1"/>
              </p:cNvCxnSpPr>
              <p:nvPr/>
            </p:nvCxnSpPr>
            <p:spPr>
              <a:xfrm>
                <a:off x="4360244" y="306083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800B3A-41BB-4294-A64D-7D9B574BEE4A}"/>
                  </a:ext>
                </a:extLst>
              </p:cNvPr>
              <p:cNvCxnSpPr>
                <a:cxnSpLocks/>
                <a:stCxn id="9" idx="3"/>
                <a:endCxn id="18" idx="1"/>
              </p:cNvCxnSpPr>
              <p:nvPr/>
            </p:nvCxnSpPr>
            <p:spPr>
              <a:xfrm>
                <a:off x="4360244" y="382647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6BF4B1B-E1A0-432B-8C0D-B7B39A445584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>
                <a:off x="4360244" y="4970492"/>
                <a:ext cx="362534" cy="12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4B1AA79-EF30-42C6-BD33-2AE8B5ABE6F1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6859586" y="3060834"/>
                <a:ext cx="562652" cy="6779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09790AF-FCD9-4A92-B2B1-F9761C1CEE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>
                <a:off x="6859586" y="3826474"/>
                <a:ext cx="476024" cy="1745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7C0148A-920B-4B9D-9D79-FEFFB746B3C7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6859586" y="4275383"/>
                <a:ext cx="562652" cy="6963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064BBEE-D920-48E7-91F0-4D0372ED3626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9472418" y="4001063"/>
                <a:ext cx="3768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862E719-1165-4166-A2A2-E0D941CC9169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10916011" y="4275383"/>
                <a:ext cx="1655" cy="11629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D611D7-7C85-43C5-A3EC-B824F6F92E00}"/>
                  </a:ext>
                </a:extLst>
              </p:cNvPr>
              <p:cNvCxnSpPr>
                <a:cxnSpLocks/>
                <a:stCxn id="26" idx="1"/>
                <a:endCxn id="27" idx="2"/>
              </p:cNvCxnSpPr>
              <p:nvPr/>
            </p:nvCxnSpPr>
            <p:spPr>
              <a:xfrm rot="10800000">
                <a:off x="5859159" y="5390147"/>
                <a:ext cx="3988448" cy="38490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5FDAB3-5B31-4933-99B0-FA7C2FA7B2E2}"/>
                  </a:ext>
                </a:extLst>
              </p:cNvPr>
              <p:cNvSpPr txBox="1"/>
              <p:nvPr/>
            </p:nvSpPr>
            <p:spPr>
              <a:xfrm>
                <a:off x="7077103" y="5438301"/>
                <a:ext cx="239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Update or retrain</a:t>
                </a:r>
                <a:endParaRPr lang="en-AU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C77D58-AEC6-48A6-8BC7-73918E2475EE}"/>
                </a:ext>
              </a:extLst>
            </p:cNvPr>
            <p:cNvSpPr/>
            <p:nvPr/>
          </p:nvSpPr>
          <p:spPr>
            <a:xfrm>
              <a:off x="9754637" y="2877955"/>
              <a:ext cx="2297756" cy="3378467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D3D9A-7559-4315-935D-A62013B88C33}"/>
                </a:ext>
              </a:extLst>
            </p:cNvPr>
            <p:cNvSpPr txBox="1"/>
            <p:nvPr/>
          </p:nvSpPr>
          <p:spPr>
            <a:xfrm>
              <a:off x="9897265" y="2935782"/>
              <a:ext cx="2072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Continuous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Automation !!</a:t>
              </a:r>
              <a:endParaRPr lang="en-AU" dirty="0">
                <a:solidFill>
                  <a:srgbClr val="00B0F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92FB9F-6F44-4A06-B5A7-CE9DC57DED5A}"/>
              </a:ext>
            </a:extLst>
          </p:cNvPr>
          <p:cNvSpPr txBox="1"/>
          <p:nvPr/>
        </p:nvSpPr>
        <p:spPr>
          <a:xfrm>
            <a:off x="3140660" y="5945174"/>
            <a:ext cx="63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key aspect to ensure the good performance of learning systems in real world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F46BFA-F278-4D49-AEBC-FF0DC7071F85}"/>
              </a:ext>
            </a:extLst>
          </p:cNvPr>
          <p:cNvCxnSpPr>
            <a:cxnSpLocks/>
          </p:cNvCxnSpPr>
          <p:nvPr/>
        </p:nvCxnSpPr>
        <p:spPr>
          <a:xfrm flipV="1">
            <a:off x="8722807" y="5553777"/>
            <a:ext cx="1364469" cy="51013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9373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724784"/>
            <a:ext cx="10758834" cy="60562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Meta-learning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Exploiting prior experience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 library stores the accumulation of previous experience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Solutions that worked well previously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Solution-finding procedures that worked well previously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recognisable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the current context is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Good suggestions are sent to the ML-pipeline planner or the ML-pipeline optimizer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Meta-knowledge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Meta-features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Seek similarity between datasets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Good learning models are associated with characteristics of datasets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Meta-models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 function from meta-features dataset  to a recommendation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596815" y="6194022"/>
            <a:ext cx="103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dirty="0" err="1">
                <a:solidFill>
                  <a:schemeClr val="accent1"/>
                </a:solidFill>
              </a:rPr>
              <a:t>AutonoML</a:t>
            </a:r>
            <a:r>
              <a:rPr lang="en-US" dirty="0">
                <a:solidFill>
                  <a:schemeClr val="accent1"/>
                </a:solidFill>
              </a:rPr>
              <a:t>: Towards an integrated framework for autonomous machine learning”,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 (Section 7)</a:t>
            </a:r>
          </a:p>
        </p:txBody>
      </p:sp>
    </p:spTree>
    <p:extLst>
      <p:ext uri="{BB962C8B-B14F-4D97-AF65-F5344CB8AC3E}">
        <p14:creationId xmlns:p14="http://schemas.microsoft.com/office/powerpoint/2010/main" val="2474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/>
              <a:t>Hyper-parameter Optimisation (HPO)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Black-box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Reinforcement Learning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Evolutionary algorithms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Bayesian Optimisation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Gray-box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Multi-fidelity optimization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White-box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Hyper-gradients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036302" y="5079041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9F16F-5211-49C5-AA0F-C0ACBA21CCAA}"/>
              </a:ext>
            </a:extLst>
          </p:cNvPr>
          <p:cNvGrpSpPr/>
          <p:nvPr/>
        </p:nvGrpSpPr>
        <p:grpSpPr>
          <a:xfrm>
            <a:off x="442761" y="1889135"/>
            <a:ext cx="4677878" cy="2261937"/>
            <a:chOff x="2175309" y="2387065"/>
            <a:chExt cx="4677878" cy="22619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30B12A-4A90-41C4-915C-EA9B00566E06}"/>
                </a:ext>
              </a:extLst>
            </p:cNvPr>
            <p:cNvSpPr/>
            <p:nvPr/>
          </p:nvSpPr>
          <p:spPr>
            <a:xfrm>
              <a:off x="2175309" y="2387065"/>
              <a:ext cx="4677878" cy="226193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14103-B31D-470C-9F8D-BDBA57FA9379}"/>
                </a:ext>
              </a:extLst>
            </p:cNvPr>
            <p:cNvSpPr txBox="1"/>
            <p:nvPr/>
          </p:nvSpPr>
          <p:spPr>
            <a:xfrm>
              <a:off x="4937741" y="3269069"/>
              <a:ext cx="1360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2060"/>
                  </a:solidFill>
                </a:rPr>
                <a:t>AutoML</a:t>
              </a:r>
              <a:endParaRPr lang="en-AU" sz="2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AABDC-080A-4067-9DDD-E8E4DEFD99A9}"/>
                </a:ext>
              </a:extLst>
            </p:cNvPr>
            <p:cNvSpPr/>
            <p:nvPr/>
          </p:nvSpPr>
          <p:spPr>
            <a:xfrm>
              <a:off x="2703094" y="3078481"/>
              <a:ext cx="1917032" cy="11951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AutoDL</a:t>
              </a:r>
              <a:endParaRPr lang="en-AU" sz="2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6C6BA5-91B9-463E-BE41-715C08A8A858}"/>
              </a:ext>
            </a:extLst>
          </p:cNvPr>
          <p:cNvSpPr txBox="1"/>
          <p:nvPr/>
        </p:nvSpPr>
        <p:spPr>
          <a:xfrm>
            <a:off x="195004" y="4930974"/>
            <a:ext cx="5945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FF0000"/>
                </a:solidFill>
              </a:rPr>
              <a:t>NEURAL ARCHITECTURE SEARCH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97288-FE87-40D3-8392-AD625C04401F}"/>
              </a:ext>
            </a:extLst>
          </p:cNvPr>
          <p:cNvCxnSpPr>
            <a:cxnSpLocks/>
          </p:cNvCxnSpPr>
          <p:nvPr/>
        </p:nvCxnSpPr>
        <p:spPr>
          <a:xfrm flipH="1" flipV="1">
            <a:off x="1929062" y="3429000"/>
            <a:ext cx="554256" cy="141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Neural network architecture search with AMBER | Nature Machine Intelligence">
            <a:extLst>
              <a:ext uri="{FF2B5EF4-FFF2-40B4-BE49-F238E27FC236}">
                <a16:creationId xmlns:a16="http://schemas.microsoft.com/office/drawing/2014/main" id="{D16A407E-CE77-4201-B8F8-FA4EB0DF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45" y="1568687"/>
            <a:ext cx="5772559" cy="43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A4994D-B8A1-4D7C-933D-CD0A94D2B182}"/>
              </a:ext>
            </a:extLst>
          </p:cNvPr>
          <p:cNvSpPr txBox="1"/>
          <p:nvPr/>
        </p:nvSpPr>
        <p:spPr>
          <a:xfrm>
            <a:off x="10770668" y="581265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FF7EA-1C81-49AC-AC19-9C020E4D1DAA}"/>
              </a:ext>
            </a:extLst>
          </p:cNvPr>
          <p:cNvSpPr txBox="1"/>
          <p:nvPr/>
        </p:nvSpPr>
        <p:spPr>
          <a:xfrm>
            <a:off x="833902" y="5424563"/>
            <a:ext cx="42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applied for unstructured data, e.g., image, text,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Document xmlns="599cdadb-518c-4a4c-85ba-dbf7adc631b4">No</KeyDocument>
    <Document_x0020_Type xmlns="420b5d22-3341-4f60-b4d6-57d88f13fbf6">Agenda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6411D1385A448DD499B680FE959C" ma:contentTypeVersion="5" ma:contentTypeDescription="Create a new document." ma:contentTypeScope="" ma:versionID="356e63679b5ba21a5ed7203213ec0c9f">
  <xsd:schema xmlns:xsd="http://www.w3.org/2001/XMLSchema" xmlns:xs="http://www.w3.org/2001/XMLSchema" xmlns:p="http://schemas.microsoft.com/office/2006/metadata/properties" xmlns:ns1="http://schemas.microsoft.com/sharepoint/v3" xmlns:ns2="599cdadb-518c-4a4c-85ba-dbf7adc631b4" xmlns:ns3="420b5d22-3341-4f60-b4d6-57d88f13fbf6" targetNamespace="http://schemas.microsoft.com/office/2006/metadata/properties" ma:root="true" ma:fieldsID="ac2e0ee9ae3581c01341be6bc1f53829" ns1:_="" ns2:_="" ns3:_="">
    <xsd:import namespace="http://schemas.microsoft.com/sharepoint/v3"/>
    <xsd:import namespace="599cdadb-518c-4a4c-85ba-dbf7adc631b4"/>
    <xsd:import namespace="420b5d22-3341-4f60-b4d6-57d88f13fbf6"/>
    <xsd:element name="properties">
      <xsd:complexType>
        <xsd:sequence>
          <xsd:element name="documentManagement">
            <xsd:complexType>
              <xsd:all>
                <xsd:element ref="ns2:KeyDocument" minOccurs="0"/>
                <xsd:element ref="ns3:Document_x0020_Typ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cdadb-518c-4a4c-85ba-dbf7adc631b4" elementFormDefault="qualified">
    <xsd:import namespace="http://schemas.microsoft.com/office/2006/documentManagement/types"/>
    <xsd:import namespace="http://schemas.microsoft.com/office/infopath/2007/PartnerControls"/>
    <xsd:element name="KeyDocument" ma:index="8" nillable="true" ma:displayName="KeyDocument" ma:default="No" ma:format="Dropdown" ma:internalName="KeyDocument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b5d22-3341-4f60-b4d6-57d88f13fbf6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9" nillable="true" ma:displayName="Document Type" ma:default="Agenda" ma:format="Dropdown" ma:internalName="Document_x0020_Type">
      <xsd:simpleType>
        <xsd:restriction base="dms:Choice">
          <xsd:enumeration value="Agenda"/>
          <xsd:enumeration value="Architecture"/>
          <xsd:enumeration value="Business Case"/>
          <xsd:enumeration value="Communication Plan"/>
          <xsd:enumeration value="Design"/>
          <xsd:enumeration value="Diagram"/>
          <xsd:enumeration value="EOI"/>
          <xsd:enumeration value="General"/>
          <xsd:enumeration value="Implementation"/>
          <xsd:enumeration value="Invoice"/>
          <xsd:enumeration value="Issues Log"/>
          <xsd:enumeration value="Minutes"/>
          <xsd:enumeration value="Other"/>
          <xsd:enumeration value="PND"/>
          <xsd:enumeration value="Policy"/>
          <xsd:enumeration value="Presentation"/>
          <xsd:enumeration value="Project Plan"/>
          <xsd:enumeration value="Purchase Order"/>
          <xsd:enumeration value="Requirements"/>
          <xsd:enumeration value="Risk Log"/>
          <xsd:enumeration value="Scoping"/>
          <xsd:enumeration value="Status Report"/>
          <xsd:enumeration value="Tender"/>
          <xsd:enumeration value="Terms of Reference"/>
          <xsd:enumeration value="Test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5F236411D1385A448DD499B680FE959C|937198175" UniqueId="5c3d33af-dfb0-4dc3-a677-e0ed37b5234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2E60EC-561B-45BE-A672-F0C492B390AC}">
  <ds:schemaRefs>
    <ds:schemaRef ds:uri="http://schemas.microsoft.com/office/2006/metadata/properties"/>
    <ds:schemaRef ds:uri="http://schemas.microsoft.com/office/infopath/2007/PartnerControls"/>
    <ds:schemaRef ds:uri="599cdadb-518c-4a4c-85ba-dbf7adc631b4"/>
    <ds:schemaRef ds:uri="420b5d22-3341-4f60-b4d6-57d88f13fbf6"/>
  </ds:schemaRefs>
</ds:datastoreItem>
</file>

<file path=customXml/itemProps2.xml><?xml version="1.0" encoding="utf-8"?>
<ds:datastoreItem xmlns:ds="http://schemas.openxmlformats.org/officeDocument/2006/customXml" ds:itemID="{38DCEB34-3C0E-4E47-8FDE-5BCB0C970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9cdadb-518c-4a4c-85ba-dbf7adc631b4"/>
    <ds:schemaRef ds:uri="420b5d22-3341-4f60-b4d6-57d88f13f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734168-935B-43E9-8E9B-A02430AEB71C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51F0AC4F-98DE-4AE3-8441-0CB68757F9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UTS Powerpoint template_16x9_C</Template>
  <TotalTime>1816</TotalTime>
  <Words>1003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</vt:lpstr>
      <vt:lpstr>Wingdings</vt:lpstr>
      <vt:lpstr>Office Theme</vt:lpstr>
      <vt:lpstr>Tutorial  Automated and Autonomous Predictive Modelling</vt:lpstr>
      <vt:lpstr>New Contexts in Industry 4.0</vt:lpstr>
      <vt:lpstr>New Contexts in Industry 4.0</vt:lpstr>
      <vt:lpstr>A General Machine Learning Workflow</vt:lpstr>
      <vt:lpstr>Machine Learning Workflow – Detailed View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AutoML Tools</vt:lpstr>
      <vt:lpstr>AutoML Tools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Tutorial</dc:title>
  <dc:creator>Thanh Tung Khuat</dc:creator>
  <cp:lastModifiedBy>Thanh Tung Khuat</cp:lastModifiedBy>
  <cp:revision>101</cp:revision>
  <dcterms:created xsi:type="dcterms:W3CDTF">2021-11-29T08:21:53Z</dcterms:created>
  <dcterms:modified xsi:type="dcterms:W3CDTF">2022-05-05T12:08:53Z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  <property fmtid="{D5CDD505-2E9C-101B-9397-08002B2CF9AE}" pid="9" name="ContentTypeId">
    <vt:lpwstr>0x0101005F236411D1385A448DD499B680FE959C</vt:lpwstr>
  </property>
</Properties>
</file>