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7"/>
  </p:handoutMasterIdLst>
  <p:sldIdLst>
    <p:sldId id="256" r:id="rId2"/>
    <p:sldId id="281" r:id="rId3"/>
    <p:sldId id="257" r:id="rId4"/>
    <p:sldId id="258" r:id="rId5"/>
    <p:sldId id="268" r:id="rId6"/>
    <p:sldId id="260" r:id="rId7"/>
    <p:sldId id="265" r:id="rId8"/>
    <p:sldId id="261" r:id="rId9"/>
    <p:sldId id="259" r:id="rId10"/>
    <p:sldId id="266" r:id="rId11"/>
    <p:sldId id="267" r:id="rId12"/>
    <p:sldId id="273" r:id="rId13"/>
    <p:sldId id="275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94" r:id="rId22"/>
    <p:sldId id="295" r:id="rId23"/>
    <p:sldId id="296" r:id="rId24"/>
    <p:sldId id="298" r:id="rId25"/>
    <p:sldId id="297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310" r:id="rId34"/>
    <p:sldId id="311" r:id="rId35"/>
    <p:sldId id="312" r:id="rId36"/>
    <p:sldId id="302" r:id="rId37"/>
    <p:sldId id="303" r:id="rId38"/>
    <p:sldId id="305" r:id="rId39"/>
    <p:sldId id="304" r:id="rId40"/>
    <p:sldId id="307" r:id="rId41"/>
    <p:sldId id="308" r:id="rId42"/>
    <p:sldId id="288" r:id="rId43"/>
    <p:sldId id="289" r:id="rId44"/>
    <p:sldId id="290" r:id="rId45"/>
    <p:sldId id="291" r:id="rId46"/>
    <p:sldId id="292" r:id="rId47"/>
    <p:sldId id="293" r:id="rId48"/>
    <p:sldId id="299" r:id="rId49"/>
    <p:sldId id="300" r:id="rId50"/>
    <p:sldId id="301" r:id="rId51"/>
    <p:sldId id="306" r:id="rId52"/>
    <p:sldId id="313" r:id="rId53"/>
    <p:sldId id="314" r:id="rId54"/>
    <p:sldId id="315" r:id="rId55"/>
    <p:sldId id="30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3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536C469-BEEF-449A-B262-9AB91982FDC6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F025478-34BA-413C-8F48-1D0214418B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93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C58-7402-46D1-8809-72E6BDACFDAF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8350-75F4-46FA-AD39-6AADA54BD3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5A25B-6D5E-4DE9-AFC9-4A5F0A4756DA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2140A-AA9F-44F0-87A0-FE31112BE6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63E9-67E8-47E8-80BA-0298A457972F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5F682-5072-452B-B094-84CFF4C6D7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7BC8E-0316-4A1E-B11B-B47770C01876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B5E2C-68CE-4D2D-9C08-5E4B1A3C4D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7BBF7-5FB5-4B51-A372-76EFA32D93A2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0A32B-F664-4584-8490-AE257BA2ED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EA6DF-6701-43D4-90E8-AD42745C9D35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9A2EC-A75C-4397-9CA1-07F27553BD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47CD1-1645-4FD4-AF8B-11A10613761F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34816-F9B8-4285-A596-EDB5214D8C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F4E8A-8E67-4A75-8F58-55B4B51BF731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76C2-2A75-4B17-85CA-62C2907FC2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4571-954E-40FC-93FA-6C5B2032CE75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710DE-86ED-45D7-822B-BC212E62FA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4E5F-DCBC-4A6C-8040-C87F55DBF8FE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B347F-91FA-4F74-B896-7198E6761F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6808A-4AD9-497C-ADA3-0BC920C918D5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D9006-51B6-432D-9258-E4B1D05E19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936D00-EC5D-4BE3-ABA6-682CE866F076}" type="datetimeFigureOut">
              <a:rPr lang="en-US"/>
              <a:pPr>
                <a:defRPr/>
              </a:pPr>
              <a:t>3/21/2013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271BA3-9E4C-4B8C-AE99-EF8CAB0966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.com/ma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apis/maps/signup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3013075"/>
          </a:xfrm>
        </p:spPr>
        <p:txBody>
          <a:bodyPr/>
          <a:lstStyle/>
          <a:p>
            <a:r>
              <a:rPr lang="en-AU" dirty="0" smtClean="0"/>
              <a:t>Advanced </a:t>
            </a:r>
            <a:r>
              <a:rPr lang="en-AU" dirty="0" err="1"/>
              <a:t>J</a:t>
            </a:r>
            <a:r>
              <a:rPr lang="en-AU" dirty="0" err="1" smtClean="0"/>
              <a:t>avascript</a:t>
            </a:r>
            <a:r>
              <a:rPr lang="en-AU" dirty="0" smtClean="0"/>
              <a:t> &amp; the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Document Object Model (DOM)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0063"/>
            <a:ext cx="6400800" cy="7143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Lecture 5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Firebug to visualise the DOM</a:t>
            </a:r>
          </a:p>
        </p:txBody>
      </p:sp>
      <p:pic>
        <p:nvPicPr>
          <p:cNvPr id="23554" name="Content Placeholder 3" descr="javascript_dom_tree_firebug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88" y="1643063"/>
            <a:ext cx="8440737" cy="4767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Exploring the DOM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143250"/>
          <a:ext cx="8329613" cy="293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003"/>
                <a:gridCol w="485763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Function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GetElementById</a:t>
                      </a:r>
                      <a:r>
                        <a:rPr lang="en-AU" dirty="0" smtClean="0"/>
                        <a:t>(</a:t>
                      </a:r>
                      <a:r>
                        <a:rPr lang="en-AU" dirty="0" err="1" smtClean="0"/>
                        <a:t>element_id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Returns to</a:t>
                      </a:r>
                      <a:r>
                        <a:rPr lang="en-AU" baseline="0" dirty="0" smtClean="0"/>
                        <a:t> the </a:t>
                      </a:r>
                      <a:r>
                        <a:rPr lang="en-AU" dirty="0" smtClean="0"/>
                        <a:t>element with a specific</a:t>
                      </a:r>
                      <a:r>
                        <a:rPr lang="en-AU" baseline="0" dirty="0" smtClean="0"/>
                        <a:t> id attribute</a:t>
                      </a:r>
                    </a:p>
                    <a:p>
                      <a:r>
                        <a:rPr lang="en-AU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AU" baseline="0" dirty="0" smtClean="0"/>
                        <a:t> See later slides for a warning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GetElementsByTagName</a:t>
                      </a:r>
                      <a:r>
                        <a:rPr lang="en-AU" dirty="0" smtClean="0"/>
                        <a:t>(tag)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Returns an array of references to all occurrences</a:t>
                      </a:r>
                      <a:r>
                        <a:rPr lang="en-AU" baseline="0" dirty="0" smtClean="0"/>
                        <a:t> of the tag in the page.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getAttribute</a:t>
                      </a:r>
                      <a:r>
                        <a:rPr lang="en-AU" dirty="0" smtClean="0"/>
                        <a:t>(attribute)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Acts on an individual tag and returns</a:t>
                      </a:r>
                      <a:r>
                        <a:rPr lang="en-AU" baseline="0" dirty="0" smtClean="0"/>
                        <a:t> the text of the attribute value. 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setAttribute</a:t>
                      </a:r>
                      <a:r>
                        <a:rPr lang="en-AU" dirty="0" smtClean="0"/>
                        <a:t>(</a:t>
                      </a:r>
                      <a:r>
                        <a:rPr lang="en-AU" dirty="0" err="1" smtClean="0"/>
                        <a:t>attribute_text</a:t>
                      </a:r>
                      <a:r>
                        <a:rPr lang="en-AU" dirty="0" smtClean="0"/>
                        <a:t>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Acts on an individual tag and</a:t>
                      </a:r>
                      <a:r>
                        <a:rPr lang="en-AU" baseline="0" dirty="0" smtClean="0"/>
                        <a:t> sets</a:t>
                      </a:r>
                      <a:r>
                        <a:rPr lang="en-AU" dirty="0" smtClean="0"/>
                        <a:t> </a:t>
                      </a:r>
                      <a:r>
                        <a:rPr lang="en-AU" baseline="0" dirty="0" smtClean="0"/>
                        <a:t>the text of the attribute value to the supplied argument. 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98" name="TextBox 3"/>
          <p:cNvSpPr txBox="1">
            <a:spLocks noChangeArrowheads="1"/>
          </p:cNvSpPr>
          <p:nvPr/>
        </p:nvSpPr>
        <p:spPr bwMode="auto">
          <a:xfrm>
            <a:off x="571500" y="1500188"/>
            <a:ext cx="817086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800">
                <a:latin typeface="Calibri" pitchFamily="34" charset="0"/>
              </a:rPr>
              <a:t>Each node in the DOM has built in functions that  can be read and altered by javascript  code. Some of these functions are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DOM Child Nodes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2928938"/>
            <a:ext cx="8229600" cy="3197225"/>
          </a:xfrm>
        </p:spPr>
        <p:txBody>
          <a:bodyPr/>
          <a:lstStyle/>
          <a:p>
            <a:r>
              <a:rPr lang="en-AU" smtClean="0"/>
              <a:t>Other element tags that are contained within the opening and closing tags of the parent element – eg. A &lt;p&gt; ... &lt;/p&gt; element inside a &lt;div&gt;</a:t>
            </a:r>
          </a:p>
          <a:p>
            <a:r>
              <a:rPr lang="en-AU" smtClean="0"/>
              <a:t>Text nodes. e.g. the text between an &lt;h1&gt;...&lt;/h2&gt; element.</a:t>
            </a: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642938" y="1571625"/>
            <a:ext cx="750887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Element tags in the DOM may have child nodes. These can consist of : </a:t>
            </a:r>
          </a:p>
          <a:p>
            <a:endParaRPr lang="en-A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DOM Node properties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88" y="1428750"/>
          <a:ext cx="8329612" cy="493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543692"/>
              </a:tblGrid>
              <a:tr h="500298">
                <a:tc>
                  <a:txBody>
                    <a:bodyPr/>
                    <a:lstStyle/>
                    <a:p>
                      <a:r>
                        <a:rPr lang="en-AU" dirty="0" smtClean="0"/>
                        <a:t>Function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</a:tr>
              <a:tr h="35605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nodeName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Returns</a:t>
                      </a:r>
                      <a:r>
                        <a:rPr lang="en-AU" baseline="0" dirty="0" smtClean="0"/>
                        <a:t> the name of the node. Read only property.</a:t>
                      </a:r>
                    </a:p>
                  </a:txBody>
                  <a:tcPr/>
                </a:tc>
              </a:tr>
              <a:tr h="863527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nodeType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 Returns the type of the node as a number. Values range from 1 to 12.</a:t>
                      </a:r>
                      <a:r>
                        <a:rPr lang="en-AU" baseline="0" dirty="0" smtClean="0"/>
                        <a:t> 1 =element, 2=attribute 3 = text, 4 -12 are less well known node types. Read only property</a:t>
                      </a:r>
                      <a:endParaRPr lang="en-AU" dirty="0"/>
                    </a:p>
                  </a:txBody>
                  <a:tcPr/>
                </a:tc>
              </a:tr>
              <a:tr h="65155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childNodes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</a:t>
                      </a:r>
                      <a:r>
                        <a:rPr lang="en-AU" baseline="0" dirty="0" smtClean="0"/>
                        <a:t> array of the child nodes of a node. Only element nodes return an array.  Other nodes return an array of zero length. Read only </a:t>
                      </a:r>
                      <a:endParaRPr lang="en-AU" dirty="0"/>
                    </a:p>
                  </a:txBody>
                  <a:tcPr/>
                </a:tc>
              </a:tr>
              <a:tr h="46111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firstChild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The first child node of an element node. Read only</a:t>
                      </a:r>
                    </a:p>
                  </a:txBody>
                  <a:tcPr/>
                </a:tc>
              </a:tr>
              <a:tr h="464468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lastChild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The first child node of an element node. Read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</a:txBody>
                  <a:tcPr/>
                </a:tc>
              </a:tr>
              <a:tr h="538768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nextSibling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The next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child after</a:t>
                      </a:r>
                      <a:r>
                        <a:rPr lang="en-AU" baseline="0" dirty="0" smtClean="0"/>
                        <a:t> another child node</a:t>
                      </a:r>
                      <a:r>
                        <a:rPr lang="en-AU" dirty="0" smtClean="0"/>
                        <a:t>. Read only</a:t>
                      </a:r>
                    </a:p>
                  </a:txBody>
                  <a:tcPr/>
                </a:tc>
              </a:tr>
              <a:tr h="863527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parentNode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The parent of a specified node. Read only.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Simple DOM Manipulation </a:t>
            </a:r>
          </a:p>
        </p:txBody>
      </p:sp>
      <p:pic>
        <p:nvPicPr>
          <p:cNvPr id="27650" name="Content Placeholder 3" descr="javascript_simple_dom_manipulation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69950" y="1285875"/>
            <a:ext cx="7375525" cy="5572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Simple DOM Manipulation </a:t>
            </a:r>
          </a:p>
        </p:txBody>
      </p:sp>
      <p:pic>
        <p:nvPicPr>
          <p:cNvPr id="28674" name="Content Placeholder 5" descr="javascript_simple_dom_manipulation_the_javascrip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9650" y="1357313"/>
            <a:ext cx="7280275" cy="55006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Simple DOM Manipulation </a:t>
            </a:r>
          </a:p>
        </p:txBody>
      </p:sp>
      <p:pic>
        <p:nvPicPr>
          <p:cNvPr id="29698" name="Content Placeholder 4" descr="javascript_simple_dom_manipulation_as_it_appear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76350" y="1600200"/>
            <a:ext cx="65913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Inner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8577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Not part of the W3C standardised DOM.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Originally introduced by Microsoft in IE4, but has since been adopted by all the other major browsers.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It can be used to alter the HTML between an opening and closing tag. Can be useful in some situations.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/>
              <a:t>innerHTML</a:t>
            </a:r>
            <a:r>
              <a:rPr lang="en-AU" dirty="0" smtClean="0"/>
              <a:t> may possibly become part of the next DOM standard. WHATWG is pushing for it to be included in HTML 5 standard.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Next slide shows an example.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InnerHTML</a:t>
            </a:r>
          </a:p>
        </p:txBody>
      </p:sp>
      <p:pic>
        <p:nvPicPr>
          <p:cNvPr id="31746" name="Content Placeholder 3" descr="javascript_inner_html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77938" y="1212850"/>
            <a:ext cx="6437312" cy="5551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Standards Compliant Javascript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The previous slide used the non-standard innerHTML method to achieve a particular result.</a:t>
            </a:r>
          </a:p>
          <a:p>
            <a:r>
              <a:rPr lang="en-AU" smtClean="0"/>
              <a:t>The next slide shows how the same result can be achieved using standards compliant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Part 1 – Lecture Summary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Characteristics of Javascript</a:t>
            </a:r>
          </a:p>
          <a:p>
            <a:r>
              <a:rPr lang="en-AU" smtClean="0"/>
              <a:t>Introduction to the DOM</a:t>
            </a:r>
          </a:p>
          <a:p>
            <a:r>
              <a:rPr lang="en-AU" smtClean="0"/>
              <a:t>InnerHTML</a:t>
            </a:r>
          </a:p>
          <a:p>
            <a:r>
              <a:rPr lang="en-AU" smtClean="0"/>
              <a:t>Javascript Objects, AJAX and javascript libraries.</a:t>
            </a:r>
          </a:p>
          <a:p>
            <a:r>
              <a:rPr lang="en-US" smtClean="0"/>
              <a:t>Some practical applications of javascript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Standards Compliant Javascript</a:t>
            </a:r>
          </a:p>
        </p:txBody>
      </p:sp>
      <p:pic>
        <p:nvPicPr>
          <p:cNvPr id="33794" name="Content Placeholder 4" descr="javascript_standard_metho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516063"/>
            <a:ext cx="9144000" cy="53419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Host Objects – these are objects that are automatically brought into existence every time you create a web page.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Native Objects – these are objects created by your own </a:t>
            </a:r>
            <a:r>
              <a:rPr lang="en-AU" dirty="0" err="1" smtClean="0"/>
              <a:t>javascript</a:t>
            </a:r>
            <a:r>
              <a:rPr lang="en-AU" dirty="0" smtClean="0"/>
              <a:t> code using classes that already exist in </a:t>
            </a:r>
            <a:r>
              <a:rPr lang="en-AU" dirty="0" err="1" smtClean="0"/>
              <a:t>javascript</a:t>
            </a:r>
            <a:r>
              <a:rPr lang="en-AU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User defined objects (beyond the scope of this course) – Note: these user defined objects are not the same as JSON (</a:t>
            </a:r>
            <a:r>
              <a:rPr lang="en-AU" dirty="0" err="1" smtClean="0"/>
              <a:t>Javascript</a:t>
            </a:r>
            <a:r>
              <a:rPr lang="en-AU" dirty="0" smtClean="0"/>
              <a:t> Object Notation).</a:t>
            </a:r>
            <a:endParaRPr lang="en-AU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 smtClean="0"/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71500" y="1500188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Javascript has 3 types of objects: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Host  and Native Objects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40"/>
                <a:gridCol w="5543560"/>
              </a:tblGrid>
              <a:tr h="971544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Object Type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Some Examples</a:t>
                      </a:r>
                      <a:endParaRPr lang="en-AU" sz="3200" dirty="0"/>
                    </a:p>
                  </a:txBody>
                  <a:tcPr/>
                </a:tc>
              </a:tr>
              <a:tr h="1371605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Host Object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Document, Navigator, Window</a:t>
                      </a:r>
                      <a:endParaRPr lang="en-AU" sz="2800" dirty="0"/>
                    </a:p>
                  </a:txBody>
                  <a:tcPr/>
                </a:tc>
              </a:tr>
              <a:tr h="1371605"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Native Object</a:t>
                      </a:r>
                      <a:endParaRPr lang="en-A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 smtClean="0"/>
                        <a:t>String, Image,</a:t>
                      </a:r>
                      <a:r>
                        <a:rPr lang="en-AU" sz="2800" baseline="0" dirty="0" smtClean="0"/>
                        <a:t> Math, Array, Date, </a:t>
                      </a:r>
                      <a:r>
                        <a:rPr lang="en-AU" sz="2800" baseline="0" dirty="0" err="1" smtClean="0"/>
                        <a:t>RegExp</a:t>
                      </a:r>
                      <a:endParaRPr lang="en-AU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Javascript Object Notation (JSON)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This is not a way of creating user defined objects in Javascript.</a:t>
            </a:r>
          </a:p>
          <a:p>
            <a:r>
              <a:rPr lang="en-AU" smtClean="0"/>
              <a:t>It is a way of formatting data and transmitting data.</a:t>
            </a:r>
          </a:p>
          <a:p>
            <a:r>
              <a:rPr lang="en-AU" smtClean="0"/>
              <a:t>Easy to understand alternative to XML.</a:t>
            </a:r>
          </a:p>
          <a:p>
            <a:r>
              <a:rPr lang="en-AU" smtClean="0"/>
              <a:t> Support for JSON is built into the latest browsers.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AJAX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solidFill>
                  <a:srgbClr val="FF0000"/>
                </a:solidFill>
              </a:rPr>
              <a:t>A</a:t>
            </a:r>
            <a:r>
              <a:rPr lang="en-AU" smtClean="0"/>
              <a:t>synchronous </a:t>
            </a:r>
            <a:r>
              <a:rPr lang="en-AU" smtClean="0">
                <a:solidFill>
                  <a:srgbClr val="FF0000"/>
                </a:solidFill>
              </a:rPr>
              <a:t>J</a:t>
            </a:r>
            <a:r>
              <a:rPr lang="en-AU" smtClean="0"/>
              <a:t>avascript </a:t>
            </a:r>
            <a:r>
              <a:rPr lang="en-AU" smtClean="0">
                <a:solidFill>
                  <a:srgbClr val="FF0000"/>
                </a:solidFill>
              </a:rPr>
              <a:t>a</a:t>
            </a:r>
            <a:r>
              <a:rPr lang="en-AU" smtClean="0"/>
              <a:t>nd </a:t>
            </a:r>
            <a:r>
              <a:rPr lang="en-AU" smtClean="0">
                <a:solidFill>
                  <a:srgbClr val="FF0000"/>
                </a:solidFill>
              </a:rPr>
              <a:t>X</a:t>
            </a:r>
            <a:r>
              <a:rPr lang="en-AU" smtClean="0"/>
              <a:t>ML (AJAX) is a way for browsers to send HTTP requests independently (asynchronously) of user actions and reract to the responses sent back.</a:t>
            </a:r>
          </a:p>
          <a:p>
            <a:r>
              <a:rPr lang="en-AU" smtClean="0"/>
              <a:t>The response from the web server is not limited to being in XML format – it can also be in JSON or plain text.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Javascript Libraries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85750" y="5072063"/>
            <a:ext cx="2071688" cy="1571625"/>
          </a:xfrm>
        </p:spPr>
        <p:txBody>
          <a:bodyPr/>
          <a:lstStyle/>
          <a:p>
            <a:r>
              <a:rPr lang="en-AU" smtClean="0"/>
              <a:t>JQuery</a:t>
            </a:r>
          </a:p>
          <a:p>
            <a:r>
              <a:rPr lang="en-AU" smtClean="0"/>
              <a:t>DOJO</a:t>
            </a:r>
          </a:p>
          <a:p>
            <a:endParaRPr lang="en-AU" smtClean="0"/>
          </a:p>
          <a:p>
            <a:endParaRPr lang="en-AU" smtClean="0"/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500063" y="1571625"/>
            <a:ext cx="8215312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800">
                <a:latin typeface="Calibri" pitchFamily="34" charset="0"/>
              </a:rPr>
              <a:t>Over the last few years, the capabilities of javascript have been extended by javascript libraries.</a:t>
            </a:r>
          </a:p>
          <a:p>
            <a:endParaRPr lang="en-AU" sz="2800">
              <a:latin typeface="Calibri" pitchFamily="34" charset="0"/>
            </a:endParaRPr>
          </a:p>
          <a:p>
            <a:r>
              <a:rPr lang="en-AU" sz="2800">
                <a:latin typeface="Calibri" pitchFamily="34" charset="0"/>
              </a:rPr>
              <a:t>Javascript libraries can be used to enhance web pages and make it easier to use AJAX.</a:t>
            </a:r>
          </a:p>
          <a:p>
            <a:r>
              <a:rPr lang="en-AU" sz="2800">
                <a:latin typeface="Calibri" pitchFamily="34" charset="0"/>
              </a:rPr>
              <a:t> </a:t>
            </a:r>
          </a:p>
          <a:p>
            <a:r>
              <a:rPr lang="en-AU" sz="2800">
                <a:latin typeface="Calibri" pitchFamily="34" charset="0"/>
              </a:rPr>
              <a:t>They are also useful for hiding differences between browsers. Some popular libraries are :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071688" y="5072063"/>
            <a:ext cx="31432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AU" sz="3200">
                <a:latin typeface="Calibri" pitchFamily="34" charset="0"/>
              </a:rPr>
              <a:t>Scripaculous and Prototype </a:t>
            </a:r>
          </a:p>
          <a:p>
            <a:pPr>
              <a:buFont typeface="Arial" charset="0"/>
              <a:buChar char="•"/>
            </a:pPr>
            <a:r>
              <a:rPr lang="en-AU" sz="3200">
                <a:latin typeface="Calibri" pitchFamily="34" charset="0"/>
              </a:rPr>
              <a:t>YUI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357813" y="5000625"/>
            <a:ext cx="378618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AU" sz="3200">
                <a:latin typeface="Calibri" pitchFamily="34" charset="0"/>
              </a:rPr>
              <a:t>Mootools </a:t>
            </a:r>
          </a:p>
          <a:p>
            <a:pPr>
              <a:buFont typeface="Arial" charset="0"/>
              <a:buChar char="•"/>
            </a:pPr>
            <a:r>
              <a:rPr lang="en-AU" sz="3200">
                <a:latin typeface="Calibri" pitchFamily="34" charset="0"/>
              </a:rPr>
              <a:t>And many others.....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3"/>
          <p:cNvSpPr txBox="1">
            <a:spLocks noChangeArrowheads="1"/>
          </p:cNvSpPr>
          <p:nvPr/>
        </p:nvSpPr>
        <p:spPr bwMode="auto">
          <a:xfrm>
            <a:off x="3500438" y="2928938"/>
            <a:ext cx="25003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Intermission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Part 2 –Some Practical Javascript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3983038"/>
          </a:xfrm>
        </p:spPr>
        <p:txBody>
          <a:bodyPr/>
          <a:lstStyle/>
          <a:p>
            <a:r>
              <a:rPr lang="en-AU" smtClean="0"/>
              <a:t>Google Maps using Javascript</a:t>
            </a:r>
          </a:p>
          <a:p>
            <a:r>
              <a:rPr lang="en-AU" smtClean="0"/>
              <a:t>A simple drop down menu</a:t>
            </a:r>
          </a:p>
          <a:p>
            <a:r>
              <a:rPr lang="en-AU" smtClean="0"/>
              <a:t>Form validation</a:t>
            </a:r>
          </a:p>
          <a:p>
            <a:r>
              <a:rPr lang="en-AU" smtClean="0"/>
              <a:t>Recap – how much do we know so far and how much more do we need to know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err="1" smtClean="0"/>
              <a:t>Javascript</a:t>
            </a:r>
            <a:r>
              <a:rPr lang="en-AU" dirty="0" smtClean="0"/>
              <a:t> and distributed resources</a:t>
            </a:r>
            <a:endParaRPr lang="en-AU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Javascript can be used to access distributed resources on the web and put them together on the one page.</a:t>
            </a:r>
          </a:p>
          <a:p>
            <a:r>
              <a:rPr lang="en-AU" smtClean="0"/>
              <a:t>Relatively new role for Javascript.</a:t>
            </a:r>
          </a:p>
          <a:p>
            <a:r>
              <a:rPr lang="en-AU" smtClean="0"/>
              <a:t>Has given Javascript a new lease of life.</a:t>
            </a:r>
          </a:p>
          <a:p>
            <a:r>
              <a:rPr lang="en-AU" smtClean="0"/>
              <a:t>As a first example, we will look at accessing Google maps using javascript.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Google Maps API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3911600"/>
          </a:xfrm>
        </p:spPr>
        <p:txBody>
          <a:bodyPr/>
          <a:lstStyle/>
          <a:p>
            <a:r>
              <a:rPr lang="en-AU" smtClean="0"/>
              <a:t>Downloading a library at </a:t>
            </a:r>
            <a:r>
              <a:rPr lang="en-AU" smtClean="0">
                <a:hlinkClick r:id="rId2"/>
              </a:rPr>
              <a:t>http://maps.google.com/maps</a:t>
            </a:r>
            <a:endParaRPr lang="en-AU" smtClean="0"/>
          </a:p>
          <a:p>
            <a:r>
              <a:rPr lang="en-AU" smtClean="0"/>
              <a:t>Your own javascript code which creates a GMap2 object</a:t>
            </a:r>
          </a:p>
          <a:p>
            <a:r>
              <a:rPr lang="en-AU" smtClean="0"/>
              <a:t>Setting the properties of the GMap2 object so it has the controls and display features that you want.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71500" y="1500188"/>
            <a:ext cx="792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800">
                <a:latin typeface="Calibri" pitchFamily="34" charset="0"/>
              </a:rPr>
              <a:t>Involves the following components in the web page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Javascript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Responsible for the </a:t>
            </a:r>
            <a:r>
              <a:rPr lang="en-AU" smtClean="0">
                <a:solidFill>
                  <a:srgbClr val="FF0000"/>
                </a:solidFill>
              </a:rPr>
              <a:t>Behavioural Layer of websites.</a:t>
            </a:r>
            <a:endParaRPr lang="en-AU" smtClean="0"/>
          </a:p>
          <a:p>
            <a:r>
              <a:rPr lang="en-AU" smtClean="0"/>
              <a:t>Interpreted language embedded in browser.</a:t>
            </a:r>
          </a:p>
          <a:p>
            <a:r>
              <a:rPr lang="en-AU" smtClean="0"/>
              <a:t>Works on the client side</a:t>
            </a:r>
          </a:p>
          <a:p>
            <a:r>
              <a:rPr lang="en-AU" smtClean="0"/>
              <a:t>Syntax resembles that of C, C++ and Java</a:t>
            </a:r>
          </a:p>
          <a:p>
            <a:r>
              <a:rPr lang="en-AU" smtClean="0"/>
              <a:t>Object Oriented</a:t>
            </a:r>
          </a:p>
          <a:p>
            <a:pPr lvl="1"/>
            <a:r>
              <a:rPr lang="en-AU" smtClean="0"/>
              <a:t>Predefined Objects</a:t>
            </a:r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Google Maps API</a:t>
            </a:r>
          </a:p>
        </p:txBody>
      </p:sp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1000125" y="1500188"/>
            <a:ext cx="7286625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800">
                <a:latin typeface="Calibri" pitchFamily="34" charset="0"/>
              </a:rPr>
              <a:t>Your first step is to register with Google Maps</a:t>
            </a:r>
          </a:p>
          <a:p>
            <a:r>
              <a:rPr lang="en-AU" sz="2800">
                <a:latin typeface="Calibri" pitchFamily="34" charset="0"/>
              </a:rPr>
              <a:t>to use the Google Maps API.</a:t>
            </a:r>
          </a:p>
          <a:p>
            <a:endParaRPr lang="en-AU" sz="2800">
              <a:latin typeface="Calibri" pitchFamily="34" charset="0"/>
            </a:endParaRPr>
          </a:p>
          <a:p>
            <a:r>
              <a:rPr lang="en-AU" sz="2800">
                <a:latin typeface="Calibri" pitchFamily="34" charset="0"/>
              </a:rPr>
              <a:t>Website is :</a:t>
            </a:r>
          </a:p>
          <a:p>
            <a:endParaRPr lang="en-AU" sz="2800">
              <a:latin typeface="Calibri" pitchFamily="34" charset="0"/>
            </a:endParaRPr>
          </a:p>
          <a:p>
            <a:r>
              <a:rPr lang="en-AU" sz="2800">
                <a:latin typeface="Calibri" pitchFamily="34" charset="0"/>
                <a:hlinkClick r:id="rId2"/>
              </a:rPr>
              <a:t>http://code.google.com/apis/maps/signup.html</a:t>
            </a:r>
            <a:endParaRPr lang="en-AU" sz="2800">
              <a:latin typeface="Calibri" pitchFamily="34" charset="0"/>
            </a:endParaRPr>
          </a:p>
          <a:p>
            <a:endParaRPr lang="en-AU" sz="2800">
              <a:latin typeface="Calibri" pitchFamily="34" charset="0"/>
            </a:endParaRPr>
          </a:p>
          <a:p>
            <a:r>
              <a:rPr lang="en-AU" sz="2800">
                <a:latin typeface="Calibri" pitchFamily="34" charset="0"/>
              </a:rPr>
              <a:t>Each website gets a unique key.</a:t>
            </a:r>
          </a:p>
          <a:p>
            <a:endParaRPr lang="en-AU" sz="2800">
              <a:latin typeface="Calibri" pitchFamily="34" charset="0"/>
            </a:endParaRPr>
          </a:p>
          <a:p>
            <a:r>
              <a:rPr lang="en-AU" sz="2800">
                <a:latin typeface="Calibri" pitchFamily="34" charset="0"/>
              </a:rPr>
              <a:t>The key is used to access the Google Maps API.</a:t>
            </a:r>
          </a:p>
          <a:p>
            <a:endParaRPr lang="en-AU" sz="2800">
              <a:latin typeface="Calibri" pitchFamily="34" charset="0"/>
            </a:endParaRPr>
          </a:p>
          <a:p>
            <a:endParaRPr lang="en-AU" sz="2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Google Maps API – a simple example</a:t>
            </a:r>
            <a:endParaRPr lang="en-AU" dirty="0"/>
          </a:p>
        </p:txBody>
      </p:sp>
      <p:pic>
        <p:nvPicPr>
          <p:cNvPr id="45058" name="Content Placeholder 3" descr="javascript_google_maps_simpl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8650" y="1600200"/>
            <a:ext cx="7886700" cy="4525963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Google Maps API – a simple example</a:t>
            </a:r>
            <a:endParaRPr lang="en-AU" dirty="0"/>
          </a:p>
        </p:txBody>
      </p:sp>
      <p:pic>
        <p:nvPicPr>
          <p:cNvPr id="46082" name="Content Placeholder 3" descr="javascript_google_maps_simple_outpu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20725" y="1600200"/>
            <a:ext cx="7702550" cy="452596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Adding a marker to a Map</a:t>
            </a:r>
          </a:p>
        </p:txBody>
      </p:sp>
      <p:pic>
        <p:nvPicPr>
          <p:cNvPr id="47106" name="Content Placeholder 3" descr="google_maps_add_marker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857375"/>
            <a:ext cx="8175625" cy="4529138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the previous page appears</a:t>
            </a:r>
          </a:p>
        </p:txBody>
      </p:sp>
      <p:pic>
        <p:nvPicPr>
          <p:cNvPr id="48130" name="Content Placeholder 3" descr="google_maps_add_markers_outpu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32000" y="1600200"/>
            <a:ext cx="5080000" cy="452596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Google Maps Features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AU" smtClean="0"/>
              <a:t>Info windows.</a:t>
            </a:r>
          </a:p>
          <a:p>
            <a:r>
              <a:rPr lang="en-AU" smtClean="0"/>
              <a:t>Embedding forms in info windows.</a:t>
            </a:r>
          </a:p>
          <a:p>
            <a:r>
              <a:rPr lang="en-AU" smtClean="0"/>
              <a:t>Retrieving latitude and longitude by clicking on a map.</a:t>
            </a:r>
          </a:p>
          <a:p>
            <a:r>
              <a:rPr lang="en-AU" smtClean="0"/>
              <a:t>Using AJAX to interact with the Google Maps API</a:t>
            </a:r>
          </a:p>
          <a:p>
            <a:r>
              <a:rPr lang="en-AU" smtClean="0"/>
              <a:t>Many other features.....</a:t>
            </a: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928688" y="5786438"/>
            <a:ext cx="7429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400">
                <a:latin typeface="Calibri" pitchFamily="34" charset="0"/>
              </a:rPr>
              <a:t>See http://code.google.com/apis/maps/documentation/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simple drop down menu</a:t>
            </a:r>
          </a:p>
        </p:txBody>
      </p:sp>
      <p:pic>
        <p:nvPicPr>
          <p:cNvPr id="50178" name="Content Placeholder 4" descr="javascript_simple_drop_down_menu_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71750" y="3143250"/>
            <a:ext cx="4044950" cy="3197225"/>
          </a:xfrm>
        </p:spPr>
      </p:pic>
      <p:sp>
        <p:nvSpPr>
          <p:cNvPr id="50179" name="TextBox 3"/>
          <p:cNvSpPr txBox="1">
            <a:spLocks noChangeArrowheads="1"/>
          </p:cNvSpPr>
          <p:nvPr/>
        </p:nvSpPr>
        <p:spPr bwMode="auto">
          <a:xfrm>
            <a:off x="642938" y="1714500"/>
            <a:ext cx="778668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Uses a combination of CSS, HTML and Javascript.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Simple drop down menu – the HTML</a:t>
            </a:r>
            <a:endParaRPr lang="en-AU" dirty="0"/>
          </a:p>
        </p:txBody>
      </p:sp>
      <p:pic>
        <p:nvPicPr>
          <p:cNvPr id="51202" name="Content Placeholder 3" descr="javascript_simple_drop_down_menu_html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28688" y="1600200"/>
            <a:ext cx="7375525" cy="5070475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Simple drop down menu – the CSS</a:t>
            </a:r>
          </a:p>
        </p:txBody>
      </p:sp>
      <p:pic>
        <p:nvPicPr>
          <p:cNvPr id="52226" name="Content Placeholder 3" descr="javascript_simple_drop_down_menu_css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03375"/>
            <a:ext cx="8229600" cy="451961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Simple drop down menu – the </a:t>
            </a:r>
            <a:r>
              <a:rPr lang="en-AU" dirty="0" err="1" smtClean="0"/>
              <a:t>Javascript</a:t>
            </a:r>
            <a:endParaRPr lang="en-AU" dirty="0"/>
          </a:p>
        </p:txBody>
      </p:sp>
      <p:pic>
        <p:nvPicPr>
          <p:cNvPr id="53250" name="Content Placeholder 3" descr="javascript_simple_drop_down_menu_javascrip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38" y="1600200"/>
            <a:ext cx="7064375" cy="5114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86812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What </a:t>
            </a:r>
            <a:r>
              <a:rPr lang="en-AU" dirty="0" err="1" smtClean="0"/>
              <a:t>Javascript</a:t>
            </a:r>
            <a:r>
              <a:rPr lang="en-AU" dirty="0" smtClean="0"/>
              <a:t> does and how it does it</a:t>
            </a:r>
            <a:endParaRPr lang="en-AU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Provides code that reacts to events in the web page. </a:t>
            </a:r>
          </a:p>
          <a:p>
            <a:r>
              <a:rPr lang="en-AU" smtClean="0"/>
              <a:t>Does this by interacting with the Document Object Model (DOM) of the web page.</a:t>
            </a:r>
          </a:p>
          <a:p>
            <a:r>
              <a:rPr lang="en-AU" smtClean="0"/>
              <a:t>Using </a:t>
            </a:r>
            <a:r>
              <a:rPr lang="en-AU" smtClean="0">
                <a:solidFill>
                  <a:srgbClr val="FF0000"/>
                </a:solidFill>
              </a:rPr>
              <a:t>a</a:t>
            </a:r>
            <a:r>
              <a:rPr lang="en-AU" smtClean="0"/>
              <a:t>synchronous </a:t>
            </a:r>
            <a:r>
              <a:rPr lang="en-AU" smtClean="0">
                <a:solidFill>
                  <a:srgbClr val="FF0000"/>
                </a:solidFill>
              </a:rPr>
              <a:t>j</a:t>
            </a:r>
            <a:r>
              <a:rPr lang="en-AU" smtClean="0"/>
              <a:t>avascript </a:t>
            </a:r>
            <a:r>
              <a:rPr lang="en-AU" smtClean="0">
                <a:solidFill>
                  <a:srgbClr val="FF0000"/>
                </a:solidFill>
              </a:rPr>
              <a:t>a</a:t>
            </a:r>
            <a:r>
              <a:rPr lang="en-AU" smtClean="0"/>
              <a:t>nd </a:t>
            </a:r>
            <a:r>
              <a:rPr lang="en-AU" smtClean="0">
                <a:solidFill>
                  <a:srgbClr val="FF0000"/>
                </a:solidFill>
              </a:rPr>
              <a:t>X</a:t>
            </a:r>
            <a:r>
              <a:rPr lang="en-AU" smtClean="0"/>
              <a:t>ML (AJAX) it can also send user independent requests to web servers and process their responses.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A short digression – The list-style property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Lists have a CSS property called the list-style property.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default value for this means that the list displays in point form down the page.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Many other values of this property are possible.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In the drop down menu example the list-style property was set to “none”.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effect of this is demonstrated in the next slide.</a:t>
            </a:r>
            <a:endParaRPr lang="en-A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list-style property</a:t>
            </a:r>
          </a:p>
        </p:txBody>
      </p:sp>
      <p:pic>
        <p:nvPicPr>
          <p:cNvPr id="55298" name="Content Placeholder 3" descr="javascript_css_list_styl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8388" y="1600200"/>
            <a:ext cx="7146925" cy="52578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14338" y="1600200"/>
            <a:ext cx="8229600" cy="4525963"/>
          </a:xfrm>
        </p:spPr>
        <p:txBody>
          <a:bodyPr/>
          <a:lstStyle/>
          <a:p>
            <a:r>
              <a:rPr lang="en-AU" smtClean="0"/>
              <a:t>Refers to the checking of form data for correctness before submitting it to a server.</a:t>
            </a:r>
          </a:p>
          <a:p>
            <a:r>
              <a:rPr lang="en-AU" smtClean="0"/>
              <a:t>Traditional Role for Javascript</a:t>
            </a:r>
          </a:p>
          <a:p>
            <a:r>
              <a:rPr lang="en-AU" smtClean="0"/>
              <a:t>Still as important as it ever was. Invalid submitted data can affect security and response times of websites.</a:t>
            </a:r>
          </a:p>
          <a:p>
            <a:r>
              <a:rPr lang="en-AU" smtClean="0"/>
              <a:t>Especially important in e-commerce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Basic Form</a:t>
            </a:r>
          </a:p>
        </p:txBody>
      </p:sp>
      <p:pic>
        <p:nvPicPr>
          <p:cNvPr id="57346" name="Content Placeholder 3" descr="javascript_form_validation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7063" y="1285875"/>
            <a:ext cx="8045450" cy="557212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AU" smtClean="0"/>
              <a:t>The Form</a:t>
            </a:r>
          </a:p>
        </p:txBody>
      </p:sp>
      <p:pic>
        <p:nvPicPr>
          <p:cNvPr id="58370" name="Content Placeholder 3" descr="javascript_form_html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" y="1181100"/>
            <a:ext cx="8013700" cy="5676900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pic>
        <p:nvPicPr>
          <p:cNvPr id="59394" name="Content Placeholder 5" descr="javascript_form_validation_code_1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1785938"/>
            <a:ext cx="8737600" cy="4833937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pic>
        <p:nvPicPr>
          <p:cNvPr id="60418" name="Content Placeholder 3" descr="javascript_form_validation_code_2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563" y="1785938"/>
            <a:ext cx="8786812" cy="4786312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pic>
        <p:nvPicPr>
          <p:cNvPr id="61442" name="Content Placeholder 3" descr="javascript_form_validation_code_3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35063" y="1301750"/>
            <a:ext cx="7008812" cy="5424488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example functions can be easily re-used to validate other types of fields – e.g. alphabetical, alphanumeric, etc.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Also possible to do validation using </a:t>
            </a:r>
            <a:r>
              <a:rPr lang="en-AU" dirty="0" err="1" smtClean="0"/>
              <a:t>RegExp</a:t>
            </a:r>
            <a:r>
              <a:rPr lang="en-AU" dirty="0" smtClean="0"/>
              <a:t> object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degree of validation carried out is directly proportional to the criticality of the data.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Drop down lists and AJAX can also be used to validate fields.</a:t>
            </a:r>
            <a:endParaRPr lang="en-A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 Validation</a:t>
            </a:r>
          </a:p>
        </p:txBody>
      </p:sp>
      <p:pic>
        <p:nvPicPr>
          <p:cNvPr id="63490" name="Content Placeholder 3" descr="javascript_form_validation_form_layout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1643063"/>
            <a:ext cx="8139112" cy="44815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Structure, Presentation and Behaviour – a caveat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CSS Pseudo classes like :hover are altering behaviour.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/>
              <a:t>Javascript</a:t>
            </a:r>
            <a:r>
              <a:rPr lang="en-AU" dirty="0" smtClean="0"/>
              <a:t> can add, delete and change (X)HTML tags. Thus altering structure.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/>
              <a:t>Javascript</a:t>
            </a:r>
            <a:r>
              <a:rPr lang="en-AU" dirty="0" smtClean="0"/>
              <a:t> can change styles – thus altering presentation.</a:t>
            </a:r>
            <a:endParaRPr lang="en-AU" dirty="0"/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357188" y="1643063"/>
            <a:ext cx="84296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The strict division of labour between (X)HTML </a:t>
            </a:r>
          </a:p>
          <a:p>
            <a:r>
              <a:rPr lang="en-AU" sz="3200">
                <a:latin typeface="Calibri" pitchFamily="34" charset="0"/>
              </a:rPr>
              <a:t>for structure, CSS for presentation and Javascript </a:t>
            </a:r>
          </a:p>
          <a:p>
            <a:r>
              <a:rPr lang="en-AU" sz="3200">
                <a:latin typeface="Calibri" pitchFamily="34" charset="0"/>
              </a:rPr>
              <a:t>for behaviour is not the full picture. For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 recap – where are we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3402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So far we have looked at 3 essential components of websites – (X)HTML, CSS and </a:t>
            </a:r>
            <a:r>
              <a:rPr lang="en-AU" dirty="0" err="1" smtClean="0"/>
              <a:t>Javascript</a:t>
            </a:r>
            <a:r>
              <a:rPr lang="en-AU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Are these enough to create a fully functioning, maintainable website ? 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sz="4000" b="1" dirty="0" smtClean="0">
                <a:solidFill>
                  <a:srgbClr val="FF0000"/>
                </a:solidFill>
              </a:rPr>
              <a:t>NO.....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We still need to learn about ....</a:t>
            </a:r>
            <a:endParaRPr lang="en-AU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AU" dirty="0" smtClean="0"/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AU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AU" dirty="0" smtClean="0"/>
              <a:t>More essential parts of web programming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Server Side scripting languages e.g. PHP, JSP, ASP, </a:t>
            </a:r>
            <a:r>
              <a:rPr lang="en-AU" dirty="0" err="1" smtClean="0"/>
              <a:t>perl</a:t>
            </a:r>
            <a:r>
              <a:rPr lang="en-AU" dirty="0" smtClean="0"/>
              <a:t> etc.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    Once we have learned about at least one scripting language (and basic HTML, CSS and </a:t>
            </a:r>
            <a:r>
              <a:rPr lang="en-AU" dirty="0" err="1" smtClean="0"/>
              <a:t>Javascript</a:t>
            </a:r>
            <a:r>
              <a:rPr lang="en-AU" dirty="0" smtClean="0"/>
              <a:t>) we have the essential knowledge, but we also should know about 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AJAX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/>
              <a:t>Javascript</a:t>
            </a:r>
            <a:r>
              <a:rPr lang="en-AU" dirty="0" smtClean="0"/>
              <a:t> Libraries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Accessing databases from server side scripting languages.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Web Security</a:t>
            </a:r>
            <a:endParaRPr lang="en-A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Summary</a:t>
            </a:r>
            <a:endParaRPr lang="en-AU" smtClean="0"/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smtClean="0"/>
              <a:t>Characteristics of Javascript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Responsible for the behavioural layer (note CSS also has some influence as well)</a:t>
            </a:r>
            <a:endParaRPr lang="en-AU" smtClean="0"/>
          </a:p>
          <a:p>
            <a:pPr lvl="1">
              <a:lnSpc>
                <a:spcPct val="90000"/>
              </a:lnSpc>
            </a:pPr>
            <a:r>
              <a:rPr lang="en-US" smtClean="0"/>
              <a:t>Object Oriented Language</a:t>
            </a:r>
            <a:endParaRPr lang="en-AU" smtClean="0"/>
          </a:p>
          <a:p>
            <a:pPr lvl="1">
              <a:lnSpc>
                <a:spcPct val="90000"/>
              </a:lnSpc>
            </a:pPr>
            <a:r>
              <a:rPr lang="en-US" smtClean="0"/>
              <a:t>Interpreted language</a:t>
            </a:r>
            <a:endParaRPr lang="en-AU" smtClean="0"/>
          </a:p>
          <a:p>
            <a:pPr>
              <a:lnSpc>
                <a:spcPct val="90000"/>
              </a:lnSpc>
            </a:pPr>
            <a:r>
              <a:rPr lang="en-US" smtClean="0"/>
              <a:t>The DOM</a:t>
            </a:r>
            <a:endParaRPr lang="en-AU" smtClean="0"/>
          </a:p>
          <a:p>
            <a:pPr lvl="1">
              <a:lnSpc>
                <a:spcPct val="90000"/>
              </a:lnSpc>
            </a:pPr>
            <a:r>
              <a:rPr lang="en-US" smtClean="0"/>
              <a:t>Every web page has one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Javascript can interact with the DOM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DOM Nodes and their properties</a:t>
            </a:r>
            <a:endParaRPr lang="en-AU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Summary</a:t>
            </a:r>
            <a:endParaRPr lang="en-AU" smtClean="0"/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smtClean="0"/>
              <a:t>InnerHTML</a:t>
            </a:r>
          </a:p>
          <a:p>
            <a:pPr lvl="1"/>
            <a:r>
              <a:rPr lang="en-US" sz="2400" smtClean="0"/>
              <a:t>Invented by Microsoft but now a feature of all browsers and will probably become part of HTML 5</a:t>
            </a:r>
          </a:p>
          <a:p>
            <a:pPr lvl="1"/>
            <a:r>
              <a:rPr lang="en-US" sz="2400" smtClean="0"/>
              <a:t>Alters the HTML between an opening and closing tag</a:t>
            </a:r>
          </a:p>
          <a:p>
            <a:pPr lvl="1"/>
            <a:r>
              <a:rPr lang="en-US" sz="2400" smtClean="0"/>
              <a:t>Inner HTML example</a:t>
            </a:r>
            <a:endParaRPr lang="en-AU" sz="2400" smtClean="0"/>
          </a:p>
          <a:p>
            <a:r>
              <a:rPr lang="en-AU" sz="2800" smtClean="0"/>
              <a:t>Javascript Objects, AJAX and advanced features</a:t>
            </a:r>
          </a:p>
          <a:p>
            <a:pPr lvl="1"/>
            <a:r>
              <a:rPr lang="en-US" sz="2400" smtClean="0"/>
              <a:t>Objects – Host, Native and user defined</a:t>
            </a:r>
          </a:p>
          <a:p>
            <a:pPr lvl="1"/>
            <a:r>
              <a:rPr lang="en-US" sz="2400" smtClean="0"/>
              <a:t>JSON</a:t>
            </a:r>
          </a:p>
          <a:p>
            <a:pPr lvl="1"/>
            <a:r>
              <a:rPr lang="en-US" sz="2400" smtClean="0"/>
              <a:t>AJAX</a:t>
            </a:r>
          </a:p>
          <a:p>
            <a:pPr lvl="1"/>
            <a:r>
              <a:rPr lang="en-US" sz="2400" smtClean="0"/>
              <a:t>Javascript Libraries.</a:t>
            </a:r>
            <a:endParaRPr lang="en-AU" sz="240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Summary</a:t>
            </a:r>
            <a:endParaRPr lang="en-AU" smtClean="0"/>
          </a:p>
        </p:txBody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practical applications of javascript</a:t>
            </a:r>
          </a:p>
          <a:p>
            <a:pPr lvl="1"/>
            <a:r>
              <a:rPr lang="en-US" smtClean="0"/>
              <a:t>Google Maps</a:t>
            </a:r>
          </a:p>
          <a:p>
            <a:pPr lvl="1"/>
            <a:r>
              <a:rPr lang="en-US" smtClean="0"/>
              <a:t>Drop down menus</a:t>
            </a:r>
          </a:p>
          <a:p>
            <a:pPr lvl="1"/>
            <a:r>
              <a:rPr lang="en-US" smtClean="0"/>
              <a:t>Form validation</a:t>
            </a:r>
            <a:endParaRPr lang="en-AU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</a:p>
        </p:txBody>
      </p:sp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142875" y="1357313"/>
            <a:ext cx="885825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W3C Schools Javascript Website : </a:t>
            </a:r>
            <a:r>
              <a:rPr lang="en-AU" sz="3200">
                <a:latin typeface="Calibri" pitchFamily="34" charset="0"/>
                <a:hlinkClick r:id="rId2"/>
              </a:rPr>
              <a:t>http://www.w3schools.com/js/default.asp</a:t>
            </a:r>
            <a:endParaRPr lang="en-AU" sz="3200">
              <a:latin typeface="Calibri" pitchFamily="34" charset="0"/>
            </a:endParaRPr>
          </a:p>
          <a:p>
            <a:endParaRPr lang="en-AU" sz="3200">
              <a:latin typeface="Calibri" pitchFamily="34" charset="0"/>
            </a:endParaRPr>
          </a:p>
          <a:p>
            <a:r>
              <a:rPr lang="en-AU" sz="3200">
                <a:latin typeface="Calibri" pitchFamily="34" charset="0"/>
              </a:rPr>
              <a:t>Keith, Jeremy : DOM Scripting</a:t>
            </a:r>
          </a:p>
          <a:p>
            <a:r>
              <a:rPr lang="en-AU" sz="3200">
                <a:latin typeface="Calibri" pitchFamily="34" charset="0"/>
              </a:rPr>
              <a:t>Sambells, Jeffrey : Advanced DOM Scripting</a:t>
            </a:r>
          </a:p>
          <a:p>
            <a:r>
              <a:rPr lang="en-AU" sz="3200">
                <a:latin typeface="Calibri" pitchFamily="34" charset="0"/>
              </a:rPr>
              <a:t>The websites referred to in the lecture and many others....</a:t>
            </a:r>
          </a:p>
          <a:p>
            <a:endParaRPr lang="en-AU" sz="3200">
              <a:latin typeface="Calibri" pitchFamily="34" charset="0"/>
            </a:endParaRPr>
          </a:p>
          <a:p>
            <a:r>
              <a:rPr lang="en-AU" sz="3200">
                <a:solidFill>
                  <a:srgbClr val="FF0000"/>
                </a:solidFill>
                <a:latin typeface="Calibri" pitchFamily="34" charset="0"/>
              </a:rPr>
              <a:t>*</a:t>
            </a:r>
            <a:r>
              <a:rPr lang="en-AU" sz="3200">
                <a:latin typeface="Calibri" pitchFamily="34" charset="0"/>
              </a:rPr>
              <a:t> </a:t>
            </a:r>
            <a:r>
              <a:rPr lang="en-AU" sz="2800">
                <a:latin typeface="Calibri" pitchFamily="34" charset="0"/>
              </a:rPr>
              <a:t>Books on Javascript more than 3 years old are not reliable due to the rapid recent development of Javascript.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Javascript Standards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Javascript is a dialect of a more general scripting language (ECMAScript)</a:t>
            </a:r>
          </a:p>
          <a:p>
            <a:r>
              <a:rPr lang="en-AU" smtClean="0"/>
              <a:t>The versions of Javascript in most browsers have proprietory i.e. non-standard extensions.</a:t>
            </a:r>
          </a:p>
          <a:p>
            <a:r>
              <a:rPr lang="en-AU" smtClean="0"/>
              <a:t>All new code must be standards compliant javascript.</a:t>
            </a:r>
          </a:p>
          <a:p>
            <a:r>
              <a:rPr lang="en-AU" smtClean="0"/>
              <a:t>Javascript debuggers are available for all the major browsers.</a:t>
            </a:r>
          </a:p>
          <a:p>
            <a:endParaRPr lang="en-AU" smtClean="0"/>
          </a:p>
          <a:p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role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69728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Special effects (event driven programming)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Form validation (a traditional role, but still important)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AJAX – Interaction with the web server.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As a component of “Web 2.0” i.e. as a tool allowing content from other websites to be incorporated into your website.  </a:t>
            </a:r>
            <a:endParaRPr lang="en-AU" dirty="0"/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71500" y="1285875"/>
            <a:ext cx="792956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3200">
                <a:latin typeface="Calibri" pitchFamily="34" charset="0"/>
              </a:rPr>
              <a:t>Javascript has many roles in contemporary websites.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357188" y="5857875"/>
            <a:ext cx="8429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2800">
                <a:latin typeface="Calibri" pitchFamily="34" charset="0"/>
              </a:rPr>
              <a:t>Before examining these roles, we need to look at the DOM and how javascript interacts with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Every web page is represented as a hierarchical tree structure.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All the page’s html elements, attributes and content are in the web page’s DOM.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smtClean="0"/>
              <a:t>The DOM structure is standardised by the W3C.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dirty="0" err="1" smtClean="0"/>
              <a:t>Javascript</a:t>
            </a:r>
            <a:r>
              <a:rPr lang="en-AU" dirty="0" smtClean="0"/>
              <a:t> can add, delete and alter a web page’s DOM on occurrence of particular event – this is the “behavioural” layer of a web page.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DOM – an example</a:t>
            </a:r>
          </a:p>
        </p:txBody>
      </p:sp>
      <p:pic>
        <p:nvPicPr>
          <p:cNvPr id="22530" name="Content Placeholder 3" descr="javascript_dom_tree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1975" y="1600200"/>
            <a:ext cx="802005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1860</Words>
  <Application>Microsoft Office PowerPoint</Application>
  <PresentationFormat>On-screen Show (4:3)</PresentationFormat>
  <Paragraphs>236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Advanced Javascript &amp; the Document Object Model (DOM)</vt:lpstr>
      <vt:lpstr>Part 1 – Lecture Summary</vt:lpstr>
      <vt:lpstr>Javascript</vt:lpstr>
      <vt:lpstr>What Javascript does and how it does it</vt:lpstr>
      <vt:lpstr>Structure, Presentation and Behaviour – a caveat</vt:lpstr>
      <vt:lpstr>Javascript Standards</vt:lpstr>
      <vt:lpstr>The role of Javascript</vt:lpstr>
      <vt:lpstr>The DOM</vt:lpstr>
      <vt:lpstr>The DOM – an example</vt:lpstr>
      <vt:lpstr>Using Firebug to visualise the DOM</vt:lpstr>
      <vt:lpstr>Exploring the DOM</vt:lpstr>
      <vt:lpstr>DOM Child Nodes</vt:lpstr>
      <vt:lpstr>DOM Node properties</vt:lpstr>
      <vt:lpstr>Simple DOM Manipulation </vt:lpstr>
      <vt:lpstr>Simple DOM Manipulation </vt:lpstr>
      <vt:lpstr>Simple DOM Manipulation </vt:lpstr>
      <vt:lpstr>Inner HTML</vt:lpstr>
      <vt:lpstr>InnerHTML</vt:lpstr>
      <vt:lpstr>Standards Compliant Javascript</vt:lpstr>
      <vt:lpstr>Standards Compliant Javascript</vt:lpstr>
      <vt:lpstr>Javascript Objects</vt:lpstr>
      <vt:lpstr>Host  and Native Objects</vt:lpstr>
      <vt:lpstr>Javascript Object Notation (JSON)</vt:lpstr>
      <vt:lpstr>AJAX</vt:lpstr>
      <vt:lpstr>Javascript Libraries</vt:lpstr>
      <vt:lpstr>PowerPoint Presentation</vt:lpstr>
      <vt:lpstr>Part 2 –Some Practical Javascript</vt:lpstr>
      <vt:lpstr>Javascript and distributed resources</vt:lpstr>
      <vt:lpstr>The Google Maps API</vt:lpstr>
      <vt:lpstr>The Google Maps API</vt:lpstr>
      <vt:lpstr>Google Maps API – a simple example</vt:lpstr>
      <vt:lpstr>Google Maps API – a simple example</vt:lpstr>
      <vt:lpstr>Adding a marker to a Map</vt:lpstr>
      <vt:lpstr>How the previous page appears</vt:lpstr>
      <vt:lpstr>Other Google Maps Features</vt:lpstr>
      <vt:lpstr>A simple drop down menu</vt:lpstr>
      <vt:lpstr>Simple drop down menu – the HTML</vt:lpstr>
      <vt:lpstr>Simple drop down menu – the CSS</vt:lpstr>
      <vt:lpstr>Simple drop down menu – the Javascript</vt:lpstr>
      <vt:lpstr>A short digression – The list-style property</vt:lpstr>
      <vt:lpstr>The list-style property</vt:lpstr>
      <vt:lpstr>Form Validation</vt:lpstr>
      <vt:lpstr>A Basic Form</vt:lpstr>
      <vt:lpstr>The Form</vt:lpstr>
      <vt:lpstr>Form Validation</vt:lpstr>
      <vt:lpstr>Form Validation</vt:lpstr>
      <vt:lpstr>Form Validation</vt:lpstr>
      <vt:lpstr>Form Validation</vt:lpstr>
      <vt:lpstr>Form Validation</vt:lpstr>
      <vt:lpstr>A recap – where are we ?</vt:lpstr>
      <vt:lpstr>More essential parts of web programming</vt:lpstr>
      <vt:lpstr>Lecture Summary</vt:lpstr>
      <vt:lpstr>Lecture Summary</vt:lpstr>
      <vt:lpstr>Lecture Summary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bernardd</dc:creator>
  <cp:lastModifiedBy>Mao Lin Huang</cp:lastModifiedBy>
  <cp:revision>223</cp:revision>
  <dcterms:created xsi:type="dcterms:W3CDTF">2009-12-30T23:50:54Z</dcterms:created>
  <dcterms:modified xsi:type="dcterms:W3CDTF">2013-03-21T05:49:06Z</dcterms:modified>
</cp:coreProperties>
</file>