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9"/>
  </p:notesMasterIdLst>
  <p:sldIdLst>
    <p:sldId id="256" r:id="rId2"/>
    <p:sldId id="260" r:id="rId3"/>
    <p:sldId id="261" r:id="rId4"/>
    <p:sldId id="257" r:id="rId5"/>
    <p:sldId id="258" r:id="rId6"/>
    <p:sldId id="263" r:id="rId7"/>
    <p:sldId id="264" r:id="rId8"/>
    <p:sldId id="265" r:id="rId9"/>
    <p:sldId id="266" r:id="rId10"/>
    <p:sldId id="259" r:id="rId11"/>
    <p:sldId id="262" r:id="rId12"/>
    <p:sldId id="267" r:id="rId13"/>
    <p:sldId id="268" r:id="rId14"/>
    <p:sldId id="270" r:id="rId15"/>
    <p:sldId id="269" r:id="rId16"/>
    <p:sldId id="271" r:id="rId17"/>
    <p:sldId id="272" r:id="rId18"/>
    <p:sldId id="273" r:id="rId19"/>
    <p:sldId id="274" r:id="rId20"/>
    <p:sldId id="275" r:id="rId21"/>
    <p:sldId id="276" r:id="rId22"/>
    <p:sldId id="284" r:id="rId23"/>
    <p:sldId id="280" r:id="rId24"/>
    <p:sldId id="281" r:id="rId25"/>
    <p:sldId id="282" r:id="rId26"/>
    <p:sldId id="277" r:id="rId27"/>
    <p:sldId id="27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9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9306D6-57B4-244F-9C60-519A3FD82A1C}" type="datetimeFigureOut">
              <a:rPr lang="en-US" smtClean="0"/>
              <a:t>4/10/17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AEBC46-3E9F-7A42-A710-43A555B6B94B}" type="slidenum">
              <a:rPr lang="en-US" smtClean="0"/>
              <a:t>‹#›</a:t>
            </a:fld>
            <a:endParaRPr lang="en-US"/>
          </a:p>
        </p:txBody>
      </p:sp>
    </p:spTree>
    <p:extLst>
      <p:ext uri="{BB962C8B-B14F-4D97-AF65-F5344CB8AC3E}">
        <p14:creationId xmlns:p14="http://schemas.microsoft.com/office/powerpoint/2010/main" val="34710098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CustomShape 1"/>
          <p:cNvSpPr/>
          <p:nvPr/>
        </p:nvSpPr>
        <p:spPr>
          <a:xfrm>
            <a:off x="3886200" y="868680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fld id="{A2E8662B-0F09-40CF-8FA4-C547C9413D35}" type="slidenum">
              <a:rPr lang="en-US" sz="1200">
                <a:latin typeface="Arial"/>
              </a:rPr>
              <a:t>6</a:t>
            </a:fld>
            <a:endParaRPr/>
          </a:p>
        </p:txBody>
      </p:sp>
      <p:sp>
        <p:nvSpPr>
          <p:cNvPr id="1030" name="PlaceHolder 2"/>
          <p:cNvSpPr>
            <a:spLocks noGrp="1"/>
          </p:cNvSpPr>
          <p:nvPr>
            <p:ph type="body"/>
          </p:nvPr>
        </p:nvSpPr>
        <p:spPr>
          <a:xfrm>
            <a:off x="914400" y="4343400"/>
            <a:ext cx="5029200" cy="4115160"/>
          </a:xfrm>
          <a:prstGeom prst="rect">
            <a:avLst/>
          </a:prstGeom>
        </p:spPr>
        <p:txBody>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CustomShape 1"/>
          <p:cNvSpPr/>
          <p:nvPr/>
        </p:nvSpPr>
        <p:spPr>
          <a:xfrm>
            <a:off x="3886200" y="868680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fld id="{48FCCB8A-E9DF-44F2-B520-13D4363A0BFA}" type="slidenum">
              <a:rPr lang="en-US" sz="1200">
                <a:latin typeface="Arial"/>
              </a:rPr>
              <a:t>7</a:t>
            </a:fld>
            <a:endParaRPr/>
          </a:p>
        </p:txBody>
      </p:sp>
      <p:sp>
        <p:nvSpPr>
          <p:cNvPr id="1032" name="PlaceHolder 2"/>
          <p:cNvSpPr>
            <a:spLocks noGrp="1"/>
          </p:cNvSpPr>
          <p:nvPr>
            <p:ph type="body"/>
          </p:nvPr>
        </p:nvSpPr>
        <p:spPr>
          <a:xfrm>
            <a:off x="914400" y="4343400"/>
            <a:ext cx="5029200" cy="4115160"/>
          </a:xfrm>
          <a:prstGeom prst="rect">
            <a:avLst/>
          </a:prstGeom>
        </p:spPr>
        <p:txBody>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CustomShape 1"/>
          <p:cNvSpPr/>
          <p:nvPr/>
        </p:nvSpPr>
        <p:spPr>
          <a:xfrm>
            <a:off x="3886200" y="868680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fld id="{8C8CB1DA-110F-47D7-BC7B-0221C5D25A31}" type="slidenum">
              <a:rPr lang="en-US" sz="1200">
                <a:latin typeface="Arial"/>
              </a:rPr>
              <a:t>8</a:t>
            </a:fld>
            <a:endParaRPr/>
          </a:p>
        </p:txBody>
      </p:sp>
      <p:sp>
        <p:nvSpPr>
          <p:cNvPr id="1034" name="PlaceHolder 2"/>
          <p:cNvSpPr>
            <a:spLocks noGrp="1"/>
          </p:cNvSpPr>
          <p:nvPr>
            <p:ph type="body"/>
          </p:nvPr>
        </p:nvSpPr>
        <p:spPr>
          <a:xfrm>
            <a:off x="914400" y="4343400"/>
            <a:ext cx="5029200" cy="4115160"/>
          </a:xfrm>
          <a:prstGeom prst="rect">
            <a:avLst/>
          </a:prstGeom>
        </p:spPr>
        <p:txBody>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CustomShape 1"/>
          <p:cNvSpPr/>
          <p:nvPr/>
        </p:nvSpPr>
        <p:spPr>
          <a:xfrm>
            <a:off x="3886200" y="8686800"/>
            <a:ext cx="297180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fld id="{2C5A49CE-560A-436E-B582-B97B75887112}" type="slidenum">
              <a:rPr lang="en-US" sz="1200">
                <a:latin typeface="Arial"/>
              </a:rPr>
              <a:t>9</a:t>
            </a:fld>
            <a:endParaRPr/>
          </a:p>
        </p:txBody>
      </p:sp>
      <p:sp>
        <p:nvSpPr>
          <p:cNvPr id="1036" name="PlaceHolder 2"/>
          <p:cNvSpPr>
            <a:spLocks noGrp="1"/>
          </p:cNvSpPr>
          <p:nvPr>
            <p:ph type="body"/>
          </p:nvPr>
        </p:nvSpPr>
        <p:spPr>
          <a:xfrm>
            <a:off x="914400" y="4343400"/>
            <a:ext cx="5029200" cy="4115160"/>
          </a:xfrm>
          <a:prstGeom prst="rect">
            <a:avLst/>
          </a:prstGeom>
        </p:spPr>
        <p:txBody>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5600" y="4495800"/>
            <a:ext cx="5867400" cy="762000"/>
          </a:xfrm>
        </p:spPr>
        <p:txBody>
          <a:bodyPr>
            <a:noAutofit/>
          </a:bodyPr>
          <a:lstStyle>
            <a:lvl1pPr algn="ctr">
              <a:defRPr sz="4400" baseline="0">
                <a:solidFill>
                  <a:schemeClr val="bg1"/>
                </a:solidFill>
                <a:effectLst>
                  <a:outerShdw blurRad="38100" dist="38100" dir="2700000" algn="tl">
                    <a:srgbClr val="000000">
                      <a:alpha val="43137"/>
                    </a:srgbClr>
                  </a:outerShdw>
                </a:effectLst>
              </a:defRPr>
            </a:lvl1pPr>
          </a:lstStyle>
          <a:p>
            <a:r>
              <a:rPr lang="en-US" dirty="0" smtClean="0"/>
              <a:t>Your Master Title</a:t>
            </a:r>
            <a:endParaRPr lang="en-US" dirty="0"/>
          </a:p>
        </p:txBody>
      </p:sp>
      <p:sp>
        <p:nvSpPr>
          <p:cNvPr id="3" name="Subtitle 2"/>
          <p:cNvSpPr>
            <a:spLocks noGrp="1"/>
          </p:cNvSpPr>
          <p:nvPr>
            <p:ph type="subTitle" idx="1"/>
          </p:nvPr>
        </p:nvSpPr>
        <p:spPr>
          <a:xfrm>
            <a:off x="2159000" y="5257800"/>
            <a:ext cx="4827608" cy="381000"/>
          </a:xfrm>
        </p:spPr>
        <p:txBody>
          <a:bodyPr>
            <a:normAutofit/>
          </a:bodyPr>
          <a:lstStyle>
            <a:lvl1pPr marL="0" indent="0" algn="ctr">
              <a:buNone/>
              <a:defRPr sz="1800">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6F7A5ECF-CA06-8B4A-981C-FEE02A56E55A}" type="datetimeFigureOut">
              <a:rPr lang="en-US" smtClean="0"/>
              <a:t>4/3/17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3F55731-FCA0-7249-BA8F-992C2926A58A}" type="slidenum">
              <a:rPr lang="en-US" smtClean="0"/>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bg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F7A5ECF-CA06-8B4A-981C-FEE02A56E55A}" type="datetimeFigureOut">
              <a:rPr lang="en-US" smtClean="0"/>
              <a:t>4/3/17</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83F55731-FCA0-7249-BA8F-992C2926A58A}" type="slidenum">
              <a:rPr lang="en-US" smtClean="0"/>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6F7A5ECF-CA06-8B4A-981C-FEE02A56E55A}" type="datetimeFigureOut">
              <a:rPr lang="en-US" smtClean="0"/>
              <a:t>4/3/17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3F55731-FCA0-7249-BA8F-992C2926A58A}" type="slidenum">
              <a:rPr lang="en-US" smtClean="0"/>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6F7A5ECF-CA06-8B4A-981C-FEE02A56E55A}" type="datetimeFigureOut">
              <a:rPr lang="en-US" smtClean="0"/>
              <a:t>4/3/17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3F55731-FCA0-7249-BA8F-992C2926A58A}" type="slidenum">
              <a:rPr lang="en-US" smtClean="0"/>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8965" y="1443835"/>
            <a:ext cx="8229600" cy="5261765"/>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6F7A5ECF-CA06-8B4A-981C-FEE02A56E55A}" type="datetimeFigureOut">
              <a:rPr lang="en-US" smtClean="0"/>
              <a:t>4/3/17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3F55731-FCA0-7249-BA8F-992C2926A58A}" type="slidenum">
              <a:rPr lang="en-US" smtClean="0"/>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fld id="{6F7A5ECF-CA06-8B4A-981C-FEE02A56E55A}" type="datetimeFigureOut">
              <a:rPr lang="en-US" smtClean="0"/>
              <a:t>4/3/17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3F55731-FCA0-7249-BA8F-992C2926A58A}" type="slidenum">
              <a:rPr lang="en-US" smtClean="0"/>
              <a:t>‹#›</a:t>
            </a:fld>
            <a:endParaRPr lang="en-US"/>
          </a:p>
        </p:txBody>
      </p:sp>
      <p:sp>
        <p:nvSpPr>
          <p:cNvPr id="9" name="Title 1"/>
          <p:cNvSpPr>
            <a:spLocks noGrp="1"/>
          </p:cNvSpPr>
          <p:nvPr>
            <p:ph type="title"/>
          </p:nvPr>
        </p:nvSpPr>
        <p:spPr>
          <a:xfrm>
            <a:off x="457200" y="148130"/>
            <a:ext cx="8229600" cy="1143000"/>
          </a:xfrm>
        </p:spPr>
        <p:txBody>
          <a:bodyPr>
            <a:normAutofit/>
          </a:bodyPr>
          <a:lstStyle>
            <a:lvl1pPr algn="l">
              <a:defRPr sz="3600">
                <a:solidFill>
                  <a:schemeClr val="bg1"/>
                </a:solidFill>
              </a:defRPr>
            </a:lvl1pPr>
          </a:lstStyle>
          <a:p>
            <a:r>
              <a:rPr lang="en-US" smtClean="0"/>
              <a:t>Click to edit Master title style</a:t>
            </a:r>
            <a:endParaRPr lang="en-US" dirty="0"/>
          </a:p>
        </p:txBody>
      </p:sp>
      <p:sp>
        <p:nvSpPr>
          <p:cNvPr id="10" name="Content Placeholder 2"/>
          <p:cNvSpPr>
            <a:spLocks noGrp="1"/>
          </p:cNvSpPr>
          <p:nvPr>
            <p:ph idx="1"/>
          </p:nvPr>
        </p:nvSpPr>
        <p:spPr>
          <a:xfrm>
            <a:off x="448965" y="1443835"/>
            <a:ext cx="8229600" cy="5261765"/>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58900" y="4949825"/>
            <a:ext cx="6400800" cy="688975"/>
          </a:xfrm>
        </p:spPr>
        <p:txBody>
          <a:bodyPr anchor="t"/>
          <a:lstStyle>
            <a:lvl1pPr algn="ctr">
              <a:defRPr sz="2800" b="1" cap="all">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58900" y="4495800"/>
            <a:ext cx="6400800" cy="444500"/>
          </a:xfrm>
        </p:spPr>
        <p:txBody>
          <a:bodyPr anchor="b">
            <a:normAutofit/>
          </a:bodyPr>
          <a:lstStyle>
            <a:lvl1pPr marL="0" indent="0" algn="ctr">
              <a:buNone/>
              <a:defRPr sz="1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6F7A5ECF-CA06-8B4A-981C-FEE02A56E55A}" type="datetimeFigureOut">
              <a:rPr lang="en-US" smtClean="0"/>
              <a:t>4/3/17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3F55731-FCA0-7249-BA8F-992C2926A58A}" type="slidenum">
              <a:rPr lang="en-US" smtClean="0"/>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fld id="{6F7A5ECF-CA06-8B4A-981C-FEE02A56E55A}" type="datetimeFigureOut">
              <a:rPr lang="en-US" smtClean="0"/>
              <a:t>4/3/17</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83F55731-FCA0-7249-BA8F-992C2926A58A}" type="slidenum">
              <a:rPr lang="en-US" smtClean="0"/>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91355"/>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21217"/>
            <a:ext cx="4040188" cy="3798583"/>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91355"/>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21217"/>
            <a:ext cx="4041775" cy="3798583"/>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solidFill>
                  <a:schemeClr val="bg1"/>
                </a:solidFill>
              </a:defRPr>
            </a:lvl1pPr>
          </a:lstStyle>
          <a:p>
            <a:fld id="{6F7A5ECF-CA06-8B4A-981C-FEE02A56E55A}" type="datetimeFigureOut">
              <a:rPr lang="en-US" smtClean="0"/>
              <a:t>4/3/17</a:t>
            </a:fld>
            <a:endParaRPr lang="en-US"/>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83F55731-FCA0-7249-BA8F-992C2926A58A}" type="slidenum">
              <a:rPr lang="en-US" smtClean="0"/>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6F7A5ECF-CA06-8B4A-981C-FEE02A56E55A}" type="datetimeFigureOut">
              <a:rPr lang="en-US" smtClean="0"/>
              <a:t>4/3/17</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83F55731-FCA0-7249-BA8F-992C2926A58A}" type="slidenum">
              <a:rPr lang="en-US" smtClean="0"/>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fld id="{6F7A5ECF-CA06-8B4A-981C-FEE02A56E55A}" type="datetimeFigureOut">
              <a:rPr lang="en-US" smtClean="0"/>
              <a:t>4/3/17</a:t>
            </a:fld>
            <a:endParaRPr lang="en-US"/>
          </a:p>
        </p:txBody>
      </p:sp>
      <p:sp>
        <p:nvSpPr>
          <p:cNvPr id="3" name="Footer Placeholder 2"/>
          <p:cNvSpPr>
            <a:spLocks noGrp="1"/>
          </p:cNvSpPr>
          <p:nvPr>
            <p:ph type="ftr" sz="quarter" idx="11"/>
          </p:nvPr>
        </p:nvSpPr>
        <p:spPr/>
        <p:txBody>
          <a:bodyPr/>
          <a:lstStyle>
            <a:lvl1pPr>
              <a:defRPr>
                <a:solidFill>
                  <a:schemeClr val="bg1"/>
                </a:solidFill>
              </a:defRPr>
            </a:lvl1pPr>
          </a:lstStyle>
          <a:p>
            <a:endParaRPr lang="en-US"/>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83F55731-FCA0-7249-BA8F-992C2926A58A}" type="slidenum">
              <a:rPr lang="en-US" smtClean="0"/>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F7A5ECF-CA06-8B4A-981C-FEE02A56E55A}" type="datetimeFigureOut">
              <a:rPr lang="en-US" smtClean="0"/>
              <a:t>4/3/17</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83F55731-FCA0-7249-BA8F-992C2926A58A}" type="slidenum">
              <a:rPr lang="en-US" smtClean="0"/>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6F7A5ECF-CA06-8B4A-981C-FEE02A56E55A}" type="datetimeFigureOut">
              <a:rPr lang="en-US" smtClean="0"/>
              <a:t>4/3/17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83F55731-FCA0-7249-BA8F-992C2926A58A}" type="slidenum">
              <a:rPr lang="en-US" smtClean="0"/>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icrosoft New Tai Lue" pitchFamily="34" charset="0"/>
          <a:ea typeface="Microsoft Himalaya" pitchFamily="2" charset="0"/>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18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18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 – X86 ASM (32bit)</a:t>
            </a:r>
            <a:endParaRPr lang="en-US" dirty="0"/>
          </a:p>
        </p:txBody>
      </p:sp>
      <p:sp>
        <p:nvSpPr>
          <p:cNvPr id="3" name="Subtitle 2"/>
          <p:cNvSpPr>
            <a:spLocks noGrp="1"/>
          </p:cNvSpPr>
          <p:nvPr>
            <p:ph type="subTitle" idx="1"/>
          </p:nvPr>
        </p:nvSpPr>
        <p:spPr/>
        <p:txBody>
          <a:bodyPr/>
          <a:lstStyle/>
          <a:p>
            <a:r>
              <a:rPr lang="en-US" dirty="0" smtClean="0"/>
              <a:t>Presented by Christopher Doege</a:t>
            </a:r>
            <a:endParaRPr lang="en-US" dirty="0"/>
          </a:p>
        </p:txBody>
      </p:sp>
    </p:spTree>
    <p:extLst>
      <p:ext uri="{BB962C8B-B14F-4D97-AF65-F5344CB8AC3E}">
        <p14:creationId xmlns:p14="http://schemas.microsoft.com/office/powerpoint/2010/main" val="352753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X86 Registers </a:t>
            </a:r>
            <a:endParaRPr lang="en-US" dirty="0"/>
          </a:p>
        </p:txBody>
      </p:sp>
      <p:sp>
        <p:nvSpPr>
          <p:cNvPr id="3" name="Content Placeholder 2"/>
          <p:cNvSpPr>
            <a:spLocks noGrp="1"/>
          </p:cNvSpPr>
          <p:nvPr>
            <p:ph idx="1"/>
          </p:nvPr>
        </p:nvSpPr>
        <p:spPr/>
        <p:txBody>
          <a:bodyPr/>
          <a:lstStyle/>
          <a:p>
            <a:pPr>
              <a:buFont typeface="Arial"/>
              <a:buChar char="•"/>
            </a:pPr>
            <a:r>
              <a:rPr lang="en-US" dirty="0">
                <a:latin typeface="Arial"/>
              </a:rPr>
              <a:t>Registers are small memory storage areas built into the processor (still volatile memory)</a:t>
            </a:r>
            <a:endParaRPr lang="en-US" dirty="0"/>
          </a:p>
          <a:p>
            <a:pPr>
              <a:buFont typeface="Arial"/>
              <a:buChar char="•"/>
            </a:pPr>
            <a:r>
              <a:rPr lang="en-US" dirty="0">
                <a:latin typeface="Arial"/>
              </a:rPr>
              <a:t>8 “general purpose” registers + the instruction pointer which points at the next instruction to execute</a:t>
            </a:r>
            <a:endParaRPr lang="en-US" dirty="0"/>
          </a:p>
          <a:p>
            <a:pPr lvl="1">
              <a:buFont typeface="Arial"/>
              <a:buChar char="–"/>
            </a:pPr>
            <a:r>
              <a:rPr lang="en-US" dirty="0">
                <a:latin typeface="Arial"/>
              </a:rPr>
              <a:t>But two of the 8 are not that general</a:t>
            </a:r>
            <a:endParaRPr lang="en-US" dirty="0"/>
          </a:p>
          <a:p>
            <a:pPr>
              <a:buFont typeface="Arial"/>
              <a:buChar char="•"/>
            </a:pPr>
            <a:r>
              <a:rPr lang="en-US" dirty="0">
                <a:latin typeface="Arial"/>
              </a:rPr>
              <a:t>On x86-32, registers are 32 bits </a:t>
            </a:r>
            <a:r>
              <a:rPr lang="en-US" dirty="0" smtClean="0">
                <a:latin typeface="Arial"/>
              </a:rPr>
              <a:t>long</a:t>
            </a:r>
            <a:endParaRPr lang="en-US" dirty="0"/>
          </a:p>
        </p:txBody>
      </p:sp>
    </p:spTree>
    <p:extLst>
      <p:ext uri="{BB962C8B-B14F-4D97-AF65-F5344CB8AC3E}">
        <p14:creationId xmlns:p14="http://schemas.microsoft.com/office/powerpoint/2010/main" val="2705764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X86 Register </a:t>
            </a:r>
            <a:r>
              <a:rPr lang="en-US" dirty="0" err="1" smtClean="0"/>
              <a:t>Cont</a:t>
            </a:r>
            <a:r>
              <a:rPr lang="is-IS" dirty="0" smtClean="0"/>
              <a:t>…</a:t>
            </a:r>
            <a:endParaRPr lang="en-US" dirty="0"/>
          </a:p>
        </p:txBody>
      </p:sp>
      <p:sp>
        <p:nvSpPr>
          <p:cNvPr id="3" name="Content Placeholder 2"/>
          <p:cNvSpPr>
            <a:spLocks noGrp="1"/>
          </p:cNvSpPr>
          <p:nvPr>
            <p:ph idx="1"/>
          </p:nvPr>
        </p:nvSpPr>
        <p:spPr/>
        <p:txBody>
          <a:bodyPr/>
          <a:lstStyle/>
          <a:p>
            <a:r>
              <a:rPr lang="en-US" dirty="0" smtClean="0"/>
              <a:t>EAX – Return value</a:t>
            </a:r>
          </a:p>
          <a:p>
            <a:r>
              <a:rPr lang="en-US" dirty="0" smtClean="0"/>
              <a:t>EBX – Generic / general purpose, Data Base</a:t>
            </a:r>
          </a:p>
          <a:p>
            <a:r>
              <a:rPr lang="en-US" dirty="0" smtClean="0"/>
              <a:t>ECX – Loop count, </a:t>
            </a:r>
            <a:r>
              <a:rPr lang="en-US" dirty="0" err="1" smtClean="0"/>
              <a:t>param</a:t>
            </a:r>
            <a:endParaRPr lang="en-US" dirty="0" smtClean="0"/>
          </a:p>
          <a:p>
            <a:r>
              <a:rPr lang="en-US" dirty="0" smtClean="0"/>
              <a:t>EDX – </a:t>
            </a:r>
            <a:r>
              <a:rPr lang="en-US" dirty="0" err="1" smtClean="0"/>
              <a:t>Params</a:t>
            </a:r>
            <a:r>
              <a:rPr lang="en-US" dirty="0" smtClean="0"/>
              <a:t>, Data, Math, I/O</a:t>
            </a:r>
          </a:p>
          <a:p>
            <a:r>
              <a:rPr lang="en-US" dirty="0" smtClean="0"/>
              <a:t>ESI –  Source Index (Also used in strings)</a:t>
            </a:r>
          </a:p>
          <a:p>
            <a:r>
              <a:rPr lang="en-US" dirty="0" smtClean="0"/>
              <a:t>EDI –  Destination Index (Also used in strings)</a:t>
            </a:r>
          </a:p>
          <a:p>
            <a:r>
              <a:rPr lang="en-US" dirty="0" smtClean="0"/>
              <a:t>EBP – Base Pointer (Start of the stack frame)</a:t>
            </a:r>
          </a:p>
          <a:p>
            <a:r>
              <a:rPr lang="en-US" dirty="0" smtClean="0"/>
              <a:t>ESP – Stack Pointer (End of the stack frame)</a:t>
            </a:r>
          </a:p>
          <a:p>
            <a:r>
              <a:rPr lang="en-US" dirty="0" smtClean="0"/>
              <a:t>EIP –  Instruction Pointer</a:t>
            </a:r>
          </a:p>
          <a:p>
            <a:r>
              <a:rPr lang="en-US" dirty="0" smtClean="0"/>
              <a:t>EFLAGS – Flags register </a:t>
            </a:r>
          </a:p>
          <a:p>
            <a:endParaRPr lang="en-US" dirty="0"/>
          </a:p>
        </p:txBody>
      </p:sp>
    </p:spTree>
    <p:extLst>
      <p:ext uri="{BB962C8B-B14F-4D97-AF65-F5344CB8AC3E}">
        <p14:creationId xmlns:p14="http://schemas.microsoft.com/office/powerpoint/2010/main" val="334949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X86 Register </a:t>
            </a:r>
            <a:r>
              <a:rPr lang="en-US" dirty="0" err="1" smtClean="0"/>
              <a:t>Cont</a:t>
            </a:r>
            <a:r>
              <a:rPr lang="is-IS" dirty="0" smtClean="0"/>
              <a:t>…</a:t>
            </a:r>
            <a:endParaRPr lang="en-US" dirty="0"/>
          </a:p>
        </p:txBody>
      </p:sp>
      <p:pic>
        <p:nvPicPr>
          <p:cNvPr id="4" name="Content Placeholder 3"/>
          <p:cNvPicPr>
            <a:picLocks noGrp="1" noChangeAspect="1"/>
          </p:cNvPicPr>
          <p:nvPr>
            <p:ph idx="1"/>
          </p:nvPr>
        </p:nvPicPr>
        <p:blipFill>
          <a:blip r:embed="rId2"/>
          <a:srcRect l="889" r="889"/>
          <a:stretch>
            <a:fillRect/>
          </a:stretch>
        </p:blipFill>
        <p:spPr/>
      </p:pic>
    </p:spTree>
    <p:extLst>
      <p:ext uri="{BB962C8B-B14F-4D97-AF65-F5344CB8AC3E}">
        <p14:creationId xmlns:p14="http://schemas.microsoft.com/office/powerpoint/2010/main" val="2432921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X86 Flags (Important Ones)</a:t>
            </a:r>
            <a:endParaRPr lang="en-US" dirty="0"/>
          </a:p>
        </p:txBody>
      </p:sp>
      <p:sp>
        <p:nvSpPr>
          <p:cNvPr id="3" name="Content Placeholder 2"/>
          <p:cNvSpPr>
            <a:spLocks noGrp="1"/>
          </p:cNvSpPr>
          <p:nvPr>
            <p:ph idx="1"/>
          </p:nvPr>
        </p:nvSpPr>
        <p:spPr/>
        <p:txBody>
          <a:bodyPr>
            <a:normAutofit lnSpcReduction="10000"/>
          </a:bodyPr>
          <a:lstStyle/>
          <a:p>
            <a:r>
              <a:rPr lang="en-US" dirty="0" smtClean="0"/>
              <a:t>CF – Carry Flag: Used in arithmetic to determine if a bit change has occurred out of the MSB</a:t>
            </a:r>
          </a:p>
          <a:p>
            <a:r>
              <a:rPr lang="en-US" dirty="0" smtClean="0"/>
              <a:t>OF – Overflow Flag: Used to determine a change out of MSB in signed arithmetic. </a:t>
            </a:r>
          </a:p>
          <a:p>
            <a:r>
              <a:rPr lang="en-US" dirty="0" smtClean="0"/>
              <a:t>SF – Signed Flag: Used in arithmetic to determine if the MSB is 1 in last operation. </a:t>
            </a:r>
          </a:p>
          <a:p>
            <a:r>
              <a:rPr lang="en-US" dirty="0" smtClean="0"/>
              <a:t>ZF – Zero Flag: Used in arithmetic to tell if the result is 0. </a:t>
            </a:r>
          </a:p>
          <a:p>
            <a:r>
              <a:rPr lang="en-US" dirty="0" smtClean="0"/>
              <a:t>TF – Trap Flag: Enables debuggers to single step through a program. </a:t>
            </a:r>
          </a:p>
          <a:p>
            <a:r>
              <a:rPr lang="en-US" dirty="0" smtClean="0"/>
              <a:t>PF – Parity Flag: Determines if bits are odd or even. Used in Decimal math. </a:t>
            </a:r>
          </a:p>
        </p:txBody>
      </p:sp>
    </p:spTree>
    <p:extLst>
      <p:ext uri="{BB962C8B-B14F-4D97-AF65-F5344CB8AC3E}">
        <p14:creationId xmlns:p14="http://schemas.microsoft.com/office/powerpoint/2010/main" val="809911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X86 Registers </a:t>
            </a:r>
            <a:r>
              <a:rPr lang="en-US" dirty="0" err="1" smtClean="0"/>
              <a:t>Cont</a:t>
            </a:r>
            <a:r>
              <a:rPr lang="is-IS" dirty="0" smtClean="0"/>
              <a:t>…</a:t>
            </a:r>
            <a:endParaRPr lang="en-US" dirty="0"/>
          </a:p>
        </p:txBody>
      </p:sp>
      <p:sp>
        <p:nvSpPr>
          <p:cNvPr id="3" name="Content Placeholder 2"/>
          <p:cNvSpPr>
            <a:spLocks noGrp="1"/>
          </p:cNvSpPr>
          <p:nvPr>
            <p:ph idx="1"/>
          </p:nvPr>
        </p:nvSpPr>
        <p:spPr/>
        <p:txBody>
          <a:bodyPr>
            <a:noAutofit/>
          </a:bodyPr>
          <a:lstStyle/>
          <a:p>
            <a:pPr>
              <a:lnSpc>
                <a:spcPct val="90000"/>
              </a:lnSpc>
              <a:buFont typeface="Arial"/>
              <a:buChar char="•"/>
            </a:pPr>
            <a:r>
              <a:rPr lang="en-US" sz="2400" dirty="0">
                <a:latin typeface="Arial"/>
              </a:rPr>
              <a:t>Caller-save registers - </a:t>
            </a:r>
            <a:r>
              <a:rPr lang="en-US" sz="2400" dirty="0" err="1">
                <a:latin typeface="Arial"/>
              </a:rPr>
              <a:t>eax</a:t>
            </a:r>
            <a:r>
              <a:rPr lang="en-US" sz="2400" dirty="0">
                <a:latin typeface="Arial"/>
              </a:rPr>
              <a:t>, </a:t>
            </a:r>
            <a:r>
              <a:rPr lang="en-US" sz="2400" dirty="0" err="1">
                <a:latin typeface="Arial"/>
              </a:rPr>
              <a:t>edx</a:t>
            </a:r>
            <a:r>
              <a:rPr lang="en-US" sz="2400" dirty="0">
                <a:latin typeface="Arial"/>
              </a:rPr>
              <a:t>, </a:t>
            </a:r>
            <a:r>
              <a:rPr lang="en-US" sz="2400" dirty="0" err="1">
                <a:latin typeface="Arial"/>
              </a:rPr>
              <a:t>ecx</a:t>
            </a:r>
            <a:endParaRPr lang="en-US" sz="3200" dirty="0"/>
          </a:p>
          <a:p>
            <a:pPr lvl="1">
              <a:lnSpc>
                <a:spcPct val="90000"/>
              </a:lnSpc>
              <a:buFont typeface="Arial"/>
              <a:buChar char="–"/>
            </a:pPr>
            <a:r>
              <a:rPr lang="en-US" dirty="0">
                <a:latin typeface="Arial"/>
              </a:rPr>
              <a:t>If the caller has anything in the registers that it cares about, the caller is in charge of saving the value before a call to a subroutine, and restoring the value after the call returns</a:t>
            </a:r>
            <a:endParaRPr lang="en-US" sz="2800" dirty="0"/>
          </a:p>
          <a:p>
            <a:pPr lvl="1">
              <a:lnSpc>
                <a:spcPct val="90000"/>
              </a:lnSpc>
              <a:buFont typeface="Arial"/>
              <a:buChar char="–"/>
            </a:pPr>
            <a:r>
              <a:rPr lang="en-US" dirty="0">
                <a:latin typeface="Arial"/>
              </a:rPr>
              <a:t>Put another way - the </a:t>
            </a:r>
            <a:r>
              <a:rPr lang="en-US" dirty="0" err="1">
                <a:latin typeface="Arial"/>
              </a:rPr>
              <a:t>callee</a:t>
            </a:r>
            <a:r>
              <a:rPr lang="en-US" dirty="0">
                <a:latin typeface="Arial"/>
              </a:rPr>
              <a:t> can (and is highly likely to) modify values in caller-save registers</a:t>
            </a:r>
            <a:endParaRPr lang="en-US" sz="2800" dirty="0"/>
          </a:p>
          <a:p>
            <a:pPr>
              <a:lnSpc>
                <a:spcPct val="90000"/>
              </a:lnSpc>
              <a:buFont typeface="Arial"/>
              <a:buChar char="•"/>
            </a:pPr>
            <a:r>
              <a:rPr lang="en-US" sz="2400" dirty="0" err="1">
                <a:latin typeface="Arial"/>
              </a:rPr>
              <a:t>Callee</a:t>
            </a:r>
            <a:r>
              <a:rPr lang="en-US" sz="2400" dirty="0">
                <a:latin typeface="Arial"/>
              </a:rPr>
              <a:t>-save registers - </a:t>
            </a:r>
            <a:r>
              <a:rPr lang="en-US" sz="2400" dirty="0" err="1">
                <a:latin typeface="Arial"/>
              </a:rPr>
              <a:t>ebp</a:t>
            </a:r>
            <a:r>
              <a:rPr lang="en-US" sz="2400" dirty="0">
                <a:latin typeface="Arial"/>
              </a:rPr>
              <a:t>, </a:t>
            </a:r>
            <a:r>
              <a:rPr lang="en-US" sz="2400" dirty="0" err="1">
                <a:latin typeface="Arial"/>
              </a:rPr>
              <a:t>ebx</a:t>
            </a:r>
            <a:r>
              <a:rPr lang="en-US" sz="2400" dirty="0">
                <a:latin typeface="Arial"/>
              </a:rPr>
              <a:t>, </a:t>
            </a:r>
            <a:r>
              <a:rPr lang="en-US" sz="2400" dirty="0" err="1">
                <a:latin typeface="Arial"/>
              </a:rPr>
              <a:t>esi</a:t>
            </a:r>
            <a:r>
              <a:rPr lang="en-US" sz="2400" dirty="0">
                <a:latin typeface="Arial"/>
              </a:rPr>
              <a:t>, </a:t>
            </a:r>
            <a:r>
              <a:rPr lang="en-US" sz="2400" dirty="0" err="1">
                <a:latin typeface="Arial"/>
              </a:rPr>
              <a:t>edi</a:t>
            </a:r>
            <a:endParaRPr lang="en-US" sz="3200" dirty="0"/>
          </a:p>
          <a:p>
            <a:pPr lvl="1">
              <a:lnSpc>
                <a:spcPct val="90000"/>
              </a:lnSpc>
              <a:buFont typeface="Arial"/>
              <a:buChar char="–"/>
            </a:pPr>
            <a:r>
              <a:rPr lang="en-US" dirty="0">
                <a:latin typeface="Arial"/>
              </a:rPr>
              <a:t>If the </a:t>
            </a:r>
            <a:r>
              <a:rPr lang="en-US" dirty="0" err="1">
                <a:latin typeface="Arial"/>
              </a:rPr>
              <a:t>callee</a:t>
            </a:r>
            <a:r>
              <a:rPr lang="en-US" dirty="0">
                <a:latin typeface="Arial"/>
              </a:rPr>
              <a:t> needs to use more registers than are saved by the caller, the </a:t>
            </a:r>
            <a:r>
              <a:rPr lang="en-US" dirty="0" err="1">
                <a:latin typeface="Arial"/>
              </a:rPr>
              <a:t>callee</a:t>
            </a:r>
            <a:r>
              <a:rPr lang="en-US" dirty="0">
                <a:latin typeface="Arial"/>
              </a:rPr>
              <a:t> is responsible for making sure the values are stored/restored</a:t>
            </a:r>
            <a:endParaRPr lang="en-US" sz="2800" dirty="0"/>
          </a:p>
          <a:p>
            <a:pPr lvl="1">
              <a:lnSpc>
                <a:spcPct val="90000"/>
              </a:lnSpc>
              <a:buFont typeface="Arial"/>
              <a:buChar char="–"/>
            </a:pPr>
            <a:r>
              <a:rPr lang="en-US" dirty="0">
                <a:latin typeface="Arial"/>
              </a:rPr>
              <a:t>Put another way - the </a:t>
            </a:r>
            <a:r>
              <a:rPr lang="en-US" dirty="0" err="1">
                <a:latin typeface="Arial"/>
              </a:rPr>
              <a:t>callee</a:t>
            </a:r>
            <a:r>
              <a:rPr lang="en-US" dirty="0">
                <a:latin typeface="Arial"/>
              </a:rPr>
              <a:t> must be a good citizen and not modify registers which the caller didn’t save, unless the </a:t>
            </a:r>
            <a:r>
              <a:rPr lang="en-US" dirty="0" err="1">
                <a:latin typeface="Arial"/>
              </a:rPr>
              <a:t>callee</a:t>
            </a:r>
            <a:r>
              <a:rPr lang="en-US" dirty="0">
                <a:latin typeface="Arial"/>
              </a:rPr>
              <a:t> itself saves and restores the existing </a:t>
            </a:r>
            <a:r>
              <a:rPr lang="en-US" dirty="0" smtClean="0">
                <a:latin typeface="Arial"/>
              </a:rPr>
              <a:t>values</a:t>
            </a:r>
            <a:endParaRPr lang="en-US" sz="2800" dirty="0"/>
          </a:p>
        </p:txBody>
      </p:sp>
    </p:spTree>
    <p:extLst>
      <p:ext uri="{BB962C8B-B14F-4D97-AF65-F5344CB8AC3E}">
        <p14:creationId xmlns:p14="http://schemas.microsoft.com/office/powerpoint/2010/main" val="1770785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Instruction</a:t>
            </a:r>
            <a:endParaRPr lang="en-US" dirty="0"/>
          </a:p>
        </p:txBody>
      </p:sp>
      <p:sp>
        <p:nvSpPr>
          <p:cNvPr id="3" name="Content Placeholder 2"/>
          <p:cNvSpPr>
            <a:spLocks noGrp="1"/>
          </p:cNvSpPr>
          <p:nvPr>
            <p:ph idx="1"/>
          </p:nvPr>
        </p:nvSpPr>
        <p:spPr/>
        <p:txBody>
          <a:bodyPr/>
          <a:lstStyle/>
          <a:p>
            <a:pPr>
              <a:buFont typeface="Arial"/>
              <a:buChar char="•"/>
            </a:pPr>
            <a:r>
              <a:rPr lang="en-US" dirty="0">
                <a:solidFill>
                  <a:srgbClr val="FFFFFF"/>
                </a:solidFill>
                <a:latin typeface="Arial"/>
              </a:rPr>
              <a:t>NOP - No Operation! No registers, no values, no </a:t>
            </a:r>
            <a:r>
              <a:rPr lang="en-US" dirty="0" err="1">
                <a:solidFill>
                  <a:srgbClr val="FFFFFF"/>
                </a:solidFill>
                <a:latin typeface="Arial"/>
              </a:rPr>
              <a:t>nothin</a:t>
            </a:r>
            <a:r>
              <a:rPr lang="en-US" dirty="0">
                <a:solidFill>
                  <a:srgbClr val="FFFFFF"/>
                </a:solidFill>
                <a:latin typeface="Arial"/>
              </a:rPr>
              <a:t>’!</a:t>
            </a:r>
            <a:endParaRPr lang="en-US" dirty="0">
              <a:solidFill>
                <a:srgbClr val="FFFFFF"/>
              </a:solidFill>
            </a:endParaRPr>
          </a:p>
          <a:p>
            <a:pPr>
              <a:buFont typeface="Arial"/>
              <a:buChar char="•"/>
            </a:pPr>
            <a:r>
              <a:rPr lang="en-US" dirty="0">
                <a:solidFill>
                  <a:srgbClr val="FFFFFF"/>
                </a:solidFill>
                <a:latin typeface="Arial"/>
              </a:rPr>
              <a:t>Just there to pad/align bytes, or to delay time</a:t>
            </a:r>
            <a:endParaRPr lang="en-US" dirty="0">
              <a:solidFill>
                <a:srgbClr val="FFFFFF"/>
              </a:solidFill>
            </a:endParaRPr>
          </a:p>
          <a:p>
            <a:pPr>
              <a:buFont typeface="Arial"/>
              <a:buChar char="•"/>
            </a:pPr>
            <a:r>
              <a:rPr lang="en-US" dirty="0">
                <a:solidFill>
                  <a:srgbClr val="FFFFFF"/>
                </a:solidFill>
                <a:latin typeface="Arial"/>
              </a:rPr>
              <a:t>Bad guys use it to make simple exploits more </a:t>
            </a:r>
            <a:r>
              <a:rPr lang="en-US" dirty="0" smtClean="0">
                <a:solidFill>
                  <a:srgbClr val="FFFFFF"/>
                </a:solidFill>
                <a:latin typeface="Arial"/>
              </a:rPr>
              <a:t>reliable</a:t>
            </a:r>
          </a:p>
          <a:p>
            <a:pPr>
              <a:buFont typeface="Arial"/>
              <a:buChar char="•"/>
            </a:pPr>
            <a:r>
              <a:rPr lang="en-US" dirty="0" smtClean="0">
                <a:solidFill>
                  <a:srgbClr val="FFFFFF"/>
                </a:solidFill>
                <a:latin typeface="Arial"/>
              </a:rPr>
              <a:t>Trivia: </a:t>
            </a:r>
          </a:p>
          <a:p>
            <a:pPr lvl="1">
              <a:buFont typeface="Arial"/>
              <a:buChar char="•"/>
            </a:pPr>
            <a:r>
              <a:rPr lang="en-US" dirty="0">
                <a:solidFill>
                  <a:srgbClr val="FFFFFF"/>
                </a:solidFill>
                <a:latin typeface="Arial"/>
              </a:rPr>
              <a:t>“The one-byte NOP instruction is an alias mnemonic for the XCHG (E)AX, (E)AX instruction.</a:t>
            </a:r>
            <a:r>
              <a:rPr lang="en-US" dirty="0" smtClean="0">
                <a:solidFill>
                  <a:srgbClr val="FFFFFF"/>
                </a:solidFill>
                <a:latin typeface="Arial"/>
              </a:rPr>
              <a:t>”</a:t>
            </a:r>
            <a:endParaRPr lang="en-US" dirty="0">
              <a:solidFill>
                <a:srgbClr val="FFFFFF"/>
              </a:solidFill>
            </a:endParaRPr>
          </a:p>
        </p:txBody>
      </p:sp>
    </p:spTree>
    <p:extLst>
      <p:ext uri="{BB962C8B-B14F-4D97-AF65-F5344CB8AC3E}">
        <p14:creationId xmlns:p14="http://schemas.microsoft.com/office/powerpoint/2010/main" val="4038276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Stack</a:t>
            </a:r>
            <a:endParaRPr lang="en-US" dirty="0"/>
          </a:p>
        </p:txBody>
      </p:sp>
      <p:sp>
        <p:nvSpPr>
          <p:cNvPr id="3" name="Content Placeholder 2"/>
          <p:cNvSpPr>
            <a:spLocks noGrp="1"/>
          </p:cNvSpPr>
          <p:nvPr>
            <p:ph idx="1"/>
          </p:nvPr>
        </p:nvSpPr>
        <p:spPr/>
        <p:txBody>
          <a:bodyPr/>
          <a:lstStyle/>
          <a:p>
            <a:pPr>
              <a:lnSpc>
                <a:spcPct val="90000"/>
              </a:lnSpc>
              <a:buFont typeface="Arial"/>
              <a:buChar char="•"/>
            </a:pPr>
            <a:r>
              <a:rPr lang="en-US" dirty="0">
                <a:latin typeface="Arial"/>
              </a:rPr>
              <a:t>The stack is a conceptual area of main memory (RAM) which is designated by the OS when a program is started.</a:t>
            </a:r>
            <a:endParaRPr lang="en-US" dirty="0"/>
          </a:p>
          <a:p>
            <a:pPr lvl="1">
              <a:lnSpc>
                <a:spcPct val="90000"/>
              </a:lnSpc>
              <a:buFont typeface="Arial"/>
              <a:buChar char="–"/>
            </a:pPr>
            <a:r>
              <a:rPr lang="en-US" dirty="0">
                <a:latin typeface="Arial"/>
              </a:rPr>
              <a:t>Different OS start it at different addresses by convention</a:t>
            </a:r>
            <a:endParaRPr lang="en-US" dirty="0"/>
          </a:p>
          <a:p>
            <a:pPr>
              <a:lnSpc>
                <a:spcPct val="90000"/>
              </a:lnSpc>
              <a:buFont typeface="Arial"/>
              <a:buChar char="•"/>
            </a:pPr>
            <a:r>
              <a:rPr lang="en-US" dirty="0">
                <a:latin typeface="Arial"/>
              </a:rPr>
              <a:t>A stack is a Last-In-First-Out (LIFO/FILO) data structure where data is "pushed" on to the top of the stack and "popped" off the top.</a:t>
            </a:r>
            <a:endParaRPr lang="en-US" dirty="0"/>
          </a:p>
          <a:p>
            <a:pPr>
              <a:lnSpc>
                <a:spcPct val="90000"/>
              </a:lnSpc>
              <a:buFont typeface="Arial"/>
              <a:buChar char="•"/>
            </a:pPr>
            <a:r>
              <a:rPr lang="en-US" dirty="0">
                <a:latin typeface="Arial"/>
              </a:rPr>
              <a:t>By convention the stack grows toward lower memory addresses. Adding something to the stack means the top of the stack is now at a lower memory address.</a:t>
            </a:r>
            <a:endParaRPr lang="en-US" dirty="0"/>
          </a:p>
          <a:p>
            <a:endParaRPr lang="en-US" dirty="0"/>
          </a:p>
        </p:txBody>
      </p:sp>
    </p:spTree>
    <p:extLst>
      <p:ext uri="{BB962C8B-B14F-4D97-AF65-F5344CB8AC3E}">
        <p14:creationId xmlns:p14="http://schemas.microsoft.com/office/powerpoint/2010/main" val="3518412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Stack </a:t>
            </a:r>
            <a:r>
              <a:rPr lang="en-US" dirty="0" err="1" smtClean="0"/>
              <a:t>Cont</a:t>
            </a:r>
            <a:r>
              <a:rPr lang="is-IS" dirty="0" smtClean="0"/>
              <a:t>…</a:t>
            </a:r>
            <a:endParaRPr lang="en-US" dirty="0"/>
          </a:p>
        </p:txBody>
      </p:sp>
      <p:sp>
        <p:nvSpPr>
          <p:cNvPr id="3" name="Content Placeholder 2"/>
          <p:cNvSpPr>
            <a:spLocks noGrp="1"/>
          </p:cNvSpPr>
          <p:nvPr>
            <p:ph idx="1"/>
          </p:nvPr>
        </p:nvSpPr>
        <p:spPr/>
        <p:txBody>
          <a:bodyPr/>
          <a:lstStyle/>
          <a:p>
            <a:pPr>
              <a:lnSpc>
                <a:spcPct val="90000"/>
              </a:lnSpc>
              <a:buFont typeface="Arial"/>
              <a:buChar char="•"/>
            </a:pPr>
            <a:r>
              <a:rPr lang="en-US" dirty="0">
                <a:latin typeface="Arial"/>
              </a:rPr>
              <a:t>As already mentioned, </a:t>
            </a:r>
            <a:r>
              <a:rPr lang="en-US" dirty="0" err="1">
                <a:latin typeface="Arial"/>
              </a:rPr>
              <a:t>esp</a:t>
            </a:r>
            <a:r>
              <a:rPr lang="en-US" dirty="0">
                <a:latin typeface="Arial"/>
              </a:rPr>
              <a:t> points to the </a:t>
            </a:r>
            <a:r>
              <a:rPr lang="en-US" dirty="0" smtClean="0">
                <a:latin typeface="Arial"/>
              </a:rPr>
              <a:t>beginning of </a:t>
            </a:r>
            <a:r>
              <a:rPr lang="en-US" dirty="0">
                <a:latin typeface="Arial"/>
              </a:rPr>
              <a:t>the stack, the lowest address which is being used</a:t>
            </a:r>
            <a:endParaRPr lang="en-US" dirty="0"/>
          </a:p>
          <a:p>
            <a:pPr lvl="1">
              <a:lnSpc>
                <a:spcPct val="90000"/>
              </a:lnSpc>
              <a:buFont typeface="Arial"/>
              <a:buChar char="–"/>
            </a:pPr>
            <a:r>
              <a:rPr lang="en-US" dirty="0">
                <a:latin typeface="Arial"/>
              </a:rPr>
              <a:t>While data will exist at addresses beyond the top of the stack, it is considered undefined </a:t>
            </a:r>
            <a:endParaRPr lang="en-US" dirty="0"/>
          </a:p>
          <a:p>
            <a:pPr>
              <a:lnSpc>
                <a:spcPct val="90000"/>
              </a:lnSpc>
              <a:buFont typeface="Arial"/>
              <a:buChar char="•"/>
            </a:pPr>
            <a:r>
              <a:rPr lang="en-US" dirty="0">
                <a:latin typeface="Arial"/>
              </a:rPr>
              <a:t>The stack keeps track of which functions were called before the current one, it holds local variables and is frequently used to pass arguments to the next function to be called. </a:t>
            </a:r>
            <a:endParaRPr lang="en-US" dirty="0"/>
          </a:p>
          <a:p>
            <a:pPr>
              <a:lnSpc>
                <a:spcPct val="90000"/>
              </a:lnSpc>
              <a:buFont typeface="Arial"/>
              <a:buChar char="•"/>
            </a:pPr>
            <a:r>
              <a:rPr lang="en-US" dirty="0">
                <a:latin typeface="Arial"/>
              </a:rPr>
              <a:t>A firm understanding of what is happening on the stack is *</a:t>
            </a:r>
            <a:r>
              <a:rPr lang="en-US" b="1" dirty="0">
                <a:latin typeface="Arial"/>
              </a:rPr>
              <a:t>essential</a:t>
            </a:r>
            <a:r>
              <a:rPr lang="en-US" dirty="0">
                <a:latin typeface="Arial"/>
              </a:rPr>
              <a:t>* to understanding a program’s operation.</a:t>
            </a:r>
            <a:endParaRPr lang="en-US" dirty="0"/>
          </a:p>
          <a:p>
            <a:endParaRPr lang="en-US" dirty="0"/>
          </a:p>
        </p:txBody>
      </p:sp>
    </p:spTree>
    <p:extLst>
      <p:ext uri="{BB962C8B-B14F-4D97-AF65-F5344CB8AC3E}">
        <p14:creationId xmlns:p14="http://schemas.microsoft.com/office/powerpoint/2010/main" val="1901670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&amp; Pop</a:t>
            </a:r>
            <a:endParaRPr lang="en-US" dirty="0"/>
          </a:p>
        </p:txBody>
      </p:sp>
      <p:sp>
        <p:nvSpPr>
          <p:cNvPr id="3" name="Content Placeholder 2"/>
          <p:cNvSpPr>
            <a:spLocks noGrp="1"/>
          </p:cNvSpPr>
          <p:nvPr>
            <p:ph idx="1"/>
          </p:nvPr>
        </p:nvSpPr>
        <p:spPr/>
        <p:txBody>
          <a:bodyPr/>
          <a:lstStyle/>
          <a:p>
            <a:pPr>
              <a:buFont typeface="Helvetica"/>
              <a:buChar char="•"/>
            </a:pPr>
            <a:r>
              <a:rPr lang="en-US" sz="3200" dirty="0" smtClean="0">
                <a:latin typeface="Arial"/>
              </a:rPr>
              <a:t>Push</a:t>
            </a:r>
          </a:p>
          <a:p>
            <a:pPr lvl="1">
              <a:buFont typeface="Helvetica"/>
              <a:buChar char="•"/>
            </a:pPr>
            <a:r>
              <a:rPr lang="en-US" dirty="0" smtClean="0">
                <a:latin typeface="Arial"/>
              </a:rPr>
              <a:t>Saves a register onto the stack </a:t>
            </a:r>
          </a:p>
          <a:p>
            <a:pPr lvl="1">
              <a:buFont typeface="Helvetica"/>
              <a:buChar char="•"/>
            </a:pPr>
            <a:r>
              <a:rPr lang="en-US" dirty="0" smtClean="0">
                <a:latin typeface="Arial"/>
              </a:rPr>
              <a:t>The </a:t>
            </a:r>
            <a:r>
              <a:rPr lang="en-US" dirty="0">
                <a:latin typeface="Arial"/>
              </a:rPr>
              <a:t>push instruction automatically decrements the stack pointer, </a:t>
            </a:r>
            <a:r>
              <a:rPr lang="en-US" dirty="0" err="1">
                <a:latin typeface="Arial"/>
              </a:rPr>
              <a:t>esp</a:t>
            </a:r>
            <a:r>
              <a:rPr lang="en-US" dirty="0">
                <a:latin typeface="Arial"/>
              </a:rPr>
              <a:t>, by </a:t>
            </a:r>
            <a:r>
              <a:rPr lang="en-US" dirty="0" smtClean="0">
                <a:latin typeface="Arial"/>
              </a:rPr>
              <a:t>4</a:t>
            </a:r>
          </a:p>
          <a:p>
            <a:pPr>
              <a:buFont typeface="Helvetica"/>
              <a:buChar char="•"/>
            </a:pPr>
            <a:r>
              <a:rPr lang="en-US" sz="3200" dirty="0" smtClean="0">
                <a:latin typeface="Arial"/>
              </a:rPr>
              <a:t>Pop</a:t>
            </a:r>
          </a:p>
          <a:p>
            <a:pPr lvl="1">
              <a:buFont typeface="Helvetica"/>
              <a:buChar char="•"/>
            </a:pPr>
            <a:r>
              <a:rPr lang="en-US" dirty="0" smtClean="0">
                <a:latin typeface="Arial"/>
              </a:rPr>
              <a:t>Retrieves a register from the stack </a:t>
            </a:r>
          </a:p>
          <a:p>
            <a:pPr lvl="1">
              <a:buFont typeface="Helvetica"/>
              <a:buChar char="•"/>
            </a:pPr>
            <a:r>
              <a:rPr lang="en-US" dirty="0" smtClean="0">
                <a:latin typeface="Arial"/>
              </a:rPr>
              <a:t>The pop instruction automatically </a:t>
            </a:r>
            <a:r>
              <a:rPr lang="en-US" dirty="0" err="1" smtClean="0">
                <a:latin typeface="Arial"/>
              </a:rPr>
              <a:t>encrements</a:t>
            </a:r>
            <a:r>
              <a:rPr lang="en-US" dirty="0" smtClean="0">
                <a:latin typeface="Arial"/>
              </a:rPr>
              <a:t> the stack pointer, </a:t>
            </a:r>
            <a:r>
              <a:rPr lang="en-US" dirty="0" err="1" smtClean="0">
                <a:latin typeface="Arial"/>
              </a:rPr>
              <a:t>esp</a:t>
            </a:r>
            <a:r>
              <a:rPr lang="en-US" dirty="0" smtClean="0">
                <a:latin typeface="Arial"/>
              </a:rPr>
              <a:t>, by 4</a:t>
            </a:r>
            <a:endParaRPr lang="en-US" dirty="0"/>
          </a:p>
          <a:p>
            <a:pPr>
              <a:buFont typeface="Helvetica"/>
              <a:buChar char="•"/>
            </a:pPr>
            <a:endParaRPr lang="en-US" dirty="0"/>
          </a:p>
          <a:p>
            <a:endParaRPr lang="en-US" dirty="0"/>
          </a:p>
        </p:txBody>
      </p:sp>
    </p:spTree>
    <p:extLst>
      <p:ext uri="{BB962C8B-B14F-4D97-AF65-F5344CB8AC3E}">
        <p14:creationId xmlns:p14="http://schemas.microsoft.com/office/powerpoint/2010/main" val="1294790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 Call Procedure</a:t>
            </a:r>
            <a:endParaRPr lang="en-US" dirty="0"/>
          </a:p>
        </p:txBody>
      </p:sp>
      <p:sp>
        <p:nvSpPr>
          <p:cNvPr id="3" name="Content Placeholder 2"/>
          <p:cNvSpPr>
            <a:spLocks noGrp="1"/>
          </p:cNvSpPr>
          <p:nvPr>
            <p:ph idx="1"/>
          </p:nvPr>
        </p:nvSpPr>
        <p:spPr/>
        <p:txBody>
          <a:bodyPr/>
          <a:lstStyle/>
          <a:p>
            <a:pPr>
              <a:lnSpc>
                <a:spcPct val="90000"/>
              </a:lnSpc>
              <a:buFont typeface="Arial"/>
              <a:buChar char="•"/>
            </a:pPr>
            <a:r>
              <a:rPr lang="en-US" dirty="0">
                <a:latin typeface="Arial"/>
              </a:rPr>
              <a:t>CALL’s job is to transfer control to a different function, in a way that control can later be resumed where it left off</a:t>
            </a:r>
            <a:endParaRPr lang="en-US" dirty="0"/>
          </a:p>
          <a:p>
            <a:pPr>
              <a:lnSpc>
                <a:spcPct val="90000"/>
              </a:lnSpc>
              <a:buFont typeface="Arial"/>
              <a:buChar char="•"/>
            </a:pPr>
            <a:r>
              <a:rPr lang="en-US" dirty="0">
                <a:latin typeface="Arial"/>
              </a:rPr>
              <a:t>First it pushes the address of the next instruction onto the stack</a:t>
            </a:r>
            <a:endParaRPr lang="en-US" dirty="0"/>
          </a:p>
          <a:p>
            <a:pPr lvl="1">
              <a:lnSpc>
                <a:spcPct val="90000"/>
              </a:lnSpc>
              <a:buFont typeface="Arial"/>
              <a:buChar char="–"/>
            </a:pPr>
            <a:r>
              <a:rPr lang="en-US" dirty="0">
                <a:latin typeface="Arial"/>
              </a:rPr>
              <a:t>For use by RET for when the procedure is done</a:t>
            </a:r>
            <a:endParaRPr lang="en-US" dirty="0"/>
          </a:p>
          <a:p>
            <a:pPr>
              <a:lnSpc>
                <a:spcPct val="90000"/>
              </a:lnSpc>
              <a:buFont typeface="Arial"/>
              <a:buChar char="•"/>
            </a:pPr>
            <a:r>
              <a:rPr lang="en-US" dirty="0">
                <a:latin typeface="Arial"/>
              </a:rPr>
              <a:t>Then it changes </a:t>
            </a:r>
            <a:r>
              <a:rPr lang="en-US" dirty="0" err="1">
                <a:latin typeface="Arial"/>
              </a:rPr>
              <a:t>eip</a:t>
            </a:r>
            <a:r>
              <a:rPr lang="en-US" dirty="0">
                <a:latin typeface="Arial"/>
              </a:rPr>
              <a:t> to the address given in the instruction</a:t>
            </a:r>
            <a:endParaRPr lang="en-US" dirty="0"/>
          </a:p>
          <a:p>
            <a:pPr>
              <a:lnSpc>
                <a:spcPct val="90000"/>
              </a:lnSpc>
              <a:buFont typeface="Arial"/>
              <a:buChar char="•"/>
            </a:pPr>
            <a:r>
              <a:rPr lang="en-US" dirty="0">
                <a:latin typeface="Arial"/>
              </a:rPr>
              <a:t>Destination address can be specified in multiple ways</a:t>
            </a:r>
            <a:endParaRPr lang="en-US" dirty="0"/>
          </a:p>
          <a:p>
            <a:pPr lvl="1">
              <a:lnSpc>
                <a:spcPct val="90000"/>
              </a:lnSpc>
              <a:buFont typeface="Arial"/>
              <a:buChar char="–"/>
            </a:pPr>
            <a:r>
              <a:rPr lang="en-US" dirty="0">
                <a:latin typeface="Arial"/>
              </a:rPr>
              <a:t>Absolute address</a:t>
            </a:r>
            <a:endParaRPr lang="en-US" dirty="0"/>
          </a:p>
          <a:p>
            <a:pPr lvl="1">
              <a:lnSpc>
                <a:spcPct val="90000"/>
              </a:lnSpc>
              <a:buFont typeface="Arial"/>
              <a:buChar char="–"/>
            </a:pPr>
            <a:r>
              <a:rPr lang="en-US" dirty="0">
                <a:latin typeface="Arial"/>
              </a:rPr>
              <a:t>Relative address (relative to the end of the instruction)</a:t>
            </a:r>
            <a:endParaRPr lang="en-US" dirty="0"/>
          </a:p>
          <a:p>
            <a:endParaRPr lang="en-US" dirty="0"/>
          </a:p>
        </p:txBody>
      </p:sp>
    </p:spTree>
    <p:extLst>
      <p:ext uri="{BB962C8B-B14F-4D97-AF65-F5344CB8AC3E}">
        <p14:creationId xmlns:p14="http://schemas.microsoft.com/office/powerpoint/2010/main" val="338986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a:t>
            </a:r>
            <a:r>
              <a:rPr lang="en-US" dirty="0" err="1" smtClean="0"/>
              <a:t>Vs</a:t>
            </a:r>
            <a:r>
              <a:rPr lang="en-US" dirty="0" smtClean="0"/>
              <a:t> AT&amp;T: The </a:t>
            </a:r>
            <a:r>
              <a:rPr lang="en-US" dirty="0"/>
              <a:t>G</a:t>
            </a:r>
            <a:r>
              <a:rPr lang="en-US" dirty="0" smtClean="0"/>
              <a:t>reat </a:t>
            </a:r>
            <a:r>
              <a:rPr lang="en-US" dirty="0"/>
              <a:t>D</a:t>
            </a:r>
            <a:r>
              <a:rPr lang="en-US" dirty="0" smtClean="0"/>
              <a:t>ebate</a:t>
            </a:r>
            <a:endParaRPr lang="en-US" dirty="0"/>
          </a:p>
        </p:txBody>
      </p:sp>
      <p:sp>
        <p:nvSpPr>
          <p:cNvPr id="3" name="Content Placeholder 2"/>
          <p:cNvSpPr>
            <a:spLocks noGrp="1"/>
          </p:cNvSpPr>
          <p:nvPr>
            <p:ph idx="1"/>
          </p:nvPr>
        </p:nvSpPr>
        <p:spPr/>
        <p:txBody>
          <a:bodyPr>
            <a:normAutofit fontScale="92500"/>
          </a:bodyPr>
          <a:lstStyle/>
          <a:p>
            <a:r>
              <a:rPr lang="en-US" dirty="0" smtClean="0"/>
              <a:t>Intel</a:t>
            </a:r>
          </a:p>
          <a:p>
            <a:pPr lvl="1"/>
            <a:r>
              <a:rPr lang="en-US" dirty="0" smtClean="0"/>
              <a:t>Infers data sizes from source register</a:t>
            </a:r>
          </a:p>
          <a:p>
            <a:pPr lvl="1"/>
            <a:r>
              <a:rPr lang="en-US" dirty="0" smtClean="0"/>
              <a:t>Utilizes DWORDs to calculate relative offsets</a:t>
            </a:r>
          </a:p>
          <a:p>
            <a:pPr lvl="1"/>
            <a:r>
              <a:rPr lang="en-US" dirty="0" smtClean="0"/>
              <a:t>Flow of code</a:t>
            </a:r>
          </a:p>
          <a:p>
            <a:pPr lvl="2"/>
            <a:r>
              <a:rPr lang="en-US" dirty="0" smtClean="0"/>
              <a:t>Instruction </a:t>
            </a:r>
            <a:r>
              <a:rPr lang="en-US" dirty="0" err="1" smtClean="0"/>
              <a:t>dest</a:t>
            </a:r>
            <a:r>
              <a:rPr lang="en-US" dirty="0" smtClean="0"/>
              <a:t>, </a:t>
            </a:r>
            <a:r>
              <a:rPr lang="en-US" dirty="0" err="1" smtClean="0"/>
              <a:t>src</a:t>
            </a:r>
            <a:endParaRPr lang="en-US" dirty="0" smtClean="0"/>
          </a:p>
          <a:p>
            <a:pPr lvl="2"/>
            <a:r>
              <a:rPr lang="en-US" dirty="0"/>
              <a:t> </a:t>
            </a:r>
            <a:r>
              <a:rPr lang="en-US" dirty="0" err="1" smtClean="0"/>
              <a:t>dest</a:t>
            </a:r>
            <a:r>
              <a:rPr lang="en-US" dirty="0" smtClean="0"/>
              <a:t> </a:t>
            </a:r>
            <a:r>
              <a:rPr lang="en-US" dirty="0" smtClean="0">
                <a:sym typeface="Wingdings"/>
              </a:rPr>
              <a:t> </a:t>
            </a:r>
            <a:r>
              <a:rPr lang="en-US" dirty="0" err="1" smtClean="0">
                <a:sym typeface="Wingdings"/>
              </a:rPr>
              <a:t>src</a:t>
            </a:r>
            <a:endParaRPr lang="en-US" dirty="0" smtClean="0"/>
          </a:p>
          <a:p>
            <a:r>
              <a:rPr lang="en-US" dirty="0" smtClean="0"/>
              <a:t>AT&amp;T</a:t>
            </a:r>
          </a:p>
          <a:p>
            <a:pPr lvl="1"/>
            <a:r>
              <a:rPr lang="en-US" dirty="0" smtClean="0"/>
              <a:t>Utilizes letters on the end of instructions to infer size</a:t>
            </a:r>
          </a:p>
          <a:p>
            <a:pPr lvl="2"/>
            <a:r>
              <a:rPr lang="en-US" dirty="0" smtClean="0"/>
              <a:t>I.E. </a:t>
            </a:r>
            <a:r>
              <a:rPr lang="en-US" dirty="0" err="1" smtClean="0"/>
              <a:t>movb</a:t>
            </a:r>
            <a:r>
              <a:rPr lang="en-US" dirty="0" smtClean="0"/>
              <a:t>, </a:t>
            </a:r>
            <a:r>
              <a:rPr lang="en-US" dirty="0" err="1" smtClean="0"/>
              <a:t>movl</a:t>
            </a:r>
            <a:r>
              <a:rPr lang="en-US" dirty="0" smtClean="0"/>
              <a:t>, </a:t>
            </a:r>
            <a:r>
              <a:rPr lang="en-US" dirty="0" err="1" smtClean="0"/>
              <a:t>etc</a:t>
            </a:r>
            <a:endParaRPr lang="en-US" dirty="0" smtClean="0"/>
          </a:p>
          <a:p>
            <a:pPr lvl="1"/>
            <a:r>
              <a:rPr lang="en-US" dirty="0" smtClean="0"/>
              <a:t>Utilizes the position of registers to calculate relative offsets</a:t>
            </a:r>
          </a:p>
          <a:p>
            <a:pPr lvl="1"/>
            <a:r>
              <a:rPr lang="en-US" dirty="0" smtClean="0"/>
              <a:t>Flow of code</a:t>
            </a:r>
          </a:p>
          <a:p>
            <a:pPr lvl="2"/>
            <a:r>
              <a:rPr lang="en-US" dirty="0" smtClean="0"/>
              <a:t>Instruction </a:t>
            </a:r>
            <a:r>
              <a:rPr lang="en-US" dirty="0" err="1" smtClean="0"/>
              <a:t>src</a:t>
            </a:r>
            <a:r>
              <a:rPr lang="en-US" dirty="0" smtClean="0"/>
              <a:t>, </a:t>
            </a:r>
            <a:r>
              <a:rPr lang="en-US" dirty="0" err="1" smtClean="0"/>
              <a:t>dest</a:t>
            </a:r>
            <a:endParaRPr lang="en-US" dirty="0" smtClean="0"/>
          </a:p>
          <a:p>
            <a:pPr lvl="2"/>
            <a:r>
              <a:rPr lang="en-US" dirty="0" err="1"/>
              <a:t>s</a:t>
            </a:r>
            <a:r>
              <a:rPr lang="en-US" dirty="0" err="1" smtClean="0"/>
              <a:t>rc</a:t>
            </a:r>
            <a:r>
              <a:rPr lang="en-US" dirty="0" smtClean="0"/>
              <a:t> </a:t>
            </a:r>
            <a:r>
              <a:rPr lang="en-US" dirty="0" smtClean="0">
                <a:sym typeface="Wingdings"/>
              </a:rPr>
              <a:t> </a:t>
            </a:r>
            <a:r>
              <a:rPr lang="en-US" dirty="0" err="1" smtClean="0">
                <a:sym typeface="Wingdings"/>
              </a:rPr>
              <a:t>dest</a:t>
            </a:r>
            <a:endParaRPr lang="en-US" dirty="0"/>
          </a:p>
        </p:txBody>
      </p:sp>
    </p:spTree>
    <p:extLst>
      <p:ext uri="{BB962C8B-B14F-4D97-AF65-F5344CB8AC3E}">
        <p14:creationId xmlns:p14="http://schemas.microsoft.com/office/powerpoint/2010/main" val="3582034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 – Return from Procedure </a:t>
            </a:r>
            <a:endParaRPr lang="en-US" dirty="0"/>
          </a:p>
        </p:txBody>
      </p:sp>
      <p:sp>
        <p:nvSpPr>
          <p:cNvPr id="3" name="Content Placeholder 2"/>
          <p:cNvSpPr>
            <a:spLocks noGrp="1"/>
          </p:cNvSpPr>
          <p:nvPr>
            <p:ph idx="1"/>
          </p:nvPr>
        </p:nvSpPr>
        <p:spPr/>
        <p:txBody>
          <a:bodyPr/>
          <a:lstStyle/>
          <a:p>
            <a:pPr>
              <a:buFont typeface="Arial"/>
              <a:buChar char="•"/>
            </a:pPr>
            <a:r>
              <a:rPr lang="en-US" dirty="0">
                <a:latin typeface="Arial"/>
              </a:rPr>
              <a:t>Two forms</a:t>
            </a:r>
            <a:endParaRPr lang="en-US" dirty="0"/>
          </a:p>
          <a:p>
            <a:pPr lvl="1">
              <a:buFont typeface="Arial"/>
              <a:buChar char="–"/>
            </a:pPr>
            <a:r>
              <a:rPr lang="en-US" dirty="0">
                <a:latin typeface="Arial"/>
              </a:rPr>
              <a:t>Pop the top of the stack into </a:t>
            </a:r>
            <a:r>
              <a:rPr lang="en-US" dirty="0" err="1">
                <a:latin typeface="Arial"/>
              </a:rPr>
              <a:t>eip</a:t>
            </a:r>
            <a:r>
              <a:rPr lang="en-US" dirty="0">
                <a:latin typeface="Arial"/>
              </a:rPr>
              <a:t> (remember pop increments stack pointer)</a:t>
            </a:r>
            <a:endParaRPr lang="en-US" dirty="0"/>
          </a:p>
          <a:p>
            <a:pPr lvl="2">
              <a:buFont typeface="Arial"/>
              <a:buChar char="•"/>
            </a:pPr>
            <a:r>
              <a:rPr lang="en-US" dirty="0">
                <a:latin typeface="Arial"/>
              </a:rPr>
              <a:t>In this form, the instruction is just written as “ret”</a:t>
            </a:r>
            <a:endParaRPr lang="en-US" dirty="0"/>
          </a:p>
          <a:p>
            <a:pPr lvl="2">
              <a:buFont typeface="Arial"/>
              <a:buChar char="•"/>
            </a:pPr>
            <a:r>
              <a:rPr lang="en-US" dirty="0">
                <a:latin typeface="Arial"/>
              </a:rPr>
              <a:t>Typically used by </a:t>
            </a:r>
            <a:r>
              <a:rPr lang="en-US" dirty="0" err="1">
                <a:latin typeface="Arial"/>
              </a:rPr>
              <a:t>cdecl</a:t>
            </a:r>
            <a:r>
              <a:rPr lang="en-US" dirty="0">
                <a:latin typeface="Arial"/>
              </a:rPr>
              <a:t> functions</a:t>
            </a:r>
            <a:endParaRPr lang="en-US" dirty="0"/>
          </a:p>
          <a:p>
            <a:pPr lvl="1">
              <a:buFont typeface="Arial"/>
              <a:buChar char="–"/>
            </a:pPr>
            <a:r>
              <a:rPr lang="en-US" dirty="0">
                <a:latin typeface="Arial"/>
              </a:rPr>
              <a:t>Pop the top of the stack into </a:t>
            </a:r>
            <a:r>
              <a:rPr lang="en-US" dirty="0" err="1">
                <a:latin typeface="Arial"/>
              </a:rPr>
              <a:t>eip</a:t>
            </a:r>
            <a:r>
              <a:rPr lang="en-US" dirty="0">
                <a:latin typeface="Arial"/>
              </a:rPr>
              <a:t> and add  a constant number of bytes to </a:t>
            </a:r>
            <a:r>
              <a:rPr lang="en-US" dirty="0" err="1">
                <a:latin typeface="Arial"/>
              </a:rPr>
              <a:t>esp</a:t>
            </a:r>
            <a:endParaRPr lang="en-US" dirty="0"/>
          </a:p>
          <a:p>
            <a:pPr lvl="2">
              <a:buFont typeface="Arial"/>
              <a:buChar char="•"/>
            </a:pPr>
            <a:r>
              <a:rPr lang="en-US" dirty="0">
                <a:latin typeface="Arial"/>
              </a:rPr>
              <a:t>In this form, the instruction is written as “ret 0x8”, or “ret 0x20”, </a:t>
            </a:r>
            <a:r>
              <a:rPr lang="en-US" dirty="0" err="1" smtClean="0">
                <a:latin typeface="Arial"/>
              </a:rPr>
              <a:t>etc</a:t>
            </a:r>
            <a:endParaRPr lang="en-US" dirty="0"/>
          </a:p>
        </p:txBody>
      </p:sp>
    </p:spTree>
    <p:extLst>
      <p:ext uri="{BB962C8B-B14F-4D97-AF65-F5344CB8AC3E}">
        <p14:creationId xmlns:p14="http://schemas.microsoft.com/office/powerpoint/2010/main" val="1389464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latin typeface="Arial"/>
              </a:rPr>
              <a:t>MOV - </a:t>
            </a:r>
            <a:r>
              <a:rPr lang="nl-NL" dirty="0" smtClean="0">
                <a:latin typeface="Arial"/>
              </a:rPr>
              <a:t>Move</a:t>
            </a:r>
            <a:endParaRPr lang="en-US" dirty="0"/>
          </a:p>
        </p:txBody>
      </p:sp>
      <p:sp>
        <p:nvSpPr>
          <p:cNvPr id="3" name="Content Placeholder 2"/>
          <p:cNvSpPr>
            <a:spLocks noGrp="1"/>
          </p:cNvSpPr>
          <p:nvPr>
            <p:ph idx="1"/>
          </p:nvPr>
        </p:nvSpPr>
        <p:spPr/>
        <p:txBody>
          <a:bodyPr/>
          <a:lstStyle/>
          <a:p>
            <a:pPr>
              <a:lnSpc>
                <a:spcPct val="90000"/>
              </a:lnSpc>
              <a:buFont typeface="Arial"/>
              <a:buChar char="•"/>
            </a:pPr>
            <a:r>
              <a:rPr lang="en-US" sz="3200" dirty="0">
                <a:latin typeface="Arial"/>
              </a:rPr>
              <a:t>Can move: </a:t>
            </a:r>
            <a:endParaRPr lang="en-US" dirty="0"/>
          </a:p>
          <a:p>
            <a:pPr lvl="1">
              <a:lnSpc>
                <a:spcPct val="90000"/>
              </a:lnSpc>
              <a:buFont typeface="Arial"/>
              <a:buChar char="–"/>
            </a:pPr>
            <a:r>
              <a:rPr lang="en-US" sz="2800" dirty="0">
                <a:latin typeface="Arial"/>
              </a:rPr>
              <a:t>register to register</a:t>
            </a:r>
            <a:endParaRPr lang="en-US" dirty="0"/>
          </a:p>
          <a:p>
            <a:pPr lvl="1">
              <a:lnSpc>
                <a:spcPct val="90000"/>
              </a:lnSpc>
              <a:buFont typeface="Arial"/>
              <a:buChar char="–"/>
            </a:pPr>
            <a:r>
              <a:rPr lang="en-US" sz="2800" dirty="0">
                <a:latin typeface="Arial"/>
              </a:rPr>
              <a:t>memory to register, register to memory</a:t>
            </a:r>
            <a:endParaRPr lang="en-US" dirty="0"/>
          </a:p>
          <a:p>
            <a:pPr lvl="1">
              <a:lnSpc>
                <a:spcPct val="90000"/>
              </a:lnSpc>
              <a:buFont typeface="Arial"/>
              <a:buChar char="–"/>
            </a:pPr>
            <a:r>
              <a:rPr lang="en-US" sz="2800" dirty="0">
                <a:latin typeface="Arial"/>
              </a:rPr>
              <a:t>immediate to register, immediate to memory</a:t>
            </a:r>
            <a:endParaRPr lang="en-US" dirty="0"/>
          </a:p>
          <a:p>
            <a:pPr>
              <a:lnSpc>
                <a:spcPct val="90000"/>
              </a:lnSpc>
              <a:buFont typeface="Arial"/>
              <a:buChar char="•"/>
            </a:pPr>
            <a:r>
              <a:rPr lang="en-US" sz="3200" dirty="0">
                <a:latin typeface="Arial"/>
              </a:rPr>
              <a:t>Never memory to memory</a:t>
            </a:r>
            <a:r>
              <a:rPr lang="en-US" sz="3200" dirty="0" smtClean="0">
                <a:latin typeface="Arial"/>
              </a:rPr>
              <a:t>!</a:t>
            </a:r>
          </a:p>
          <a:p>
            <a:pPr>
              <a:lnSpc>
                <a:spcPct val="90000"/>
              </a:lnSpc>
              <a:buFont typeface="Arial"/>
              <a:buChar char="•"/>
            </a:pPr>
            <a:r>
              <a:rPr lang="en-US" sz="3200" dirty="0" smtClean="0">
                <a:latin typeface="Arial"/>
              </a:rPr>
              <a:t>Trivia:</a:t>
            </a:r>
          </a:p>
          <a:p>
            <a:pPr lvl="1">
              <a:lnSpc>
                <a:spcPct val="90000"/>
              </a:lnSpc>
              <a:buFont typeface="Arial"/>
              <a:buChar char="•"/>
            </a:pPr>
            <a:r>
              <a:rPr lang="en-US" dirty="0" smtClean="0">
                <a:latin typeface="Arial"/>
              </a:rPr>
              <a:t>The </a:t>
            </a:r>
            <a:r>
              <a:rPr lang="en-US" dirty="0" err="1" smtClean="0">
                <a:latin typeface="Arial"/>
              </a:rPr>
              <a:t>mov</a:t>
            </a:r>
            <a:r>
              <a:rPr lang="en-US" dirty="0" smtClean="0">
                <a:latin typeface="Arial"/>
              </a:rPr>
              <a:t> instruction has been proven to be Turing complete </a:t>
            </a:r>
            <a:endParaRPr lang="en-US" dirty="0"/>
          </a:p>
          <a:p>
            <a:pPr marL="0" indent="0">
              <a:buNone/>
            </a:pPr>
            <a:endParaRPr lang="en-US" dirty="0"/>
          </a:p>
        </p:txBody>
      </p:sp>
    </p:spTree>
    <p:extLst>
      <p:ext uri="{BB962C8B-B14F-4D97-AF65-F5344CB8AC3E}">
        <p14:creationId xmlns:p14="http://schemas.microsoft.com/office/powerpoint/2010/main" val="2891060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MOV Operations</a:t>
            </a:r>
            <a:endParaRPr lang="en-US" dirty="0"/>
          </a:p>
        </p:txBody>
      </p:sp>
      <p:sp>
        <p:nvSpPr>
          <p:cNvPr id="3" name="Content Placeholder 2"/>
          <p:cNvSpPr>
            <a:spLocks noGrp="1"/>
          </p:cNvSpPr>
          <p:nvPr>
            <p:ph idx="1"/>
          </p:nvPr>
        </p:nvSpPr>
        <p:spPr/>
        <p:txBody>
          <a:bodyPr/>
          <a:lstStyle/>
          <a:p>
            <a:r>
              <a:rPr lang="en-US" dirty="0" smtClean="0"/>
              <a:t>MOVSX</a:t>
            </a:r>
          </a:p>
          <a:p>
            <a:pPr lvl="1"/>
            <a:r>
              <a:rPr lang="en-US" dirty="0" smtClean="0"/>
              <a:t>Sign extended </a:t>
            </a:r>
            <a:r>
              <a:rPr lang="en-US" dirty="0" err="1" smtClean="0"/>
              <a:t>mov</a:t>
            </a:r>
            <a:r>
              <a:rPr lang="en-US" dirty="0" smtClean="0"/>
              <a:t>, utilized when moving data from smaller to higher registers</a:t>
            </a:r>
          </a:p>
          <a:p>
            <a:r>
              <a:rPr lang="en-US" dirty="0" smtClean="0"/>
              <a:t>MOVZX</a:t>
            </a:r>
          </a:p>
          <a:p>
            <a:pPr lvl="1"/>
            <a:r>
              <a:rPr lang="en-US" dirty="0" smtClean="0"/>
              <a:t>Zero Extended move, utilized for unsigned operations where the sign does not want to be preserved </a:t>
            </a:r>
            <a:endParaRPr lang="en-US" dirty="0"/>
          </a:p>
        </p:txBody>
      </p:sp>
    </p:spTree>
    <p:extLst>
      <p:ext uri="{BB962C8B-B14F-4D97-AF65-F5344CB8AC3E}">
        <p14:creationId xmlns:p14="http://schemas.microsoft.com/office/powerpoint/2010/main" val="2937007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a:rPr>
              <a:t>LEA - Load Effective </a:t>
            </a:r>
            <a:r>
              <a:rPr lang="en-US" dirty="0" smtClean="0">
                <a:latin typeface="Arial"/>
              </a:rPr>
              <a:t>Address</a:t>
            </a:r>
            <a:endParaRPr lang="en-US" dirty="0"/>
          </a:p>
        </p:txBody>
      </p:sp>
      <p:sp>
        <p:nvSpPr>
          <p:cNvPr id="3" name="Content Placeholder 2"/>
          <p:cNvSpPr>
            <a:spLocks noGrp="1"/>
          </p:cNvSpPr>
          <p:nvPr>
            <p:ph idx="1"/>
          </p:nvPr>
        </p:nvSpPr>
        <p:spPr/>
        <p:txBody>
          <a:bodyPr/>
          <a:lstStyle/>
          <a:p>
            <a:pPr>
              <a:lnSpc>
                <a:spcPct val="90000"/>
              </a:lnSpc>
              <a:buFont typeface="Arial"/>
              <a:buChar char="•"/>
            </a:pPr>
            <a:r>
              <a:rPr lang="en-US" dirty="0">
                <a:latin typeface="Arial"/>
              </a:rPr>
              <a:t>Frequently used with pointer arithmetic, sometimes for just arithmetic in general</a:t>
            </a:r>
            <a:endParaRPr lang="en-US" dirty="0"/>
          </a:p>
          <a:p>
            <a:pPr>
              <a:lnSpc>
                <a:spcPct val="90000"/>
              </a:lnSpc>
              <a:buFont typeface="Arial"/>
              <a:buChar char="•"/>
            </a:pPr>
            <a:r>
              <a:rPr lang="en-US" dirty="0" smtClean="0">
                <a:latin typeface="Arial"/>
              </a:rPr>
              <a:t>Example</a:t>
            </a:r>
            <a:r>
              <a:rPr lang="en-US" dirty="0">
                <a:latin typeface="Arial"/>
              </a:rPr>
              <a:t>: </a:t>
            </a:r>
            <a:r>
              <a:rPr lang="en-US" dirty="0" err="1">
                <a:latin typeface="Arial"/>
              </a:rPr>
              <a:t>ebx</a:t>
            </a:r>
            <a:r>
              <a:rPr lang="en-US" dirty="0">
                <a:latin typeface="Arial"/>
              </a:rPr>
              <a:t> = 0x2, </a:t>
            </a:r>
            <a:r>
              <a:rPr lang="en-US" dirty="0" err="1">
                <a:latin typeface="Arial"/>
              </a:rPr>
              <a:t>edx</a:t>
            </a:r>
            <a:r>
              <a:rPr lang="en-US" dirty="0">
                <a:latin typeface="Arial"/>
              </a:rPr>
              <a:t> = 0x1000</a:t>
            </a:r>
            <a:endParaRPr lang="en-US" dirty="0"/>
          </a:p>
          <a:p>
            <a:pPr lvl="1">
              <a:lnSpc>
                <a:spcPct val="90000"/>
              </a:lnSpc>
              <a:buFont typeface="Arial"/>
              <a:buChar char="–"/>
            </a:pPr>
            <a:r>
              <a:rPr lang="en-US" dirty="0">
                <a:latin typeface="Arial"/>
              </a:rPr>
              <a:t>lea </a:t>
            </a:r>
            <a:r>
              <a:rPr lang="en-US" dirty="0" err="1">
                <a:latin typeface="Arial"/>
              </a:rPr>
              <a:t>eax</a:t>
            </a:r>
            <a:r>
              <a:rPr lang="en-US" dirty="0">
                <a:latin typeface="Arial"/>
              </a:rPr>
              <a:t>, [</a:t>
            </a:r>
            <a:r>
              <a:rPr lang="en-US" dirty="0" err="1">
                <a:latin typeface="Arial"/>
              </a:rPr>
              <a:t>edx+ebx</a:t>
            </a:r>
            <a:r>
              <a:rPr lang="en-US" dirty="0">
                <a:latin typeface="Arial"/>
              </a:rPr>
              <a:t>*2]</a:t>
            </a:r>
            <a:endParaRPr lang="en-US" dirty="0"/>
          </a:p>
          <a:p>
            <a:pPr lvl="1">
              <a:lnSpc>
                <a:spcPct val="90000"/>
              </a:lnSpc>
              <a:buFont typeface="Arial"/>
              <a:buChar char="–"/>
            </a:pPr>
            <a:r>
              <a:rPr lang="en-US" dirty="0" err="1">
                <a:latin typeface="Arial"/>
              </a:rPr>
              <a:t>eax</a:t>
            </a:r>
            <a:r>
              <a:rPr lang="en-US" dirty="0">
                <a:latin typeface="Arial"/>
              </a:rPr>
              <a:t> = 0x1004, not the value at 0x1004</a:t>
            </a:r>
            <a:endParaRPr lang="en-US" dirty="0"/>
          </a:p>
          <a:p>
            <a:pPr>
              <a:lnSpc>
                <a:spcPct val="90000"/>
              </a:lnSpc>
              <a:buFont typeface="Arial"/>
              <a:buChar char="•"/>
            </a:pPr>
            <a:endParaRPr lang="en-US" dirty="0"/>
          </a:p>
          <a:p>
            <a:endParaRPr lang="en-US" dirty="0"/>
          </a:p>
        </p:txBody>
      </p:sp>
    </p:spTree>
    <p:extLst>
      <p:ext uri="{BB962C8B-B14F-4D97-AF65-F5344CB8AC3E}">
        <p14:creationId xmlns:p14="http://schemas.microsoft.com/office/powerpoint/2010/main" val="404873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a:rPr>
              <a:t>ADD and </a:t>
            </a:r>
            <a:r>
              <a:rPr lang="en-US" dirty="0" smtClean="0">
                <a:latin typeface="Arial"/>
              </a:rPr>
              <a:t>SUB</a:t>
            </a:r>
            <a:endParaRPr lang="en-US" dirty="0"/>
          </a:p>
        </p:txBody>
      </p:sp>
      <p:sp>
        <p:nvSpPr>
          <p:cNvPr id="3" name="Content Placeholder 2"/>
          <p:cNvSpPr>
            <a:spLocks noGrp="1"/>
          </p:cNvSpPr>
          <p:nvPr>
            <p:ph idx="1"/>
          </p:nvPr>
        </p:nvSpPr>
        <p:spPr/>
        <p:txBody>
          <a:bodyPr>
            <a:normAutofit lnSpcReduction="10000"/>
          </a:bodyPr>
          <a:lstStyle/>
          <a:p>
            <a:pPr>
              <a:lnSpc>
                <a:spcPct val="90000"/>
              </a:lnSpc>
              <a:buFont typeface="Arial"/>
              <a:buChar char="•"/>
            </a:pPr>
            <a:r>
              <a:rPr lang="en-US" dirty="0">
                <a:latin typeface="Arial"/>
              </a:rPr>
              <a:t>Adds or Subtracts, just as expected</a:t>
            </a:r>
            <a:endParaRPr lang="en-US" dirty="0"/>
          </a:p>
          <a:p>
            <a:pPr>
              <a:lnSpc>
                <a:spcPct val="90000"/>
              </a:lnSpc>
              <a:buFont typeface="Arial"/>
              <a:buChar char="•"/>
            </a:pPr>
            <a:r>
              <a:rPr lang="en-US" dirty="0" smtClean="0">
                <a:latin typeface="Arial"/>
              </a:rPr>
              <a:t>Destination operand can be r/m32 or register</a:t>
            </a:r>
            <a:endParaRPr lang="en-US" dirty="0" smtClean="0"/>
          </a:p>
          <a:p>
            <a:pPr>
              <a:lnSpc>
                <a:spcPct val="90000"/>
              </a:lnSpc>
              <a:buFont typeface="Arial"/>
              <a:buChar char="•"/>
            </a:pPr>
            <a:r>
              <a:rPr lang="en-US" dirty="0" smtClean="0">
                <a:latin typeface="Arial"/>
              </a:rPr>
              <a:t>Source </a:t>
            </a:r>
            <a:r>
              <a:rPr lang="en-US" dirty="0">
                <a:latin typeface="Arial"/>
              </a:rPr>
              <a:t>operand can be r/m32 or register or immediate </a:t>
            </a:r>
            <a:endParaRPr lang="en-US" dirty="0"/>
          </a:p>
          <a:p>
            <a:pPr>
              <a:lnSpc>
                <a:spcPct val="90000"/>
              </a:lnSpc>
              <a:buFont typeface="Arial"/>
              <a:buChar char="•"/>
            </a:pPr>
            <a:r>
              <a:rPr lang="en-US" dirty="0">
                <a:latin typeface="Arial"/>
              </a:rPr>
              <a:t>No source </a:t>
            </a:r>
            <a:r>
              <a:rPr lang="en-US" b="1" i="1" dirty="0">
                <a:latin typeface="Arial"/>
              </a:rPr>
              <a:t>and</a:t>
            </a:r>
            <a:r>
              <a:rPr lang="en-US" dirty="0">
                <a:latin typeface="Arial"/>
              </a:rPr>
              <a:t> destination as r/m32s, because that could allow for memory to memory transfer, which isn’t allowed on x86</a:t>
            </a:r>
            <a:endParaRPr lang="en-US" dirty="0"/>
          </a:p>
          <a:p>
            <a:pPr>
              <a:lnSpc>
                <a:spcPct val="90000"/>
              </a:lnSpc>
              <a:buFont typeface="Arial"/>
              <a:buChar char="•"/>
            </a:pPr>
            <a:r>
              <a:rPr lang="en-US" dirty="0">
                <a:latin typeface="Arial"/>
              </a:rPr>
              <a:t>Evaluates the operation as if it were on signed AND unsigned data, and sets flags as appropriate. Instructions modify OF, SF, ZF, AF, PF, and CF flags</a:t>
            </a:r>
            <a:endParaRPr lang="en-US" dirty="0"/>
          </a:p>
          <a:p>
            <a:pPr>
              <a:lnSpc>
                <a:spcPct val="90000"/>
              </a:lnSpc>
              <a:buFont typeface="Arial"/>
              <a:buChar char="•"/>
            </a:pPr>
            <a:r>
              <a:rPr lang="en-US" dirty="0" smtClean="0">
                <a:latin typeface="Arial"/>
              </a:rPr>
              <a:t>add  8, </a:t>
            </a:r>
            <a:r>
              <a:rPr lang="en-US" dirty="0" err="1" smtClean="0">
                <a:latin typeface="Arial"/>
              </a:rPr>
              <a:t>ebp</a:t>
            </a:r>
            <a:endParaRPr lang="en-US" dirty="0"/>
          </a:p>
          <a:p>
            <a:pPr>
              <a:lnSpc>
                <a:spcPct val="90000"/>
              </a:lnSpc>
              <a:buFont typeface="Arial"/>
              <a:buChar char="•"/>
            </a:pPr>
            <a:r>
              <a:rPr lang="en-US" dirty="0" smtClean="0">
                <a:latin typeface="Arial"/>
              </a:rPr>
              <a:t>sub </a:t>
            </a:r>
            <a:r>
              <a:rPr lang="en-US" dirty="0" err="1" smtClean="0">
                <a:latin typeface="Arial"/>
              </a:rPr>
              <a:t>eax</a:t>
            </a:r>
            <a:r>
              <a:rPr lang="en-US" dirty="0" smtClean="0">
                <a:latin typeface="Arial"/>
              </a:rPr>
              <a:t>, [</a:t>
            </a:r>
            <a:r>
              <a:rPr lang="en-US" dirty="0" err="1" smtClean="0">
                <a:latin typeface="Arial"/>
              </a:rPr>
              <a:t>ebx</a:t>
            </a:r>
            <a:r>
              <a:rPr lang="en-US" dirty="0" smtClean="0">
                <a:latin typeface="Arial"/>
              </a:rPr>
              <a:t>*2]</a:t>
            </a:r>
            <a:endParaRPr lang="en-US" dirty="0"/>
          </a:p>
          <a:p>
            <a:endParaRPr lang="en-US" dirty="0"/>
          </a:p>
        </p:txBody>
      </p:sp>
    </p:spTree>
    <p:extLst>
      <p:ext uri="{BB962C8B-B14F-4D97-AF65-F5344CB8AC3E}">
        <p14:creationId xmlns:p14="http://schemas.microsoft.com/office/powerpoint/2010/main" val="775732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XOR – Exclusive OR</a:t>
            </a:r>
            <a:endParaRPr lang="en-US" dirty="0"/>
          </a:p>
        </p:txBody>
      </p:sp>
      <p:sp>
        <p:nvSpPr>
          <p:cNvPr id="3" name="Content Placeholder 2"/>
          <p:cNvSpPr>
            <a:spLocks noGrp="1"/>
          </p:cNvSpPr>
          <p:nvPr>
            <p:ph idx="1"/>
          </p:nvPr>
        </p:nvSpPr>
        <p:spPr/>
        <p:txBody>
          <a:bodyPr/>
          <a:lstStyle/>
          <a:p>
            <a:r>
              <a:rPr lang="en-US" dirty="0" smtClean="0"/>
              <a:t>Performs XOR option on two register</a:t>
            </a:r>
          </a:p>
          <a:p>
            <a:r>
              <a:rPr lang="en-US" dirty="0" smtClean="0"/>
              <a:t>Commonly utilized to zero out a register:</a:t>
            </a:r>
          </a:p>
          <a:p>
            <a:pPr lvl="1"/>
            <a:r>
              <a:rPr lang="en-US" dirty="0" smtClean="0"/>
              <a:t>XOR </a:t>
            </a:r>
            <a:r>
              <a:rPr lang="en-US" dirty="0" err="1" smtClean="0"/>
              <a:t>eax</a:t>
            </a:r>
            <a:r>
              <a:rPr lang="en-US" dirty="0" smtClean="0"/>
              <a:t>, </a:t>
            </a:r>
            <a:r>
              <a:rPr lang="en-US" dirty="0" err="1" smtClean="0"/>
              <a:t>eax</a:t>
            </a:r>
            <a:r>
              <a:rPr lang="en-US" dirty="0" smtClean="0"/>
              <a:t> </a:t>
            </a:r>
          </a:p>
          <a:p>
            <a:pPr lvl="2"/>
            <a:r>
              <a:rPr lang="en-US" dirty="0" smtClean="0"/>
              <a:t>Effectively zeros out EAX. Cheaper than moving 0 </a:t>
            </a:r>
            <a:r>
              <a:rPr lang="en-US" dirty="0" err="1" smtClean="0"/>
              <a:t>intel</a:t>
            </a:r>
            <a:r>
              <a:rPr lang="en-US" dirty="0" smtClean="0"/>
              <a:t> </a:t>
            </a:r>
            <a:r>
              <a:rPr lang="en-US" dirty="0" err="1" smtClean="0"/>
              <a:t>eax</a:t>
            </a:r>
            <a:r>
              <a:rPr lang="en-US" dirty="0" smtClean="0"/>
              <a:t>. </a:t>
            </a:r>
          </a:p>
          <a:p>
            <a:r>
              <a:rPr lang="en-US" dirty="0" smtClean="0"/>
              <a:t>Also utilized in various forms of arithmetic, bit flips and encryption </a:t>
            </a:r>
            <a:endParaRPr lang="en-US" dirty="0"/>
          </a:p>
        </p:txBody>
      </p:sp>
    </p:spTree>
    <p:extLst>
      <p:ext uri="{BB962C8B-B14F-4D97-AF65-F5344CB8AC3E}">
        <p14:creationId xmlns:p14="http://schemas.microsoft.com/office/powerpoint/2010/main" val="2672374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2"/>
          <p:cNvSpPr txBox="1"/>
          <p:nvPr/>
        </p:nvSpPr>
        <p:spPr>
          <a:xfrm>
            <a:off x="554867" y="289953"/>
            <a:ext cx="7772400" cy="1143360"/>
          </a:xfrm>
          <a:prstGeom prst="rect">
            <a:avLst/>
          </a:prstGeom>
          <a:noFill/>
          <a:ln>
            <a:noFill/>
          </a:ln>
        </p:spPr>
        <p:txBody>
          <a:bodyPr anchor="ctr"/>
          <a:lstStyle/>
          <a:p>
            <a:pPr algn="ctr"/>
            <a:r>
              <a:rPr lang="en-US" sz="4000" dirty="0">
                <a:solidFill>
                  <a:srgbClr val="FFFFFF"/>
                </a:solidFill>
                <a:latin typeface="Arial"/>
              </a:rPr>
              <a:t>General Stack Frame Operation</a:t>
            </a:r>
            <a:endParaRPr dirty="0">
              <a:solidFill>
                <a:srgbClr val="FFFFFF"/>
              </a:solidFill>
            </a:endParaRPr>
          </a:p>
        </p:txBody>
      </p:sp>
      <p:graphicFrame>
        <p:nvGraphicFramePr>
          <p:cNvPr id="6" name="Table 3"/>
          <p:cNvGraphicFramePr/>
          <p:nvPr>
            <p:extLst>
              <p:ext uri="{D42A27DB-BD31-4B8C-83A1-F6EECF244321}">
                <p14:modId xmlns:p14="http://schemas.microsoft.com/office/powerpoint/2010/main" val="2173066556"/>
              </p:ext>
            </p:extLst>
          </p:nvPr>
        </p:nvGraphicFramePr>
        <p:xfrm>
          <a:off x="5410080" y="2743200"/>
          <a:ext cx="2590920" cy="2708280"/>
        </p:xfrm>
        <a:graphic>
          <a:graphicData uri="http://schemas.openxmlformats.org/drawingml/2006/table">
            <a:tbl>
              <a:tblPr>
                <a:tableStyleId>{327F97BB-C833-4FB7-BDE5-3F7075034690}</a:tableStyleId>
              </a:tblPr>
              <a:tblGrid>
                <a:gridCol w="2590920"/>
              </a:tblGrid>
              <a:tr h="677880">
                <a:tc>
                  <a:txBody>
                    <a:bodyPr/>
                    <a:lstStyle/>
                    <a:p>
                      <a:r>
                        <a:rPr lang="en-US" sz="2800" dirty="0"/>
                        <a:t>main() frame</a:t>
                      </a:r>
                      <a:endParaRPr dirty="0">
                        <a:solidFill>
                          <a:srgbClr val="FFFFFF"/>
                        </a:solidFill>
                      </a:endParaRPr>
                    </a:p>
                  </a:txBody>
                  <a:tcPr>
                    <a:solidFill>
                      <a:srgbClr val="000000"/>
                    </a:solidFill>
                  </a:tcPr>
                </a:tc>
              </a:tr>
              <a:tr h="677880">
                <a:tc>
                  <a:txBody>
                    <a:bodyPr/>
                    <a:lstStyle/>
                    <a:p>
                      <a:r>
                        <a:rPr lang="en-US" sz="2800" dirty="0" err="1"/>
                        <a:t>undef</a:t>
                      </a:r>
                      <a:endParaRPr dirty="0">
                        <a:solidFill>
                          <a:srgbClr val="FFFFFF"/>
                        </a:solidFill>
                      </a:endParaRPr>
                    </a:p>
                  </a:txBody>
                  <a:tcPr>
                    <a:solidFill>
                      <a:srgbClr val="000000"/>
                    </a:solidFill>
                  </a:tcPr>
                </a:tc>
              </a:tr>
              <a:tr h="676080">
                <a:tc>
                  <a:txBody>
                    <a:bodyPr/>
                    <a:lstStyle/>
                    <a:p>
                      <a:r>
                        <a:rPr lang="en-US" sz="2800"/>
                        <a:t>undef</a:t>
                      </a:r>
                      <a:endParaRPr>
                        <a:solidFill>
                          <a:srgbClr val="FFFFFF"/>
                        </a:solidFill>
                      </a:endParaRPr>
                    </a:p>
                  </a:txBody>
                  <a:tcPr>
                    <a:solidFill>
                      <a:srgbClr val="000000"/>
                    </a:solidFill>
                  </a:tcPr>
                </a:tc>
              </a:tr>
              <a:tr h="676440">
                <a:tc>
                  <a:txBody>
                    <a:bodyPr/>
                    <a:lstStyle/>
                    <a:p>
                      <a:r>
                        <a:rPr lang="en-US" sz="2800" dirty="0"/>
                        <a:t>…</a:t>
                      </a:r>
                      <a:endParaRPr dirty="0">
                        <a:solidFill>
                          <a:srgbClr val="FFFFFF"/>
                        </a:solidFill>
                      </a:endParaRPr>
                    </a:p>
                  </a:txBody>
                  <a:tcPr>
                    <a:solidFill>
                      <a:srgbClr val="000000"/>
                    </a:solidFill>
                  </a:tcPr>
                </a:tc>
              </a:tr>
            </a:tbl>
          </a:graphicData>
        </a:graphic>
      </p:graphicFrame>
      <p:sp>
        <p:nvSpPr>
          <p:cNvPr id="7" name="CustomShape 4"/>
          <p:cNvSpPr/>
          <p:nvPr/>
        </p:nvSpPr>
        <p:spPr>
          <a:xfrm>
            <a:off x="5716080" y="2286000"/>
            <a:ext cx="1909080" cy="45972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r>
              <a:rPr lang="en-US" sz="2400" dirty="0" smtClean="0">
                <a:solidFill>
                  <a:srgbClr val="FFFFFF"/>
                </a:solidFill>
                <a:latin typeface="Arial"/>
              </a:rPr>
              <a:t>Stack </a:t>
            </a:r>
            <a:r>
              <a:rPr lang="en-US" sz="2400" dirty="0" smtClean="0">
                <a:solidFill>
                  <a:srgbClr val="FFFFFF"/>
                </a:solidFill>
                <a:latin typeface="Arial"/>
              </a:rPr>
              <a:t>beginning</a:t>
            </a:r>
            <a:endParaRPr dirty="0">
              <a:solidFill>
                <a:srgbClr val="FFFFFF"/>
              </a:solidFill>
            </a:endParaRPr>
          </a:p>
        </p:txBody>
      </p:sp>
      <p:sp>
        <p:nvSpPr>
          <p:cNvPr id="8" name="CustomShape 5"/>
          <p:cNvSpPr/>
          <p:nvPr/>
        </p:nvSpPr>
        <p:spPr>
          <a:xfrm>
            <a:off x="5956200" y="5410080"/>
            <a:ext cx="1400040" cy="45972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r>
              <a:rPr lang="en-US" sz="2400" dirty="0">
                <a:solidFill>
                  <a:srgbClr val="FFFFFF"/>
                </a:solidFill>
                <a:latin typeface="Arial"/>
              </a:rPr>
              <a:t>stack </a:t>
            </a:r>
            <a:r>
              <a:rPr lang="en-US" sz="2400" dirty="0" smtClean="0">
                <a:solidFill>
                  <a:srgbClr val="FFFFFF"/>
                </a:solidFill>
                <a:latin typeface="Arial"/>
              </a:rPr>
              <a:t>end</a:t>
            </a:r>
            <a:endParaRPr dirty="0">
              <a:solidFill>
                <a:srgbClr val="FFFFFF"/>
              </a:solidFill>
            </a:endParaRPr>
          </a:p>
        </p:txBody>
      </p:sp>
      <p:graphicFrame>
        <p:nvGraphicFramePr>
          <p:cNvPr id="9" name="Table 6"/>
          <p:cNvGraphicFramePr/>
          <p:nvPr>
            <p:extLst>
              <p:ext uri="{D42A27DB-BD31-4B8C-83A1-F6EECF244321}">
                <p14:modId xmlns:p14="http://schemas.microsoft.com/office/powerpoint/2010/main" val="3719370405"/>
              </p:ext>
            </p:extLst>
          </p:nvPr>
        </p:nvGraphicFramePr>
        <p:xfrm>
          <a:off x="76320" y="2590920"/>
          <a:ext cx="4190760" cy="558720"/>
        </p:xfrm>
        <a:graphic>
          <a:graphicData uri="http://schemas.openxmlformats.org/drawingml/2006/table">
            <a:tbl>
              <a:tblPr>
                <a:tableStyleId>{327F97BB-C833-4FB7-BDE5-3F7075034690}</a:tableStyleId>
              </a:tblPr>
              <a:tblGrid>
                <a:gridCol w="4190760"/>
              </a:tblGrid>
              <a:tr h="558720">
                <a:tc>
                  <a:txBody>
                    <a:bodyPr/>
                    <a:lstStyle/>
                    <a:p>
                      <a:r>
                        <a:rPr lang="en-US" sz="2400" dirty="0"/>
                        <a:t>Local Variables</a:t>
                      </a:r>
                      <a:endParaRPr dirty="0">
                        <a:solidFill>
                          <a:srgbClr val="FFFFFF"/>
                        </a:solidFill>
                      </a:endParaRPr>
                    </a:p>
                  </a:txBody>
                  <a:tcPr>
                    <a:solidFill>
                      <a:schemeClr val="tx1"/>
                    </a:solidFill>
                  </a:tcPr>
                </a:tc>
              </a:tr>
            </a:tbl>
          </a:graphicData>
        </a:graphic>
      </p:graphicFrame>
      <p:sp>
        <p:nvSpPr>
          <p:cNvPr id="11" name="Line 8"/>
          <p:cNvSpPr/>
          <p:nvPr/>
        </p:nvSpPr>
        <p:spPr>
          <a:xfrm>
            <a:off x="4267080" y="2590920"/>
            <a:ext cx="1143000" cy="152280"/>
          </a:xfrm>
          <a:prstGeom prst="line">
            <a:avLst/>
          </a:prstGeom>
          <a:ln w="25560">
            <a:solidFill>
              <a:schemeClr val="bg1">
                <a:lumMod val="95000"/>
              </a:schemeClr>
            </a:solidFill>
            <a:miter/>
          </a:ln>
        </p:spPr>
      </p:sp>
      <p:sp>
        <p:nvSpPr>
          <p:cNvPr id="12" name="Line 9"/>
          <p:cNvSpPr/>
          <p:nvPr/>
        </p:nvSpPr>
        <p:spPr>
          <a:xfrm>
            <a:off x="4267080" y="3124080"/>
            <a:ext cx="1143000" cy="304920"/>
          </a:xfrm>
          <a:prstGeom prst="line">
            <a:avLst/>
          </a:prstGeom>
          <a:ln w="25560">
            <a:solidFill>
              <a:srgbClr val="F2F2F2"/>
            </a:solidFill>
            <a:miter/>
          </a:ln>
        </p:spPr>
      </p:sp>
    </p:spTree>
    <p:extLst>
      <p:ext uri="{BB962C8B-B14F-4D97-AF65-F5344CB8AC3E}">
        <p14:creationId xmlns:p14="http://schemas.microsoft.com/office/powerpoint/2010/main" val="338712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6553080" y="6248520"/>
            <a:ext cx="190512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r"/>
            <a:fld id="{CE83C37F-FB95-4D1F-AE63-7A2349BD1F0A}" type="slidenum">
              <a:rPr lang="en-US" sz="1400">
                <a:solidFill>
                  <a:srgbClr val="FFFFFF"/>
                </a:solidFill>
                <a:latin typeface="Arial"/>
              </a:rPr>
              <a:t>27</a:t>
            </a:fld>
            <a:endParaRPr>
              <a:solidFill>
                <a:srgbClr val="FFFFFF"/>
              </a:solidFill>
            </a:endParaRPr>
          </a:p>
        </p:txBody>
      </p:sp>
      <p:sp>
        <p:nvSpPr>
          <p:cNvPr id="5" name="TextShape 2"/>
          <p:cNvSpPr txBox="1"/>
          <p:nvPr/>
        </p:nvSpPr>
        <p:spPr>
          <a:xfrm>
            <a:off x="457200" y="276859"/>
            <a:ext cx="8153280" cy="1143360"/>
          </a:xfrm>
          <a:prstGeom prst="rect">
            <a:avLst/>
          </a:prstGeom>
          <a:noFill/>
          <a:ln>
            <a:noFill/>
          </a:ln>
        </p:spPr>
        <p:txBody>
          <a:bodyPr anchor="ctr"/>
          <a:lstStyle/>
          <a:p>
            <a:pPr algn="ctr"/>
            <a:r>
              <a:rPr lang="en-US" sz="3600" dirty="0">
                <a:solidFill>
                  <a:srgbClr val="FFFFFF"/>
                </a:solidFill>
                <a:latin typeface="Arial"/>
              </a:rPr>
              <a:t>General Stack Frame </a:t>
            </a:r>
            <a:r>
              <a:rPr lang="en-US" sz="3600" dirty="0" smtClean="0">
                <a:solidFill>
                  <a:srgbClr val="FFFFFF"/>
                </a:solidFill>
                <a:latin typeface="Arial"/>
              </a:rPr>
              <a:t>Operation Cont..</a:t>
            </a:r>
            <a:endParaRPr sz="1600" dirty="0">
              <a:solidFill>
                <a:srgbClr val="FFFFFF"/>
              </a:solidFill>
            </a:endParaRPr>
          </a:p>
        </p:txBody>
      </p:sp>
      <p:graphicFrame>
        <p:nvGraphicFramePr>
          <p:cNvPr id="6" name="Table 3"/>
          <p:cNvGraphicFramePr/>
          <p:nvPr>
            <p:extLst>
              <p:ext uri="{D42A27DB-BD31-4B8C-83A1-F6EECF244321}">
                <p14:modId xmlns:p14="http://schemas.microsoft.com/office/powerpoint/2010/main" val="1592555076"/>
              </p:ext>
            </p:extLst>
          </p:nvPr>
        </p:nvGraphicFramePr>
        <p:xfrm>
          <a:off x="5410080" y="2743200"/>
          <a:ext cx="2590920" cy="2708280"/>
        </p:xfrm>
        <a:graphic>
          <a:graphicData uri="http://schemas.openxmlformats.org/drawingml/2006/table">
            <a:tbl>
              <a:tblPr>
                <a:tableStyleId>{327F97BB-C833-4FB7-BDE5-3F7075034690}</a:tableStyleId>
              </a:tblPr>
              <a:tblGrid>
                <a:gridCol w="2590920"/>
              </a:tblGrid>
              <a:tr h="677880">
                <a:tc>
                  <a:txBody>
                    <a:bodyPr/>
                    <a:lstStyle/>
                    <a:p>
                      <a:r>
                        <a:rPr lang="en-US" sz="2800" dirty="0"/>
                        <a:t>main() frame</a:t>
                      </a:r>
                      <a:endParaRPr dirty="0">
                        <a:solidFill>
                          <a:srgbClr val="FFFFFF"/>
                        </a:solidFill>
                      </a:endParaRPr>
                    </a:p>
                  </a:txBody>
                  <a:tcPr>
                    <a:solidFill>
                      <a:srgbClr val="000000"/>
                    </a:solidFill>
                  </a:tcPr>
                </a:tc>
              </a:tr>
              <a:tr h="677880">
                <a:tc>
                  <a:txBody>
                    <a:bodyPr/>
                    <a:lstStyle/>
                    <a:p>
                      <a:r>
                        <a:rPr lang="en-US" sz="2800" dirty="0"/>
                        <a:t>foo()’s frame</a:t>
                      </a:r>
                      <a:endParaRPr dirty="0">
                        <a:solidFill>
                          <a:srgbClr val="FFFFFF"/>
                        </a:solidFill>
                      </a:endParaRPr>
                    </a:p>
                  </a:txBody>
                  <a:tcPr>
                    <a:solidFill>
                      <a:schemeClr val="tx1"/>
                    </a:solidFill>
                  </a:tcPr>
                </a:tc>
              </a:tr>
              <a:tr h="676080">
                <a:tc>
                  <a:txBody>
                    <a:bodyPr/>
                    <a:lstStyle/>
                    <a:p>
                      <a:r>
                        <a:rPr lang="en-US" sz="2800" dirty="0" err="1"/>
                        <a:t>undef</a:t>
                      </a:r>
                      <a:endParaRPr dirty="0">
                        <a:solidFill>
                          <a:srgbClr val="FFFFFF"/>
                        </a:solidFill>
                      </a:endParaRPr>
                    </a:p>
                  </a:txBody>
                  <a:tcPr>
                    <a:solidFill>
                      <a:srgbClr val="000000"/>
                    </a:solidFill>
                  </a:tcPr>
                </a:tc>
              </a:tr>
              <a:tr h="676440">
                <a:tc>
                  <a:txBody>
                    <a:bodyPr/>
                    <a:lstStyle/>
                    <a:p>
                      <a:r>
                        <a:rPr lang="en-US" sz="2800" dirty="0"/>
                        <a:t>…</a:t>
                      </a:r>
                      <a:endParaRPr dirty="0">
                        <a:solidFill>
                          <a:srgbClr val="FFFFFF"/>
                        </a:solidFill>
                      </a:endParaRPr>
                    </a:p>
                  </a:txBody>
                  <a:tcPr>
                    <a:solidFill>
                      <a:srgbClr val="000000"/>
                    </a:solidFill>
                  </a:tcPr>
                </a:tc>
              </a:tr>
            </a:tbl>
          </a:graphicData>
        </a:graphic>
      </p:graphicFrame>
      <p:sp>
        <p:nvSpPr>
          <p:cNvPr id="7" name="CustomShape 4"/>
          <p:cNvSpPr/>
          <p:nvPr/>
        </p:nvSpPr>
        <p:spPr>
          <a:xfrm>
            <a:off x="5709600" y="2286000"/>
            <a:ext cx="1909080" cy="45972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r>
              <a:rPr lang="en-US" sz="2400">
                <a:solidFill>
                  <a:srgbClr val="FFFFFF"/>
                </a:solidFill>
                <a:latin typeface="Arial"/>
              </a:rPr>
              <a:t>stack bottom</a:t>
            </a:r>
            <a:endParaRPr>
              <a:solidFill>
                <a:srgbClr val="FFFFFF"/>
              </a:solidFill>
            </a:endParaRPr>
          </a:p>
        </p:txBody>
      </p:sp>
      <p:sp>
        <p:nvSpPr>
          <p:cNvPr id="8" name="CustomShape 5"/>
          <p:cNvSpPr/>
          <p:nvPr/>
        </p:nvSpPr>
        <p:spPr>
          <a:xfrm>
            <a:off x="5956200" y="5410080"/>
            <a:ext cx="1400040" cy="45972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r>
              <a:rPr lang="en-US" sz="2400">
                <a:solidFill>
                  <a:srgbClr val="FFFFFF"/>
                </a:solidFill>
                <a:latin typeface="Arial"/>
              </a:rPr>
              <a:t>stack top</a:t>
            </a:r>
            <a:endParaRPr>
              <a:solidFill>
                <a:srgbClr val="FFFFFF"/>
              </a:solidFill>
            </a:endParaRPr>
          </a:p>
        </p:txBody>
      </p:sp>
      <p:sp>
        <p:nvSpPr>
          <p:cNvPr id="9" name="Line 7"/>
          <p:cNvSpPr/>
          <p:nvPr/>
        </p:nvSpPr>
        <p:spPr>
          <a:xfrm flipV="1">
            <a:off x="4267080" y="3429000"/>
            <a:ext cx="1143000" cy="1371600"/>
          </a:xfrm>
          <a:prstGeom prst="line">
            <a:avLst/>
          </a:prstGeom>
          <a:ln w="25560">
            <a:solidFill>
              <a:srgbClr val="F2F2F2"/>
            </a:solidFill>
            <a:miter/>
          </a:ln>
        </p:spPr>
      </p:sp>
      <p:graphicFrame>
        <p:nvGraphicFramePr>
          <p:cNvPr id="10" name="Table 8"/>
          <p:cNvGraphicFramePr/>
          <p:nvPr>
            <p:extLst>
              <p:ext uri="{D42A27DB-BD31-4B8C-83A1-F6EECF244321}">
                <p14:modId xmlns:p14="http://schemas.microsoft.com/office/powerpoint/2010/main" val="11924291"/>
              </p:ext>
            </p:extLst>
          </p:nvPr>
        </p:nvGraphicFramePr>
        <p:xfrm>
          <a:off x="76320" y="2590920"/>
          <a:ext cx="4190760" cy="3911400"/>
        </p:xfrm>
        <a:graphic>
          <a:graphicData uri="http://schemas.openxmlformats.org/drawingml/2006/table">
            <a:tbl>
              <a:tblPr>
                <a:tableStyleId>{327F97BB-C833-4FB7-BDE5-3F7075034690}</a:tableStyleId>
              </a:tblPr>
              <a:tblGrid>
                <a:gridCol w="4190760"/>
              </a:tblGrid>
              <a:tr h="558720">
                <a:tc>
                  <a:txBody>
                    <a:bodyPr/>
                    <a:lstStyle/>
                    <a:p>
                      <a:r>
                        <a:rPr lang="en-US" sz="2400" dirty="0"/>
                        <a:t>Local Variables </a:t>
                      </a:r>
                      <a:endParaRPr dirty="0">
                        <a:solidFill>
                          <a:srgbClr val="FFFFFF"/>
                        </a:solidFill>
                      </a:endParaRPr>
                    </a:p>
                  </a:txBody>
                  <a:tcPr>
                    <a:solidFill>
                      <a:srgbClr val="000000"/>
                    </a:solidFill>
                  </a:tcPr>
                </a:tc>
              </a:tr>
              <a:tr h="558720">
                <a:tc>
                  <a:txBody>
                    <a:bodyPr/>
                    <a:lstStyle/>
                    <a:p>
                      <a:r>
                        <a:rPr lang="en-US" sz="2400"/>
                        <a:t>Caller-Save Registers</a:t>
                      </a:r>
                      <a:endParaRPr>
                        <a:solidFill>
                          <a:srgbClr val="FFFFFF"/>
                        </a:solidFill>
                      </a:endParaRPr>
                    </a:p>
                  </a:txBody>
                  <a:tcPr>
                    <a:solidFill>
                      <a:srgbClr val="000000"/>
                    </a:solidFill>
                  </a:tcPr>
                </a:tc>
              </a:tr>
              <a:tr h="558720">
                <a:tc>
                  <a:txBody>
                    <a:bodyPr/>
                    <a:lstStyle/>
                    <a:p>
                      <a:r>
                        <a:rPr lang="en-US" sz="2400"/>
                        <a:t>Arguments to Pass to Callee</a:t>
                      </a:r>
                      <a:endParaRPr>
                        <a:solidFill>
                          <a:srgbClr val="FFFFFF"/>
                        </a:solidFill>
                      </a:endParaRPr>
                    </a:p>
                  </a:txBody>
                  <a:tcPr>
                    <a:solidFill>
                      <a:srgbClr val="000000"/>
                    </a:solidFill>
                  </a:tcPr>
                </a:tc>
              </a:tr>
              <a:tr h="559080">
                <a:tc>
                  <a:txBody>
                    <a:bodyPr/>
                    <a:lstStyle/>
                    <a:p>
                      <a:pPr algn="ctr"/>
                      <a:r>
                        <a:rPr lang="en-US" sz="2400"/>
                        <a:t>Caller’s saved return address</a:t>
                      </a:r>
                      <a:endParaRPr>
                        <a:solidFill>
                          <a:srgbClr val="FFFFFF"/>
                        </a:solidFill>
                      </a:endParaRPr>
                    </a:p>
                  </a:txBody>
                  <a:tcPr>
                    <a:solidFill>
                      <a:srgbClr val="000000"/>
                    </a:solidFill>
                  </a:tcPr>
                </a:tc>
              </a:tr>
              <a:tr h="558720">
                <a:tc>
                  <a:txBody>
                    <a:bodyPr/>
                    <a:lstStyle/>
                    <a:p>
                      <a:r>
                        <a:rPr lang="en-US" sz="2400"/>
                        <a:t>Saved Frame Pointer</a:t>
                      </a:r>
                      <a:endParaRPr>
                        <a:solidFill>
                          <a:srgbClr val="FFFFFF"/>
                        </a:solidFill>
                      </a:endParaRPr>
                    </a:p>
                  </a:txBody>
                  <a:tcPr>
                    <a:solidFill>
                      <a:srgbClr val="000000"/>
                    </a:solidFill>
                  </a:tcPr>
                </a:tc>
              </a:tr>
              <a:tr h="558720">
                <a:tc>
                  <a:txBody>
                    <a:bodyPr/>
                    <a:lstStyle/>
                    <a:p>
                      <a:r>
                        <a:rPr lang="en-US" sz="2400"/>
                        <a:t>Callee-Save Registers</a:t>
                      </a:r>
                      <a:endParaRPr>
                        <a:solidFill>
                          <a:srgbClr val="FFFFFF"/>
                        </a:solidFill>
                      </a:endParaRPr>
                    </a:p>
                  </a:txBody>
                  <a:tcPr>
                    <a:solidFill>
                      <a:srgbClr val="000000"/>
                    </a:solidFill>
                  </a:tcPr>
                </a:tc>
              </a:tr>
              <a:tr h="558720">
                <a:tc>
                  <a:txBody>
                    <a:bodyPr/>
                    <a:lstStyle/>
                    <a:p>
                      <a:r>
                        <a:rPr lang="en-US" sz="2400" dirty="0"/>
                        <a:t>Local Variables</a:t>
                      </a:r>
                      <a:endParaRPr dirty="0">
                        <a:solidFill>
                          <a:srgbClr val="FFFFFF"/>
                        </a:solidFill>
                      </a:endParaRPr>
                    </a:p>
                  </a:txBody>
                  <a:tcPr>
                    <a:solidFill>
                      <a:srgbClr val="000000"/>
                    </a:solidFill>
                  </a:tcPr>
                </a:tc>
              </a:tr>
            </a:tbl>
          </a:graphicData>
        </a:graphic>
      </p:graphicFrame>
      <p:sp>
        <p:nvSpPr>
          <p:cNvPr id="11" name="Line 9"/>
          <p:cNvSpPr/>
          <p:nvPr/>
        </p:nvSpPr>
        <p:spPr>
          <a:xfrm flipV="1">
            <a:off x="4267080" y="4038480"/>
            <a:ext cx="1143000" cy="2438640"/>
          </a:xfrm>
          <a:prstGeom prst="line">
            <a:avLst/>
          </a:prstGeom>
          <a:ln w="25560">
            <a:solidFill>
              <a:srgbClr val="F2F2F2"/>
            </a:solidFill>
            <a:miter/>
          </a:ln>
        </p:spPr>
      </p:sp>
    </p:spTree>
    <p:extLst>
      <p:ext uri="{BB962C8B-B14F-4D97-AF65-F5344CB8AC3E}">
        <p14:creationId xmlns:p14="http://schemas.microsoft.com/office/powerpoint/2010/main" val="178339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Should You Use?</a:t>
            </a:r>
            <a:endParaRPr lang="en-US" dirty="0"/>
          </a:p>
        </p:txBody>
      </p:sp>
      <p:sp>
        <p:nvSpPr>
          <p:cNvPr id="3" name="Content Placeholder 2"/>
          <p:cNvSpPr>
            <a:spLocks noGrp="1"/>
          </p:cNvSpPr>
          <p:nvPr>
            <p:ph idx="1"/>
          </p:nvPr>
        </p:nvSpPr>
        <p:spPr/>
        <p:txBody>
          <a:bodyPr/>
          <a:lstStyle/>
          <a:p>
            <a:r>
              <a:rPr lang="en-US" dirty="0" smtClean="0"/>
              <a:t>AT&amp;T is predominately on Linux</a:t>
            </a:r>
          </a:p>
          <a:p>
            <a:r>
              <a:rPr lang="en-US" dirty="0" smtClean="0"/>
              <a:t>Intel is predominately on Windows</a:t>
            </a:r>
          </a:p>
          <a:p>
            <a:pPr lvl="1"/>
            <a:r>
              <a:rPr lang="en-US" dirty="0" smtClean="0"/>
              <a:t>Windows dominates the market, therefore most static analysis tools utilize Intel syntax (</a:t>
            </a:r>
            <a:r>
              <a:rPr lang="en-US" dirty="0" err="1" smtClean="0"/>
              <a:t>Bninja</a:t>
            </a:r>
            <a:r>
              <a:rPr lang="en-US" dirty="0" smtClean="0"/>
              <a:t>, IDA, </a:t>
            </a:r>
            <a:r>
              <a:rPr lang="en-US" dirty="0" err="1" smtClean="0"/>
              <a:t>etc</a:t>
            </a:r>
            <a:r>
              <a:rPr lang="en-US" dirty="0" smtClean="0"/>
              <a:t>)</a:t>
            </a:r>
            <a:endParaRPr lang="en-US" dirty="0"/>
          </a:p>
        </p:txBody>
      </p:sp>
    </p:spTree>
    <p:extLst>
      <p:ext uri="{BB962C8B-B14F-4D97-AF65-F5344CB8AC3E}">
        <p14:creationId xmlns:p14="http://schemas.microsoft.com/office/powerpoint/2010/main" val="115674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in Memory View 1</a:t>
            </a:r>
            <a:endParaRPr lang="en-US" dirty="0"/>
          </a:p>
        </p:txBody>
      </p:sp>
      <p:pic>
        <p:nvPicPr>
          <p:cNvPr id="6" name="Picture 5"/>
          <p:cNvPicPr>
            <a:picLocks noChangeAspect="1"/>
          </p:cNvPicPr>
          <p:nvPr/>
        </p:nvPicPr>
        <p:blipFill>
          <a:blip r:embed="rId2"/>
          <a:stretch>
            <a:fillRect/>
          </a:stretch>
        </p:blipFill>
        <p:spPr>
          <a:xfrm>
            <a:off x="1282700" y="1223645"/>
            <a:ext cx="5930900" cy="5634355"/>
          </a:xfrm>
          <a:prstGeom prst="rect">
            <a:avLst/>
          </a:prstGeom>
        </p:spPr>
      </p:pic>
    </p:spTree>
    <p:extLst>
      <p:ext uri="{BB962C8B-B14F-4D97-AF65-F5344CB8AC3E}">
        <p14:creationId xmlns:p14="http://schemas.microsoft.com/office/powerpoint/2010/main" val="368262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in Memory View 2</a:t>
            </a:r>
            <a:endParaRPr lang="en-US" dirty="0"/>
          </a:p>
        </p:txBody>
      </p:sp>
      <p:pic>
        <p:nvPicPr>
          <p:cNvPr id="4" name="Picture 3"/>
          <p:cNvPicPr>
            <a:picLocks noChangeAspect="1"/>
          </p:cNvPicPr>
          <p:nvPr/>
        </p:nvPicPr>
        <p:blipFill>
          <a:blip r:embed="rId2"/>
          <a:stretch>
            <a:fillRect/>
          </a:stretch>
        </p:blipFill>
        <p:spPr>
          <a:xfrm>
            <a:off x="1866900" y="1291130"/>
            <a:ext cx="5359400" cy="5239637"/>
          </a:xfrm>
          <a:prstGeom prst="rect">
            <a:avLst/>
          </a:prstGeom>
        </p:spPr>
      </p:pic>
    </p:spTree>
    <p:extLst>
      <p:ext uri="{BB962C8B-B14F-4D97-AF65-F5344CB8AC3E}">
        <p14:creationId xmlns:p14="http://schemas.microsoft.com/office/powerpoint/2010/main" val="1570649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6553080" y="6248520"/>
            <a:ext cx="190512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r"/>
            <a:fld id="{2EF32299-A16C-4831-99EF-16DA8BB823DA}" type="slidenum">
              <a:rPr lang="en-US" sz="1400">
                <a:solidFill>
                  <a:srgbClr val="FFFFFF"/>
                </a:solidFill>
                <a:latin typeface="Arial"/>
              </a:rPr>
              <a:t>6</a:t>
            </a:fld>
            <a:endParaRPr>
              <a:solidFill>
                <a:srgbClr val="FFFFFF"/>
              </a:solidFill>
            </a:endParaRPr>
          </a:p>
        </p:txBody>
      </p:sp>
      <p:sp>
        <p:nvSpPr>
          <p:cNvPr id="74" name="TextShape 2"/>
          <p:cNvSpPr txBox="1"/>
          <p:nvPr/>
        </p:nvSpPr>
        <p:spPr>
          <a:xfrm>
            <a:off x="685800" y="609120"/>
            <a:ext cx="7772400" cy="1143360"/>
          </a:xfrm>
          <a:prstGeom prst="rect">
            <a:avLst/>
          </a:prstGeom>
          <a:noFill/>
          <a:ln>
            <a:noFill/>
          </a:ln>
        </p:spPr>
        <p:txBody>
          <a:bodyPr anchor="ctr"/>
          <a:lstStyle/>
          <a:p>
            <a:pPr algn="ctr"/>
            <a:r>
              <a:rPr lang="en-US" sz="4400">
                <a:solidFill>
                  <a:srgbClr val="FFFFFF"/>
                </a:solidFill>
                <a:latin typeface="Arial"/>
              </a:rPr>
              <a:t>What you’re going to learn</a:t>
            </a:r>
            <a:endParaRPr>
              <a:solidFill>
                <a:srgbClr val="FFFFFF"/>
              </a:solidFill>
            </a:endParaRPr>
          </a:p>
        </p:txBody>
      </p:sp>
      <p:sp>
        <p:nvSpPr>
          <p:cNvPr id="75" name="TextShape 3"/>
          <p:cNvSpPr txBox="1"/>
          <p:nvPr/>
        </p:nvSpPr>
        <p:spPr>
          <a:xfrm>
            <a:off x="685800" y="1981080"/>
            <a:ext cx="7772400" cy="4115160"/>
          </a:xfrm>
          <a:prstGeom prst="rect">
            <a:avLst/>
          </a:prstGeom>
          <a:noFill/>
          <a:ln>
            <a:noFill/>
          </a:ln>
        </p:spPr>
        <p:txBody>
          <a:bodyPr/>
          <a:lstStyle/>
          <a:p>
            <a:r>
              <a:rPr lang="en-US" sz="3200" dirty="0">
                <a:solidFill>
                  <a:srgbClr val="FFFFFF"/>
                </a:solidFill>
                <a:latin typeface="Arial"/>
              </a:rPr>
              <a:t>#include &lt;</a:t>
            </a:r>
            <a:r>
              <a:rPr lang="en-US" sz="3200" dirty="0" err="1">
                <a:solidFill>
                  <a:srgbClr val="FFFFFF"/>
                </a:solidFill>
                <a:latin typeface="Arial"/>
              </a:rPr>
              <a:t>stdio.h</a:t>
            </a:r>
            <a:r>
              <a:rPr lang="en-US" sz="3200" dirty="0">
                <a:solidFill>
                  <a:srgbClr val="FFFFFF"/>
                </a:solidFill>
                <a:latin typeface="Arial"/>
              </a:rPr>
              <a:t>&gt;</a:t>
            </a:r>
            <a:endParaRPr dirty="0">
              <a:solidFill>
                <a:srgbClr val="FFFFFF"/>
              </a:solidFill>
            </a:endParaRPr>
          </a:p>
          <a:p>
            <a:r>
              <a:rPr lang="en-US" sz="3200" dirty="0" err="1">
                <a:solidFill>
                  <a:srgbClr val="FFFFFF"/>
                </a:solidFill>
                <a:latin typeface="Arial"/>
              </a:rPr>
              <a:t>int</a:t>
            </a:r>
            <a:r>
              <a:rPr lang="en-US" sz="3200" dirty="0">
                <a:solidFill>
                  <a:srgbClr val="FFFFFF"/>
                </a:solidFill>
                <a:latin typeface="Arial"/>
              </a:rPr>
              <a:t> main(){</a:t>
            </a:r>
            <a:endParaRPr dirty="0">
              <a:solidFill>
                <a:srgbClr val="FFFFFF"/>
              </a:solidFill>
            </a:endParaRPr>
          </a:p>
          <a:p>
            <a:pPr lvl="1"/>
            <a:r>
              <a:rPr lang="en-US" sz="3200" dirty="0" err="1">
                <a:solidFill>
                  <a:srgbClr val="FFFFFF"/>
                </a:solidFill>
                <a:latin typeface="Arial"/>
              </a:rPr>
              <a:t>printf</a:t>
            </a:r>
            <a:r>
              <a:rPr lang="en-US" sz="3200" dirty="0">
                <a:solidFill>
                  <a:srgbClr val="FFFFFF"/>
                </a:solidFill>
                <a:latin typeface="Arial"/>
              </a:rPr>
              <a:t>(“Hello World!\n”);</a:t>
            </a:r>
            <a:endParaRPr dirty="0">
              <a:solidFill>
                <a:srgbClr val="FFFFFF"/>
              </a:solidFill>
            </a:endParaRPr>
          </a:p>
          <a:p>
            <a:pPr lvl="1"/>
            <a:r>
              <a:rPr lang="en-US" sz="3200" dirty="0">
                <a:solidFill>
                  <a:srgbClr val="FFFFFF"/>
                </a:solidFill>
                <a:latin typeface="Arial"/>
              </a:rPr>
              <a:t>return 0x1234;</a:t>
            </a:r>
            <a:endParaRPr dirty="0">
              <a:solidFill>
                <a:srgbClr val="FFFFFF"/>
              </a:solidFill>
            </a:endParaRPr>
          </a:p>
          <a:p>
            <a:r>
              <a:rPr lang="en-US" sz="3200" dirty="0">
                <a:solidFill>
                  <a:srgbClr val="FFFFFF"/>
                </a:solidFill>
                <a:latin typeface="Arial"/>
              </a:rPr>
              <a:t>}</a:t>
            </a:r>
            <a:endParaRPr dirty="0">
              <a:solidFill>
                <a:srgbClr val="FFFFFF"/>
              </a:solidFill>
            </a:endParaRPr>
          </a:p>
        </p:txBody>
      </p:sp>
    </p:spTree>
    <p:extLst>
      <p:ext uri="{BB962C8B-B14F-4D97-AF65-F5344CB8AC3E}">
        <p14:creationId xmlns:p14="http://schemas.microsoft.com/office/powerpoint/2010/main" val="290761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6553080" y="6248520"/>
            <a:ext cx="190512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r"/>
            <a:fld id="{226F7F4B-8419-46EF-993D-A710040660FB}" type="slidenum">
              <a:rPr lang="en-US" sz="1400">
                <a:solidFill>
                  <a:srgbClr val="FFFFFF"/>
                </a:solidFill>
                <a:latin typeface="Arial"/>
              </a:rPr>
              <a:t>7</a:t>
            </a:fld>
            <a:endParaRPr>
              <a:solidFill>
                <a:srgbClr val="FFFFFF"/>
              </a:solidFill>
            </a:endParaRPr>
          </a:p>
        </p:txBody>
      </p:sp>
      <p:sp>
        <p:nvSpPr>
          <p:cNvPr id="77" name="TextShape 2"/>
          <p:cNvSpPr txBox="1"/>
          <p:nvPr/>
        </p:nvSpPr>
        <p:spPr>
          <a:xfrm>
            <a:off x="685800" y="609120"/>
            <a:ext cx="7772400" cy="1143360"/>
          </a:xfrm>
          <a:prstGeom prst="rect">
            <a:avLst/>
          </a:prstGeom>
          <a:noFill/>
          <a:ln>
            <a:noFill/>
          </a:ln>
        </p:spPr>
        <p:txBody>
          <a:bodyPr anchor="ctr"/>
          <a:lstStyle/>
          <a:p>
            <a:pPr algn="ctr"/>
            <a:r>
              <a:rPr lang="en-US" sz="4400" dirty="0">
                <a:solidFill>
                  <a:srgbClr val="FFFFFF"/>
                </a:solidFill>
                <a:latin typeface="Arial"/>
              </a:rPr>
              <a:t>Is the same as</a:t>
            </a:r>
            <a:r>
              <a:rPr lang="en-US" sz="4400" dirty="0" smtClean="0">
                <a:solidFill>
                  <a:srgbClr val="FFFFFF"/>
                </a:solidFill>
                <a:latin typeface="Arial"/>
              </a:rPr>
              <a:t>…(Windows)</a:t>
            </a:r>
            <a:endParaRPr dirty="0">
              <a:solidFill>
                <a:srgbClr val="FFFFFF"/>
              </a:solidFill>
            </a:endParaRPr>
          </a:p>
        </p:txBody>
      </p:sp>
      <p:sp>
        <p:nvSpPr>
          <p:cNvPr id="78" name="TextShape 3"/>
          <p:cNvSpPr txBox="1"/>
          <p:nvPr/>
        </p:nvSpPr>
        <p:spPr>
          <a:xfrm>
            <a:off x="0" y="1981080"/>
            <a:ext cx="9144000" cy="4115160"/>
          </a:xfrm>
          <a:prstGeom prst="rect">
            <a:avLst/>
          </a:prstGeom>
          <a:noFill/>
          <a:ln>
            <a:noFill/>
          </a:ln>
        </p:spPr>
        <p:txBody>
          <a:bodyPr/>
          <a:lstStyle/>
          <a:p>
            <a:pPr>
              <a:lnSpc>
                <a:spcPct val="100000"/>
              </a:lnSpc>
            </a:pPr>
            <a:r>
              <a:rPr lang="en-US" sz="2400" dirty="0">
                <a:solidFill>
                  <a:srgbClr val="FFFFFF"/>
                </a:solidFill>
                <a:latin typeface="Courier New"/>
                <a:ea typeface="Courier New"/>
              </a:rPr>
              <a:t>.text:00401730 main</a:t>
            </a:r>
            <a:endParaRPr sz="2800" dirty="0">
              <a:solidFill>
                <a:srgbClr val="FFFFFF"/>
              </a:solidFill>
            </a:endParaRPr>
          </a:p>
          <a:p>
            <a:r>
              <a:rPr lang="en-US" sz="2400" dirty="0">
                <a:solidFill>
                  <a:srgbClr val="FFFFFF"/>
                </a:solidFill>
                <a:latin typeface="Courier New"/>
              </a:rPr>
              <a:t>.text:00401730              push    </a:t>
            </a:r>
            <a:r>
              <a:rPr lang="en-US" sz="2400" dirty="0" err="1">
                <a:solidFill>
                  <a:srgbClr val="FFFFFF"/>
                </a:solidFill>
                <a:latin typeface="Courier New"/>
              </a:rPr>
              <a:t>ebp</a:t>
            </a:r>
            <a:endParaRPr sz="2800" dirty="0">
              <a:solidFill>
                <a:srgbClr val="FFFFFF"/>
              </a:solidFill>
            </a:endParaRPr>
          </a:p>
          <a:p>
            <a:r>
              <a:rPr lang="en-US" sz="2400" dirty="0">
                <a:solidFill>
                  <a:srgbClr val="FFFFFF"/>
                </a:solidFill>
                <a:latin typeface="Courier New"/>
              </a:rPr>
              <a:t>.text:00401731              </a:t>
            </a:r>
            <a:r>
              <a:rPr lang="en-US" sz="2400" dirty="0" err="1">
                <a:solidFill>
                  <a:srgbClr val="FFFFFF"/>
                </a:solidFill>
                <a:latin typeface="Courier New"/>
              </a:rPr>
              <a:t>mov</a:t>
            </a:r>
            <a:r>
              <a:rPr lang="en-US" sz="2400" dirty="0">
                <a:solidFill>
                  <a:srgbClr val="FFFFFF"/>
                </a:solidFill>
                <a:latin typeface="Courier New"/>
              </a:rPr>
              <a:t>     </a:t>
            </a:r>
            <a:r>
              <a:rPr lang="en-US" sz="2400" dirty="0" err="1">
                <a:solidFill>
                  <a:srgbClr val="FFFFFF"/>
                </a:solidFill>
                <a:latin typeface="Courier New"/>
              </a:rPr>
              <a:t>ebp</a:t>
            </a:r>
            <a:r>
              <a:rPr lang="en-US" sz="2400" dirty="0">
                <a:solidFill>
                  <a:srgbClr val="FFFFFF"/>
                </a:solidFill>
                <a:latin typeface="Courier New"/>
              </a:rPr>
              <a:t>, </a:t>
            </a:r>
            <a:r>
              <a:rPr lang="en-US" sz="2400" dirty="0" err="1">
                <a:solidFill>
                  <a:srgbClr val="FFFFFF"/>
                </a:solidFill>
                <a:latin typeface="Courier New"/>
              </a:rPr>
              <a:t>esp</a:t>
            </a:r>
            <a:endParaRPr sz="2800" dirty="0">
              <a:solidFill>
                <a:srgbClr val="FFFFFF"/>
              </a:solidFill>
            </a:endParaRPr>
          </a:p>
          <a:p>
            <a:r>
              <a:rPr lang="en-US" sz="2400" dirty="0">
                <a:solidFill>
                  <a:srgbClr val="FFFFFF"/>
                </a:solidFill>
                <a:latin typeface="Courier New"/>
              </a:rPr>
              <a:t>.text:00401733              push    offset </a:t>
            </a:r>
            <a:r>
              <a:rPr lang="en-US" sz="2400" dirty="0" err="1">
                <a:solidFill>
                  <a:srgbClr val="FFFFFF"/>
                </a:solidFill>
                <a:latin typeface="Courier New"/>
              </a:rPr>
              <a:t>aHelloWorld</a:t>
            </a:r>
            <a:r>
              <a:rPr lang="en-US" sz="2400" dirty="0">
                <a:solidFill>
                  <a:srgbClr val="FFFFFF"/>
                </a:solidFill>
                <a:latin typeface="Courier New"/>
              </a:rPr>
              <a:t> ; "Hello world\n"</a:t>
            </a:r>
            <a:endParaRPr sz="2800" dirty="0">
              <a:solidFill>
                <a:srgbClr val="FFFFFF"/>
              </a:solidFill>
            </a:endParaRPr>
          </a:p>
          <a:p>
            <a:r>
              <a:rPr lang="en-US" sz="2400" dirty="0">
                <a:solidFill>
                  <a:srgbClr val="FFFFFF"/>
                </a:solidFill>
                <a:latin typeface="Courier New"/>
              </a:rPr>
              <a:t>.text:00401738              call    ds:__imp__</a:t>
            </a:r>
            <a:r>
              <a:rPr lang="en-US" sz="2400" dirty="0" err="1">
                <a:solidFill>
                  <a:srgbClr val="FFFFFF"/>
                </a:solidFill>
                <a:latin typeface="Courier New"/>
              </a:rPr>
              <a:t>printf</a:t>
            </a:r>
            <a:endParaRPr sz="2800" dirty="0">
              <a:solidFill>
                <a:srgbClr val="FFFFFF"/>
              </a:solidFill>
            </a:endParaRPr>
          </a:p>
          <a:p>
            <a:r>
              <a:rPr lang="en-US" sz="2400" dirty="0">
                <a:solidFill>
                  <a:srgbClr val="FFFFFF"/>
                </a:solidFill>
                <a:latin typeface="Courier New"/>
              </a:rPr>
              <a:t>.text:0040173E              add     </a:t>
            </a:r>
            <a:r>
              <a:rPr lang="en-US" sz="2400" dirty="0" err="1">
                <a:solidFill>
                  <a:srgbClr val="FFFFFF"/>
                </a:solidFill>
                <a:latin typeface="Courier New"/>
              </a:rPr>
              <a:t>esp</a:t>
            </a:r>
            <a:r>
              <a:rPr lang="en-US" sz="2400" dirty="0">
                <a:solidFill>
                  <a:srgbClr val="FFFFFF"/>
                </a:solidFill>
                <a:latin typeface="Courier New"/>
              </a:rPr>
              <a:t>, 4</a:t>
            </a:r>
            <a:endParaRPr sz="2800" dirty="0">
              <a:solidFill>
                <a:srgbClr val="FFFFFF"/>
              </a:solidFill>
            </a:endParaRPr>
          </a:p>
          <a:p>
            <a:r>
              <a:rPr lang="en-US" sz="2400" dirty="0">
                <a:solidFill>
                  <a:srgbClr val="FFFFFF"/>
                </a:solidFill>
                <a:latin typeface="Courier New"/>
              </a:rPr>
              <a:t>.text:00401741              </a:t>
            </a:r>
            <a:r>
              <a:rPr lang="en-US" sz="2400" dirty="0" err="1">
                <a:solidFill>
                  <a:srgbClr val="FFFFFF"/>
                </a:solidFill>
                <a:latin typeface="Courier New"/>
              </a:rPr>
              <a:t>mov</a:t>
            </a:r>
            <a:r>
              <a:rPr lang="en-US" sz="2400" dirty="0">
                <a:solidFill>
                  <a:srgbClr val="FFFFFF"/>
                </a:solidFill>
                <a:latin typeface="Courier New"/>
              </a:rPr>
              <a:t>     </a:t>
            </a:r>
            <a:r>
              <a:rPr lang="en-US" sz="2400" dirty="0" err="1">
                <a:solidFill>
                  <a:srgbClr val="FFFFFF"/>
                </a:solidFill>
                <a:latin typeface="Courier New"/>
              </a:rPr>
              <a:t>eax</a:t>
            </a:r>
            <a:r>
              <a:rPr lang="en-US" sz="2400" dirty="0">
                <a:solidFill>
                  <a:srgbClr val="FFFFFF"/>
                </a:solidFill>
                <a:latin typeface="Courier New"/>
              </a:rPr>
              <a:t>, 1234h</a:t>
            </a:r>
            <a:endParaRPr sz="2800" dirty="0">
              <a:solidFill>
                <a:srgbClr val="FFFFFF"/>
              </a:solidFill>
            </a:endParaRPr>
          </a:p>
          <a:p>
            <a:r>
              <a:rPr lang="en-US" sz="2400" dirty="0">
                <a:solidFill>
                  <a:srgbClr val="FFFFFF"/>
                </a:solidFill>
                <a:latin typeface="Courier New"/>
              </a:rPr>
              <a:t>.text:00401746              pop     </a:t>
            </a:r>
            <a:r>
              <a:rPr lang="en-US" sz="2400" dirty="0" err="1">
                <a:solidFill>
                  <a:srgbClr val="FFFFFF"/>
                </a:solidFill>
                <a:latin typeface="Courier New"/>
              </a:rPr>
              <a:t>ebp</a:t>
            </a:r>
            <a:endParaRPr sz="2800" dirty="0">
              <a:solidFill>
                <a:srgbClr val="FFFFFF"/>
              </a:solidFill>
            </a:endParaRPr>
          </a:p>
          <a:p>
            <a:r>
              <a:rPr lang="en-US" sz="2400" dirty="0">
                <a:solidFill>
                  <a:srgbClr val="FFFFFF"/>
                </a:solidFill>
                <a:latin typeface="Courier New"/>
              </a:rPr>
              <a:t>.text:00401747              </a:t>
            </a:r>
            <a:r>
              <a:rPr lang="en-US" sz="2400" dirty="0" err="1">
                <a:solidFill>
                  <a:srgbClr val="FFFFFF"/>
                </a:solidFill>
                <a:latin typeface="Courier New"/>
              </a:rPr>
              <a:t>retn</a:t>
            </a:r>
            <a:endParaRPr sz="2800" dirty="0">
              <a:solidFill>
                <a:srgbClr val="FFFFFF"/>
              </a:solidFill>
            </a:endParaRPr>
          </a:p>
        </p:txBody>
      </p:sp>
    </p:spTree>
    <p:extLst>
      <p:ext uri="{BB962C8B-B14F-4D97-AF65-F5344CB8AC3E}">
        <p14:creationId xmlns:p14="http://schemas.microsoft.com/office/powerpoint/2010/main" val="3611934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6553080" y="6248520"/>
            <a:ext cx="190512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r"/>
            <a:fld id="{82613F1F-FC95-48FE-B5A7-37EAD7515826}" type="slidenum">
              <a:rPr lang="en-US" sz="1400">
                <a:latin typeface="Arial"/>
              </a:rPr>
              <a:t>8</a:t>
            </a:fld>
            <a:endParaRPr/>
          </a:p>
        </p:txBody>
      </p:sp>
      <p:sp>
        <p:nvSpPr>
          <p:cNvPr id="81" name="TextShape 2"/>
          <p:cNvSpPr txBox="1"/>
          <p:nvPr/>
        </p:nvSpPr>
        <p:spPr>
          <a:xfrm>
            <a:off x="0" y="908460"/>
            <a:ext cx="9144000" cy="4649400"/>
          </a:xfrm>
          <a:prstGeom prst="rect">
            <a:avLst/>
          </a:prstGeom>
          <a:noFill/>
          <a:ln>
            <a:noFill/>
          </a:ln>
        </p:spPr>
        <p:txBody>
          <a:bodyPr/>
          <a:lstStyle/>
          <a:p>
            <a:pPr>
              <a:lnSpc>
                <a:spcPct val="90000"/>
              </a:lnSpc>
            </a:pPr>
            <a:r>
              <a:rPr lang="en-US" sz="1900" dirty="0">
                <a:solidFill>
                  <a:srgbClr val="FFFFFF"/>
                </a:solidFill>
                <a:latin typeface="Courier New"/>
                <a:ea typeface="Courier New"/>
              </a:rPr>
              <a:t>08048374 &lt;main&gt;:</a:t>
            </a:r>
            <a:endParaRPr sz="1900" dirty="0">
              <a:solidFill>
                <a:srgbClr val="FFFFFF"/>
              </a:solidFill>
            </a:endParaRPr>
          </a:p>
          <a:p>
            <a:pPr>
              <a:lnSpc>
                <a:spcPct val="90000"/>
              </a:lnSpc>
            </a:pPr>
            <a:r>
              <a:rPr lang="en-US" sz="1900" dirty="0">
                <a:solidFill>
                  <a:srgbClr val="FFFFFF"/>
                </a:solidFill>
                <a:latin typeface="Courier New"/>
                <a:ea typeface="Courier New"/>
              </a:rPr>
              <a:t> 8048374:       8d 4c 24 04            	lea    0x4(%</a:t>
            </a:r>
            <a:r>
              <a:rPr lang="en-US" sz="1900" dirty="0" err="1">
                <a:solidFill>
                  <a:srgbClr val="FFFFFF"/>
                </a:solidFill>
                <a:latin typeface="Courier New"/>
                <a:ea typeface="Courier New"/>
              </a:rPr>
              <a:t>esp</a:t>
            </a:r>
            <a:r>
              <a:rPr lang="en-US" sz="1900" dirty="0">
                <a:solidFill>
                  <a:srgbClr val="FFFFFF"/>
                </a:solidFill>
                <a:latin typeface="Courier New"/>
                <a:ea typeface="Courier New"/>
              </a:rPr>
              <a:t>),%</a:t>
            </a:r>
            <a:r>
              <a:rPr lang="en-US" sz="1900" dirty="0" err="1">
                <a:solidFill>
                  <a:srgbClr val="FFFFFF"/>
                </a:solidFill>
                <a:latin typeface="Courier New"/>
                <a:ea typeface="Courier New"/>
              </a:rPr>
              <a:t>ecx</a:t>
            </a:r>
            <a:endParaRPr sz="1900" dirty="0">
              <a:solidFill>
                <a:srgbClr val="FFFFFF"/>
              </a:solidFill>
            </a:endParaRPr>
          </a:p>
          <a:p>
            <a:pPr>
              <a:lnSpc>
                <a:spcPct val="90000"/>
              </a:lnSpc>
            </a:pPr>
            <a:r>
              <a:rPr lang="en-US" sz="1900" dirty="0">
                <a:solidFill>
                  <a:srgbClr val="FFFFFF"/>
                </a:solidFill>
                <a:latin typeface="Courier New"/>
                <a:ea typeface="Courier New"/>
              </a:rPr>
              <a:t> 8048378:       83 e4 f0               	and    $0xfffffff0,%esp</a:t>
            </a:r>
            <a:endParaRPr sz="1900" dirty="0">
              <a:solidFill>
                <a:srgbClr val="FFFFFF"/>
              </a:solidFill>
            </a:endParaRPr>
          </a:p>
          <a:p>
            <a:pPr>
              <a:lnSpc>
                <a:spcPct val="90000"/>
              </a:lnSpc>
            </a:pPr>
            <a:r>
              <a:rPr lang="en-US" sz="1900" dirty="0">
                <a:solidFill>
                  <a:srgbClr val="FFFFFF"/>
                </a:solidFill>
                <a:latin typeface="Courier New"/>
                <a:ea typeface="Courier New"/>
              </a:rPr>
              <a:t> 804837b:       </a:t>
            </a:r>
            <a:r>
              <a:rPr lang="en-US" sz="1900" dirty="0" err="1">
                <a:solidFill>
                  <a:srgbClr val="FFFFFF"/>
                </a:solidFill>
                <a:latin typeface="Courier New"/>
                <a:ea typeface="Courier New"/>
              </a:rPr>
              <a:t>ff</a:t>
            </a:r>
            <a:r>
              <a:rPr lang="en-US" sz="1900" dirty="0">
                <a:solidFill>
                  <a:srgbClr val="FFFFFF"/>
                </a:solidFill>
                <a:latin typeface="Courier New"/>
                <a:ea typeface="Courier New"/>
              </a:rPr>
              <a:t> 71 fc                	</a:t>
            </a:r>
            <a:r>
              <a:rPr lang="en-US" sz="1900" dirty="0" err="1">
                <a:solidFill>
                  <a:srgbClr val="FFFFFF"/>
                </a:solidFill>
                <a:latin typeface="Courier New"/>
                <a:ea typeface="Courier New"/>
              </a:rPr>
              <a:t>pushl</a:t>
            </a:r>
            <a:r>
              <a:rPr lang="en-US" sz="1900" dirty="0">
                <a:solidFill>
                  <a:srgbClr val="FFFFFF"/>
                </a:solidFill>
                <a:latin typeface="Courier New"/>
                <a:ea typeface="Courier New"/>
              </a:rPr>
              <a:t>  -0x4(%</a:t>
            </a:r>
            <a:r>
              <a:rPr lang="en-US" sz="1900" dirty="0" err="1">
                <a:solidFill>
                  <a:srgbClr val="FFFFFF"/>
                </a:solidFill>
                <a:latin typeface="Courier New"/>
                <a:ea typeface="Courier New"/>
              </a:rPr>
              <a:t>ecx</a:t>
            </a:r>
            <a:r>
              <a:rPr lang="en-US" sz="1900" dirty="0">
                <a:solidFill>
                  <a:srgbClr val="FFFFFF"/>
                </a:solidFill>
                <a:latin typeface="Courier New"/>
                <a:ea typeface="Courier New"/>
              </a:rPr>
              <a:t>)</a:t>
            </a:r>
            <a:endParaRPr sz="1900" dirty="0">
              <a:solidFill>
                <a:srgbClr val="FFFFFF"/>
              </a:solidFill>
            </a:endParaRPr>
          </a:p>
          <a:p>
            <a:pPr>
              <a:lnSpc>
                <a:spcPct val="90000"/>
              </a:lnSpc>
            </a:pPr>
            <a:r>
              <a:rPr lang="en-US" sz="1900" dirty="0">
                <a:solidFill>
                  <a:srgbClr val="FFFFFF"/>
                </a:solidFill>
                <a:latin typeface="Courier New"/>
                <a:ea typeface="Courier New"/>
              </a:rPr>
              <a:t> 804837e:       55                      	push   %</a:t>
            </a:r>
            <a:r>
              <a:rPr lang="en-US" sz="1900" dirty="0" err="1">
                <a:solidFill>
                  <a:srgbClr val="FFFFFF"/>
                </a:solidFill>
                <a:latin typeface="Courier New"/>
                <a:ea typeface="Courier New"/>
              </a:rPr>
              <a:t>ebp</a:t>
            </a:r>
            <a:endParaRPr sz="1900" dirty="0">
              <a:solidFill>
                <a:srgbClr val="FFFFFF"/>
              </a:solidFill>
            </a:endParaRPr>
          </a:p>
          <a:p>
            <a:pPr>
              <a:lnSpc>
                <a:spcPct val="90000"/>
              </a:lnSpc>
            </a:pPr>
            <a:r>
              <a:rPr lang="en-US" sz="1900" dirty="0">
                <a:solidFill>
                  <a:srgbClr val="FFFFFF"/>
                </a:solidFill>
                <a:latin typeface="Courier New"/>
                <a:ea typeface="Courier New"/>
              </a:rPr>
              <a:t> 804837f:       89 e5                   	</a:t>
            </a:r>
            <a:r>
              <a:rPr lang="en-US" sz="1900" dirty="0" err="1">
                <a:solidFill>
                  <a:srgbClr val="FFFFFF"/>
                </a:solidFill>
                <a:latin typeface="Courier New"/>
                <a:ea typeface="Courier New"/>
              </a:rPr>
              <a:t>mov</a:t>
            </a:r>
            <a:r>
              <a:rPr lang="en-US" sz="1900" dirty="0">
                <a:solidFill>
                  <a:srgbClr val="FFFFFF"/>
                </a:solidFill>
                <a:latin typeface="Courier New"/>
                <a:ea typeface="Courier New"/>
              </a:rPr>
              <a:t>    %</a:t>
            </a:r>
            <a:r>
              <a:rPr lang="en-US" sz="1900" dirty="0" err="1">
                <a:solidFill>
                  <a:srgbClr val="FFFFFF"/>
                </a:solidFill>
                <a:latin typeface="Courier New"/>
                <a:ea typeface="Courier New"/>
              </a:rPr>
              <a:t>esp</a:t>
            </a:r>
            <a:r>
              <a:rPr lang="en-US" sz="1900" dirty="0">
                <a:solidFill>
                  <a:srgbClr val="FFFFFF"/>
                </a:solidFill>
                <a:latin typeface="Courier New"/>
                <a:ea typeface="Courier New"/>
              </a:rPr>
              <a:t>,%</a:t>
            </a:r>
            <a:r>
              <a:rPr lang="en-US" sz="1900" dirty="0" err="1">
                <a:solidFill>
                  <a:srgbClr val="FFFFFF"/>
                </a:solidFill>
                <a:latin typeface="Courier New"/>
                <a:ea typeface="Courier New"/>
              </a:rPr>
              <a:t>ebp</a:t>
            </a:r>
            <a:endParaRPr sz="1900" dirty="0">
              <a:solidFill>
                <a:srgbClr val="FFFFFF"/>
              </a:solidFill>
            </a:endParaRPr>
          </a:p>
          <a:p>
            <a:pPr>
              <a:lnSpc>
                <a:spcPct val="90000"/>
              </a:lnSpc>
            </a:pPr>
            <a:r>
              <a:rPr lang="en-US" sz="1900" dirty="0">
                <a:solidFill>
                  <a:srgbClr val="FFFFFF"/>
                </a:solidFill>
                <a:latin typeface="Courier New"/>
                <a:ea typeface="Courier New"/>
              </a:rPr>
              <a:t> 8048381:       51                      	push   %</a:t>
            </a:r>
            <a:r>
              <a:rPr lang="en-US" sz="1900" dirty="0" err="1">
                <a:solidFill>
                  <a:srgbClr val="FFFFFF"/>
                </a:solidFill>
                <a:latin typeface="Courier New"/>
                <a:ea typeface="Courier New"/>
              </a:rPr>
              <a:t>ecx</a:t>
            </a:r>
            <a:endParaRPr sz="1900" dirty="0">
              <a:solidFill>
                <a:srgbClr val="FFFFFF"/>
              </a:solidFill>
            </a:endParaRPr>
          </a:p>
          <a:p>
            <a:pPr>
              <a:lnSpc>
                <a:spcPct val="90000"/>
              </a:lnSpc>
            </a:pPr>
            <a:r>
              <a:rPr lang="en-US" sz="1900" dirty="0">
                <a:solidFill>
                  <a:srgbClr val="FFFFFF"/>
                </a:solidFill>
                <a:latin typeface="Courier New"/>
                <a:ea typeface="Courier New"/>
              </a:rPr>
              <a:t> 8048382:       83 </a:t>
            </a:r>
            <a:r>
              <a:rPr lang="en-US" sz="1900" dirty="0" err="1">
                <a:solidFill>
                  <a:srgbClr val="FFFFFF"/>
                </a:solidFill>
                <a:latin typeface="Courier New"/>
                <a:ea typeface="Courier New"/>
              </a:rPr>
              <a:t>ec</a:t>
            </a:r>
            <a:r>
              <a:rPr lang="en-US" sz="1900" dirty="0">
                <a:solidFill>
                  <a:srgbClr val="FFFFFF"/>
                </a:solidFill>
                <a:latin typeface="Courier New"/>
                <a:ea typeface="Courier New"/>
              </a:rPr>
              <a:t> 04                	sub    $0x4,%esp</a:t>
            </a:r>
            <a:endParaRPr sz="1900" dirty="0">
              <a:solidFill>
                <a:srgbClr val="FFFFFF"/>
              </a:solidFill>
            </a:endParaRPr>
          </a:p>
          <a:p>
            <a:pPr>
              <a:lnSpc>
                <a:spcPct val="90000"/>
              </a:lnSpc>
            </a:pPr>
            <a:r>
              <a:rPr lang="en-US" sz="1900" dirty="0">
                <a:solidFill>
                  <a:srgbClr val="FFFFFF"/>
                </a:solidFill>
                <a:latin typeface="Courier New"/>
                <a:ea typeface="Courier New"/>
              </a:rPr>
              <a:t> 8048385:       c7 04 24 60 84 04 08    	</a:t>
            </a:r>
            <a:r>
              <a:rPr lang="en-US" sz="1900" dirty="0" err="1">
                <a:solidFill>
                  <a:srgbClr val="FFFFFF"/>
                </a:solidFill>
                <a:latin typeface="Courier New"/>
                <a:ea typeface="Courier New"/>
              </a:rPr>
              <a:t>movl</a:t>
            </a:r>
            <a:r>
              <a:rPr lang="en-US" sz="1900" dirty="0">
                <a:solidFill>
                  <a:srgbClr val="FFFFFF"/>
                </a:solidFill>
                <a:latin typeface="Courier New"/>
                <a:ea typeface="Courier New"/>
              </a:rPr>
              <a:t>   $0x8048460,(%</a:t>
            </a:r>
            <a:r>
              <a:rPr lang="en-US" sz="1900" dirty="0" err="1">
                <a:solidFill>
                  <a:srgbClr val="FFFFFF"/>
                </a:solidFill>
                <a:latin typeface="Courier New"/>
                <a:ea typeface="Courier New"/>
              </a:rPr>
              <a:t>esp</a:t>
            </a:r>
            <a:r>
              <a:rPr lang="en-US" sz="1900" dirty="0">
                <a:solidFill>
                  <a:srgbClr val="FFFFFF"/>
                </a:solidFill>
                <a:latin typeface="Courier New"/>
                <a:ea typeface="Courier New"/>
              </a:rPr>
              <a:t>)</a:t>
            </a:r>
            <a:endParaRPr sz="1900" dirty="0">
              <a:solidFill>
                <a:srgbClr val="FFFFFF"/>
              </a:solidFill>
            </a:endParaRPr>
          </a:p>
          <a:p>
            <a:pPr>
              <a:lnSpc>
                <a:spcPct val="90000"/>
              </a:lnSpc>
            </a:pPr>
            <a:r>
              <a:rPr lang="en-US" sz="1900" dirty="0">
                <a:solidFill>
                  <a:srgbClr val="FFFFFF"/>
                </a:solidFill>
                <a:latin typeface="Courier New"/>
                <a:ea typeface="Courier New"/>
              </a:rPr>
              <a:t> 804838c:       e8 43 </a:t>
            </a:r>
            <a:r>
              <a:rPr lang="en-US" sz="1900" dirty="0" err="1">
                <a:solidFill>
                  <a:srgbClr val="FFFFFF"/>
                </a:solidFill>
                <a:latin typeface="Courier New"/>
                <a:ea typeface="Courier New"/>
              </a:rPr>
              <a:t>ff</a:t>
            </a:r>
            <a:r>
              <a:rPr lang="en-US" sz="1900" dirty="0">
                <a:solidFill>
                  <a:srgbClr val="FFFFFF"/>
                </a:solidFill>
                <a:latin typeface="Courier New"/>
                <a:ea typeface="Courier New"/>
              </a:rPr>
              <a:t> </a:t>
            </a:r>
            <a:r>
              <a:rPr lang="en-US" sz="1900" dirty="0" err="1">
                <a:solidFill>
                  <a:srgbClr val="FFFFFF"/>
                </a:solidFill>
                <a:latin typeface="Courier New"/>
                <a:ea typeface="Courier New"/>
              </a:rPr>
              <a:t>ff</a:t>
            </a:r>
            <a:r>
              <a:rPr lang="en-US" sz="1900" dirty="0">
                <a:solidFill>
                  <a:srgbClr val="FFFFFF"/>
                </a:solidFill>
                <a:latin typeface="Courier New"/>
                <a:ea typeface="Courier New"/>
              </a:rPr>
              <a:t> </a:t>
            </a:r>
            <a:r>
              <a:rPr lang="en-US" sz="1900" dirty="0" err="1">
                <a:solidFill>
                  <a:srgbClr val="FFFFFF"/>
                </a:solidFill>
                <a:latin typeface="Courier New"/>
                <a:ea typeface="Courier New"/>
              </a:rPr>
              <a:t>ff</a:t>
            </a:r>
            <a:r>
              <a:rPr lang="en-US" sz="1900" dirty="0">
                <a:solidFill>
                  <a:srgbClr val="FFFFFF"/>
                </a:solidFill>
                <a:latin typeface="Courier New"/>
                <a:ea typeface="Courier New"/>
              </a:rPr>
              <a:t>          	call   80482d4 &lt;</a:t>
            </a:r>
            <a:r>
              <a:rPr lang="en-US" sz="1900" dirty="0" err="1">
                <a:solidFill>
                  <a:srgbClr val="FFFFFF"/>
                </a:solidFill>
                <a:latin typeface="Courier New"/>
                <a:ea typeface="Courier New"/>
              </a:rPr>
              <a:t>puts@plt</a:t>
            </a:r>
            <a:r>
              <a:rPr lang="en-US" sz="1900" dirty="0">
                <a:solidFill>
                  <a:srgbClr val="FFFFFF"/>
                </a:solidFill>
                <a:latin typeface="Courier New"/>
                <a:ea typeface="Courier New"/>
              </a:rPr>
              <a:t>&gt;</a:t>
            </a:r>
            <a:endParaRPr sz="1900" dirty="0">
              <a:solidFill>
                <a:srgbClr val="FFFFFF"/>
              </a:solidFill>
            </a:endParaRPr>
          </a:p>
          <a:p>
            <a:pPr>
              <a:lnSpc>
                <a:spcPct val="90000"/>
              </a:lnSpc>
            </a:pPr>
            <a:r>
              <a:rPr lang="en-US" sz="1900" dirty="0">
                <a:solidFill>
                  <a:srgbClr val="FFFFFF"/>
                </a:solidFill>
                <a:latin typeface="Courier New"/>
                <a:ea typeface="Courier New"/>
              </a:rPr>
              <a:t> 8048391:       b8 2a 00 00 00          	</a:t>
            </a:r>
            <a:r>
              <a:rPr lang="en-US" sz="1900" dirty="0" err="1">
                <a:solidFill>
                  <a:srgbClr val="FFFFFF"/>
                </a:solidFill>
                <a:latin typeface="Courier New"/>
                <a:ea typeface="Courier New"/>
              </a:rPr>
              <a:t>mov</a:t>
            </a:r>
            <a:r>
              <a:rPr lang="en-US" sz="1900" dirty="0">
                <a:solidFill>
                  <a:srgbClr val="FFFFFF"/>
                </a:solidFill>
                <a:latin typeface="Courier New"/>
                <a:ea typeface="Courier New"/>
              </a:rPr>
              <a:t>    $0x1234,%eax</a:t>
            </a:r>
            <a:endParaRPr sz="1900" dirty="0">
              <a:solidFill>
                <a:srgbClr val="FFFFFF"/>
              </a:solidFill>
            </a:endParaRPr>
          </a:p>
          <a:p>
            <a:pPr>
              <a:lnSpc>
                <a:spcPct val="90000"/>
              </a:lnSpc>
            </a:pPr>
            <a:r>
              <a:rPr lang="en-US" sz="1900" dirty="0">
                <a:solidFill>
                  <a:srgbClr val="FFFFFF"/>
                </a:solidFill>
                <a:latin typeface="Courier New"/>
                <a:ea typeface="Courier New"/>
              </a:rPr>
              <a:t> 8048396:       83 c4 04                	add    $0x4,%esp</a:t>
            </a:r>
            <a:endParaRPr sz="1900" dirty="0">
              <a:solidFill>
                <a:srgbClr val="FFFFFF"/>
              </a:solidFill>
            </a:endParaRPr>
          </a:p>
          <a:p>
            <a:pPr>
              <a:lnSpc>
                <a:spcPct val="90000"/>
              </a:lnSpc>
            </a:pPr>
            <a:r>
              <a:rPr lang="en-US" sz="1900" dirty="0">
                <a:solidFill>
                  <a:srgbClr val="FFFFFF"/>
                </a:solidFill>
                <a:latin typeface="Courier New"/>
                <a:ea typeface="Courier New"/>
              </a:rPr>
              <a:t> 8048399:       59                      	pop    %</a:t>
            </a:r>
            <a:r>
              <a:rPr lang="en-US" sz="1900" dirty="0" err="1">
                <a:solidFill>
                  <a:srgbClr val="FFFFFF"/>
                </a:solidFill>
                <a:latin typeface="Courier New"/>
                <a:ea typeface="Courier New"/>
              </a:rPr>
              <a:t>ecx</a:t>
            </a:r>
            <a:endParaRPr sz="1900" dirty="0">
              <a:solidFill>
                <a:srgbClr val="FFFFFF"/>
              </a:solidFill>
            </a:endParaRPr>
          </a:p>
          <a:p>
            <a:pPr>
              <a:lnSpc>
                <a:spcPct val="90000"/>
              </a:lnSpc>
            </a:pPr>
            <a:r>
              <a:rPr lang="en-US" sz="1900" dirty="0">
                <a:solidFill>
                  <a:srgbClr val="FFFFFF"/>
                </a:solidFill>
                <a:latin typeface="Courier New"/>
                <a:ea typeface="Courier New"/>
              </a:rPr>
              <a:t> 804839a:       5d                      	pop    %</a:t>
            </a:r>
            <a:r>
              <a:rPr lang="en-US" sz="1900" dirty="0" err="1">
                <a:solidFill>
                  <a:srgbClr val="FFFFFF"/>
                </a:solidFill>
                <a:latin typeface="Courier New"/>
                <a:ea typeface="Courier New"/>
              </a:rPr>
              <a:t>ebp</a:t>
            </a:r>
            <a:endParaRPr sz="1900" dirty="0">
              <a:solidFill>
                <a:srgbClr val="FFFFFF"/>
              </a:solidFill>
            </a:endParaRPr>
          </a:p>
          <a:p>
            <a:pPr>
              <a:lnSpc>
                <a:spcPct val="90000"/>
              </a:lnSpc>
            </a:pPr>
            <a:r>
              <a:rPr lang="en-US" sz="1900" dirty="0">
                <a:solidFill>
                  <a:srgbClr val="FFFFFF"/>
                </a:solidFill>
                <a:latin typeface="Courier New"/>
                <a:ea typeface="Courier New"/>
              </a:rPr>
              <a:t> 804839b:       8d 61 fc               	lea    -0x4(%</a:t>
            </a:r>
            <a:r>
              <a:rPr lang="en-US" sz="1900" dirty="0" err="1">
                <a:solidFill>
                  <a:srgbClr val="FFFFFF"/>
                </a:solidFill>
                <a:latin typeface="Courier New"/>
                <a:ea typeface="Courier New"/>
              </a:rPr>
              <a:t>ecx</a:t>
            </a:r>
            <a:r>
              <a:rPr lang="en-US" sz="1900" dirty="0">
                <a:solidFill>
                  <a:srgbClr val="FFFFFF"/>
                </a:solidFill>
                <a:latin typeface="Courier New"/>
                <a:ea typeface="Courier New"/>
              </a:rPr>
              <a:t>),%</a:t>
            </a:r>
            <a:r>
              <a:rPr lang="en-US" sz="1900" dirty="0" err="1">
                <a:solidFill>
                  <a:srgbClr val="FFFFFF"/>
                </a:solidFill>
                <a:latin typeface="Courier New"/>
                <a:ea typeface="Courier New"/>
              </a:rPr>
              <a:t>esp</a:t>
            </a:r>
            <a:endParaRPr sz="1900" dirty="0">
              <a:solidFill>
                <a:srgbClr val="FFFFFF"/>
              </a:solidFill>
            </a:endParaRPr>
          </a:p>
          <a:p>
            <a:pPr>
              <a:lnSpc>
                <a:spcPct val="90000"/>
              </a:lnSpc>
            </a:pPr>
            <a:r>
              <a:rPr lang="en-US" sz="1900" dirty="0">
                <a:solidFill>
                  <a:srgbClr val="FFFFFF"/>
                </a:solidFill>
                <a:latin typeface="Courier New"/>
                <a:ea typeface="Courier New"/>
              </a:rPr>
              <a:t> 804839e:       c3                      	ret    </a:t>
            </a:r>
            <a:endParaRPr sz="1900" dirty="0">
              <a:solidFill>
                <a:srgbClr val="FFFFFF"/>
              </a:solidFill>
            </a:endParaRPr>
          </a:p>
          <a:p>
            <a:pPr>
              <a:lnSpc>
                <a:spcPct val="90000"/>
              </a:lnSpc>
            </a:pPr>
            <a:r>
              <a:rPr lang="en-US" sz="1900" dirty="0">
                <a:solidFill>
                  <a:srgbClr val="FFFFFF"/>
                </a:solidFill>
                <a:latin typeface="Courier New"/>
                <a:ea typeface="Courier New"/>
              </a:rPr>
              <a:t> 804839f:       90                      	</a:t>
            </a:r>
            <a:r>
              <a:rPr lang="en-US" sz="1900" dirty="0" err="1">
                <a:solidFill>
                  <a:srgbClr val="FFFFFF"/>
                </a:solidFill>
                <a:latin typeface="Courier New"/>
                <a:ea typeface="Courier New"/>
              </a:rPr>
              <a:t>nop</a:t>
            </a:r>
            <a:endParaRPr sz="1900" dirty="0">
              <a:solidFill>
                <a:srgbClr val="FFFFFF"/>
              </a:solidFill>
            </a:endParaRPr>
          </a:p>
        </p:txBody>
      </p:sp>
      <p:sp>
        <p:nvSpPr>
          <p:cNvPr id="83" name="TextShape 4"/>
          <p:cNvSpPr txBox="1"/>
          <p:nvPr/>
        </p:nvSpPr>
        <p:spPr>
          <a:xfrm>
            <a:off x="489401" y="37440"/>
            <a:ext cx="7772400" cy="1143360"/>
          </a:xfrm>
          <a:prstGeom prst="rect">
            <a:avLst/>
          </a:prstGeom>
          <a:noFill/>
          <a:ln>
            <a:noFill/>
          </a:ln>
        </p:spPr>
        <p:txBody>
          <a:bodyPr anchor="ctr"/>
          <a:lstStyle/>
          <a:p>
            <a:pPr algn="ctr"/>
            <a:r>
              <a:rPr lang="en-US" sz="4400" dirty="0">
                <a:solidFill>
                  <a:srgbClr val="FFFFFF"/>
                </a:solidFill>
                <a:latin typeface="Arial"/>
              </a:rPr>
              <a:t>Is the same as</a:t>
            </a:r>
            <a:r>
              <a:rPr lang="en-US" sz="4400" dirty="0" smtClean="0">
                <a:solidFill>
                  <a:srgbClr val="FFFFFF"/>
                </a:solidFill>
                <a:latin typeface="Arial"/>
              </a:rPr>
              <a:t>…(Linux)</a:t>
            </a:r>
            <a:endParaRPr dirty="0">
              <a:solidFill>
                <a:srgbClr val="FFFFFF"/>
              </a:solidFill>
            </a:endParaRPr>
          </a:p>
        </p:txBody>
      </p:sp>
    </p:spTree>
    <p:extLst>
      <p:ext uri="{BB962C8B-B14F-4D97-AF65-F5344CB8AC3E}">
        <p14:creationId xmlns:p14="http://schemas.microsoft.com/office/powerpoint/2010/main" val="401448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6553080" y="6248520"/>
            <a:ext cx="1905120" cy="457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r"/>
            <a:fld id="{7717C074-AB08-401E-8DC4-A4EA8FAFC6AA}" type="slidenum">
              <a:rPr lang="en-US" sz="1400">
                <a:latin typeface="Arial"/>
              </a:rPr>
              <a:t>9</a:t>
            </a:fld>
            <a:endParaRPr/>
          </a:p>
        </p:txBody>
      </p:sp>
      <p:sp>
        <p:nvSpPr>
          <p:cNvPr id="85" name="TextShape 2"/>
          <p:cNvSpPr txBox="1"/>
          <p:nvPr/>
        </p:nvSpPr>
        <p:spPr>
          <a:xfrm>
            <a:off x="685800" y="609120"/>
            <a:ext cx="7772400" cy="1143360"/>
          </a:xfrm>
          <a:prstGeom prst="rect">
            <a:avLst/>
          </a:prstGeom>
          <a:noFill/>
          <a:ln>
            <a:noFill/>
          </a:ln>
        </p:spPr>
        <p:txBody>
          <a:bodyPr anchor="ctr"/>
          <a:lstStyle/>
          <a:p>
            <a:pPr algn="ctr"/>
            <a:r>
              <a:rPr lang="en-US" sz="4400" dirty="0" smtClean="0">
                <a:solidFill>
                  <a:srgbClr val="FFFFFF"/>
                </a:solidFill>
                <a:latin typeface="Arial"/>
              </a:rPr>
              <a:t>Is </a:t>
            </a:r>
            <a:r>
              <a:rPr lang="en-US" sz="4400" dirty="0">
                <a:solidFill>
                  <a:srgbClr val="FFFFFF"/>
                </a:solidFill>
                <a:latin typeface="Arial"/>
              </a:rPr>
              <a:t>the same as</a:t>
            </a:r>
            <a:r>
              <a:rPr lang="en-US" sz="4400" dirty="0" smtClean="0">
                <a:solidFill>
                  <a:srgbClr val="FFFFFF"/>
                </a:solidFill>
                <a:latin typeface="Arial"/>
              </a:rPr>
              <a:t>…(OSX)</a:t>
            </a:r>
            <a:endParaRPr dirty="0">
              <a:solidFill>
                <a:srgbClr val="FFFFFF"/>
              </a:solidFill>
            </a:endParaRPr>
          </a:p>
        </p:txBody>
      </p:sp>
      <p:sp>
        <p:nvSpPr>
          <p:cNvPr id="86" name="TextShape 3"/>
          <p:cNvSpPr txBox="1"/>
          <p:nvPr/>
        </p:nvSpPr>
        <p:spPr>
          <a:xfrm>
            <a:off x="0" y="1512361"/>
            <a:ext cx="8832994" cy="4605219"/>
          </a:xfrm>
          <a:prstGeom prst="rect">
            <a:avLst/>
          </a:prstGeom>
          <a:noFill/>
          <a:ln>
            <a:noFill/>
          </a:ln>
        </p:spPr>
        <p:txBody>
          <a:bodyPr/>
          <a:lstStyle/>
          <a:p>
            <a:pPr>
              <a:lnSpc>
                <a:spcPct val="90000"/>
              </a:lnSpc>
            </a:pPr>
            <a:r>
              <a:rPr lang="en-US" sz="2400" dirty="0">
                <a:solidFill>
                  <a:schemeClr val="bg1"/>
                </a:solidFill>
                <a:latin typeface="Courier New"/>
                <a:ea typeface="Courier New"/>
              </a:rPr>
              <a:t>_main:</a:t>
            </a:r>
            <a:endParaRPr sz="2800" dirty="0">
              <a:solidFill>
                <a:schemeClr val="bg1"/>
              </a:solidFill>
            </a:endParaRPr>
          </a:p>
          <a:p>
            <a:pPr>
              <a:lnSpc>
                <a:spcPct val="90000"/>
              </a:lnSpc>
            </a:pPr>
            <a:r>
              <a:rPr lang="en-US" sz="2400" dirty="0">
                <a:solidFill>
                  <a:schemeClr val="bg1"/>
                </a:solidFill>
                <a:latin typeface="Courier New"/>
                <a:ea typeface="Courier New"/>
              </a:rPr>
              <a:t>00001fca	</a:t>
            </a:r>
            <a:r>
              <a:rPr lang="en-US" sz="2400" dirty="0" err="1">
                <a:solidFill>
                  <a:schemeClr val="bg1"/>
                </a:solidFill>
                <a:latin typeface="Courier New"/>
                <a:ea typeface="Courier New"/>
              </a:rPr>
              <a:t>pushl</a:t>
            </a:r>
            <a:r>
              <a:rPr lang="en-US" sz="2400" dirty="0">
                <a:solidFill>
                  <a:schemeClr val="bg1"/>
                </a:solidFill>
                <a:latin typeface="Courier New"/>
                <a:ea typeface="Courier New"/>
              </a:rPr>
              <a:t>	%</a:t>
            </a:r>
            <a:r>
              <a:rPr lang="en-US" sz="2400" dirty="0" err="1">
                <a:solidFill>
                  <a:schemeClr val="bg1"/>
                </a:solidFill>
                <a:latin typeface="Courier New"/>
                <a:ea typeface="Courier New"/>
              </a:rPr>
              <a:t>ebp</a:t>
            </a:r>
            <a:endParaRPr sz="2800" dirty="0">
              <a:solidFill>
                <a:schemeClr val="bg1"/>
              </a:solidFill>
            </a:endParaRPr>
          </a:p>
          <a:p>
            <a:pPr>
              <a:lnSpc>
                <a:spcPct val="90000"/>
              </a:lnSpc>
            </a:pPr>
            <a:r>
              <a:rPr lang="en-US" sz="2400" dirty="0">
                <a:solidFill>
                  <a:schemeClr val="bg1"/>
                </a:solidFill>
                <a:latin typeface="Courier New"/>
                <a:ea typeface="Courier New"/>
              </a:rPr>
              <a:t>00001fcb	</a:t>
            </a:r>
            <a:r>
              <a:rPr lang="en-US" sz="2400" dirty="0" err="1">
                <a:solidFill>
                  <a:schemeClr val="bg1"/>
                </a:solidFill>
                <a:latin typeface="Courier New"/>
                <a:ea typeface="Courier New"/>
              </a:rPr>
              <a:t>movl</a:t>
            </a:r>
            <a:r>
              <a:rPr lang="en-US" sz="2400" dirty="0">
                <a:solidFill>
                  <a:schemeClr val="bg1"/>
                </a:solidFill>
                <a:latin typeface="Courier New"/>
                <a:ea typeface="Courier New"/>
              </a:rPr>
              <a:t>	%</a:t>
            </a:r>
            <a:r>
              <a:rPr lang="en-US" sz="2400" dirty="0" err="1">
                <a:solidFill>
                  <a:schemeClr val="bg1"/>
                </a:solidFill>
                <a:latin typeface="Courier New"/>
                <a:ea typeface="Courier New"/>
              </a:rPr>
              <a:t>esp</a:t>
            </a:r>
            <a:r>
              <a:rPr lang="en-US" sz="2400" dirty="0">
                <a:solidFill>
                  <a:schemeClr val="bg1"/>
                </a:solidFill>
                <a:latin typeface="Courier New"/>
                <a:ea typeface="Courier New"/>
              </a:rPr>
              <a:t>,%</a:t>
            </a:r>
            <a:r>
              <a:rPr lang="en-US" sz="2400" dirty="0" err="1">
                <a:solidFill>
                  <a:schemeClr val="bg1"/>
                </a:solidFill>
                <a:latin typeface="Courier New"/>
                <a:ea typeface="Courier New"/>
              </a:rPr>
              <a:t>ebp</a:t>
            </a:r>
            <a:endParaRPr sz="2800" dirty="0">
              <a:solidFill>
                <a:schemeClr val="bg1"/>
              </a:solidFill>
            </a:endParaRPr>
          </a:p>
          <a:p>
            <a:pPr>
              <a:lnSpc>
                <a:spcPct val="90000"/>
              </a:lnSpc>
            </a:pPr>
            <a:r>
              <a:rPr lang="en-US" sz="2400" dirty="0">
                <a:solidFill>
                  <a:schemeClr val="bg1"/>
                </a:solidFill>
                <a:latin typeface="Courier New"/>
                <a:ea typeface="Courier New"/>
              </a:rPr>
              <a:t>00001fcd	</a:t>
            </a:r>
            <a:r>
              <a:rPr lang="en-US" sz="2400" dirty="0" err="1">
                <a:solidFill>
                  <a:schemeClr val="bg1"/>
                </a:solidFill>
                <a:latin typeface="Courier New"/>
                <a:ea typeface="Courier New"/>
              </a:rPr>
              <a:t>pushl</a:t>
            </a:r>
            <a:r>
              <a:rPr lang="en-US" sz="2400" dirty="0">
                <a:solidFill>
                  <a:schemeClr val="bg1"/>
                </a:solidFill>
                <a:latin typeface="Courier New"/>
                <a:ea typeface="Courier New"/>
              </a:rPr>
              <a:t>	%</a:t>
            </a:r>
            <a:r>
              <a:rPr lang="en-US" sz="2400" dirty="0" err="1">
                <a:solidFill>
                  <a:schemeClr val="bg1"/>
                </a:solidFill>
                <a:latin typeface="Courier New"/>
                <a:ea typeface="Courier New"/>
              </a:rPr>
              <a:t>ebx</a:t>
            </a:r>
            <a:endParaRPr sz="2800" dirty="0">
              <a:solidFill>
                <a:schemeClr val="bg1"/>
              </a:solidFill>
            </a:endParaRPr>
          </a:p>
          <a:p>
            <a:pPr>
              <a:lnSpc>
                <a:spcPct val="90000"/>
              </a:lnSpc>
            </a:pPr>
            <a:r>
              <a:rPr lang="en-US" sz="2400" dirty="0">
                <a:solidFill>
                  <a:schemeClr val="bg1"/>
                </a:solidFill>
                <a:latin typeface="Courier New"/>
                <a:ea typeface="Courier New"/>
              </a:rPr>
              <a:t>00001fce	</a:t>
            </a:r>
            <a:r>
              <a:rPr lang="en-US" sz="2400" dirty="0" err="1">
                <a:solidFill>
                  <a:schemeClr val="bg1"/>
                </a:solidFill>
                <a:latin typeface="Courier New"/>
                <a:ea typeface="Courier New"/>
              </a:rPr>
              <a:t>subl</a:t>
            </a:r>
            <a:r>
              <a:rPr lang="en-US" sz="2400" dirty="0">
                <a:solidFill>
                  <a:schemeClr val="bg1"/>
                </a:solidFill>
                <a:latin typeface="Courier New"/>
                <a:ea typeface="Courier New"/>
              </a:rPr>
              <a:t>	$0x14,%esp</a:t>
            </a:r>
            <a:endParaRPr sz="2800" dirty="0">
              <a:solidFill>
                <a:schemeClr val="bg1"/>
              </a:solidFill>
            </a:endParaRPr>
          </a:p>
          <a:p>
            <a:pPr>
              <a:lnSpc>
                <a:spcPct val="90000"/>
              </a:lnSpc>
            </a:pPr>
            <a:r>
              <a:rPr lang="en-US" sz="2400" dirty="0">
                <a:solidFill>
                  <a:schemeClr val="bg1"/>
                </a:solidFill>
                <a:latin typeface="Courier New"/>
                <a:ea typeface="Courier New"/>
              </a:rPr>
              <a:t>00001fd1	</a:t>
            </a:r>
            <a:r>
              <a:rPr lang="en-US" sz="2400" dirty="0" err="1">
                <a:solidFill>
                  <a:schemeClr val="bg1"/>
                </a:solidFill>
                <a:latin typeface="Courier New"/>
                <a:ea typeface="Courier New"/>
              </a:rPr>
              <a:t>calll</a:t>
            </a:r>
            <a:r>
              <a:rPr lang="en-US" sz="2400" dirty="0">
                <a:solidFill>
                  <a:schemeClr val="bg1"/>
                </a:solidFill>
                <a:latin typeface="Courier New"/>
                <a:ea typeface="Courier New"/>
              </a:rPr>
              <a:t>	0x00001fd6</a:t>
            </a:r>
            <a:endParaRPr sz="2800" dirty="0">
              <a:solidFill>
                <a:schemeClr val="bg1"/>
              </a:solidFill>
            </a:endParaRPr>
          </a:p>
          <a:p>
            <a:pPr>
              <a:lnSpc>
                <a:spcPct val="90000"/>
              </a:lnSpc>
            </a:pPr>
            <a:r>
              <a:rPr lang="en-US" sz="2400" dirty="0">
                <a:solidFill>
                  <a:schemeClr val="bg1"/>
                </a:solidFill>
                <a:latin typeface="Courier New"/>
                <a:ea typeface="Courier New"/>
              </a:rPr>
              <a:t>00001fd6	</a:t>
            </a:r>
            <a:r>
              <a:rPr lang="en-US" sz="2400" dirty="0" err="1">
                <a:solidFill>
                  <a:schemeClr val="bg1"/>
                </a:solidFill>
                <a:latin typeface="Courier New"/>
                <a:ea typeface="Courier New"/>
              </a:rPr>
              <a:t>popl</a:t>
            </a:r>
            <a:r>
              <a:rPr lang="en-US" sz="2400" dirty="0">
                <a:solidFill>
                  <a:schemeClr val="bg1"/>
                </a:solidFill>
                <a:latin typeface="Courier New"/>
                <a:ea typeface="Courier New"/>
              </a:rPr>
              <a:t>	%</a:t>
            </a:r>
            <a:r>
              <a:rPr lang="en-US" sz="2400" dirty="0" err="1">
                <a:solidFill>
                  <a:schemeClr val="bg1"/>
                </a:solidFill>
                <a:latin typeface="Courier New"/>
                <a:ea typeface="Courier New"/>
              </a:rPr>
              <a:t>ebx</a:t>
            </a:r>
            <a:endParaRPr sz="2800" dirty="0">
              <a:solidFill>
                <a:schemeClr val="bg1"/>
              </a:solidFill>
            </a:endParaRPr>
          </a:p>
          <a:p>
            <a:pPr>
              <a:lnSpc>
                <a:spcPct val="90000"/>
              </a:lnSpc>
            </a:pPr>
            <a:r>
              <a:rPr lang="en-US" sz="2400" dirty="0">
                <a:solidFill>
                  <a:schemeClr val="bg1"/>
                </a:solidFill>
                <a:latin typeface="Courier New"/>
                <a:ea typeface="Courier New"/>
              </a:rPr>
              <a:t>00001fd7	</a:t>
            </a:r>
            <a:r>
              <a:rPr lang="en-US" sz="2400" dirty="0" err="1">
                <a:solidFill>
                  <a:schemeClr val="bg1"/>
                </a:solidFill>
                <a:latin typeface="Courier New"/>
                <a:ea typeface="Courier New"/>
              </a:rPr>
              <a:t>leal</a:t>
            </a:r>
            <a:r>
              <a:rPr lang="en-US" sz="2400" dirty="0">
                <a:solidFill>
                  <a:schemeClr val="bg1"/>
                </a:solidFill>
                <a:latin typeface="Courier New"/>
                <a:ea typeface="Courier New"/>
              </a:rPr>
              <a:t>	0x0000001a(%</a:t>
            </a:r>
            <a:r>
              <a:rPr lang="en-US" sz="2400" dirty="0" err="1">
                <a:solidFill>
                  <a:schemeClr val="bg1"/>
                </a:solidFill>
                <a:latin typeface="Courier New"/>
                <a:ea typeface="Courier New"/>
              </a:rPr>
              <a:t>ebx</a:t>
            </a:r>
            <a:r>
              <a:rPr lang="en-US" sz="2400" dirty="0">
                <a:solidFill>
                  <a:schemeClr val="bg1"/>
                </a:solidFill>
                <a:latin typeface="Courier New"/>
                <a:ea typeface="Courier New"/>
              </a:rPr>
              <a:t>),%</a:t>
            </a:r>
            <a:r>
              <a:rPr lang="en-US" sz="2400" dirty="0" err="1">
                <a:solidFill>
                  <a:schemeClr val="bg1"/>
                </a:solidFill>
                <a:latin typeface="Courier New"/>
                <a:ea typeface="Courier New"/>
              </a:rPr>
              <a:t>eax</a:t>
            </a:r>
            <a:endParaRPr sz="2800" dirty="0">
              <a:solidFill>
                <a:schemeClr val="bg1"/>
              </a:solidFill>
            </a:endParaRPr>
          </a:p>
          <a:p>
            <a:pPr>
              <a:lnSpc>
                <a:spcPct val="90000"/>
              </a:lnSpc>
            </a:pPr>
            <a:r>
              <a:rPr lang="en-US" sz="2400" dirty="0">
                <a:solidFill>
                  <a:schemeClr val="bg1"/>
                </a:solidFill>
                <a:latin typeface="Courier New"/>
                <a:ea typeface="Courier New"/>
              </a:rPr>
              <a:t>00001fdd	</a:t>
            </a:r>
            <a:r>
              <a:rPr lang="en-US" sz="2400" dirty="0" err="1">
                <a:solidFill>
                  <a:schemeClr val="bg1"/>
                </a:solidFill>
                <a:latin typeface="Courier New"/>
                <a:ea typeface="Courier New"/>
              </a:rPr>
              <a:t>movl</a:t>
            </a:r>
            <a:r>
              <a:rPr lang="en-US" sz="2400" dirty="0">
                <a:solidFill>
                  <a:schemeClr val="bg1"/>
                </a:solidFill>
                <a:latin typeface="Courier New"/>
                <a:ea typeface="Courier New"/>
              </a:rPr>
              <a:t>	%</a:t>
            </a:r>
            <a:r>
              <a:rPr lang="en-US" sz="2400" dirty="0" err="1">
                <a:solidFill>
                  <a:schemeClr val="bg1"/>
                </a:solidFill>
                <a:latin typeface="Courier New"/>
                <a:ea typeface="Courier New"/>
              </a:rPr>
              <a:t>eax</a:t>
            </a:r>
            <a:r>
              <a:rPr lang="en-US" sz="2400" dirty="0">
                <a:solidFill>
                  <a:schemeClr val="bg1"/>
                </a:solidFill>
                <a:latin typeface="Courier New"/>
                <a:ea typeface="Courier New"/>
              </a:rPr>
              <a:t>,(%</a:t>
            </a:r>
            <a:r>
              <a:rPr lang="en-US" sz="2400" dirty="0" err="1">
                <a:solidFill>
                  <a:schemeClr val="bg1"/>
                </a:solidFill>
                <a:latin typeface="Courier New"/>
                <a:ea typeface="Courier New"/>
              </a:rPr>
              <a:t>esp</a:t>
            </a:r>
            <a:r>
              <a:rPr lang="en-US" sz="2400" dirty="0">
                <a:solidFill>
                  <a:schemeClr val="bg1"/>
                </a:solidFill>
                <a:latin typeface="Courier New"/>
                <a:ea typeface="Courier New"/>
              </a:rPr>
              <a:t>)</a:t>
            </a:r>
            <a:endParaRPr sz="2800" dirty="0">
              <a:solidFill>
                <a:schemeClr val="bg1"/>
              </a:solidFill>
            </a:endParaRPr>
          </a:p>
          <a:p>
            <a:pPr>
              <a:lnSpc>
                <a:spcPct val="90000"/>
              </a:lnSpc>
            </a:pPr>
            <a:r>
              <a:rPr lang="en-US" sz="2400" dirty="0">
                <a:solidFill>
                  <a:schemeClr val="bg1"/>
                </a:solidFill>
                <a:latin typeface="Courier New"/>
                <a:ea typeface="Courier New"/>
              </a:rPr>
              <a:t>00001fe0	</a:t>
            </a:r>
            <a:r>
              <a:rPr lang="en-US" sz="2400" dirty="0" err="1">
                <a:solidFill>
                  <a:schemeClr val="bg1"/>
                </a:solidFill>
                <a:latin typeface="Courier New"/>
                <a:ea typeface="Courier New"/>
              </a:rPr>
              <a:t>calll</a:t>
            </a:r>
            <a:r>
              <a:rPr lang="en-US" sz="2400" dirty="0">
                <a:solidFill>
                  <a:schemeClr val="bg1"/>
                </a:solidFill>
                <a:latin typeface="Courier New"/>
                <a:ea typeface="Courier New"/>
              </a:rPr>
              <a:t>	0x00003005	; symbol stub for: _puts</a:t>
            </a:r>
            <a:endParaRPr sz="2800" dirty="0">
              <a:solidFill>
                <a:schemeClr val="bg1"/>
              </a:solidFill>
            </a:endParaRPr>
          </a:p>
          <a:p>
            <a:pPr>
              <a:lnSpc>
                <a:spcPct val="90000"/>
              </a:lnSpc>
            </a:pPr>
            <a:r>
              <a:rPr lang="en-US" sz="2400" dirty="0">
                <a:solidFill>
                  <a:schemeClr val="bg1"/>
                </a:solidFill>
                <a:latin typeface="Courier New"/>
                <a:ea typeface="Courier New"/>
              </a:rPr>
              <a:t>00001fe5	</a:t>
            </a:r>
            <a:r>
              <a:rPr lang="en-US" sz="2400" dirty="0" err="1">
                <a:solidFill>
                  <a:schemeClr val="bg1"/>
                </a:solidFill>
                <a:latin typeface="Courier New"/>
                <a:ea typeface="Courier New"/>
              </a:rPr>
              <a:t>movl</a:t>
            </a:r>
            <a:r>
              <a:rPr lang="en-US" sz="2400" dirty="0">
                <a:solidFill>
                  <a:schemeClr val="bg1"/>
                </a:solidFill>
                <a:latin typeface="Courier New"/>
                <a:ea typeface="Courier New"/>
              </a:rPr>
              <a:t>	$0x00001234,%eax</a:t>
            </a:r>
            <a:endParaRPr sz="2800" dirty="0">
              <a:solidFill>
                <a:schemeClr val="bg1"/>
              </a:solidFill>
            </a:endParaRPr>
          </a:p>
          <a:p>
            <a:pPr>
              <a:lnSpc>
                <a:spcPct val="90000"/>
              </a:lnSpc>
            </a:pPr>
            <a:r>
              <a:rPr lang="en-US" sz="2400" dirty="0">
                <a:solidFill>
                  <a:schemeClr val="bg1"/>
                </a:solidFill>
                <a:latin typeface="Courier New"/>
                <a:ea typeface="Courier New"/>
              </a:rPr>
              <a:t>00001fea	</a:t>
            </a:r>
            <a:r>
              <a:rPr lang="en-US" sz="2400" dirty="0" err="1">
                <a:solidFill>
                  <a:schemeClr val="bg1"/>
                </a:solidFill>
                <a:latin typeface="Courier New"/>
                <a:ea typeface="Courier New"/>
              </a:rPr>
              <a:t>addl</a:t>
            </a:r>
            <a:r>
              <a:rPr lang="en-US" sz="2400" dirty="0">
                <a:solidFill>
                  <a:schemeClr val="bg1"/>
                </a:solidFill>
                <a:latin typeface="Courier New"/>
                <a:ea typeface="Courier New"/>
              </a:rPr>
              <a:t>	$0x14,%esp</a:t>
            </a:r>
            <a:endParaRPr sz="2800" dirty="0">
              <a:solidFill>
                <a:schemeClr val="bg1"/>
              </a:solidFill>
            </a:endParaRPr>
          </a:p>
          <a:p>
            <a:pPr>
              <a:lnSpc>
                <a:spcPct val="90000"/>
              </a:lnSpc>
            </a:pPr>
            <a:r>
              <a:rPr lang="en-US" sz="2400" dirty="0">
                <a:solidFill>
                  <a:schemeClr val="bg1"/>
                </a:solidFill>
                <a:latin typeface="Courier New"/>
                <a:ea typeface="Courier New"/>
              </a:rPr>
              <a:t>00001fed	</a:t>
            </a:r>
            <a:r>
              <a:rPr lang="en-US" sz="2400" dirty="0" err="1">
                <a:solidFill>
                  <a:schemeClr val="bg1"/>
                </a:solidFill>
                <a:latin typeface="Courier New"/>
                <a:ea typeface="Courier New"/>
              </a:rPr>
              <a:t>popl</a:t>
            </a:r>
            <a:r>
              <a:rPr lang="en-US" sz="2400" dirty="0">
                <a:solidFill>
                  <a:schemeClr val="bg1"/>
                </a:solidFill>
                <a:latin typeface="Courier New"/>
                <a:ea typeface="Courier New"/>
              </a:rPr>
              <a:t>	%</a:t>
            </a:r>
            <a:r>
              <a:rPr lang="en-US" sz="2400" dirty="0" err="1">
                <a:solidFill>
                  <a:schemeClr val="bg1"/>
                </a:solidFill>
                <a:latin typeface="Courier New"/>
                <a:ea typeface="Courier New"/>
              </a:rPr>
              <a:t>ebx</a:t>
            </a:r>
            <a:endParaRPr sz="2800" dirty="0">
              <a:solidFill>
                <a:schemeClr val="bg1"/>
              </a:solidFill>
            </a:endParaRPr>
          </a:p>
          <a:p>
            <a:pPr>
              <a:lnSpc>
                <a:spcPct val="90000"/>
              </a:lnSpc>
            </a:pPr>
            <a:r>
              <a:rPr lang="en-US" sz="2400" dirty="0">
                <a:solidFill>
                  <a:schemeClr val="bg1"/>
                </a:solidFill>
                <a:latin typeface="Courier New"/>
                <a:ea typeface="Courier New"/>
              </a:rPr>
              <a:t>00001fee	leave</a:t>
            </a:r>
            <a:endParaRPr sz="2800" dirty="0">
              <a:solidFill>
                <a:schemeClr val="bg1"/>
              </a:solidFill>
            </a:endParaRPr>
          </a:p>
          <a:p>
            <a:pPr>
              <a:lnSpc>
                <a:spcPct val="90000"/>
              </a:lnSpc>
            </a:pPr>
            <a:r>
              <a:rPr lang="en-US" sz="2400" dirty="0">
                <a:solidFill>
                  <a:schemeClr val="bg1"/>
                </a:solidFill>
                <a:latin typeface="Courier New"/>
                <a:ea typeface="Courier New"/>
              </a:rPr>
              <a:t>00001fef	ret</a:t>
            </a:r>
            <a:endParaRPr sz="2800" dirty="0">
              <a:solidFill>
                <a:schemeClr val="bg1"/>
              </a:solidFill>
            </a:endParaRPr>
          </a:p>
        </p:txBody>
      </p:sp>
    </p:spTree>
    <p:extLst>
      <p:ext uri="{BB962C8B-B14F-4D97-AF65-F5344CB8AC3E}">
        <p14:creationId xmlns:p14="http://schemas.microsoft.com/office/powerpoint/2010/main" val="356012455"/>
      </p:ext>
    </p:extLst>
  </p:cSld>
  <p:clrMapOvr>
    <a:masterClrMapping/>
  </p:clrMapOvr>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10062</TotalTime>
  <Words>1469</Words>
  <Application>Microsoft Macintosh PowerPoint</Application>
  <PresentationFormat>On-screen Show (4:3)</PresentationFormat>
  <Paragraphs>204</Paragraphs>
  <Slides>27</Slides>
  <Notes>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 Theme</vt:lpstr>
      <vt:lpstr>RE – X86 ASM (32bit)</vt:lpstr>
      <vt:lpstr>Intel Vs AT&amp;T: The Great Debate</vt:lpstr>
      <vt:lpstr>Which One Should You Use?</vt:lpstr>
      <vt:lpstr>Program in Memory View 1</vt:lpstr>
      <vt:lpstr>Program in Memory View 2</vt:lpstr>
      <vt:lpstr>PowerPoint Presentation</vt:lpstr>
      <vt:lpstr>PowerPoint Presentation</vt:lpstr>
      <vt:lpstr>PowerPoint Presentation</vt:lpstr>
      <vt:lpstr>PowerPoint Presentation</vt:lpstr>
      <vt:lpstr>X86 Registers </vt:lpstr>
      <vt:lpstr>X86 Register Cont…</vt:lpstr>
      <vt:lpstr>X86 Register Cont…</vt:lpstr>
      <vt:lpstr>X86 Flags (Important Ones)</vt:lpstr>
      <vt:lpstr>X86 Registers Cont…</vt:lpstr>
      <vt:lpstr>First Instruction</vt:lpstr>
      <vt:lpstr>The Stack</vt:lpstr>
      <vt:lpstr>The Stack Cont…</vt:lpstr>
      <vt:lpstr>Push &amp; Pop</vt:lpstr>
      <vt:lpstr>Call – Call Procedure</vt:lpstr>
      <vt:lpstr>Ret – Return from Procedure </vt:lpstr>
      <vt:lpstr>MOV - Move</vt:lpstr>
      <vt:lpstr>Other MOV Operations</vt:lpstr>
      <vt:lpstr>LEA - Load Effective Address</vt:lpstr>
      <vt:lpstr>ADD and SUB</vt:lpstr>
      <vt:lpstr>XOR – Exclusive OR</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 - ASM</dc:title>
  <dc:creator>Christopher Doege</dc:creator>
  <cp:lastModifiedBy>Christopher Doege</cp:lastModifiedBy>
  <cp:revision>14</cp:revision>
  <dcterms:created xsi:type="dcterms:W3CDTF">2017-04-03T18:07:23Z</dcterms:created>
  <dcterms:modified xsi:type="dcterms:W3CDTF">2017-04-10T20:30:00Z</dcterms:modified>
</cp:coreProperties>
</file>