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4"/>
  </p:notesMasterIdLst>
  <p:sldIdLst>
    <p:sldId id="318" r:id="rId2"/>
    <p:sldId id="319" r:id="rId3"/>
    <p:sldId id="321" r:id="rId4"/>
    <p:sldId id="320" r:id="rId5"/>
    <p:sldId id="322" r:id="rId6"/>
    <p:sldId id="323" r:id="rId7"/>
    <p:sldId id="324" r:id="rId8"/>
    <p:sldId id="325" r:id="rId9"/>
    <p:sldId id="326" r:id="rId10"/>
    <p:sldId id="329" r:id="rId11"/>
    <p:sldId id="335" r:id="rId12"/>
    <p:sldId id="336" r:id="rId13"/>
    <p:sldId id="337" r:id="rId14"/>
    <p:sldId id="346" r:id="rId15"/>
    <p:sldId id="347" r:id="rId16"/>
    <p:sldId id="349" r:id="rId17"/>
    <p:sldId id="351" r:id="rId18"/>
    <p:sldId id="356" r:id="rId19"/>
    <p:sldId id="372" r:id="rId20"/>
    <p:sldId id="375" r:id="rId21"/>
    <p:sldId id="374" r:id="rId22"/>
    <p:sldId id="377" r:id="rId2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0" autoAdjust="0"/>
    <p:restoredTop sz="74914" autoAdjust="0"/>
  </p:normalViewPr>
  <p:slideViewPr>
    <p:cSldViewPr snapToGrid="0">
      <p:cViewPr varScale="1">
        <p:scale>
          <a:sx n="99" d="100"/>
          <a:sy n="99" d="100"/>
        </p:scale>
        <p:origin x="-2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54A6F-A668-445D-BB68-8801E1DFE07D}" type="doc">
      <dgm:prSet loTypeId="urn:microsoft.com/office/officeart/2005/8/layout/funnel1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B56D7AA-B484-48F7-906D-6AE643109FD4}">
      <dgm:prSet phldrT="[Text]"/>
      <dgm:spPr/>
      <dgm:t>
        <a:bodyPr/>
        <a:lstStyle/>
        <a:p>
          <a:r>
            <a:rPr lang="en-US" dirty="0" smtClean="0"/>
            <a:t>Data Modification</a:t>
          </a:r>
          <a:endParaRPr lang="en-US" dirty="0"/>
        </a:p>
      </dgm:t>
    </dgm:pt>
    <dgm:pt modelId="{56E59102-59E6-49B0-A78C-7C8AAB5423A7}" type="parTrans" cxnId="{29458587-FA2A-42BD-A5B8-A76E8F3A2E07}">
      <dgm:prSet/>
      <dgm:spPr/>
      <dgm:t>
        <a:bodyPr/>
        <a:lstStyle/>
        <a:p>
          <a:endParaRPr lang="en-US"/>
        </a:p>
      </dgm:t>
    </dgm:pt>
    <dgm:pt modelId="{C7DF8DC3-DCF0-4621-A1AB-17439BD805E5}" type="sibTrans" cxnId="{29458587-FA2A-42BD-A5B8-A76E8F3A2E07}">
      <dgm:prSet/>
      <dgm:spPr/>
      <dgm:t>
        <a:bodyPr/>
        <a:lstStyle/>
        <a:p>
          <a:endParaRPr lang="en-US"/>
        </a:p>
      </dgm:t>
    </dgm:pt>
    <dgm:pt modelId="{0BBB5B1A-54D0-49B5-A741-EB673BEAE1BF}">
      <dgm:prSet phldrT="[Text]"/>
      <dgm:spPr/>
      <dgm:t>
        <a:bodyPr/>
        <a:lstStyle/>
        <a:p>
          <a:r>
            <a:rPr lang="en-US" dirty="0" err="1" smtClean="0"/>
            <a:t>Syn</a:t>
          </a:r>
          <a:r>
            <a:rPr lang="en-US" dirty="0" smtClean="0"/>
            <a:t> Flood</a:t>
          </a:r>
          <a:endParaRPr lang="en-US" dirty="0"/>
        </a:p>
      </dgm:t>
    </dgm:pt>
    <dgm:pt modelId="{49062010-8508-431A-9728-5BCAAABCF238}" type="parTrans" cxnId="{CDC50FF7-60AA-46E1-9C91-8AEC648B0F82}">
      <dgm:prSet/>
      <dgm:spPr/>
      <dgm:t>
        <a:bodyPr/>
        <a:lstStyle/>
        <a:p>
          <a:endParaRPr lang="en-US"/>
        </a:p>
      </dgm:t>
    </dgm:pt>
    <dgm:pt modelId="{5EE920E2-448D-4011-B085-3D43DA5D2C34}" type="sibTrans" cxnId="{CDC50FF7-60AA-46E1-9C91-8AEC648B0F82}">
      <dgm:prSet/>
      <dgm:spPr/>
      <dgm:t>
        <a:bodyPr/>
        <a:lstStyle/>
        <a:p>
          <a:endParaRPr lang="en-US"/>
        </a:p>
      </dgm:t>
    </dgm:pt>
    <dgm:pt modelId="{55E8F221-BFFB-43FE-8D5D-0A8C64261CB4}">
      <dgm:prSet phldrT="[Text]"/>
      <dgm:spPr/>
      <dgm:t>
        <a:bodyPr/>
        <a:lstStyle/>
        <a:p>
          <a:r>
            <a:rPr lang="en-US" dirty="0" smtClean="0"/>
            <a:t>Smurf Attack</a:t>
          </a:r>
          <a:endParaRPr lang="en-US" dirty="0"/>
        </a:p>
      </dgm:t>
    </dgm:pt>
    <dgm:pt modelId="{C640CAFC-CC48-46C6-A748-4A8F79A23081}" type="parTrans" cxnId="{D41052E6-2638-403B-B658-ECEE2B8B39D8}">
      <dgm:prSet/>
      <dgm:spPr/>
      <dgm:t>
        <a:bodyPr/>
        <a:lstStyle/>
        <a:p>
          <a:endParaRPr lang="en-US"/>
        </a:p>
      </dgm:t>
    </dgm:pt>
    <dgm:pt modelId="{7FD05E73-C560-4E58-86E3-24006A264F3E}" type="sibTrans" cxnId="{D41052E6-2638-403B-B658-ECEE2B8B39D8}">
      <dgm:prSet/>
      <dgm:spPr/>
      <dgm:t>
        <a:bodyPr/>
        <a:lstStyle/>
        <a:p>
          <a:endParaRPr lang="en-US"/>
        </a:p>
      </dgm:t>
    </dgm:pt>
    <dgm:pt modelId="{15207DFA-2244-4630-9202-7B2FA9B13CFA}">
      <dgm:prSet phldrT="[Text]" custT="1"/>
      <dgm:spPr/>
      <dgm:t>
        <a:bodyPr/>
        <a:lstStyle/>
        <a:p>
          <a:r>
            <a:rPr lang="en-US" sz="1800" dirty="0" smtClean="0"/>
            <a:t>Reconnaissance</a:t>
          </a:r>
          <a:br>
            <a:rPr lang="en-US" sz="1800" dirty="0" smtClean="0"/>
          </a:br>
          <a:r>
            <a:rPr lang="en-US" sz="1800" dirty="0" smtClean="0"/>
            <a:t>Access</a:t>
          </a:r>
          <a:br>
            <a:rPr lang="en-US" sz="1800" dirty="0" smtClean="0"/>
          </a:br>
          <a:r>
            <a:rPr lang="en-US" sz="1800" dirty="0" err="1" smtClean="0"/>
            <a:t>DoS</a:t>
          </a:r>
          <a:endParaRPr lang="en-US" sz="1800" dirty="0"/>
        </a:p>
      </dgm:t>
    </dgm:pt>
    <dgm:pt modelId="{32D5D249-44A9-4058-BEAB-9B280653C9DF}" type="parTrans" cxnId="{952456F5-9C54-4CFE-944C-243EB74DFE76}">
      <dgm:prSet/>
      <dgm:spPr/>
      <dgm:t>
        <a:bodyPr/>
        <a:lstStyle/>
        <a:p>
          <a:endParaRPr lang="en-US"/>
        </a:p>
      </dgm:t>
    </dgm:pt>
    <dgm:pt modelId="{E756FF60-2915-47AD-B811-CCD8306BF050}" type="sibTrans" cxnId="{952456F5-9C54-4CFE-944C-243EB74DFE76}">
      <dgm:prSet/>
      <dgm:spPr/>
      <dgm:t>
        <a:bodyPr/>
        <a:lstStyle/>
        <a:p>
          <a:endParaRPr lang="en-US"/>
        </a:p>
      </dgm:t>
    </dgm:pt>
    <dgm:pt modelId="{B91C0304-78B0-4C40-B06B-35BE222DF151}" type="pres">
      <dgm:prSet presAssocID="{14D54A6F-A668-445D-BB68-8801E1DFE07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F6D94B-9804-4780-95BF-FD24FC084F04}" type="pres">
      <dgm:prSet presAssocID="{14D54A6F-A668-445D-BB68-8801E1DFE07D}" presName="ellipse" presStyleLbl="trBgShp" presStyleIdx="0" presStyleCnt="1"/>
      <dgm:spPr/>
    </dgm:pt>
    <dgm:pt modelId="{E1F88256-F891-44F1-A26D-2BFB48E75CBA}" type="pres">
      <dgm:prSet presAssocID="{14D54A6F-A668-445D-BB68-8801E1DFE07D}" presName="arrow1" presStyleLbl="fgShp" presStyleIdx="0" presStyleCnt="1"/>
      <dgm:spPr/>
    </dgm:pt>
    <dgm:pt modelId="{C41B0DF3-4CBB-403A-BDA8-94CBEDFFDEE5}" type="pres">
      <dgm:prSet presAssocID="{14D54A6F-A668-445D-BB68-8801E1DFE07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935A-AD8C-431C-BF83-C23654776FDE}" type="pres">
      <dgm:prSet presAssocID="{0BBB5B1A-54D0-49B5-A741-EB673BEAE1B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E6EA1-9AD4-461D-9EBB-B8BE7C1331E1}" type="pres">
      <dgm:prSet presAssocID="{55E8F221-BFFB-43FE-8D5D-0A8C64261CB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51657-5FC2-4E22-A1C9-3E95D3956F2B}" type="pres">
      <dgm:prSet presAssocID="{15207DFA-2244-4630-9202-7B2FA9B13CF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4EF95-62FD-48EA-AD1D-74027457E637}" type="pres">
      <dgm:prSet presAssocID="{14D54A6F-A668-445D-BB68-8801E1DFE07D}" presName="funnel" presStyleLbl="trAlignAcc1" presStyleIdx="0" presStyleCnt="1"/>
      <dgm:spPr/>
    </dgm:pt>
  </dgm:ptLst>
  <dgm:cxnLst>
    <dgm:cxn modelId="{CDC50FF7-60AA-46E1-9C91-8AEC648B0F82}" srcId="{14D54A6F-A668-445D-BB68-8801E1DFE07D}" destId="{0BBB5B1A-54D0-49B5-A741-EB673BEAE1BF}" srcOrd="1" destOrd="0" parTransId="{49062010-8508-431A-9728-5BCAAABCF238}" sibTransId="{5EE920E2-448D-4011-B085-3D43DA5D2C34}"/>
    <dgm:cxn modelId="{D9D6E4F1-321D-49D6-A95D-44BD63725834}" type="presOf" srcId="{8B56D7AA-B484-48F7-906D-6AE643109FD4}" destId="{71251657-5FC2-4E22-A1C9-3E95D3956F2B}" srcOrd="0" destOrd="0" presId="urn:microsoft.com/office/officeart/2005/8/layout/funnel1"/>
    <dgm:cxn modelId="{B1BEA1D0-3D6D-446D-B935-1C5769BEBBB0}" type="presOf" srcId="{15207DFA-2244-4630-9202-7B2FA9B13CFA}" destId="{C41B0DF3-4CBB-403A-BDA8-94CBEDFFDEE5}" srcOrd="0" destOrd="0" presId="urn:microsoft.com/office/officeart/2005/8/layout/funnel1"/>
    <dgm:cxn modelId="{952456F5-9C54-4CFE-944C-243EB74DFE76}" srcId="{14D54A6F-A668-445D-BB68-8801E1DFE07D}" destId="{15207DFA-2244-4630-9202-7B2FA9B13CFA}" srcOrd="3" destOrd="0" parTransId="{32D5D249-44A9-4058-BEAB-9B280653C9DF}" sibTransId="{E756FF60-2915-47AD-B811-CCD8306BF050}"/>
    <dgm:cxn modelId="{29458587-FA2A-42BD-A5B8-A76E8F3A2E07}" srcId="{14D54A6F-A668-445D-BB68-8801E1DFE07D}" destId="{8B56D7AA-B484-48F7-906D-6AE643109FD4}" srcOrd="0" destOrd="0" parTransId="{56E59102-59E6-49B0-A78C-7C8AAB5423A7}" sibTransId="{C7DF8DC3-DCF0-4621-A1AB-17439BD805E5}"/>
    <dgm:cxn modelId="{5E9215A3-0959-4DFF-B89E-58A9DCA4EB74}" type="presOf" srcId="{14D54A6F-A668-445D-BB68-8801E1DFE07D}" destId="{B91C0304-78B0-4C40-B06B-35BE222DF151}" srcOrd="0" destOrd="0" presId="urn:microsoft.com/office/officeart/2005/8/layout/funnel1"/>
    <dgm:cxn modelId="{D41052E6-2638-403B-B658-ECEE2B8B39D8}" srcId="{14D54A6F-A668-445D-BB68-8801E1DFE07D}" destId="{55E8F221-BFFB-43FE-8D5D-0A8C64261CB4}" srcOrd="2" destOrd="0" parTransId="{C640CAFC-CC48-46C6-A748-4A8F79A23081}" sibTransId="{7FD05E73-C560-4E58-86E3-24006A264F3E}"/>
    <dgm:cxn modelId="{8BC6716D-8371-4E99-AE07-2C1A506A94E0}" type="presOf" srcId="{55E8F221-BFFB-43FE-8D5D-0A8C64261CB4}" destId="{E3FB935A-AD8C-431C-BF83-C23654776FDE}" srcOrd="0" destOrd="0" presId="urn:microsoft.com/office/officeart/2005/8/layout/funnel1"/>
    <dgm:cxn modelId="{3B2E7B52-F1D1-477E-BF61-F32F735C38D3}" type="presOf" srcId="{0BBB5B1A-54D0-49B5-A741-EB673BEAE1BF}" destId="{D68E6EA1-9AD4-461D-9EBB-B8BE7C1331E1}" srcOrd="0" destOrd="0" presId="urn:microsoft.com/office/officeart/2005/8/layout/funnel1"/>
    <dgm:cxn modelId="{A4258C30-05EC-4334-81BE-7B694D372587}" type="presParOf" srcId="{B91C0304-78B0-4C40-B06B-35BE222DF151}" destId="{2FF6D94B-9804-4780-95BF-FD24FC084F04}" srcOrd="0" destOrd="0" presId="urn:microsoft.com/office/officeart/2005/8/layout/funnel1"/>
    <dgm:cxn modelId="{A564BF53-F089-4683-8E03-FD60DAAB7E3C}" type="presParOf" srcId="{B91C0304-78B0-4C40-B06B-35BE222DF151}" destId="{E1F88256-F891-44F1-A26D-2BFB48E75CBA}" srcOrd="1" destOrd="0" presId="urn:microsoft.com/office/officeart/2005/8/layout/funnel1"/>
    <dgm:cxn modelId="{01222BD9-00B4-44E2-8807-AC5BB03A4CB6}" type="presParOf" srcId="{B91C0304-78B0-4C40-B06B-35BE222DF151}" destId="{C41B0DF3-4CBB-403A-BDA8-94CBEDFFDEE5}" srcOrd="2" destOrd="0" presId="urn:microsoft.com/office/officeart/2005/8/layout/funnel1"/>
    <dgm:cxn modelId="{3F58AE71-064D-4CC7-A649-4BCE97C2DE81}" type="presParOf" srcId="{B91C0304-78B0-4C40-B06B-35BE222DF151}" destId="{E3FB935A-AD8C-431C-BF83-C23654776FDE}" srcOrd="3" destOrd="0" presId="urn:microsoft.com/office/officeart/2005/8/layout/funnel1"/>
    <dgm:cxn modelId="{C3D1665F-D962-4B65-A76B-FB824F2E0F95}" type="presParOf" srcId="{B91C0304-78B0-4C40-B06B-35BE222DF151}" destId="{D68E6EA1-9AD4-461D-9EBB-B8BE7C1331E1}" srcOrd="4" destOrd="0" presId="urn:microsoft.com/office/officeart/2005/8/layout/funnel1"/>
    <dgm:cxn modelId="{327E4712-8A3D-4F6D-B5E8-8B71793C29EB}" type="presParOf" srcId="{B91C0304-78B0-4C40-B06B-35BE222DF151}" destId="{71251657-5FC2-4E22-A1C9-3E95D3956F2B}" srcOrd="5" destOrd="0" presId="urn:microsoft.com/office/officeart/2005/8/layout/funnel1"/>
    <dgm:cxn modelId="{4A08C8CA-7A62-45BB-BC00-77E052ECCAA5}" type="presParOf" srcId="{B91C0304-78B0-4C40-B06B-35BE222DF151}" destId="{BD84EF95-62FD-48EA-AD1D-74027457E63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6D94B-9804-4780-95BF-FD24FC084F04}">
      <dsp:nvSpPr>
        <dsp:cNvPr id="0" name=""/>
        <dsp:cNvSpPr/>
      </dsp:nvSpPr>
      <dsp:spPr>
        <a:xfrm>
          <a:off x="1138597" y="191825"/>
          <a:ext cx="3806999" cy="1322120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88256-F891-44F1-A26D-2BFB48E75CBA}">
      <dsp:nvSpPr>
        <dsp:cNvPr id="0" name=""/>
        <dsp:cNvSpPr/>
      </dsp:nvSpPr>
      <dsp:spPr>
        <a:xfrm>
          <a:off x="2679104" y="3429250"/>
          <a:ext cx="737790" cy="472186"/>
        </a:xfrm>
        <a:prstGeom prst="downArrow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C41B0DF3-4CBB-403A-BDA8-94CBEDFFDEE5}">
      <dsp:nvSpPr>
        <dsp:cNvPr id="0" name=""/>
        <dsp:cNvSpPr/>
      </dsp:nvSpPr>
      <dsp:spPr>
        <a:xfrm>
          <a:off x="1277302" y="3806999"/>
          <a:ext cx="3541395" cy="88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Reconnaissance</a:t>
          </a:r>
          <a:br>
            <a:rPr lang="en-US" sz="1800" kern="1200" dirty="0" smtClean="0"/>
          </a:br>
          <a:r>
            <a:rPr lang="en-US" sz="1800" kern="1200" dirty="0" smtClean="0"/>
            <a:t>Access</a:t>
          </a:r>
          <a:br>
            <a:rPr lang="en-US" sz="1800" kern="1200" dirty="0" smtClean="0"/>
          </a:br>
          <a:r>
            <a:rPr lang="en-US" sz="1800" kern="1200" dirty="0" err="1" smtClean="0"/>
            <a:t>DoS</a:t>
          </a:r>
          <a:endParaRPr lang="en-US" sz="1800" kern="1200" dirty="0"/>
        </a:p>
      </dsp:txBody>
      <dsp:txXfrm>
        <a:off x="1277302" y="3806999"/>
        <a:ext cx="3541395" cy="885348"/>
      </dsp:txXfrm>
    </dsp:sp>
    <dsp:sp modelId="{E3FB935A-AD8C-431C-BF83-C23654776FDE}">
      <dsp:nvSpPr>
        <dsp:cNvPr id="0" name=""/>
        <dsp:cNvSpPr/>
      </dsp:nvSpPr>
      <dsp:spPr>
        <a:xfrm>
          <a:off x="2522693" y="1616056"/>
          <a:ext cx="1328023" cy="132802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Smurf Attack</a:t>
          </a:r>
          <a:endParaRPr lang="en-US" sz="1300" kern="1200" dirty="0"/>
        </a:p>
      </dsp:txBody>
      <dsp:txXfrm>
        <a:off x="2717177" y="1810540"/>
        <a:ext cx="939055" cy="939055"/>
      </dsp:txXfrm>
    </dsp:sp>
    <dsp:sp modelId="{D68E6EA1-9AD4-461D-9EBB-B8BE7C1331E1}">
      <dsp:nvSpPr>
        <dsp:cNvPr id="0" name=""/>
        <dsp:cNvSpPr/>
      </dsp:nvSpPr>
      <dsp:spPr>
        <a:xfrm>
          <a:off x="1572418" y="619744"/>
          <a:ext cx="1328023" cy="132802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Syn</a:t>
          </a:r>
          <a:r>
            <a:rPr lang="en-US" sz="1300" kern="1200" dirty="0" smtClean="0"/>
            <a:t> Flood</a:t>
          </a:r>
          <a:endParaRPr lang="en-US" sz="1300" kern="1200" dirty="0"/>
        </a:p>
      </dsp:txBody>
      <dsp:txXfrm>
        <a:off x="1766902" y="814228"/>
        <a:ext cx="939055" cy="939055"/>
      </dsp:txXfrm>
    </dsp:sp>
    <dsp:sp modelId="{71251657-5FC2-4E22-A1C9-3E95D3956F2B}">
      <dsp:nvSpPr>
        <dsp:cNvPr id="0" name=""/>
        <dsp:cNvSpPr/>
      </dsp:nvSpPr>
      <dsp:spPr>
        <a:xfrm>
          <a:off x="2929953" y="298657"/>
          <a:ext cx="1328023" cy="132802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Modification</a:t>
          </a:r>
          <a:endParaRPr lang="en-US" sz="1300" kern="1200" dirty="0"/>
        </a:p>
      </dsp:txBody>
      <dsp:txXfrm>
        <a:off x="3124437" y="493141"/>
        <a:ext cx="939055" cy="939055"/>
      </dsp:txXfrm>
    </dsp:sp>
    <dsp:sp modelId="{BD84EF95-62FD-48EA-AD1D-74027457E637}">
      <dsp:nvSpPr>
        <dsp:cNvPr id="0" name=""/>
        <dsp:cNvSpPr/>
      </dsp:nvSpPr>
      <dsp:spPr>
        <a:xfrm>
          <a:off x="982186" y="29511"/>
          <a:ext cx="4131627" cy="330530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1.1.1.1 Networks Are Targets</a:t>
            </a:r>
          </a:p>
          <a:p>
            <a:r>
              <a:rPr lang="en-US" dirty="0" smtClean="0"/>
              <a:t>http://map.ipviking.com/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1.2.1.1 The Hacker</a:t>
            </a:r>
          </a:p>
          <a:p>
            <a:r>
              <a:rPr lang="en-US" dirty="0" smtClean="0"/>
              <a:t>1.2.1.2 The Evolution of Hackers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1.2.1.3 Cyber Criminals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1.2.1.4 Hacktivists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1.2.1.5 State-Sponsored</a:t>
            </a:r>
            <a:r>
              <a:rPr lang="en-US" baseline="0" dirty="0" smtClean="0"/>
              <a:t> Hackers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1.2.2.1 Introduction of Attack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1.2.2.2 Evolution of Security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1.2.2.3 Categories of Attack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1.1.1.1 Networks </a:t>
            </a:r>
            <a:r>
              <a:rPr lang="en-US" smtClean="0"/>
              <a:t>Are Targets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1.2.4.2 Reconnaissance Attacks</a:t>
            </a:r>
          </a:p>
          <a:p>
            <a:r>
              <a:rPr lang="en-US" dirty="0" smtClean="0"/>
              <a:t>1.2.4.3 Sample Reconnaissance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1.2.4.5 Access Attacks</a:t>
            </a:r>
          </a:p>
          <a:p>
            <a:r>
              <a:rPr lang="en-US" dirty="0" smtClean="0"/>
              <a:t>1.2.4.6 Types of Access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1.2.4.7 Denial of Service Attacks</a:t>
            </a:r>
          </a:p>
          <a:p>
            <a:r>
              <a:rPr lang="en-US" dirty="0" smtClean="0"/>
              <a:t>1.2.4.8 Types of </a:t>
            </a:r>
            <a:r>
              <a:rPr lang="en-US" dirty="0" err="1" smtClean="0"/>
              <a:t>DoS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1.2.4.9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r>
              <a:rPr lang="en-US" dirty="0" smtClean="0"/>
              <a:t>1.2.4.10 </a:t>
            </a:r>
            <a:r>
              <a:rPr lang="en-US" dirty="0" err="1" smtClean="0"/>
              <a:t>DDoS</a:t>
            </a:r>
            <a:r>
              <a:rPr lang="en-US" dirty="0" smtClean="0"/>
              <a:t> Attacks (cont.) - Video </a:t>
            </a:r>
            <a:r>
              <a:rPr lang="en-CA" dirty="0" smtClean="0"/>
              <a:t>https://www.youtube.com/watch?v=NogCN78XN2w</a:t>
            </a:r>
          </a:p>
          <a:p>
            <a:r>
              <a:rPr lang="en-US" dirty="0" smtClean="0"/>
              <a:t>1.2.4.11 Activity - Identify the Types of Attack</a:t>
            </a:r>
          </a:p>
          <a:p>
            <a:r>
              <a:rPr lang="en-US" dirty="0" smtClean="0"/>
              <a:t>1.2.4.12 Lab - Social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1.3.4.1 Defending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1.1.1.2 Drivers for Network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1.3.4.4 Mitigating Reconnaissance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1.3.4.5 Mitigating Access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1.3.4.6 Mitigating </a:t>
            </a:r>
            <a:r>
              <a:rPr lang="en-US" dirty="0" err="1" smtClean="0"/>
              <a:t>DoS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1.1.1.3 Vectors of Network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1.1.1.4 Data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1.1.2.1 Campus Area</a:t>
            </a:r>
            <a:r>
              <a:rPr lang="en-US" baseline="0" dirty="0" smtClean="0"/>
              <a:t>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1.1.2.2 Small Office and Home</a:t>
            </a:r>
            <a:r>
              <a:rPr lang="en-US" baseline="0" dirty="0" smtClean="0"/>
              <a:t> Office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1.1.2.3 Wide Area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1.1.2.4 Data Center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1.1.2.5 Cloud and Virtual Networks</a:t>
            </a:r>
          </a:p>
          <a:p>
            <a:r>
              <a:rPr lang="en-US" dirty="0" smtClean="0"/>
              <a:t>1.1.2.6 The Evolving Network Border</a:t>
            </a:r>
          </a:p>
          <a:p>
            <a:r>
              <a:rPr lang="en-US" dirty="0" smtClean="0"/>
              <a:t>1.1.2.7 Activity - Network Topology Protection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3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Public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Networks Are Targets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885950"/>
            <a:ext cx="6946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6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The Hacker &amp; The Evolution of Hackers</a:t>
            </a:r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119188"/>
            <a:ext cx="80867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5532120" y="1313688"/>
            <a:ext cx="2956560" cy="2808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Modern hacking titles</a:t>
            </a:r>
            <a:r>
              <a:rPr lang="en-US" sz="1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Script Kiddies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Vulnerability Brokers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Hacktivists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Cyber Criminals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State-Sponsored Hackers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Introduction of Attack Tools</a:t>
            </a:r>
            <a:endParaRPr 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9" y="1287901"/>
            <a:ext cx="4206614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563" y="2495250"/>
            <a:ext cx="442166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1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Evolution of Security Tools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1237488"/>
            <a:ext cx="3781000" cy="40736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Penetration testing tools:</a:t>
            </a:r>
          </a:p>
          <a:p>
            <a:r>
              <a:rPr lang="en-US" sz="1800" dirty="0" smtClean="0"/>
              <a:t>Password crackers</a:t>
            </a:r>
          </a:p>
          <a:p>
            <a:r>
              <a:rPr lang="en-US" sz="1800" dirty="0" smtClean="0"/>
              <a:t>Wireless hacking</a:t>
            </a:r>
          </a:p>
          <a:p>
            <a:r>
              <a:rPr lang="en-US" sz="1800" dirty="0" smtClean="0"/>
              <a:t>Network scanning and hacking</a:t>
            </a:r>
          </a:p>
          <a:p>
            <a:r>
              <a:rPr lang="en-US" sz="1800" dirty="0" smtClean="0"/>
              <a:t>Packet crafting</a:t>
            </a:r>
          </a:p>
          <a:p>
            <a:r>
              <a:rPr lang="en-US" sz="1800" dirty="0" smtClean="0"/>
              <a:t>Packet sniffers</a:t>
            </a:r>
          </a:p>
          <a:p>
            <a:r>
              <a:rPr lang="en-US" sz="1800" dirty="0" smtClean="0"/>
              <a:t>Rootkit detectors</a:t>
            </a:r>
          </a:p>
          <a:p>
            <a:r>
              <a:rPr lang="en-US" sz="1800" dirty="0" err="1"/>
              <a:t>Fuzzers</a:t>
            </a:r>
            <a:r>
              <a:rPr lang="en-US" sz="1800" dirty="0"/>
              <a:t> to search vulnerabilities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698800" y="1238962"/>
            <a:ext cx="3781000" cy="40736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r>
              <a:rPr lang="en-US" sz="1800" dirty="0" smtClean="0"/>
              <a:t>Forensic</a:t>
            </a:r>
            <a:endParaRPr lang="en-US" sz="1800" dirty="0"/>
          </a:p>
          <a:p>
            <a:r>
              <a:rPr lang="en-US" sz="1800" dirty="0"/>
              <a:t>Debuggers</a:t>
            </a:r>
          </a:p>
          <a:p>
            <a:r>
              <a:rPr lang="en-US" sz="1800" dirty="0"/>
              <a:t>Hacking operating systems</a:t>
            </a:r>
          </a:p>
          <a:p>
            <a:r>
              <a:rPr lang="en-US" sz="1800" dirty="0"/>
              <a:t>Encryption</a:t>
            </a:r>
          </a:p>
          <a:p>
            <a:r>
              <a:rPr lang="en-US" sz="1800" dirty="0"/>
              <a:t>Vulnerability exploitation</a:t>
            </a:r>
          </a:p>
          <a:p>
            <a:r>
              <a:rPr lang="en-US" sz="1800" dirty="0"/>
              <a:t>Vulnerability Scanners</a:t>
            </a:r>
          </a:p>
        </p:txBody>
      </p:sp>
    </p:spTree>
    <p:extLst>
      <p:ext uri="{BB962C8B-B14F-4D97-AF65-F5344CB8AC3E}">
        <p14:creationId xmlns:p14="http://schemas.microsoft.com/office/powerpoint/2010/main" val="7962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Categories of Attack Tools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1237488"/>
            <a:ext cx="7917180" cy="40736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Network hacking attacks:</a:t>
            </a:r>
          </a:p>
          <a:p>
            <a:r>
              <a:rPr lang="en-US" sz="1800" dirty="0" smtClean="0"/>
              <a:t>Eavesdropping</a:t>
            </a:r>
          </a:p>
          <a:p>
            <a:r>
              <a:rPr lang="en-US" sz="1800" dirty="0" smtClean="0"/>
              <a:t>Data modification</a:t>
            </a:r>
          </a:p>
          <a:p>
            <a:r>
              <a:rPr lang="en-US" sz="1800" dirty="0" smtClean="0"/>
              <a:t>IP address spoofing</a:t>
            </a:r>
          </a:p>
          <a:p>
            <a:r>
              <a:rPr lang="en-US" sz="1800" dirty="0" smtClean="0"/>
              <a:t>Password-based</a:t>
            </a:r>
          </a:p>
          <a:p>
            <a:r>
              <a:rPr lang="en-US" sz="1800" dirty="0" smtClean="0"/>
              <a:t>Denial-of-service</a:t>
            </a:r>
          </a:p>
          <a:p>
            <a:r>
              <a:rPr lang="en-US" sz="1800" dirty="0" smtClean="0"/>
              <a:t>Man-in-the-middle</a:t>
            </a:r>
          </a:p>
          <a:p>
            <a:r>
              <a:rPr lang="en-US" sz="1800" dirty="0" smtClean="0"/>
              <a:t>Compromised-key</a:t>
            </a:r>
          </a:p>
          <a:p>
            <a:r>
              <a:rPr lang="en-US" sz="1800" dirty="0" smtClean="0"/>
              <a:t>Sniffer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14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Types of Network Attacks</a:t>
            </a:r>
            <a:endParaRPr lang="en-US" sz="32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37770457"/>
              </p:ext>
            </p:extLst>
          </p:nvPr>
        </p:nvGraphicFramePr>
        <p:xfrm>
          <a:off x="1524000" y="1397000"/>
          <a:ext cx="6096000" cy="472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797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Reconnaissance Attacks</a:t>
            </a:r>
            <a:endParaRPr lang="en-US" sz="3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294" y="2423159"/>
            <a:ext cx="5922323" cy="391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6"/>
          <p:cNvSpPr txBox="1">
            <a:spLocks/>
          </p:cNvSpPr>
          <p:nvPr/>
        </p:nvSpPr>
        <p:spPr>
          <a:xfrm>
            <a:off x="220980" y="1260348"/>
            <a:ext cx="4465320" cy="31135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/>
                </a:solidFill>
              </a:rPr>
              <a:t>Initial query of a target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Ping </a:t>
            </a:r>
            <a:r>
              <a:rPr lang="en-US" sz="1800" dirty="0">
                <a:solidFill>
                  <a:schemeClr val="bg2"/>
                </a:solidFill>
              </a:rPr>
              <a:t>sweep of the target network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Port scan of active IP addresses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Vulnerability scanners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Exploitation tools</a:t>
            </a:r>
          </a:p>
        </p:txBody>
      </p:sp>
    </p:spTree>
    <p:extLst>
      <p:ext uri="{BB962C8B-B14F-4D97-AF65-F5344CB8AC3E}">
        <p14:creationId xmlns:p14="http://schemas.microsoft.com/office/powerpoint/2010/main" val="1390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Access Attacks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1237488"/>
            <a:ext cx="7917180" cy="4995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 few reasons why hackers use access attacks:</a:t>
            </a:r>
          </a:p>
          <a:p>
            <a:r>
              <a:rPr lang="en-US" sz="1800" dirty="0" smtClean="0"/>
              <a:t>To retrieve data</a:t>
            </a:r>
          </a:p>
          <a:p>
            <a:r>
              <a:rPr lang="en-US" sz="1800" dirty="0" smtClean="0"/>
              <a:t>To gain access</a:t>
            </a:r>
          </a:p>
          <a:p>
            <a:r>
              <a:rPr lang="en-US" sz="1800" dirty="0" smtClean="0"/>
              <a:t>To escalate access privileges</a:t>
            </a:r>
          </a:p>
          <a:p>
            <a:pPr marL="0" indent="0">
              <a:buNone/>
            </a:pPr>
            <a:r>
              <a:rPr lang="en-US" sz="2000" dirty="0" smtClean="0"/>
              <a:t>A few types of access attacks include:</a:t>
            </a:r>
          </a:p>
          <a:p>
            <a:r>
              <a:rPr lang="en-US" sz="1800" dirty="0" smtClean="0"/>
              <a:t>Password</a:t>
            </a:r>
          </a:p>
          <a:p>
            <a:r>
              <a:rPr lang="en-US" sz="1800" dirty="0" smtClean="0"/>
              <a:t>Trust exploitation</a:t>
            </a:r>
          </a:p>
          <a:p>
            <a:r>
              <a:rPr lang="en-US" sz="1800" dirty="0" smtClean="0"/>
              <a:t>Port redirection</a:t>
            </a:r>
          </a:p>
          <a:p>
            <a:r>
              <a:rPr lang="en-US" sz="1800" dirty="0" smtClean="0"/>
              <a:t>Man-in-the-middle</a:t>
            </a:r>
          </a:p>
          <a:p>
            <a:r>
              <a:rPr lang="en-US" sz="1800" dirty="0" smtClean="0"/>
              <a:t>Buffer overflow</a:t>
            </a:r>
          </a:p>
          <a:p>
            <a:r>
              <a:rPr lang="en-US" sz="1800" dirty="0" smtClean="0"/>
              <a:t>IP, MAC, DHCP spoofing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39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Denial of Service Attacks</a:t>
            </a:r>
            <a:endParaRPr lang="en-US" sz="3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" y="1340240"/>
            <a:ext cx="8404860" cy="46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1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err="1" smtClean="0"/>
              <a:t>DDoS</a:t>
            </a:r>
            <a:r>
              <a:rPr lang="en-US" sz="3200" dirty="0" smtClean="0"/>
              <a:t> Attacks</a:t>
            </a:r>
            <a:endParaRPr lang="en-US" sz="32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40080" y="1237488"/>
            <a:ext cx="7917180" cy="4995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Hacker builds a network of infected machines</a:t>
            </a:r>
          </a:p>
          <a:p>
            <a:pPr marL="6350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A network of infected hosts is called a botnet.</a:t>
            </a:r>
          </a:p>
          <a:p>
            <a:pPr marL="6350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The compromised computers are called zombies.</a:t>
            </a:r>
          </a:p>
          <a:p>
            <a:pPr marL="6350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Zombies are controlled by handler systems.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Zombie computers continue to scan and infect more targets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Hacker instructs handler system to make the botnet of zombies carry out the </a:t>
            </a:r>
            <a:r>
              <a:rPr lang="en-US" sz="2000" dirty="0" err="1" smtClean="0"/>
              <a:t>DDoS</a:t>
            </a:r>
            <a:r>
              <a:rPr lang="en-US" sz="2000" dirty="0" smtClean="0"/>
              <a:t> attack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2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845718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Defending the Network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1130808"/>
            <a:ext cx="7917180" cy="4995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Best practices:</a:t>
            </a:r>
          </a:p>
          <a:p>
            <a:r>
              <a:rPr lang="en-US" sz="1600" dirty="0" smtClean="0"/>
              <a:t>Develop a written security policy.</a:t>
            </a:r>
          </a:p>
          <a:p>
            <a:r>
              <a:rPr lang="en-US" sz="1600" dirty="0" smtClean="0"/>
              <a:t>Educate employees about the risks of social engineering, and develop strategies to validate identities over the phone, via email, or in person.</a:t>
            </a:r>
          </a:p>
          <a:p>
            <a:r>
              <a:rPr lang="en-US" sz="1600" dirty="0" smtClean="0"/>
              <a:t>Control physical access to systems.</a:t>
            </a:r>
          </a:p>
          <a:p>
            <a:r>
              <a:rPr lang="en-US" sz="1600" dirty="0" smtClean="0"/>
              <a:t>Use strong passwords and change them often.</a:t>
            </a:r>
          </a:p>
          <a:p>
            <a:r>
              <a:rPr lang="en-US" sz="1600" dirty="0" smtClean="0"/>
              <a:t>Encrypt and password-protect sensitive data.</a:t>
            </a:r>
          </a:p>
          <a:p>
            <a:r>
              <a:rPr lang="en-US" sz="1600" dirty="0" smtClean="0"/>
              <a:t>Implement security hardware and software.</a:t>
            </a:r>
          </a:p>
          <a:p>
            <a:r>
              <a:rPr lang="en-US" sz="1600" dirty="0" smtClean="0"/>
              <a:t>Perform backups and test the backed up files on a regular basis.</a:t>
            </a:r>
          </a:p>
          <a:p>
            <a:r>
              <a:rPr lang="en-US" sz="1600" dirty="0" smtClean="0"/>
              <a:t>Shut down unnecessary services and ports.</a:t>
            </a:r>
          </a:p>
          <a:p>
            <a:r>
              <a:rPr lang="en-US" sz="1600" dirty="0" smtClean="0"/>
              <a:t>Keep patches up-to-date by installing them weekly or daily to prevent buffer overflow and privilege escalation attacks.</a:t>
            </a:r>
          </a:p>
          <a:p>
            <a:r>
              <a:rPr lang="en-US" sz="1600" dirty="0" smtClean="0"/>
              <a:t>Perform security audits to test the network.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68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Drivers for Network Security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640080" y="1237488"/>
            <a:ext cx="3619500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Common network security terms:</a:t>
            </a:r>
          </a:p>
          <a:p>
            <a:r>
              <a:rPr lang="en-US" sz="1800" dirty="0" smtClean="0"/>
              <a:t>Threat</a:t>
            </a:r>
          </a:p>
          <a:p>
            <a:r>
              <a:rPr lang="en-US" sz="1800" dirty="0" smtClean="0"/>
              <a:t>Vulnerability</a:t>
            </a:r>
          </a:p>
          <a:p>
            <a:r>
              <a:rPr lang="en-US" sz="1800" dirty="0" smtClean="0"/>
              <a:t>Mitigation</a:t>
            </a:r>
          </a:p>
          <a:p>
            <a:r>
              <a:rPr lang="en-US" sz="1800" dirty="0" smtClean="0"/>
              <a:t>Risk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404360" y="2822656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Cisco Security Intelligence Operations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32" y="1805940"/>
            <a:ext cx="5727041" cy="401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2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845718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Mitigating Reconnaissance Attacks</a:t>
            </a:r>
            <a:endParaRPr lang="en-US" sz="32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181190"/>
            <a:ext cx="7296150" cy="500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09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845718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Mitigating Access Attacks</a:t>
            </a:r>
            <a:endParaRPr lang="en-US" sz="32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128192"/>
            <a:ext cx="5863590" cy="504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8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845718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Mitigating </a:t>
            </a:r>
            <a:r>
              <a:rPr lang="en-US" sz="3200" dirty="0" err="1" smtClean="0"/>
              <a:t>DoS</a:t>
            </a:r>
            <a:r>
              <a:rPr lang="en-US" sz="3200" dirty="0" smtClean="0"/>
              <a:t> Attacks</a:t>
            </a:r>
            <a:endParaRPr lang="en-US" sz="32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149668"/>
            <a:ext cx="61245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37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Vectors of Network Attacks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081088"/>
            <a:ext cx="77438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7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Data Loss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1237488"/>
            <a:ext cx="3619500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Vectors of data loss:</a:t>
            </a:r>
          </a:p>
          <a:p>
            <a:r>
              <a:rPr lang="en-US" sz="1800" dirty="0" smtClean="0"/>
              <a:t>Email/Webmail</a:t>
            </a:r>
          </a:p>
          <a:p>
            <a:r>
              <a:rPr lang="en-US" sz="1800" dirty="0" smtClean="0"/>
              <a:t>Unencrypted Devices</a:t>
            </a:r>
          </a:p>
          <a:p>
            <a:r>
              <a:rPr lang="en-US" sz="1800" dirty="0" smtClean="0"/>
              <a:t>Cloud Storage Devices</a:t>
            </a:r>
          </a:p>
          <a:p>
            <a:r>
              <a:rPr lang="en-US" sz="1800" dirty="0" smtClean="0"/>
              <a:t>Removable Media</a:t>
            </a:r>
          </a:p>
          <a:p>
            <a:r>
              <a:rPr lang="en-US" sz="1800" dirty="0" smtClean="0"/>
              <a:t>Hard Copy</a:t>
            </a:r>
          </a:p>
          <a:p>
            <a:r>
              <a:rPr lang="en-US" sz="1800" dirty="0" smtClean="0"/>
              <a:t>Improper Access Control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69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Campus Area Networks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78" y="1081286"/>
            <a:ext cx="6837044" cy="50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7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Small Office and Home Office Networks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64" y="1074267"/>
            <a:ext cx="6818472" cy="502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Wide Area Networks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8" y="1093991"/>
            <a:ext cx="7461885" cy="499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Data Center Networks</a:t>
            </a:r>
            <a:endParaRPr lang="en-US" sz="32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40080" y="1237488"/>
            <a:ext cx="7863840" cy="45765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Outside perimeter security:</a:t>
            </a:r>
          </a:p>
          <a:p>
            <a:r>
              <a:rPr lang="en-US" sz="1800" dirty="0" smtClean="0"/>
              <a:t>On-premise security officers</a:t>
            </a:r>
          </a:p>
          <a:p>
            <a:r>
              <a:rPr lang="en-US" sz="1800" dirty="0" smtClean="0"/>
              <a:t>Fences and gates</a:t>
            </a:r>
          </a:p>
          <a:p>
            <a:r>
              <a:rPr lang="en-US" sz="1800" dirty="0" smtClean="0"/>
              <a:t>Continuous video surveillance</a:t>
            </a:r>
          </a:p>
          <a:p>
            <a:r>
              <a:rPr lang="en-US" sz="1800" dirty="0" smtClean="0"/>
              <a:t>Security breach alarms</a:t>
            </a:r>
          </a:p>
          <a:p>
            <a:pPr marL="0" indent="0">
              <a:buNone/>
            </a:pPr>
            <a:r>
              <a:rPr lang="en-US" sz="2000" dirty="0"/>
              <a:t>Inside perimeter security:</a:t>
            </a:r>
          </a:p>
          <a:p>
            <a:r>
              <a:rPr lang="en-US" sz="1800" dirty="0" smtClean="0"/>
              <a:t>Electronic motion detectors</a:t>
            </a:r>
          </a:p>
          <a:p>
            <a:r>
              <a:rPr lang="en-US" sz="1800" dirty="0" smtClean="0"/>
              <a:t>Security traps</a:t>
            </a:r>
          </a:p>
          <a:p>
            <a:r>
              <a:rPr lang="en-US" sz="1800" dirty="0" smtClean="0"/>
              <a:t>Continuous video surveillance</a:t>
            </a:r>
          </a:p>
          <a:p>
            <a:r>
              <a:rPr lang="en-US" sz="1800" dirty="0" smtClean="0"/>
              <a:t>Biometric access and exit sensors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05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Cloud and Virtual Networks</a:t>
            </a:r>
            <a:endParaRPr lang="en-US" sz="3200" dirty="0"/>
          </a:p>
        </p:txBody>
      </p:sp>
      <p:sp>
        <p:nvSpPr>
          <p:cNvPr id="5" name="Title 11"/>
          <p:cNvSpPr txBox="1">
            <a:spLocks/>
          </p:cNvSpPr>
          <p:nvPr/>
        </p:nvSpPr>
        <p:spPr>
          <a:xfrm>
            <a:off x="252562" y="289347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smtClean="0"/>
              <a:t>The Evolving Network Border</a:t>
            </a:r>
            <a:endParaRPr lang="en-US" sz="32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4137660" y="1024128"/>
            <a:ext cx="4457700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Components of a secure data center:</a:t>
            </a:r>
          </a:p>
          <a:p>
            <a:r>
              <a:rPr lang="en-US" sz="1800" dirty="0" smtClean="0"/>
              <a:t>Secure segmentation</a:t>
            </a:r>
          </a:p>
          <a:p>
            <a:r>
              <a:rPr lang="en-US" sz="1800" dirty="0" smtClean="0"/>
              <a:t>Threat defense</a:t>
            </a:r>
          </a:p>
          <a:p>
            <a:r>
              <a:rPr lang="en-US" sz="1800" dirty="0" smtClean="0"/>
              <a:t>Visibility</a:t>
            </a:r>
            <a:endParaRPr lang="en-US" sz="18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792480" y="1062228"/>
            <a:ext cx="2705100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VM-specific threats:</a:t>
            </a:r>
          </a:p>
          <a:p>
            <a:r>
              <a:rPr lang="en-US" sz="1800" dirty="0" err="1" smtClean="0"/>
              <a:t>Hyperjacking</a:t>
            </a:r>
            <a:endParaRPr lang="en-US" sz="1800" dirty="0" smtClean="0"/>
          </a:p>
          <a:p>
            <a:r>
              <a:rPr lang="en-US" sz="1800" dirty="0" smtClean="0"/>
              <a:t>Instant On activation</a:t>
            </a:r>
          </a:p>
          <a:p>
            <a:r>
              <a:rPr lang="en-US" sz="1800" dirty="0" smtClean="0"/>
              <a:t>Antivirus storm</a:t>
            </a:r>
            <a:endParaRPr lang="en-US" sz="18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40080" y="3767328"/>
            <a:ext cx="7696200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Critical MDM functions for BYOD network:</a:t>
            </a:r>
          </a:p>
          <a:p>
            <a:r>
              <a:rPr lang="en-US" sz="1800" dirty="0" smtClean="0"/>
              <a:t>Data encryption</a:t>
            </a:r>
          </a:p>
          <a:p>
            <a:r>
              <a:rPr lang="en-US" sz="1800" dirty="0" smtClean="0"/>
              <a:t>PIN enforcement</a:t>
            </a:r>
          </a:p>
          <a:p>
            <a:r>
              <a:rPr lang="en-US" sz="1800" dirty="0" smtClean="0"/>
              <a:t>Data wipe</a:t>
            </a:r>
          </a:p>
          <a:p>
            <a:r>
              <a:rPr lang="en-US" sz="1800" dirty="0" smtClean="0"/>
              <a:t>Data loss prevention</a:t>
            </a:r>
          </a:p>
          <a:p>
            <a:r>
              <a:rPr lang="en-US" sz="1800" dirty="0" smtClean="0"/>
              <a:t>Jailbreak/root detection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12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3056</TotalTime>
  <Words>706</Words>
  <Application>Microsoft Macintosh PowerPoint</Application>
  <PresentationFormat>On-screen Show (4:3)</PresentationFormat>
  <Paragraphs>184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NetAcad_White_PPT_Template 05Oct12</vt:lpstr>
      <vt:lpstr>Networks Are Targets</vt:lpstr>
      <vt:lpstr>Drivers for Network Security</vt:lpstr>
      <vt:lpstr>Vectors of Network Attacks</vt:lpstr>
      <vt:lpstr>Data Loss</vt:lpstr>
      <vt:lpstr>Campus Area Networks</vt:lpstr>
      <vt:lpstr>Small Office and Home Office Networks</vt:lpstr>
      <vt:lpstr>Wide Area Networks</vt:lpstr>
      <vt:lpstr>Data Center Networks</vt:lpstr>
      <vt:lpstr>Cloud and Virtual Networks</vt:lpstr>
      <vt:lpstr>The Hacker &amp; The Evolution of Hackers</vt:lpstr>
      <vt:lpstr>Introduction of Attack Tools</vt:lpstr>
      <vt:lpstr>Evolution of Security Tools</vt:lpstr>
      <vt:lpstr>Categories of Attack Tools</vt:lpstr>
      <vt:lpstr>Types of Network Attacks</vt:lpstr>
      <vt:lpstr>Reconnaissance Attacks</vt:lpstr>
      <vt:lpstr>Access Attacks</vt:lpstr>
      <vt:lpstr>Denial of Service Attacks</vt:lpstr>
      <vt:lpstr>DDoS Attacks</vt:lpstr>
      <vt:lpstr>Defending the Network</vt:lpstr>
      <vt:lpstr>Mitigating Reconnaissance Attacks</vt:lpstr>
      <vt:lpstr>Mitigating Access Attacks</vt:lpstr>
      <vt:lpstr>Mitigating DoS Attacks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Christopher Doege</cp:lastModifiedBy>
  <cp:revision>72</cp:revision>
  <dcterms:created xsi:type="dcterms:W3CDTF">2012-10-09T16:58:47Z</dcterms:created>
  <dcterms:modified xsi:type="dcterms:W3CDTF">2016-01-28T20:21:19Z</dcterms:modified>
</cp:coreProperties>
</file>