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2" r:id="rId4"/>
    <p:sldId id="263" r:id="rId5"/>
    <p:sldId id="260" r:id="rId6"/>
    <p:sldId id="258" r:id="rId7"/>
    <p:sldId id="264" r:id="rId8"/>
    <p:sldId id="259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128" y="4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Untitled%201:Users:tongpingliu:sheriff:sheriff:figure:sheriffoverhea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tptyy:mypaper:TongpingThesis:sheriff:figure:sheriffoverhe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84.0</c:v>
                </c:pt>
                <c:pt idx="1">
                  <c:v>103.0</c:v>
                </c:pt>
                <c:pt idx="2">
                  <c:v>102.0</c:v>
                </c:pt>
                <c:pt idx="3">
                  <c:v>130.3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Expectation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84.0</c:v>
                </c:pt>
                <c:pt idx="1">
                  <c:v>42.0</c:v>
                </c:pt>
                <c:pt idx="2">
                  <c:v>21.0</c:v>
                </c:pt>
                <c:pt idx="3">
                  <c:v>10.5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198232"/>
        <c:axId val="2124772264"/>
      </c:barChart>
      <c:catAx>
        <c:axId val="2124198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>
                    <a:latin typeface="Garamond"/>
                    <a:cs typeface="Garamond"/>
                  </a:defRPr>
                </a:pPr>
                <a:r>
                  <a:rPr lang="en-US" sz="1800" b="1">
                    <a:latin typeface="Garamond"/>
                    <a:cs typeface="Garamond"/>
                  </a:rPr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2124772264"/>
        <c:crosses val="autoZero"/>
        <c:auto val="1"/>
        <c:lblAlgn val="ctr"/>
        <c:lblOffset val="100"/>
        <c:noMultiLvlLbl val="0"/>
      </c:catAx>
      <c:valAx>
        <c:axId val="2124772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4198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94440846528026"/>
          <c:y val="0.119504463315695"/>
          <c:w val="0.919605671514923"/>
          <c:h val="0.535510584507723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'perf '!$G$1</c:f>
              <c:strCache>
                <c:ptCount val="1"/>
                <c:pt idx="0">
                  <c:v>pthreads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2700">
              <a:noFill/>
            </a:ln>
          </c:spPr>
          <c:invertIfNegative val="0"/>
          <c:cat>
            <c:strRef>
              <c:f>'perf '!$F$2:$F$20</c:f>
              <c:strCache>
                <c:ptCount val="19"/>
                <c:pt idx="0">
                  <c:v>blackscholes</c:v>
                </c:pt>
                <c:pt idx="1">
                  <c:v>canneal</c:v>
                </c:pt>
                <c:pt idx="2">
                  <c:v>dedup</c:v>
                </c:pt>
                <c:pt idx="3">
                  <c:v>ferret</c:v>
                </c:pt>
                <c:pt idx="4">
                  <c:v>fluidanimate</c:v>
                </c:pt>
                <c:pt idx="5">
                  <c:v>histogram</c:v>
                </c:pt>
                <c:pt idx="6">
                  <c:v>kmeans</c:v>
                </c:pt>
                <c:pt idx="7">
                  <c:v>linear_regression</c:v>
                </c:pt>
                <c:pt idx="8">
                  <c:v>matrix_multiply</c:v>
                </c:pt>
                <c:pt idx="9">
                  <c:v>pbzip2</c:v>
                </c:pt>
                <c:pt idx="10">
                  <c:v>pca</c:v>
                </c:pt>
                <c:pt idx="11">
                  <c:v>pfscan</c:v>
                </c:pt>
                <c:pt idx="12">
                  <c:v>reverse_index</c:v>
                </c:pt>
                <c:pt idx="13">
                  <c:v>streamcluster</c:v>
                </c:pt>
                <c:pt idx="14">
                  <c:v>string_match</c:v>
                </c:pt>
                <c:pt idx="15">
                  <c:v>swaptions</c:v>
                </c:pt>
                <c:pt idx="16">
                  <c:v>word_count</c:v>
                </c:pt>
                <c:pt idx="18">
                  <c:v>geomean</c:v>
                </c:pt>
              </c:strCache>
            </c:strRef>
          </c:cat>
          <c:val>
            <c:numRef>
              <c:f>'perf '!$G$2:$G$20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8">
                  <c:v>1.0</c:v>
                </c:pt>
              </c:numCache>
            </c:numRef>
          </c:val>
        </c:ser>
        <c:ser>
          <c:idx val="0"/>
          <c:order val="1"/>
          <c:tx>
            <c:strRef>
              <c:f>'perf '!$H$1</c:f>
              <c:strCache>
                <c:ptCount val="1"/>
                <c:pt idx="0">
                  <c:v>SHERIFF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'perf '!$F$2:$F$20</c:f>
              <c:strCache>
                <c:ptCount val="19"/>
                <c:pt idx="0">
                  <c:v>blackscholes</c:v>
                </c:pt>
                <c:pt idx="1">
                  <c:v>canneal</c:v>
                </c:pt>
                <c:pt idx="2">
                  <c:v>dedup</c:v>
                </c:pt>
                <c:pt idx="3">
                  <c:v>ferret</c:v>
                </c:pt>
                <c:pt idx="4">
                  <c:v>fluidanimate</c:v>
                </c:pt>
                <c:pt idx="5">
                  <c:v>histogram</c:v>
                </c:pt>
                <c:pt idx="6">
                  <c:v>kmeans</c:v>
                </c:pt>
                <c:pt idx="7">
                  <c:v>linear_regression</c:v>
                </c:pt>
                <c:pt idx="8">
                  <c:v>matrix_multiply</c:v>
                </c:pt>
                <c:pt idx="9">
                  <c:v>pbzip2</c:v>
                </c:pt>
                <c:pt idx="10">
                  <c:v>pca</c:v>
                </c:pt>
                <c:pt idx="11">
                  <c:v>pfscan</c:v>
                </c:pt>
                <c:pt idx="12">
                  <c:v>reverse_index</c:v>
                </c:pt>
                <c:pt idx="13">
                  <c:v>streamcluster</c:v>
                </c:pt>
                <c:pt idx="14">
                  <c:v>string_match</c:v>
                </c:pt>
                <c:pt idx="15">
                  <c:v>swaptions</c:v>
                </c:pt>
                <c:pt idx="16">
                  <c:v>word_count</c:v>
                </c:pt>
                <c:pt idx="18">
                  <c:v>geomean</c:v>
                </c:pt>
              </c:strCache>
            </c:strRef>
          </c:cat>
          <c:val>
            <c:numRef>
              <c:f>'perf '!$H$2:$H$20</c:f>
              <c:numCache>
                <c:formatCode>0.00</c:formatCode>
                <c:ptCount val="19"/>
                <c:pt idx="0">
                  <c:v>1.002542680711951</c:v>
                </c:pt>
                <c:pt idx="1">
                  <c:v>1.108845150580982</c:v>
                </c:pt>
                <c:pt idx="2">
                  <c:v>1.017383348611671</c:v>
                </c:pt>
                <c:pt idx="3">
                  <c:v>1.033890214797136</c:v>
                </c:pt>
                <c:pt idx="4">
                  <c:v>1.47215496361385</c:v>
                </c:pt>
                <c:pt idx="5">
                  <c:v>0.757647058739743</c:v>
                </c:pt>
                <c:pt idx="6">
                  <c:v>1.284275321759702</c:v>
                </c:pt>
                <c:pt idx="7">
                  <c:v>0.113453430433812</c:v>
                </c:pt>
                <c:pt idx="8">
                  <c:v>0.998360548232671</c:v>
                </c:pt>
                <c:pt idx="9">
                  <c:v>1.000555864369094</c:v>
                </c:pt>
                <c:pt idx="10">
                  <c:v>1.026002430133657</c:v>
                </c:pt>
                <c:pt idx="11">
                  <c:v>0.848699763593381</c:v>
                </c:pt>
                <c:pt idx="12">
                  <c:v>1.253012048078037</c:v>
                </c:pt>
                <c:pt idx="13">
                  <c:v>0.93567251459968</c:v>
                </c:pt>
                <c:pt idx="14">
                  <c:v>0.599338964326461</c:v>
                </c:pt>
                <c:pt idx="15">
                  <c:v>0.942426926454676</c:v>
                </c:pt>
                <c:pt idx="16">
                  <c:v>1.046590909000522</c:v>
                </c:pt>
                <c:pt idx="18">
                  <c:v>0.87321433294718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174616"/>
        <c:axId val="2134177448"/>
      </c:barChart>
      <c:catAx>
        <c:axId val="2134174616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 vert="horz"/>
          <a:lstStyle/>
          <a:p>
            <a:pPr>
              <a:defRPr>
                <a:latin typeface="Palatino"/>
                <a:cs typeface="Palatino"/>
              </a:defRPr>
            </a:pPr>
            <a:endParaRPr lang="en-US"/>
          </a:p>
        </c:txPr>
        <c:crossAx val="2134177448"/>
        <c:crossesAt val="0.0"/>
        <c:auto val="0"/>
        <c:lblAlgn val="ctr"/>
        <c:lblOffset val="100"/>
        <c:tickLblSkip val="1"/>
        <c:tickMarkSkip val="9"/>
        <c:noMultiLvlLbl val="0"/>
      </c:catAx>
      <c:valAx>
        <c:axId val="2134177448"/>
        <c:scaling>
          <c:orientation val="minMax"/>
          <c:max val="1.75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 b="1">
                    <a:latin typeface="Palatino"/>
                    <a:cs typeface="Palatino"/>
                  </a:defRPr>
                </a:pPr>
                <a:r>
                  <a:rPr lang="en-US" sz="1100" b="1">
                    <a:latin typeface="Palatino"/>
                    <a:cs typeface="Palatino"/>
                  </a:rPr>
                  <a:t>Normalized</a:t>
                </a:r>
                <a:r>
                  <a:rPr lang="en-US" sz="1100" b="1" baseline="0">
                    <a:latin typeface="Palatino"/>
                    <a:cs typeface="Palatino"/>
                  </a:rPr>
                  <a:t> Execution Time</a:t>
                </a:r>
                <a:endParaRPr lang="en-US" sz="1100" b="1">
                  <a:latin typeface="Palatino"/>
                  <a:cs typeface="Palatino"/>
                </a:endParaRPr>
              </a:p>
            </c:rich>
          </c:tx>
          <c:layout>
            <c:manualLayout>
              <c:xMode val="edge"/>
              <c:yMode val="edge"/>
              <c:x val="0.00683643548644086"/>
              <c:y val="0.0868957641749148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crossAx val="2134174616"/>
        <c:crosses val="autoZero"/>
        <c:crossBetween val="between"/>
        <c:majorUnit val="0.25"/>
        <c:minorUnit val="0.04"/>
      </c:valAx>
    </c:plotArea>
    <c:legend>
      <c:legendPos val="t"/>
      <c:layout>
        <c:manualLayout>
          <c:xMode val="edge"/>
          <c:yMode val="edge"/>
          <c:x val="0.398304606582921"/>
          <c:y val="0.0203804369629875"/>
          <c:w val="0.203390668546494"/>
          <c:h val="0.0936643159089691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100" b="1">
              <a:latin typeface="Palatino"/>
              <a:cs typeface="Palatino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D5C12-6765-074B-ACCF-889CD141150F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A6D89-C04E-1142-B35A-8800CF55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None/>
            </a:pPr>
            <a:r>
              <a:rPr lang="en-US" baseline="0" dirty="0" smtClean="0"/>
              <a:t>However, when we actually run this program on a real machine with 8 cores,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we got a different result, showed in the red bars. 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When we increase the number of threads and cores, we actually increase the total running time, </a:t>
            </a:r>
          </a:p>
          <a:p>
            <a:pPr marL="228600" indent="-228600">
              <a:buFont typeface="+mj-lt"/>
              <a:buNone/>
            </a:pPr>
            <a:endParaRPr lang="en-US" dirty="0" smtClean="0"/>
          </a:p>
          <a:p>
            <a:pPr marL="228600" indent="-228600">
              <a:buFont typeface="+mj-lt"/>
              <a:buNone/>
            </a:pPr>
            <a:r>
              <a:rPr lang="en-US" dirty="0" smtClean="0"/>
              <a:t>This</a:t>
            </a:r>
            <a:r>
              <a:rPr lang="en-US" baseline="0" dirty="0" smtClean="0"/>
              <a:t> phenomena is caused by a false sharing problem in this program. False sharing makes this programs runs 13X slower. </a:t>
            </a:r>
            <a:endParaRPr lang="en-US" dirty="0" smtClean="0"/>
          </a:p>
          <a:p>
            <a:pPr marL="228600" indent="-228600">
              <a:buNone/>
            </a:pPr>
            <a:r>
              <a:rPr lang="en-US" baseline="0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6767-8D01-4250-BB26-B6146CE05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A6D89-C04E-1142-B35A-8800CF559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8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8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1204-C479-3A47-85E0-708831876213}" type="datetimeFigureOut">
              <a:rPr lang="en-US" smtClean="0"/>
              <a:t>12/21/14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931D-8712-5145-AEDA-0DD6C1E1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chart" Target="../charts/chart1.xm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216499" y="1143000"/>
            <a:ext cx="183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aramond"/>
                <a:cs typeface="Garamond"/>
              </a:rPr>
              <a:t>Parallel Program</a:t>
            </a:r>
            <a:endParaRPr lang="en-US" sz="2000" dirty="0">
              <a:latin typeface="Garamond"/>
              <a:cs typeface="Garamon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37000" y="1612900"/>
            <a:ext cx="5280152" cy="3086100"/>
            <a:chOff x="3937000" y="1612900"/>
            <a:chExt cx="5280152" cy="3086100"/>
          </a:xfrm>
        </p:grpSpPr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1406202217"/>
                </p:ext>
              </p:extLst>
            </p:nvPr>
          </p:nvGraphicFramePr>
          <p:xfrm>
            <a:off x="4416552" y="1909465"/>
            <a:ext cx="4800600" cy="27895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3937000" y="2042927"/>
              <a:ext cx="553998" cy="174167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400" b="1" dirty="0" smtClean="0">
                  <a:latin typeface="Palatino"/>
                  <a:cs typeface="Palatino"/>
                </a:rPr>
                <a:t>Runtime (s)</a:t>
              </a:r>
              <a:endParaRPr lang="en-US" sz="2400" b="1" dirty="0">
                <a:latin typeface="Palatino"/>
                <a:cs typeface="Palatino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45300" y="1612900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8000"/>
                  </a:solidFill>
                  <a:latin typeface="Palatino"/>
                  <a:ea typeface="Wingdings"/>
                  <a:cs typeface="Palatino"/>
                </a:rPr>
                <a:t> Expectation</a:t>
              </a:r>
              <a:endParaRPr lang="en-US" sz="2000" b="1" dirty="0">
                <a:solidFill>
                  <a:srgbClr val="008000"/>
                </a:solidFill>
                <a:latin typeface="Palatino"/>
                <a:cs typeface="Palatin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45100" y="16129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Palatino"/>
                  <a:ea typeface="Wingdings"/>
                  <a:cs typeface="Palatino"/>
                </a:rPr>
                <a:t> Reality</a:t>
              </a:r>
              <a:endParaRPr lang="en-US" sz="2000" b="1" dirty="0">
                <a:solidFill>
                  <a:srgbClr val="FF0000"/>
                </a:solidFill>
                <a:latin typeface="Palatino"/>
                <a:cs typeface="Palatino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440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9"/>
    </mc:Choice>
    <mc:Fallback xmlns="">
      <p:transition xmlns:p14="http://schemas.microsoft.com/office/powerpoint/2010/main" spd="slow" advTm="72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46100" y="720180"/>
            <a:ext cx="7981950" cy="2793208"/>
            <a:chOff x="546100" y="720180"/>
            <a:chExt cx="7981950" cy="2793208"/>
          </a:xfrm>
        </p:grpSpPr>
        <p:sp>
          <p:nvSpPr>
            <p:cNvPr id="4" name="TextBox 3"/>
            <p:cNvSpPr txBox="1"/>
            <p:nvPr/>
          </p:nvSpPr>
          <p:spPr>
            <a:xfrm rot="20760000">
              <a:off x="3014523" y="1053353"/>
              <a:ext cx="1750975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Palatino"/>
                  <a:cs typeface="Palatino"/>
                </a:rPr>
                <a:t>Source code available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6100" y="1550853"/>
              <a:ext cx="2423642" cy="1116148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Palatino"/>
                  <a:cs typeface="Palatino"/>
                </a:rPr>
                <a:t>Task 1: Detection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1600" dirty="0" smtClean="0">
                  <a:solidFill>
                    <a:srgbClr val="000000"/>
                  </a:solidFill>
                  <a:latin typeface="Palatino"/>
                  <a:cs typeface="Palatino"/>
                </a:rPr>
                <a:t>Suggest optimal fix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1600" dirty="0" smtClean="0">
                  <a:solidFill>
                    <a:srgbClr val="000000"/>
                  </a:solidFill>
                  <a:latin typeface="Palatino"/>
                  <a:cs typeface="Palatino"/>
                </a:rPr>
                <a:t>Reduce overhead</a:t>
              </a:r>
              <a:endParaRPr lang="en-US" sz="1600" cap="small" dirty="0">
                <a:solidFill>
                  <a:srgbClr val="000000"/>
                </a:solidFill>
                <a:latin typeface="Palatino"/>
                <a:cs typeface="Palatino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907281" y="720180"/>
              <a:ext cx="3233419" cy="7671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Palatino"/>
                  <a:cs typeface="Palatino"/>
                </a:rPr>
                <a:t>Task 2: Compiler-based Auto-Fix </a:t>
              </a:r>
            </a:p>
            <a:p>
              <a:pPr marL="285750" indent="-285750">
                <a:buFont typeface="Wingdings" charset="2"/>
                <a:buChar char="²"/>
              </a:pPr>
              <a:r>
                <a:rPr lang="en-US" sz="1600" dirty="0" smtClean="0">
                  <a:solidFill>
                    <a:srgbClr val="000000"/>
                  </a:solidFill>
                  <a:latin typeface="Palatino"/>
                  <a:cs typeface="Palatino"/>
                </a:rPr>
                <a:t>A break-through approach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133086" y="2684213"/>
              <a:ext cx="3394964" cy="829175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 smtClean="0">
                <a:solidFill>
                  <a:srgbClr val="000000"/>
                </a:solidFill>
                <a:latin typeface="Palatino"/>
                <a:cs typeface="Palatino"/>
              </a:endParaRPr>
            </a:p>
            <a:p>
              <a:r>
                <a:rPr lang="en-US" sz="1600" dirty="0" smtClean="0">
                  <a:solidFill>
                    <a:srgbClr val="000000"/>
                  </a:solidFill>
                  <a:latin typeface="Palatino"/>
                  <a:cs typeface="Palatino"/>
                </a:rPr>
                <a:t>Task 3: Runtime-based Prevention 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1600" dirty="0" smtClean="0">
                  <a:solidFill>
                    <a:srgbClr val="000000"/>
                  </a:solidFill>
                  <a:latin typeface="Palatino"/>
                  <a:cs typeface="Palatino"/>
                </a:rPr>
                <a:t>Improve </a:t>
              </a:r>
              <a:r>
                <a:rPr lang="en-US" sz="1600" dirty="0">
                  <a:solidFill>
                    <a:srgbClr val="000000"/>
                  </a:solidFill>
                  <a:latin typeface="Palatino"/>
                  <a:cs typeface="Palatino"/>
                </a:rPr>
                <a:t>p</a:t>
              </a:r>
              <a:r>
                <a:rPr lang="en-US" sz="1600" dirty="0" smtClean="0">
                  <a:solidFill>
                    <a:srgbClr val="000000"/>
                  </a:solidFill>
                  <a:latin typeface="Palatino"/>
                  <a:cs typeface="Palatino"/>
                </a:rPr>
                <a:t>erformance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1600" dirty="0" smtClean="0">
                  <a:solidFill>
                    <a:srgbClr val="000000"/>
                  </a:solidFill>
                  <a:latin typeface="Palatino"/>
                  <a:cs typeface="Palatino"/>
                </a:rPr>
                <a:t>Eliminate limitations</a:t>
              </a:r>
            </a:p>
            <a:p>
              <a:endParaRPr lang="en-US" sz="1600" dirty="0" smtClean="0">
                <a:solidFill>
                  <a:srgbClr val="000000"/>
                </a:solidFill>
                <a:latin typeface="Palatino"/>
                <a:cs typeface="Palatino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948770" y="1130300"/>
              <a:ext cx="1953430" cy="4653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6" idx="1"/>
            </p:cNvCxnSpPr>
            <p:nvPr/>
          </p:nvCxnSpPr>
          <p:spPr>
            <a:xfrm>
              <a:off x="2926562" y="2639638"/>
              <a:ext cx="2206524" cy="4591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720000">
              <a:off x="3056492" y="2556192"/>
              <a:ext cx="1950674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Palatino"/>
                  <a:cs typeface="Palatino"/>
                </a:rPr>
                <a:t>Source code unavailable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720000">
              <a:off x="3285522" y="2854642"/>
              <a:ext cx="1327557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>
                  <a:latin typeface="Palatino"/>
                  <a:cs typeface="Palatino"/>
                </a:rPr>
                <a:t>Use prevention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20760000">
              <a:off x="3397777" y="1358153"/>
              <a:ext cx="1086072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Palatino"/>
                  <a:cs typeface="Palatino"/>
                </a:rPr>
                <a:t>F</a:t>
              </a:r>
              <a:r>
                <a:rPr lang="en-US" sz="1400" i="1" dirty="0" smtClean="0">
                  <a:latin typeface="Palatino"/>
                  <a:cs typeface="Palatino"/>
                </a:rPr>
                <a:t>ix directly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47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6553200" y="6403975"/>
            <a:ext cx="2133600" cy="2682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r"/>
            <a:fld id="{1BDC179A-C1AA-8B4B-B9E7-B975A828FFCF}" type="slidenum">
              <a:rPr lang="en-US" sz="1200">
                <a:solidFill>
                  <a:srgbClr val="888888"/>
                </a:solidFill>
              </a:rPr>
              <a:pPr algn="r"/>
              <a:t>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4800" y="3405521"/>
            <a:ext cx="4572000" cy="4214479"/>
            <a:chOff x="4114800" y="1473742"/>
            <a:chExt cx="4572000" cy="3490899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3592424"/>
                </p:ext>
              </p:extLst>
            </p:nvPr>
          </p:nvGraphicFramePr>
          <p:xfrm>
            <a:off x="4114800" y="1473742"/>
            <a:ext cx="4572000" cy="3490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Chart" r:id="rId3" imgW="3848100" imgH="2933700" progId="MSGraph.Chart.8">
                    <p:embed/>
                  </p:oleObj>
                </mc:Choice>
                <mc:Fallback>
                  <p:oleObj name="Chart" r:id="rId3" imgW="3848100" imgH="2933700" progId="MSGraph.Chart.8">
                    <p:embed/>
                    <p:pic>
                      <p:nvPicPr>
                        <p:cNvPr id="0" name="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1473742"/>
                          <a:ext cx="4572000" cy="3490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" name="AutoShape 4"/>
            <p:cNvSpPr>
              <a:spLocks/>
            </p:cNvSpPr>
            <p:nvPr/>
          </p:nvSpPr>
          <p:spPr bwMode="auto">
            <a:xfrm rot="16200000">
              <a:off x="3815556" y="2661444"/>
              <a:ext cx="1260475" cy="3571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r>
                <a:rPr lang="en-US" b="1" dirty="0">
                  <a:latin typeface="Garamond" charset="0"/>
                  <a:cs typeface="Garamond" charset="0"/>
                  <a:sym typeface="Garamond" charset="0"/>
                </a:rPr>
                <a:t>Runtime (s)</a:t>
              </a:r>
              <a:endParaRPr lang="en-US" dirty="0"/>
            </a:p>
          </p:txBody>
        </p:sp>
        <p:sp>
          <p:nvSpPr>
            <p:cNvPr id="3078" name="AutoShape 6"/>
            <p:cNvSpPr>
              <a:spLocks/>
            </p:cNvSpPr>
            <p:nvPr/>
          </p:nvSpPr>
          <p:spPr bwMode="auto">
            <a:xfrm>
              <a:off x="6515100" y="1889026"/>
              <a:ext cx="20574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r>
                <a:rPr lang="en-US" sz="2000" dirty="0">
                  <a:solidFill>
                    <a:srgbClr val="008000"/>
                  </a:solidFill>
                  <a:latin typeface="Wingdings" charset="0"/>
                  <a:cs typeface="Wingdings" charset="0"/>
                  <a:sym typeface="Wingdings" charset="0"/>
                </a:rPr>
                <a:t>■</a:t>
              </a:r>
              <a:r>
                <a:rPr lang="en-US" sz="2000" b="1" dirty="0">
                  <a:solidFill>
                    <a:srgbClr val="008000"/>
                  </a:solidFill>
                  <a:latin typeface="Garamond" charset="0"/>
                  <a:cs typeface="Garamond" charset="0"/>
                  <a:sym typeface="Garamond" charset="0"/>
                </a:rPr>
                <a:t> Expectation</a:t>
              </a:r>
              <a:endParaRPr lang="en-US" dirty="0"/>
            </a:p>
          </p:txBody>
        </p:sp>
        <p:sp>
          <p:nvSpPr>
            <p:cNvPr id="3079" name="AutoShape 7"/>
            <p:cNvSpPr>
              <a:spLocks/>
            </p:cNvSpPr>
            <p:nvPr/>
          </p:nvSpPr>
          <p:spPr bwMode="auto">
            <a:xfrm>
              <a:off x="4876800" y="1907197"/>
              <a:ext cx="15240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r>
                <a:rPr lang="en-US" sz="2000" dirty="0">
                  <a:solidFill>
                    <a:srgbClr val="FF0000"/>
                  </a:solidFill>
                  <a:latin typeface="Wingdings" charset="0"/>
                  <a:cs typeface="Wingdings" charset="0"/>
                  <a:sym typeface="Wingdings" charset="0"/>
                </a:rPr>
                <a:t>■</a:t>
              </a:r>
              <a:r>
                <a:rPr lang="en-US" sz="2000" b="1" dirty="0">
                  <a:solidFill>
                    <a:srgbClr val="FF0000"/>
                  </a:solidFill>
                  <a:latin typeface="Garamond" charset="0"/>
                  <a:cs typeface="Garamond" charset="0"/>
                  <a:sym typeface="Garamond" charset="0"/>
                </a:rPr>
                <a:t> Reality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588010" y="584200"/>
            <a:ext cx="4282440" cy="18923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80" name="AutoShape 8"/>
          <p:cNvSpPr>
            <a:spLocks/>
          </p:cNvSpPr>
          <p:nvPr/>
        </p:nvSpPr>
        <p:spPr bwMode="auto">
          <a:xfrm>
            <a:off x="609600" y="533400"/>
            <a:ext cx="5257800" cy="228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1500" dirty="0">
                <a:latin typeface="Palatino"/>
                <a:cs typeface="Palatino"/>
                <a:sym typeface="Courier" charset="0"/>
              </a:rPr>
              <a:t>u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nsigned long array[total]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;</a:t>
            </a:r>
          </a:p>
          <a:p>
            <a:r>
              <a:rPr lang="en-US" sz="1500" dirty="0" err="1">
                <a:latin typeface="Palatino"/>
                <a:cs typeface="Palatino"/>
                <a:sym typeface="Courier" charset="0"/>
              </a:rPr>
              <a:t>int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 window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=total/</a:t>
            </a:r>
            <a:r>
              <a:rPr lang="en-US" sz="1500" dirty="0" err="1">
                <a:latin typeface="Palatino"/>
                <a:cs typeface="Palatino"/>
                <a:sym typeface="Courier" charset="0"/>
              </a:rPr>
              <a:t>numThreads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; </a:t>
            </a:r>
          </a:p>
          <a:p>
            <a:r>
              <a:rPr lang="en-US" sz="1500" dirty="0">
                <a:latin typeface="Palatino"/>
                <a:cs typeface="Palatino"/>
                <a:sym typeface="Courier" charset="0"/>
              </a:rPr>
              <a:t>void </a:t>
            </a:r>
            <a:r>
              <a:rPr lang="en-US" sz="1500" dirty="0" err="1" smtClean="0">
                <a:latin typeface="Palatino"/>
                <a:cs typeface="Palatino"/>
                <a:sym typeface="Courier" charset="0"/>
              </a:rPr>
              <a:t>threadFunc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(</a:t>
            </a:r>
            <a:r>
              <a:rPr lang="en-US" sz="1500" dirty="0" err="1">
                <a:latin typeface="Palatino"/>
                <a:cs typeface="Palatino"/>
                <a:sym typeface="Courier" charset="0"/>
              </a:rPr>
              <a:t>int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 start) </a:t>
            </a:r>
          </a:p>
          <a:p>
            <a:r>
              <a:rPr lang="en-US" sz="1500" dirty="0">
                <a:latin typeface="Palatino"/>
                <a:cs typeface="Palatino"/>
                <a:sym typeface="Courier" charset="0"/>
              </a:rPr>
              <a:t>{</a:t>
            </a:r>
          </a:p>
          <a:p>
            <a:r>
              <a:rPr lang="en-US" sz="1500" dirty="0">
                <a:latin typeface="Palatino"/>
                <a:cs typeface="Palatino"/>
                <a:sym typeface="Courier" charset="0"/>
              </a:rPr>
              <a:t>  for(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index=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start; 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index&lt;</a:t>
            </a:r>
            <a:r>
              <a:rPr lang="en-US" sz="1500" dirty="0" err="1" smtClean="0">
                <a:latin typeface="Palatino"/>
                <a:cs typeface="Palatino"/>
                <a:sym typeface="Courier" charset="0"/>
              </a:rPr>
              <a:t>start+window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;  index+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+)</a:t>
            </a:r>
          </a:p>
          <a:p>
            <a:r>
              <a:rPr lang="en-US" sz="1500" dirty="0">
                <a:latin typeface="Palatino"/>
                <a:cs typeface="Palatino"/>
                <a:sym typeface="Courier" charset="0"/>
              </a:rPr>
              <a:t>    for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(j=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0; 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j&lt;0x80000000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; 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j+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+)</a:t>
            </a:r>
          </a:p>
          <a:p>
            <a:r>
              <a:rPr lang="en-US" sz="1500" dirty="0">
                <a:latin typeface="Palatino"/>
                <a:cs typeface="Palatino"/>
                <a:sym typeface="Courier" charset="0"/>
              </a:rPr>
              <a:t>      </a:t>
            </a:r>
            <a:r>
              <a:rPr lang="en-US" sz="1500" dirty="0" smtClean="0">
                <a:latin typeface="Palatino"/>
                <a:cs typeface="Palatino"/>
                <a:sym typeface="Courier" charset="0"/>
              </a:rPr>
              <a:t>array[index]</a:t>
            </a:r>
            <a:r>
              <a:rPr lang="en-US" sz="1500" dirty="0">
                <a:latin typeface="Palatino"/>
                <a:cs typeface="Palatino"/>
                <a:sym typeface="Courier" charset="0"/>
              </a:rPr>
              <a:t>++;</a:t>
            </a:r>
          </a:p>
          <a:p>
            <a:r>
              <a:rPr lang="en-US" sz="1500" dirty="0">
                <a:latin typeface="Palatino"/>
                <a:cs typeface="Palatino"/>
                <a:sym typeface="Courier" charset="0"/>
              </a:rPr>
              <a:t>}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1918746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4800" y="1371600"/>
            <a:ext cx="5486400" cy="24384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" name="AutoShape 8"/>
          <p:cNvSpPr>
            <a:spLocks/>
          </p:cNvSpPr>
          <p:nvPr/>
        </p:nvSpPr>
        <p:spPr bwMode="auto">
          <a:xfrm>
            <a:off x="304800" y="1371600"/>
            <a:ext cx="6224716" cy="2667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u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nsigned long array[total]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int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window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=total/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numThreads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; 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void </a:t>
            </a:r>
            <a:r>
              <a:rPr lang="en-US" sz="1500" dirty="0" err="1" smtClean="0">
                <a:latin typeface="Courier" charset="0"/>
                <a:cs typeface="Courier" charset="0"/>
                <a:sym typeface="Courier" charset="0"/>
              </a:rPr>
              <a:t>threadFunc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(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int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start) 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{</a:t>
            </a:r>
            <a:endParaRPr lang="en-US" sz="1500" dirty="0">
              <a:latin typeface="Courier" charset="0"/>
              <a:cs typeface="Courier" charset="0"/>
              <a:sym typeface="Courier" charset="0"/>
            </a:endParaRP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 for(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index=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start</a:t>
            </a:r>
            <a:r>
              <a:rPr lang="en-US" sz="1500" dirty="0" err="1" smtClean="0">
                <a:latin typeface="Courier" charset="0"/>
                <a:cs typeface="Courier" charset="0"/>
                <a:sym typeface="Courier" charset="0"/>
              </a:rPr>
              <a:t>;index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&lt;</a:t>
            </a:r>
            <a:r>
              <a:rPr lang="en-US" sz="1500" dirty="0" err="1" smtClean="0">
                <a:latin typeface="Courier" charset="0"/>
                <a:cs typeface="Courier" charset="0"/>
                <a:sym typeface="Courier" charset="0"/>
              </a:rPr>
              <a:t>start+window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; index+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+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){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	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unsigned long local=array[index];</a:t>
            </a:r>
            <a:endParaRPr lang="en-US" sz="1500" dirty="0">
              <a:latin typeface="Courier" charset="0"/>
              <a:cs typeface="Courier" charset="0"/>
              <a:sym typeface="Courier" charset="0"/>
            </a:endParaRP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   for(j=0; j&lt;0x80000000; j++)</a:t>
            </a:r>
          </a:p>
          <a:p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      local+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+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;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	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array[index] = local;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</a:t>
            </a:r>
            <a:r>
              <a:rPr lang="en-US" sz="1500" dirty="0" smtClean="0">
                <a:latin typeface="Courier" charset="0"/>
                <a:cs typeface="Courier" charset="0"/>
                <a:sym typeface="Courier" charset="0"/>
              </a:rPr>
              <a:t> }</a:t>
            </a:r>
            <a:endParaRPr lang="en-US" sz="1500" dirty="0">
              <a:latin typeface="Courier" charset="0"/>
              <a:cs typeface="Courier" charset="0"/>
              <a:sym typeface="Courier" charset="0"/>
            </a:endParaRP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4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/>
          </p:cNvSpPr>
          <p:nvPr/>
        </p:nvSpPr>
        <p:spPr bwMode="auto">
          <a:xfrm>
            <a:off x="1146175" y="1370013"/>
            <a:ext cx="1903413" cy="371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2000" b="1" dirty="0">
                <a:latin typeface="Garamond" charset="0"/>
                <a:cs typeface="Garamond" charset="0"/>
                <a:sym typeface="Garamond" charset="0"/>
              </a:rPr>
              <a:t>Parallel Program</a:t>
            </a:r>
            <a:endParaRPr lang="en-US" dirty="0"/>
          </a:p>
        </p:txBody>
      </p:sp>
      <p:sp>
        <p:nvSpPr>
          <p:cNvPr id="5" name="AutoShape 8"/>
          <p:cNvSpPr>
            <a:spLocks/>
          </p:cNvSpPr>
          <p:nvPr/>
        </p:nvSpPr>
        <p:spPr bwMode="auto">
          <a:xfrm>
            <a:off x="149225" y="1844675"/>
            <a:ext cx="4038600" cy="2162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int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count[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numCounters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];</a:t>
            </a:r>
          </a:p>
          <a:p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int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window=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numCounters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/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numThreads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; 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void increment(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int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start) 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{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 for(index=start; index&lt;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start+window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; index++)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   for(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i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=0; </a:t>
            </a:r>
            <a:r>
              <a:rPr lang="en-US" sz="1500" dirty="0" err="1">
                <a:latin typeface="Courier" charset="0"/>
                <a:cs typeface="Courier" charset="0"/>
                <a:sym typeface="Courier" charset="0"/>
              </a:rPr>
              <a:t>i</a:t>
            </a:r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&lt;1000000; j++)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      count[index]++;</a:t>
            </a:r>
          </a:p>
          <a:p>
            <a:r>
              <a:rPr lang="en-US" sz="1500" dirty="0">
                <a:latin typeface="Courier" charset="0"/>
                <a:cs typeface="Courier" charset="0"/>
                <a:sym typeface="Courier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316" y="1156407"/>
            <a:ext cx="2426283" cy="47472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1219863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1490964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764860" y="896109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2038756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312652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586548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96898" y="1267414"/>
            <a:ext cx="785703" cy="36481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143455" y="968288"/>
            <a:ext cx="341404" cy="71567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40662" y="1159655"/>
            <a:ext cx="461350" cy="18775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ChangeAspect="1"/>
          </p:cNvCxnSpPr>
          <p:nvPr/>
        </p:nvCxnSpPr>
        <p:spPr>
          <a:xfrm flipV="1">
            <a:off x="2947831" y="1413351"/>
            <a:ext cx="452567" cy="21013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flipH="1">
            <a:off x="3388023" y="1152144"/>
            <a:ext cx="2432304" cy="47128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V="1">
            <a:off x="5084101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4812999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4539103" y="886299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4265207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3991311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3717416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394371" y="1258544"/>
            <a:ext cx="785703" cy="3621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5293349" y="958992"/>
            <a:ext cx="338931" cy="71567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374960" y="1151565"/>
            <a:ext cx="461350" cy="18638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flipH="1" flipV="1">
            <a:off x="3376574" y="1403423"/>
            <a:ext cx="452567" cy="2086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678470" y="196167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46358" y="2117850"/>
            <a:ext cx="4892040" cy="127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15011" y="1745538"/>
            <a:ext cx="124809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Cache line</a:t>
            </a:r>
            <a:endParaRPr lang="en-US" dirty="0">
              <a:latin typeface="Palatino"/>
              <a:cs typeface="Palatino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803146" y="197735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89435" y="694944"/>
            <a:ext cx="8196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Task 1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067913" y="693746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Task 2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166" name="Rectangle 165"/>
          <p:cNvSpPr/>
          <p:nvPr/>
        </p:nvSpPr>
        <p:spPr>
          <a:xfrm flipH="1">
            <a:off x="998828" y="3111365"/>
            <a:ext cx="4864608" cy="47129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Connector 166"/>
          <p:cNvCxnSpPr/>
          <p:nvPr/>
        </p:nvCxnSpPr>
        <p:spPr>
          <a:xfrm rot="16200000" flipV="1">
            <a:off x="4613928" y="2344067"/>
            <a:ext cx="471289" cy="200364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V="1">
            <a:off x="4071724" y="2344067"/>
            <a:ext cx="471289" cy="200364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V="1">
            <a:off x="3523932" y="2346205"/>
            <a:ext cx="471289" cy="200364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V="1">
            <a:off x="2976140" y="2344067"/>
            <a:ext cx="471289" cy="200364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V="1">
            <a:off x="2428348" y="2344067"/>
            <a:ext cx="471289" cy="200364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V="1">
            <a:off x="1880558" y="2344067"/>
            <a:ext cx="471289" cy="200364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998824" y="3219360"/>
            <a:ext cx="1571406" cy="36217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4432734" y="3108184"/>
            <a:ext cx="1425012" cy="34095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5061704" y="3112382"/>
            <a:ext cx="804672" cy="21501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cxnSpLocks noChangeAspect="1"/>
          </p:cNvCxnSpPr>
          <p:nvPr/>
        </p:nvCxnSpPr>
        <p:spPr>
          <a:xfrm flipH="1" flipV="1">
            <a:off x="992868" y="3364240"/>
            <a:ext cx="905134" cy="2086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5705856" y="382984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990662" y="3986784"/>
            <a:ext cx="4873752" cy="127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845803" y="3613708"/>
            <a:ext cx="124809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Cache line</a:t>
            </a:r>
            <a:endParaRPr lang="en-US" dirty="0">
              <a:latin typeface="Palatino"/>
              <a:cs typeface="Palatino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5400000">
            <a:off x="847450" y="384552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1757295" y="2345349"/>
            <a:ext cx="474728" cy="200364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 flipH="1" flipV="1">
            <a:off x="2299498" y="2345349"/>
            <a:ext cx="474728" cy="200364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 flipH="1" flipV="1">
            <a:off x="2847290" y="2347503"/>
            <a:ext cx="474728" cy="200364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 flipV="1">
            <a:off x="3395083" y="2345349"/>
            <a:ext cx="474728" cy="200364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 flipH="1" flipV="1">
            <a:off x="3942875" y="2345349"/>
            <a:ext cx="474728" cy="200364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 flipH="1" flipV="1">
            <a:off x="4490667" y="2345349"/>
            <a:ext cx="474728" cy="200364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4286703" y="3219719"/>
            <a:ext cx="1571406" cy="36481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 flipH="1" flipV="1">
            <a:off x="1537818" y="2562753"/>
            <a:ext cx="341404" cy="14313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1000441" y="3111960"/>
            <a:ext cx="922700" cy="18775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cxnSpLocks noChangeAspect="1"/>
          </p:cNvCxnSpPr>
          <p:nvPr/>
        </p:nvCxnSpPr>
        <p:spPr>
          <a:xfrm flipV="1">
            <a:off x="4959993" y="3365656"/>
            <a:ext cx="905135" cy="21013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651766" y="2651760"/>
            <a:ext cx="16857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Multiple Tasks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74505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216" y="1156407"/>
            <a:ext cx="2426283" cy="47472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419763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90864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964760" y="896109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1238656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512552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786448" y="893955"/>
            <a:ext cx="474728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96798" y="1267414"/>
            <a:ext cx="785703" cy="36481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43355" y="968288"/>
            <a:ext cx="341404" cy="71567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40562" y="1159655"/>
            <a:ext cx="461350" cy="18775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ChangeAspect="1"/>
          </p:cNvCxnSpPr>
          <p:nvPr/>
        </p:nvCxnSpPr>
        <p:spPr>
          <a:xfrm flipV="1">
            <a:off x="2147731" y="1413351"/>
            <a:ext cx="452567" cy="21013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flipH="1">
            <a:off x="2594273" y="1152144"/>
            <a:ext cx="2432304" cy="47128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4878370" y="196167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46258" y="2117850"/>
            <a:ext cx="4892040" cy="127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26011" y="1745538"/>
            <a:ext cx="131549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Cache line 1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3046" y="197735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89335" y="694944"/>
            <a:ext cx="77211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9755170" y="194897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023058" y="2105150"/>
            <a:ext cx="4892040" cy="127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02811" y="1732838"/>
            <a:ext cx="131549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Cache line 2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4879846" y="196465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flipH="1">
            <a:off x="7458373" y="1152144"/>
            <a:ext cx="2432304" cy="47128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766135" y="707644"/>
            <a:ext cx="77211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144613" y="693746"/>
            <a:ext cx="9017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flipH="1">
            <a:off x="5019973" y="1152144"/>
            <a:ext cx="2432304" cy="47128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rot="16200000" flipV="1">
            <a:off x="6709701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V="1">
            <a:off x="6438599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V="1">
            <a:off x="6164703" y="886299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V="1">
            <a:off x="5890807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V="1">
            <a:off x="5616911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V="1">
            <a:off x="5343016" y="884161"/>
            <a:ext cx="47128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5019971" y="1258544"/>
            <a:ext cx="785703" cy="3621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V="1">
            <a:off x="6918949" y="958992"/>
            <a:ext cx="338931" cy="71567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7000560" y="1151565"/>
            <a:ext cx="461350" cy="18638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 noChangeAspect="1"/>
          </p:cNvCxnSpPr>
          <p:nvPr/>
        </p:nvCxnSpPr>
        <p:spPr>
          <a:xfrm flipH="1" flipV="1">
            <a:off x="5002174" y="1403423"/>
            <a:ext cx="452567" cy="2086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40813" y="694944"/>
            <a:ext cx="9017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0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340" y="391993"/>
            <a:ext cx="2430039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955107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122662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500948" y="400108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177526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04958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32390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99462" y="627191"/>
            <a:ext cx="786919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953057" y="393197"/>
            <a:ext cx="723357" cy="71678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40662" y="398874"/>
            <a:ext cx="462064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ChangeAspect="1"/>
          </p:cNvCxnSpPr>
          <p:nvPr/>
        </p:nvCxnSpPr>
        <p:spPr>
          <a:xfrm flipV="1">
            <a:off x="2950938" y="936397"/>
            <a:ext cx="453268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flipH="1">
            <a:off x="3394373" y="393192"/>
            <a:ext cx="2432304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V="1">
            <a:off x="4816826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4545724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4271828" y="397371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3997932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3724036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3450141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394371" y="623679"/>
            <a:ext cx="785703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5101136" y="390239"/>
            <a:ext cx="723357" cy="71567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374960" y="395362"/>
            <a:ext cx="461350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flipH="1" flipV="1">
            <a:off x="3376574" y="932885"/>
            <a:ext cx="452567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227183" y="17476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678470" y="173200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46358" y="1888180"/>
            <a:ext cx="4892040" cy="127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17859" y="1515868"/>
            <a:ext cx="131549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Cache line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53002" y="1515868"/>
            <a:ext cx="131549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Cache line 2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803146" y="17476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13776" y="2330485"/>
            <a:ext cx="4897736" cy="1514480"/>
            <a:chOff x="913776" y="2330485"/>
            <a:chExt cx="4897736" cy="1514480"/>
          </a:xfrm>
        </p:grpSpPr>
        <p:sp>
          <p:nvSpPr>
            <p:cNvPr id="63" name="Rectangle 62"/>
            <p:cNvSpPr/>
            <p:nvPr/>
          </p:nvSpPr>
          <p:spPr>
            <a:xfrm>
              <a:off x="929454" y="2340864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 flipH="1" flipV="1">
              <a:off x="928221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19974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1474062" y="2344193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74838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02270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29702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572576" y="2571276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926171" y="2337282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13776" y="2342959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 flipV="1">
              <a:off x="2924052" y="2880482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 flipH="1">
              <a:off x="3367487" y="2340864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6200000" flipV="1">
              <a:off x="4789940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4518838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4244942" y="2341456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3971046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V="1">
              <a:off x="3697150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V="1">
              <a:off x="3423255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367485" y="2567764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V="1">
              <a:off x="5074250" y="2334324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5348074" y="2339447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 noChangeAspect="1"/>
            </p:cNvCxnSpPr>
            <p:nvPr/>
          </p:nvCxnSpPr>
          <p:spPr>
            <a:xfrm flipH="1" flipV="1">
              <a:off x="3349688" y="2876970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5651584" y="3676091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19472" y="3832265"/>
              <a:ext cx="4892040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713857" y="3459953"/>
              <a:ext cx="1315497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776260" y="3691771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/>
          <p:nvPr/>
        </p:nvCxnSpPr>
        <p:spPr>
          <a:xfrm rot="5400000">
            <a:off x="2868542" y="574906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5319829" y="57333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587717" y="5889560"/>
            <a:ext cx="7296912" cy="1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159218" y="5517248"/>
            <a:ext cx="13154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1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94361" y="5517248"/>
            <a:ext cx="13154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2</a:t>
            </a:r>
            <a:endParaRPr lang="en-US" dirty="0"/>
          </a:p>
        </p:txBody>
      </p:sp>
      <p:cxnSp>
        <p:nvCxnSpPr>
          <p:cNvPr id="147" name="Straight Connector 146"/>
          <p:cNvCxnSpPr/>
          <p:nvPr/>
        </p:nvCxnSpPr>
        <p:spPr>
          <a:xfrm rot="5400000">
            <a:off x="444505" y="574906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7726680" y="57289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990988" y="5484982"/>
            <a:ext cx="13154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13077" y="4448373"/>
            <a:ext cx="2430039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 rot="5400000" flipH="1" flipV="1">
            <a:off x="1511844" y="445192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 flipH="1" flipV="1">
            <a:off x="1783365" y="445192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2057685" y="4456488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2332005" y="445192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2606325" y="445192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2880645" y="445192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156199" y="4683571"/>
            <a:ext cx="786919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1509794" y="4449577"/>
            <a:ext cx="723357" cy="71678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497399" y="4455254"/>
            <a:ext cx="462064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 noChangeAspect="1"/>
          </p:cNvCxnSpPr>
          <p:nvPr/>
        </p:nvCxnSpPr>
        <p:spPr>
          <a:xfrm flipV="1">
            <a:off x="3507675" y="4992777"/>
            <a:ext cx="453268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flipH="1">
            <a:off x="3951110" y="4449572"/>
            <a:ext cx="2432304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rot="16200000" flipV="1">
            <a:off x="5373563" y="444918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102461" y="444918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V="1">
            <a:off x="4828565" y="4453751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4554669" y="444918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V="1">
            <a:off x="4280773" y="444918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V="1">
            <a:off x="4006878" y="444918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3951108" y="4680059"/>
            <a:ext cx="785703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V="1">
            <a:off x="5657873" y="4446619"/>
            <a:ext cx="723357" cy="71567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5931697" y="4451742"/>
            <a:ext cx="461350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 noChangeAspect="1"/>
          </p:cNvCxnSpPr>
          <p:nvPr/>
        </p:nvCxnSpPr>
        <p:spPr>
          <a:xfrm flipH="1" flipV="1">
            <a:off x="3933311" y="4989265"/>
            <a:ext cx="452567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5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45016" y="1871133"/>
          <a:ext cx="8453967" cy="311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325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</TotalTime>
  <Words>344</Words>
  <Application>Microsoft Macintosh PowerPoint</Application>
  <PresentationFormat>On-screen Show (4:3)</PresentationFormat>
  <Paragraphs>75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ltptyy</dc:creator>
  <cp:lastModifiedBy>Tongping Liu</cp:lastModifiedBy>
  <cp:revision>41</cp:revision>
  <dcterms:created xsi:type="dcterms:W3CDTF">2014-09-13T14:12:54Z</dcterms:created>
  <dcterms:modified xsi:type="dcterms:W3CDTF">2014-12-21T22:58:57Z</dcterms:modified>
</cp:coreProperties>
</file>