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7" r:id="rId7"/>
    <p:sldId id="262" r:id="rId8"/>
    <p:sldId id="270" r:id="rId9"/>
    <p:sldId id="268" r:id="rId10"/>
    <p:sldId id="269" r:id="rId11"/>
    <p:sldId id="273" r:id="rId12"/>
    <p:sldId id="272" r:id="rId13"/>
    <p:sldId id="274" r:id="rId14"/>
    <p:sldId id="266"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620"/>
    <p:restoredTop sz="94660"/>
  </p:normalViewPr>
  <p:slideViewPr>
    <p:cSldViewPr snapToGrid="0" snapToObjects="1">
      <p:cViewPr>
        <p:scale>
          <a:sx n="100" d="100"/>
          <a:sy n="100" d="100"/>
        </p:scale>
        <p:origin x="-1784"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A3027E-D084-F247-87DF-149484797FF3}" type="datetimeFigureOut">
              <a:rPr lang="en-US" smtClean="0"/>
              <a:t>8/23/18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24568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3027E-D084-F247-87DF-149484797FF3}" type="datetimeFigureOut">
              <a:rPr lang="en-US" smtClean="0"/>
              <a:t>8/23/18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5868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3027E-D084-F247-87DF-149484797FF3}" type="datetimeFigureOut">
              <a:rPr lang="en-US" smtClean="0"/>
              <a:t>8/23/18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09513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A3027E-D084-F247-87DF-149484797FF3}" type="datetimeFigureOut">
              <a:rPr lang="en-US" smtClean="0"/>
              <a:t>8/23/18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757921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A3027E-D084-F247-87DF-149484797FF3}" type="datetimeFigureOut">
              <a:rPr lang="en-US" smtClean="0"/>
              <a:t>8/23/18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2189385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A3027E-D084-F247-87DF-149484797FF3}" type="datetimeFigureOut">
              <a:rPr lang="en-US" smtClean="0"/>
              <a:t>8/23/18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01911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A3027E-D084-F247-87DF-149484797FF3}" type="datetimeFigureOut">
              <a:rPr lang="en-US" smtClean="0"/>
              <a:t>8/23/18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78247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A3027E-D084-F247-87DF-149484797FF3}" type="datetimeFigureOut">
              <a:rPr lang="en-US" smtClean="0"/>
              <a:t>8/23/18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419851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3027E-D084-F247-87DF-149484797FF3}" type="datetimeFigureOut">
              <a:rPr lang="en-US" smtClean="0"/>
              <a:t>8/23/18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92976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3027E-D084-F247-87DF-149484797FF3}" type="datetimeFigureOut">
              <a:rPr lang="en-US" smtClean="0"/>
              <a:t>8/23/18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163343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A3027E-D084-F247-87DF-149484797FF3}" type="datetimeFigureOut">
              <a:rPr lang="en-US" smtClean="0"/>
              <a:t>8/23/18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AC896-82D0-4A4F-8A41-96C1F7FD54BB}" type="slidenum">
              <a:rPr lang="en-US" smtClean="0"/>
              <a:t>‹#›</a:t>
            </a:fld>
            <a:endParaRPr lang="en-US"/>
          </a:p>
        </p:txBody>
      </p:sp>
    </p:spTree>
    <p:extLst>
      <p:ext uri="{BB962C8B-B14F-4D97-AF65-F5344CB8AC3E}">
        <p14:creationId xmlns:p14="http://schemas.microsoft.com/office/powerpoint/2010/main" val="39447961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3027E-D084-F247-87DF-149484797FF3}" type="datetimeFigureOut">
              <a:rPr lang="en-US" smtClean="0"/>
              <a:t>8/23/18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AC896-82D0-4A4F-8A41-96C1F7FD54BB}" type="slidenum">
              <a:rPr lang="en-US" smtClean="0"/>
              <a:t>‹#›</a:t>
            </a:fld>
            <a:endParaRPr lang="en-US"/>
          </a:p>
        </p:txBody>
      </p:sp>
    </p:spTree>
    <p:extLst>
      <p:ext uri="{BB962C8B-B14F-4D97-AF65-F5344CB8AC3E}">
        <p14:creationId xmlns:p14="http://schemas.microsoft.com/office/powerpoint/2010/main" val="2390128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AllocatorProfiler</a:t>
            </a:r>
            <a:r>
              <a:rPr lang="en-US" altLang="zh-CN" dirty="0" smtClean="0"/>
              <a:t>:</a:t>
            </a:r>
            <a:r>
              <a:rPr lang="zh-CN" altLang="en-US" dirty="0" smtClean="0"/>
              <a:t> </a:t>
            </a:r>
            <a:r>
              <a:rPr lang="en-US" altLang="zh-CN" dirty="0" smtClean="0"/>
              <a:t>A General Profiler Profiling</a:t>
            </a:r>
            <a:r>
              <a:rPr lang="zh-CN" altLang="en-US" dirty="0" smtClean="0"/>
              <a:t> </a:t>
            </a:r>
            <a:r>
              <a:rPr lang="en-US" altLang="zh-CN" dirty="0" smtClean="0"/>
              <a:t>Memory</a:t>
            </a:r>
            <a:r>
              <a:rPr lang="zh-CN" altLang="en-US" dirty="0" smtClean="0"/>
              <a:t> </a:t>
            </a:r>
            <a:r>
              <a:rPr lang="en-US" altLang="zh-CN" dirty="0" smtClean="0"/>
              <a:t>Allocators</a:t>
            </a:r>
            <a:endParaRPr lang="en-US" dirty="0"/>
          </a:p>
        </p:txBody>
      </p:sp>
      <p:sp>
        <p:nvSpPr>
          <p:cNvPr id="3" name="Subtitle 2"/>
          <p:cNvSpPr>
            <a:spLocks noGrp="1"/>
          </p:cNvSpPr>
          <p:nvPr>
            <p:ph type="subTitle" idx="1"/>
          </p:nvPr>
        </p:nvSpPr>
        <p:spPr/>
        <p:txBody>
          <a:bodyPr/>
          <a:lstStyle/>
          <a:p>
            <a:r>
              <a:rPr lang="en-US" dirty="0" smtClean="0"/>
              <a:t>Or </a:t>
            </a:r>
            <a:r>
              <a:rPr lang="en-US" dirty="0" err="1" smtClean="0"/>
              <a:t>mmprof</a:t>
            </a:r>
            <a:endParaRPr lang="en-US" dirty="0"/>
          </a:p>
        </p:txBody>
      </p:sp>
    </p:spTree>
    <p:extLst>
      <p:ext uri="{BB962C8B-B14F-4D97-AF65-F5344CB8AC3E}">
        <p14:creationId xmlns:p14="http://schemas.microsoft.com/office/powerpoint/2010/main" val="20736159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Friendliness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ratio of cache fullness. For each access, we can compute </a:t>
            </a:r>
            <a:r>
              <a:rPr lang="en-US" dirty="0" smtClean="0"/>
              <a:t>its </a:t>
            </a:r>
            <a:r>
              <a:rPr lang="en-US" dirty="0" smtClean="0"/>
              <a:t>cache fullness rate. </a:t>
            </a:r>
            <a:r>
              <a:rPr lang="en-US" dirty="0" smtClean="0"/>
              <a:t>For instance, if 32 bytes are utilized in a cache line, then 50% is the cache fullness ratio. In the end, we could have a total cache fullness ratio. We don’t need to compute the number. We just need to sum up the number of bytes inside each cache line, and divided by the number of accesses * 64 bytes. </a:t>
            </a:r>
            <a:endParaRPr lang="en-US" dirty="0" smtClean="0"/>
          </a:p>
          <a:p>
            <a:endParaRPr lang="en-US" dirty="0" smtClean="0"/>
          </a:p>
          <a:p>
            <a:r>
              <a:rPr lang="en-US" dirty="0" smtClean="0"/>
              <a:t>Therefore, we will track the number of bytes that has been allocated in each cache line, which is similar to the structure of Predator. </a:t>
            </a:r>
            <a:r>
              <a:rPr lang="en-US" dirty="0" smtClean="0"/>
              <a:t>For each allocation, we will add the corresponding bytes. For each </a:t>
            </a:r>
            <a:r>
              <a:rPr lang="en-US" dirty="0" err="1" smtClean="0"/>
              <a:t>deallocation</a:t>
            </a:r>
            <a:r>
              <a:rPr lang="en-US" dirty="0" smtClean="0"/>
              <a:t>, we will subtract such bytes of corresponding cache line. </a:t>
            </a:r>
            <a:endParaRPr lang="en-US" dirty="0" smtClean="0"/>
          </a:p>
          <a:p>
            <a:endParaRPr lang="en-US" dirty="0"/>
          </a:p>
        </p:txBody>
      </p:sp>
    </p:spTree>
    <p:extLst>
      <p:ext uri="{BB962C8B-B14F-4D97-AF65-F5344CB8AC3E}">
        <p14:creationId xmlns:p14="http://schemas.microsoft.com/office/powerpoint/2010/main" val="295823023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makes sense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From the allocator point view, it can only control where to start for allocating an object, which cannot control memory accesses of the object itself. Therefore, whether all bytes of the cache lines are utilized may affect its cache utilization. </a:t>
            </a:r>
          </a:p>
          <a:p>
            <a:r>
              <a:rPr lang="en-US" dirty="0" smtClean="0"/>
              <a:t>It assumes that the allocated objects will be fully utilized, which should be the case for most situations. </a:t>
            </a:r>
          </a:p>
          <a:p>
            <a:r>
              <a:rPr lang="en-US" dirty="0" smtClean="0"/>
              <a:t>In the end, we could actually predict the performance using this parameter. </a:t>
            </a:r>
          </a:p>
          <a:p>
            <a:pPr lvl="1"/>
            <a:r>
              <a:rPr lang="en-US" dirty="0" smtClean="0"/>
              <a:t>Low cache utilization rate </a:t>
            </a:r>
            <a:r>
              <a:rPr lang="en-US" dirty="0" smtClean="0">
                <a:sym typeface="Wingdings"/>
              </a:rPr>
              <a:t> higher cache misses</a:t>
            </a:r>
            <a:endParaRPr lang="en-US" dirty="0"/>
          </a:p>
        </p:txBody>
      </p:sp>
    </p:spTree>
    <p:extLst>
      <p:ext uri="{BB962C8B-B14F-4D97-AF65-F5344CB8AC3E}">
        <p14:creationId xmlns:p14="http://schemas.microsoft.com/office/powerpoint/2010/main" val="14857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 </a:t>
            </a:r>
            <a:r>
              <a:rPr lang="en-US" dirty="0"/>
              <a:t>C</a:t>
            </a:r>
            <a:r>
              <a:rPr lang="en-US" dirty="0" smtClean="0"/>
              <a:t>ache Friendliness</a:t>
            </a:r>
            <a:endParaRPr lang="en-US" dirty="0"/>
          </a:p>
        </p:txBody>
      </p:sp>
      <p:sp>
        <p:nvSpPr>
          <p:cNvPr id="3" name="Content Placeholder 2"/>
          <p:cNvSpPr>
            <a:spLocks noGrp="1"/>
          </p:cNvSpPr>
          <p:nvPr>
            <p:ph idx="1"/>
          </p:nvPr>
        </p:nvSpPr>
        <p:spPr/>
        <p:txBody>
          <a:bodyPr/>
          <a:lstStyle/>
          <a:p>
            <a:r>
              <a:rPr lang="en-US" dirty="0" smtClean="0"/>
              <a:t>We will check whether the score is reversely proportional to the number of cache misses. </a:t>
            </a:r>
          </a:p>
          <a:p>
            <a:r>
              <a:rPr lang="en-US" dirty="0" smtClean="0"/>
              <a:t>If yes, then we could evaluate it using the score. </a:t>
            </a:r>
          </a:p>
          <a:p>
            <a:endParaRPr lang="en-US" dirty="0"/>
          </a:p>
          <a:p>
            <a:r>
              <a:rPr lang="en-US" dirty="0" smtClean="0"/>
              <a:t>We could do the same for the page friendliness, and confirms the TLB misses (without using the large page). </a:t>
            </a:r>
            <a:endParaRPr lang="en-US" dirty="0"/>
          </a:p>
        </p:txBody>
      </p:sp>
    </p:spTree>
    <p:extLst>
      <p:ext uri="{BB962C8B-B14F-4D97-AF65-F5344CB8AC3E}">
        <p14:creationId xmlns:p14="http://schemas.microsoft.com/office/powerpoint/2010/main" val="406172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False sharing of Object Collocation</a:t>
            </a:r>
            <a:endParaRPr lang="en-US" dirty="0"/>
          </a:p>
        </p:txBody>
      </p:sp>
      <p:sp>
        <p:nvSpPr>
          <p:cNvPr id="3" name="Content Placeholder 2"/>
          <p:cNvSpPr>
            <a:spLocks noGrp="1"/>
          </p:cNvSpPr>
          <p:nvPr>
            <p:ph idx="1"/>
          </p:nvPr>
        </p:nvSpPr>
        <p:spPr/>
        <p:txBody>
          <a:bodyPr>
            <a:normAutofit lnSpcReduction="10000"/>
          </a:bodyPr>
          <a:lstStyle/>
          <a:p>
            <a:r>
              <a:rPr lang="en-US" dirty="0" smtClean="0"/>
              <a:t>Cache friendliness should utilize another parameter, whether an allocator introduces a lot of unnecessary cache invalidation or not. </a:t>
            </a:r>
          </a:p>
          <a:p>
            <a:r>
              <a:rPr lang="en-US" dirty="0" smtClean="0"/>
              <a:t>This only occurs when there are multiple objects that share the same cache line. If multiple threads are using the same cache line, and multiple threads are accessing the same cache line. </a:t>
            </a:r>
          </a:p>
          <a:p>
            <a:r>
              <a:rPr lang="en-US" dirty="0" err="1" smtClean="0"/>
              <a:t>Glibc</a:t>
            </a:r>
            <a:r>
              <a:rPr lang="en-US" dirty="0" smtClean="0"/>
              <a:t> may have a higher problem for this case. </a:t>
            </a:r>
            <a:endParaRPr lang="en-US" dirty="0"/>
          </a:p>
        </p:txBody>
      </p:sp>
    </p:spTree>
    <p:extLst>
      <p:ext uri="{BB962C8B-B14F-4D97-AF65-F5344CB8AC3E}">
        <p14:creationId xmlns:p14="http://schemas.microsoft.com/office/powerpoint/2010/main" val="125946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Allocators To Be Evaluated</a:t>
            </a:r>
            <a:endParaRPr lang="en-US" dirty="0"/>
          </a:p>
        </p:txBody>
      </p:sp>
      <p:sp>
        <p:nvSpPr>
          <p:cNvPr id="3" name="Content Placeholder 2"/>
          <p:cNvSpPr>
            <a:spLocks noGrp="1"/>
          </p:cNvSpPr>
          <p:nvPr>
            <p:ph idx="1"/>
          </p:nvPr>
        </p:nvSpPr>
        <p:spPr/>
        <p:txBody>
          <a:bodyPr/>
          <a:lstStyle/>
          <a:p>
            <a:r>
              <a:rPr lang="en-US" dirty="0" smtClean="0"/>
              <a:t>General Allocator: </a:t>
            </a:r>
          </a:p>
          <a:p>
            <a:pPr lvl="1"/>
            <a:r>
              <a:rPr lang="en-US" dirty="0" err="1" smtClean="0"/>
              <a:t>Glibc</a:t>
            </a:r>
            <a:endParaRPr lang="en-US" dirty="0" smtClean="0"/>
          </a:p>
          <a:p>
            <a:pPr lvl="1"/>
            <a:r>
              <a:rPr lang="en-US" dirty="0" err="1" smtClean="0"/>
              <a:t>TCMalloc</a:t>
            </a:r>
            <a:r>
              <a:rPr lang="en-US" dirty="0"/>
              <a:t> </a:t>
            </a:r>
            <a:r>
              <a:rPr lang="en-US" dirty="0" smtClean="0"/>
              <a:t>(Google)</a:t>
            </a:r>
          </a:p>
          <a:p>
            <a:pPr lvl="1"/>
            <a:r>
              <a:rPr lang="en-US" dirty="0" err="1" smtClean="0"/>
              <a:t>Jemalloc</a:t>
            </a:r>
            <a:r>
              <a:rPr lang="en-US" dirty="0" smtClean="0"/>
              <a:t> (Facebook) /Hoard (Emery)</a:t>
            </a:r>
          </a:p>
          <a:p>
            <a:r>
              <a:rPr lang="en-US" dirty="0" smtClean="0"/>
              <a:t>Secure Allocator:</a:t>
            </a:r>
          </a:p>
          <a:p>
            <a:pPr lvl="1"/>
            <a:r>
              <a:rPr lang="en-US" dirty="0" err="1" smtClean="0"/>
              <a:t>DieHarder</a:t>
            </a:r>
            <a:r>
              <a:rPr lang="en-US" dirty="0" smtClean="0"/>
              <a:t> (Emery)</a:t>
            </a:r>
          </a:p>
          <a:p>
            <a:pPr lvl="1"/>
            <a:r>
              <a:rPr lang="en-US" dirty="0" err="1" smtClean="0"/>
              <a:t>OpenBSD</a:t>
            </a:r>
            <a:r>
              <a:rPr lang="en-US" dirty="0" smtClean="0"/>
              <a:t> </a:t>
            </a:r>
          </a:p>
          <a:p>
            <a:pPr lvl="1"/>
            <a:r>
              <a:rPr lang="en-US" dirty="0" smtClean="0"/>
              <a:t>Guarder (our)</a:t>
            </a:r>
            <a:endParaRPr lang="en-US" dirty="0"/>
          </a:p>
        </p:txBody>
      </p:sp>
      <p:sp>
        <p:nvSpPr>
          <p:cNvPr id="4" name="TextBox 3"/>
          <p:cNvSpPr txBox="1"/>
          <p:nvPr/>
        </p:nvSpPr>
        <p:spPr>
          <a:xfrm>
            <a:off x="673100" y="6126163"/>
            <a:ext cx="6456703" cy="369332"/>
          </a:xfrm>
          <a:prstGeom prst="rect">
            <a:avLst/>
          </a:prstGeom>
          <a:noFill/>
        </p:spPr>
        <p:txBody>
          <a:bodyPr wrap="none" rtlCol="0">
            <a:spAutoFit/>
          </a:bodyPr>
          <a:lstStyle/>
          <a:p>
            <a:r>
              <a:rPr lang="en-US" dirty="0" smtClean="0"/>
              <a:t>We may need to compare Secure Allocators with General Allocator</a:t>
            </a:r>
            <a:endParaRPr lang="en-US" dirty="0"/>
          </a:p>
        </p:txBody>
      </p:sp>
    </p:spTree>
    <p:extLst>
      <p:ext uri="{BB962C8B-B14F-4D97-AF65-F5344CB8AC3E}">
        <p14:creationId xmlns:p14="http://schemas.microsoft.com/office/powerpoint/2010/main" val="26469813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Introduce a general profiler that focuses only on profiling allocators themselves, which will be good for developers of allocators and architects of considering different allocators. No need to change the specific allocator’s design to collect data.</a:t>
            </a:r>
          </a:p>
          <a:p>
            <a:r>
              <a:rPr lang="en-US" dirty="0" smtClean="0"/>
              <a:t>Proposes multiple methods/concepts to evaluate the allocators themselves. </a:t>
            </a:r>
          </a:p>
          <a:p>
            <a:r>
              <a:rPr lang="en-US" dirty="0" smtClean="0"/>
              <a:t>Experimentally evaluated multiple general allocators and secure allocators, comparing their pros and cons based on our metrics</a:t>
            </a:r>
            <a:endParaRPr lang="en-US" dirty="0"/>
          </a:p>
        </p:txBody>
      </p:sp>
    </p:spTree>
    <p:extLst>
      <p:ext uri="{BB962C8B-B14F-4D97-AF65-F5344CB8AC3E}">
        <p14:creationId xmlns:p14="http://schemas.microsoft.com/office/powerpoint/2010/main" val="234251829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Target</a:t>
            </a:r>
            <a:endParaRPr lang="en-US" dirty="0"/>
          </a:p>
        </p:txBody>
      </p:sp>
      <p:sp>
        <p:nvSpPr>
          <p:cNvPr id="3" name="Content Placeholder 2"/>
          <p:cNvSpPr>
            <a:spLocks noGrp="1"/>
          </p:cNvSpPr>
          <p:nvPr>
            <p:ph idx="1"/>
          </p:nvPr>
        </p:nvSpPr>
        <p:spPr/>
        <p:txBody>
          <a:bodyPr/>
          <a:lstStyle/>
          <a:p>
            <a:r>
              <a:rPr lang="en-US" dirty="0" smtClean="0"/>
              <a:t>Understanding why an allocator performs well or badly</a:t>
            </a:r>
          </a:p>
          <a:p>
            <a:pPr lvl="1"/>
            <a:r>
              <a:rPr lang="en-US" dirty="0" smtClean="0"/>
              <a:t>Performance</a:t>
            </a:r>
          </a:p>
          <a:p>
            <a:pPr lvl="1"/>
            <a:r>
              <a:rPr lang="en-US" dirty="0" smtClean="0"/>
              <a:t>Memory</a:t>
            </a:r>
          </a:p>
          <a:p>
            <a:pPr lvl="1"/>
            <a:r>
              <a:rPr lang="en-US" dirty="0" smtClean="0"/>
              <a:t>Scalability</a:t>
            </a:r>
          </a:p>
          <a:p>
            <a:pPr lvl="1"/>
            <a:r>
              <a:rPr lang="en-US" dirty="0" smtClean="0"/>
              <a:t>Application Friendliness</a:t>
            </a:r>
          </a:p>
          <a:p>
            <a:pPr marL="457200" lvl="1" indent="0">
              <a:buNone/>
            </a:pPr>
            <a:endParaRPr lang="en-US" dirty="0" smtClean="0"/>
          </a:p>
          <a:p>
            <a:endParaRPr lang="en-US" dirty="0"/>
          </a:p>
        </p:txBody>
      </p:sp>
    </p:spTree>
    <p:extLst>
      <p:ext uri="{BB962C8B-B14F-4D97-AF65-F5344CB8AC3E}">
        <p14:creationId xmlns:p14="http://schemas.microsoft.com/office/powerpoint/2010/main" val="42646636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Performance of Allocations and </a:t>
            </a:r>
            <a:r>
              <a:rPr lang="en-US" sz="3200" dirty="0" err="1" smtClean="0"/>
              <a:t>Deallocations</a:t>
            </a:r>
            <a:endParaRPr lang="en-US" sz="3200" dirty="0"/>
          </a:p>
        </p:txBody>
      </p:sp>
      <p:sp>
        <p:nvSpPr>
          <p:cNvPr id="3" name="Content Placeholder 2"/>
          <p:cNvSpPr>
            <a:spLocks noGrp="1"/>
          </p:cNvSpPr>
          <p:nvPr>
            <p:ph idx="1"/>
          </p:nvPr>
        </p:nvSpPr>
        <p:spPr>
          <a:xfrm>
            <a:off x="165100" y="1600201"/>
            <a:ext cx="8978900" cy="3213100"/>
          </a:xfrm>
        </p:spPr>
        <p:txBody>
          <a:bodyPr/>
          <a:lstStyle/>
          <a:p>
            <a:r>
              <a:rPr lang="en-US" dirty="0" smtClean="0"/>
              <a:t>Performance of per-allocation or per-</a:t>
            </a:r>
            <a:r>
              <a:rPr lang="en-US" dirty="0" err="1" smtClean="0"/>
              <a:t>deallocation</a:t>
            </a:r>
            <a:r>
              <a:rPr lang="en-US" dirty="0" smtClean="0"/>
              <a:t>? </a:t>
            </a:r>
          </a:p>
          <a:p>
            <a:pPr lvl="1"/>
            <a:r>
              <a:rPr lang="en-US" dirty="0" smtClean="0"/>
              <a:t>Time spent: RTDSC timestamp</a:t>
            </a:r>
          </a:p>
          <a:p>
            <a:pPr lvl="1"/>
            <a:r>
              <a:rPr lang="en-US" dirty="0" smtClean="0"/>
              <a:t>Instructions inside on average: PMU</a:t>
            </a:r>
          </a:p>
          <a:p>
            <a:pPr lvl="1"/>
            <a:r>
              <a:rPr lang="en-US" dirty="0" smtClean="0"/>
              <a:t>Cache misses: PMU</a:t>
            </a:r>
          </a:p>
          <a:p>
            <a:pPr lvl="1"/>
            <a:r>
              <a:rPr lang="en-US" dirty="0" smtClean="0"/>
              <a:t>TLB misses: PMU</a:t>
            </a:r>
          </a:p>
          <a:p>
            <a:pPr lvl="1"/>
            <a:r>
              <a:rPr lang="en-US" dirty="0" smtClean="0"/>
              <a:t>Contention: see scalability</a:t>
            </a:r>
          </a:p>
          <a:p>
            <a:pPr lvl="1"/>
            <a:endParaRPr lang="en-US" dirty="0" smtClean="0"/>
          </a:p>
          <a:p>
            <a:pPr lvl="1"/>
            <a:endParaRPr lang="en-US" dirty="0" smtClean="0"/>
          </a:p>
          <a:p>
            <a:pPr lvl="1"/>
            <a:endParaRPr lang="en-US" dirty="0" smtClean="0"/>
          </a:p>
          <a:p>
            <a:endParaRPr lang="en-US" dirty="0" smtClean="0"/>
          </a:p>
          <a:p>
            <a:endParaRPr lang="en-US" dirty="0"/>
          </a:p>
        </p:txBody>
      </p:sp>
      <p:sp>
        <p:nvSpPr>
          <p:cNvPr id="4" name="TextBox 3"/>
          <p:cNvSpPr txBox="1"/>
          <p:nvPr/>
        </p:nvSpPr>
        <p:spPr>
          <a:xfrm>
            <a:off x="254000" y="5035035"/>
            <a:ext cx="8789586" cy="1200329"/>
          </a:xfrm>
          <a:prstGeom prst="rect">
            <a:avLst/>
          </a:prstGeom>
          <a:noFill/>
        </p:spPr>
        <p:txBody>
          <a:bodyPr wrap="none" rtlCol="0">
            <a:spAutoFit/>
          </a:bodyPr>
          <a:lstStyle/>
          <a:p>
            <a:r>
              <a:rPr lang="en-US" dirty="0" smtClean="0"/>
              <a:t>It is possible that time is significant, but with not many instructions. However, cache misses</a:t>
            </a:r>
          </a:p>
          <a:p>
            <a:r>
              <a:rPr lang="en-US" dirty="0"/>
              <a:t>a</a:t>
            </a:r>
            <a:r>
              <a:rPr lang="en-US" dirty="0" smtClean="0"/>
              <a:t>nd page faults can be quite large, such as </a:t>
            </a:r>
            <a:r>
              <a:rPr lang="en-US" dirty="0" err="1" smtClean="0"/>
              <a:t>DieHarder</a:t>
            </a:r>
            <a:r>
              <a:rPr lang="en-US" dirty="0" smtClean="0"/>
              <a:t>. </a:t>
            </a:r>
          </a:p>
          <a:p>
            <a:pPr marL="742950" lvl="1" indent="-285750">
              <a:buFont typeface="Arial"/>
              <a:buChar char="•"/>
            </a:pPr>
            <a:r>
              <a:rPr lang="en-US" dirty="0" smtClean="0"/>
              <a:t>We may consider time-per-instruction. If it is high, then other reasons such as cache </a:t>
            </a:r>
          </a:p>
          <a:p>
            <a:pPr lvl="1"/>
            <a:r>
              <a:rPr lang="en-US" dirty="0" smtClean="0"/>
              <a:t>or page faults, or contention may play an important role. </a:t>
            </a:r>
            <a:endParaRPr lang="en-US" dirty="0"/>
          </a:p>
        </p:txBody>
      </p:sp>
    </p:spTree>
    <p:extLst>
      <p:ext uri="{BB962C8B-B14F-4D97-AF65-F5344CB8AC3E}">
        <p14:creationId xmlns:p14="http://schemas.microsoft.com/office/powerpoint/2010/main" val="174306712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Overhead</a:t>
            </a:r>
            <a:endParaRPr lang="en-US" dirty="0"/>
          </a:p>
        </p:txBody>
      </p:sp>
      <p:sp>
        <p:nvSpPr>
          <p:cNvPr id="3" name="Content Placeholder 2"/>
          <p:cNvSpPr>
            <a:spLocks noGrp="1"/>
          </p:cNvSpPr>
          <p:nvPr>
            <p:ph idx="1"/>
          </p:nvPr>
        </p:nvSpPr>
        <p:spPr>
          <a:xfrm>
            <a:off x="457200" y="1417638"/>
            <a:ext cx="8229600" cy="4703762"/>
          </a:xfrm>
        </p:spPr>
        <p:txBody>
          <a:bodyPr>
            <a:normAutofit fontScale="62500" lnSpcReduction="20000"/>
          </a:bodyPr>
          <a:lstStyle/>
          <a:p>
            <a:r>
              <a:rPr lang="en-US" dirty="0" smtClean="0"/>
              <a:t>Metadata Overhead</a:t>
            </a:r>
          </a:p>
          <a:p>
            <a:endParaRPr lang="en-US" dirty="0"/>
          </a:p>
          <a:p>
            <a:r>
              <a:rPr lang="en-US" dirty="0" smtClean="0"/>
              <a:t>Memory Blowup</a:t>
            </a:r>
          </a:p>
          <a:p>
            <a:pPr lvl="1"/>
            <a:r>
              <a:rPr lang="en-US" dirty="0"/>
              <a:t>blowup is the increase in memory consumption </a:t>
            </a:r>
            <a:r>
              <a:rPr lang="en-US" dirty="0" smtClean="0"/>
              <a:t>caused when </a:t>
            </a:r>
            <a:r>
              <a:rPr lang="en-US" dirty="0"/>
              <a:t>a concurrent allocator reclaims memory freed by the </a:t>
            </a:r>
            <a:r>
              <a:rPr lang="en-US" dirty="0" smtClean="0"/>
              <a:t>program </a:t>
            </a:r>
            <a:r>
              <a:rPr lang="en-US" dirty="0"/>
              <a:t>but fails to use it to satisfy future memory requests. </a:t>
            </a:r>
          </a:p>
          <a:p>
            <a:pPr lvl="1"/>
            <a:endParaRPr lang="en-US" dirty="0" smtClean="0"/>
          </a:p>
          <a:p>
            <a:endParaRPr lang="en-US" dirty="0"/>
          </a:p>
          <a:p>
            <a:r>
              <a:rPr lang="en-US" dirty="0" smtClean="0"/>
              <a:t>Alignment Overhead (internal fragmentation)</a:t>
            </a:r>
          </a:p>
          <a:p>
            <a:pPr lvl="1"/>
            <a:r>
              <a:rPr lang="en-US" dirty="0" smtClean="0"/>
              <a:t>How much memory are wasted due to the alignment (power-of-two or other methods)</a:t>
            </a:r>
          </a:p>
          <a:p>
            <a:pPr marL="57150" indent="0">
              <a:buNone/>
            </a:pPr>
            <a:endParaRPr lang="en-US" dirty="0" smtClean="0"/>
          </a:p>
          <a:p>
            <a:endParaRPr lang="en-US" dirty="0"/>
          </a:p>
          <a:p>
            <a:r>
              <a:rPr lang="en-US" dirty="0" smtClean="0"/>
              <a:t>Total memory overhead (percentage)</a:t>
            </a:r>
          </a:p>
          <a:p>
            <a:endParaRPr lang="en-US" dirty="0"/>
          </a:p>
          <a:p>
            <a:r>
              <a:rPr lang="en-US" dirty="0" smtClean="0"/>
              <a:t>Total Memory Consumption (summary of active objects)</a:t>
            </a:r>
            <a:endParaRPr lang="en-US" dirty="0"/>
          </a:p>
        </p:txBody>
      </p:sp>
    </p:spTree>
    <p:extLst>
      <p:ext uri="{BB962C8B-B14F-4D97-AF65-F5344CB8AC3E}">
        <p14:creationId xmlns:p14="http://schemas.microsoft.com/office/powerpoint/2010/main" val="5770970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Memory Overhead for Each Size Class</a:t>
            </a:r>
            <a:endParaRPr lang="en-US" sz="3600" dirty="0"/>
          </a:p>
        </p:txBody>
      </p:sp>
      <p:sp>
        <p:nvSpPr>
          <p:cNvPr id="3" name="Content Placeholder 2"/>
          <p:cNvSpPr>
            <a:spLocks noGrp="1"/>
          </p:cNvSpPr>
          <p:nvPr>
            <p:ph idx="1"/>
          </p:nvPr>
        </p:nvSpPr>
        <p:spPr>
          <a:xfrm>
            <a:off x="457200" y="1600200"/>
            <a:ext cx="8229600" cy="4000499"/>
          </a:xfrm>
        </p:spPr>
        <p:txBody>
          <a:bodyPr>
            <a:normAutofit/>
          </a:bodyPr>
          <a:lstStyle/>
          <a:p>
            <a:r>
              <a:rPr lang="en-US" dirty="0" smtClean="0"/>
              <a:t>Metadata Overhead</a:t>
            </a:r>
          </a:p>
          <a:p>
            <a:endParaRPr lang="en-US" dirty="0"/>
          </a:p>
          <a:p>
            <a:r>
              <a:rPr lang="en-US" dirty="0" smtClean="0"/>
              <a:t>Memory Blowup</a:t>
            </a:r>
          </a:p>
          <a:p>
            <a:endParaRPr lang="en-US" dirty="0"/>
          </a:p>
          <a:p>
            <a:r>
              <a:rPr lang="en-US" dirty="0" smtClean="0"/>
              <a:t>Alignment Overhead (internal fragmentation)</a:t>
            </a:r>
          </a:p>
          <a:p>
            <a:pPr marL="457200" lvl="1" indent="0">
              <a:buNone/>
            </a:pPr>
            <a:endParaRPr lang="en-US" dirty="0" smtClean="0"/>
          </a:p>
          <a:p>
            <a:pPr marL="0" indent="0">
              <a:buNone/>
            </a:pPr>
            <a:endParaRPr lang="en-US" dirty="0"/>
          </a:p>
        </p:txBody>
      </p:sp>
      <p:sp>
        <p:nvSpPr>
          <p:cNvPr id="4" name="TextBox 3"/>
          <p:cNvSpPr txBox="1"/>
          <p:nvPr/>
        </p:nvSpPr>
        <p:spPr>
          <a:xfrm>
            <a:off x="825500" y="5359400"/>
            <a:ext cx="6728450" cy="369332"/>
          </a:xfrm>
          <a:prstGeom prst="rect">
            <a:avLst/>
          </a:prstGeom>
          <a:noFill/>
        </p:spPr>
        <p:txBody>
          <a:bodyPr wrap="none" rtlCol="0">
            <a:spAutoFit/>
          </a:bodyPr>
          <a:lstStyle/>
          <a:p>
            <a:r>
              <a:rPr lang="en-US" dirty="0" smtClean="0"/>
              <a:t>Necessary for us in the future. But we may not claim that in the paper.</a:t>
            </a:r>
            <a:endParaRPr lang="en-US" dirty="0"/>
          </a:p>
        </p:txBody>
      </p:sp>
    </p:spTree>
    <p:extLst>
      <p:ext uri="{BB962C8B-B14F-4D97-AF65-F5344CB8AC3E}">
        <p14:creationId xmlns:p14="http://schemas.microsoft.com/office/powerpoint/2010/main" val="24604980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Memory Blowup</a:t>
            </a:r>
            <a:endParaRPr lang="en-US" dirty="0"/>
          </a:p>
        </p:txBody>
      </p:sp>
      <p:sp>
        <p:nvSpPr>
          <p:cNvPr id="3" name="Content Placeholder 2"/>
          <p:cNvSpPr>
            <a:spLocks noGrp="1"/>
          </p:cNvSpPr>
          <p:nvPr>
            <p:ph idx="1"/>
          </p:nvPr>
        </p:nvSpPr>
        <p:spPr/>
        <p:txBody>
          <a:bodyPr/>
          <a:lstStyle/>
          <a:p>
            <a:r>
              <a:rPr lang="en-US" dirty="0" smtClean="0"/>
              <a:t>We will compute the physical memory consumption, and actual physical memory consumption </a:t>
            </a:r>
          </a:p>
          <a:p>
            <a:r>
              <a:rPr lang="en-US" dirty="0" smtClean="0"/>
              <a:t>Seeing Hoard’s paper on this</a:t>
            </a:r>
            <a:endParaRPr lang="en-US" dirty="0"/>
          </a:p>
        </p:txBody>
      </p:sp>
    </p:spTree>
    <p:extLst>
      <p:ext uri="{BB962C8B-B14F-4D97-AF65-F5344CB8AC3E}">
        <p14:creationId xmlns:p14="http://schemas.microsoft.com/office/powerpoint/2010/main" val="22961211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 Software Contention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User space contention</a:t>
            </a:r>
          </a:p>
          <a:p>
            <a:pPr lvl="1"/>
            <a:r>
              <a:rPr lang="en-US" dirty="0"/>
              <a:t>How many separate locks are explicitly utilized? </a:t>
            </a:r>
          </a:p>
          <a:p>
            <a:pPr lvl="1"/>
            <a:r>
              <a:rPr lang="en-US" dirty="0"/>
              <a:t>How many lock acquisitions? </a:t>
            </a:r>
            <a:endParaRPr lang="en-US" dirty="0" smtClean="0"/>
          </a:p>
          <a:p>
            <a:pPr lvl="1"/>
            <a:r>
              <a:rPr lang="en-US" dirty="0" smtClean="0"/>
              <a:t>How </a:t>
            </a:r>
            <a:r>
              <a:rPr lang="en-US" dirty="0"/>
              <a:t>much </a:t>
            </a:r>
            <a:r>
              <a:rPr lang="en-US" dirty="0" smtClean="0"/>
              <a:t>percentage of time </a:t>
            </a:r>
            <a:r>
              <a:rPr lang="en-US" dirty="0"/>
              <a:t>are spending on lock waiting for each thread, and in total</a:t>
            </a:r>
            <a:r>
              <a:rPr lang="en-US" dirty="0" smtClean="0"/>
              <a:t>? (we could profile the average of </a:t>
            </a:r>
            <a:r>
              <a:rPr lang="en-US" dirty="0" err="1" smtClean="0"/>
              <a:t>malloc</a:t>
            </a:r>
            <a:r>
              <a:rPr lang="en-US" dirty="0"/>
              <a:t> </a:t>
            </a:r>
            <a:r>
              <a:rPr lang="en-US" dirty="0" smtClean="0"/>
              <a:t>without conflicts, or we could borrow </a:t>
            </a:r>
            <a:r>
              <a:rPr lang="en-US" dirty="0" err="1" smtClean="0"/>
              <a:t>SyncPerf</a:t>
            </a:r>
            <a:r>
              <a:rPr lang="en-US" dirty="0" smtClean="0"/>
              <a:t>)</a:t>
            </a:r>
          </a:p>
          <a:p>
            <a:pPr lvl="1"/>
            <a:endParaRPr lang="en-US" dirty="0"/>
          </a:p>
          <a:p>
            <a:r>
              <a:rPr lang="en-US" dirty="0"/>
              <a:t>Kernel space </a:t>
            </a:r>
            <a:r>
              <a:rPr lang="en-US" dirty="0" smtClean="0"/>
              <a:t>contention</a:t>
            </a:r>
          </a:p>
          <a:p>
            <a:pPr lvl="1"/>
            <a:r>
              <a:rPr lang="en-US" dirty="0" smtClean="0"/>
              <a:t>How many times for each system call, such as </a:t>
            </a:r>
            <a:r>
              <a:rPr lang="en-US" dirty="0" err="1" smtClean="0"/>
              <a:t>mmap</a:t>
            </a:r>
            <a:r>
              <a:rPr lang="en-US" dirty="0" smtClean="0"/>
              <a:t>, </a:t>
            </a:r>
            <a:r>
              <a:rPr lang="en-US" dirty="0" err="1" smtClean="0"/>
              <a:t>munmap</a:t>
            </a:r>
            <a:r>
              <a:rPr lang="en-US" dirty="0" smtClean="0"/>
              <a:t>, </a:t>
            </a:r>
            <a:r>
              <a:rPr lang="en-US" dirty="0" err="1" smtClean="0"/>
              <a:t>madvise</a:t>
            </a:r>
            <a:r>
              <a:rPr lang="en-US" dirty="0" smtClean="0"/>
              <a:t>, </a:t>
            </a:r>
            <a:r>
              <a:rPr lang="en-US" dirty="0" err="1" smtClean="0"/>
              <a:t>brk</a:t>
            </a:r>
            <a:r>
              <a:rPr lang="en-US" dirty="0"/>
              <a:t>?</a:t>
            </a:r>
          </a:p>
          <a:p>
            <a:pPr lvl="1"/>
            <a:r>
              <a:rPr lang="en-US" dirty="0" smtClean="0"/>
              <a:t>How </a:t>
            </a:r>
            <a:r>
              <a:rPr lang="en-US" dirty="0"/>
              <a:t>much time spending on kernel-space contention? For instance, we could infer from memory-related system calls, such as </a:t>
            </a:r>
            <a:r>
              <a:rPr lang="en-US" dirty="0" err="1"/>
              <a:t>mmap</a:t>
            </a:r>
            <a:r>
              <a:rPr lang="en-US" dirty="0"/>
              <a:t>, </a:t>
            </a:r>
            <a:r>
              <a:rPr lang="en-US" dirty="0" err="1"/>
              <a:t>munmap</a:t>
            </a:r>
            <a:r>
              <a:rPr lang="en-US" dirty="0"/>
              <a:t>, </a:t>
            </a:r>
            <a:r>
              <a:rPr lang="en-US" dirty="0" err="1"/>
              <a:t>madvise</a:t>
            </a:r>
            <a:r>
              <a:rPr lang="en-US" dirty="0"/>
              <a:t>, </a:t>
            </a:r>
            <a:r>
              <a:rPr lang="en-US" dirty="0" err="1"/>
              <a:t>brk</a:t>
            </a:r>
            <a:r>
              <a:rPr lang="en-US" dirty="0"/>
              <a:t>, or something else?</a:t>
            </a:r>
          </a:p>
          <a:p>
            <a:endParaRPr lang="en-US" dirty="0" smtClean="0"/>
          </a:p>
        </p:txBody>
      </p:sp>
    </p:spTree>
    <p:extLst>
      <p:ext uri="{BB962C8B-B14F-4D97-AF65-F5344CB8AC3E}">
        <p14:creationId xmlns:p14="http://schemas.microsoft.com/office/powerpoint/2010/main" val="124792223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Friendliness</a:t>
            </a:r>
            <a:endParaRPr lang="en-US" dirty="0"/>
          </a:p>
        </p:txBody>
      </p:sp>
      <p:sp>
        <p:nvSpPr>
          <p:cNvPr id="3" name="Content Placeholder 2"/>
          <p:cNvSpPr>
            <a:spLocks noGrp="1"/>
          </p:cNvSpPr>
          <p:nvPr>
            <p:ph idx="1"/>
          </p:nvPr>
        </p:nvSpPr>
        <p:spPr>
          <a:xfrm>
            <a:off x="457200" y="1417638"/>
            <a:ext cx="8229600" cy="4525963"/>
          </a:xfrm>
        </p:spPr>
        <p:txBody>
          <a:bodyPr>
            <a:normAutofit fontScale="92500" lnSpcReduction="10000"/>
          </a:bodyPr>
          <a:lstStyle/>
          <a:p>
            <a:r>
              <a:rPr lang="en-US" dirty="0" smtClean="0"/>
              <a:t>Cache Friendliness</a:t>
            </a:r>
          </a:p>
          <a:p>
            <a:pPr lvl="1"/>
            <a:r>
              <a:rPr lang="en-US" dirty="0" smtClean="0"/>
              <a:t>How much is metadata (cache waste)</a:t>
            </a:r>
          </a:p>
          <a:p>
            <a:pPr lvl="1"/>
            <a:r>
              <a:rPr lang="en-US" dirty="0" smtClean="0"/>
              <a:t>Cache misses</a:t>
            </a:r>
          </a:p>
          <a:p>
            <a:pPr marL="457200" lvl="1" indent="0">
              <a:buNone/>
            </a:pPr>
            <a:endParaRPr lang="en-US" dirty="0" smtClean="0"/>
          </a:p>
          <a:p>
            <a:r>
              <a:rPr lang="en-US" dirty="0" smtClean="0"/>
              <a:t>NUMA Friendliness</a:t>
            </a:r>
          </a:p>
          <a:p>
            <a:pPr lvl="1"/>
            <a:r>
              <a:rPr lang="en-US" dirty="0"/>
              <a:t>Remote </a:t>
            </a:r>
            <a:r>
              <a:rPr lang="en-US" dirty="0" smtClean="0"/>
              <a:t>accesses</a:t>
            </a:r>
            <a:endParaRPr lang="en-US" dirty="0"/>
          </a:p>
          <a:p>
            <a:pPr lvl="1"/>
            <a:r>
              <a:rPr lang="en-US" dirty="0"/>
              <a:t>Interconnect </a:t>
            </a:r>
            <a:r>
              <a:rPr lang="en-US" dirty="0" smtClean="0"/>
              <a:t>Contention</a:t>
            </a:r>
          </a:p>
          <a:p>
            <a:pPr marL="57150" indent="0">
              <a:buNone/>
            </a:pPr>
            <a:endParaRPr lang="en-US" dirty="0" smtClean="0"/>
          </a:p>
          <a:p>
            <a:pPr marL="514350" indent="-457200"/>
            <a:r>
              <a:rPr lang="en-US" dirty="0" smtClean="0"/>
              <a:t>TLB/Page </a:t>
            </a:r>
            <a:r>
              <a:rPr lang="en-US" dirty="0" smtClean="0"/>
              <a:t>Friendliness</a:t>
            </a:r>
          </a:p>
          <a:p>
            <a:pPr marL="514350" indent="-457200"/>
            <a:endParaRPr lang="en-US" dirty="0"/>
          </a:p>
        </p:txBody>
      </p:sp>
    </p:spTree>
    <p:extLst>
      <p:ext uri="{BB962C8B-B14F-4D97-AF65-F5344CB8AC3E}">
        <p14:creationId xmlns:p14="http://schemas.microsoft.com/office/powerpoint/2010/main" val="27638817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NUMA (Page) Friendliness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Objects that changes the ownership (sizes) of threads due to multiple mechanisms</a:t>
            </a:r>
          </a:p>
          <a:p>
            <a:pPr lvl="1"/>
            <a:r>
              <a:rPr lang="en-US" dirty="0" smtClean="0"/>
              <a:t>Freed by another thread, and then utilized by a different per-thread heap</a:t>
            </a:r>
          </a:p>
          <a:p>
            <a:pPr lvl="1"/>
            <a:r>
              <a:rPr lang="en-US" dirty="0" smtClean="0"/>
              <a:t>Memory contributing to the global buffer to reduce memory blowup</a:t>
            </a:r>
          </a:p>
          <a:p>
            <a:r>
              <a:rPr lang="en-US" dirty="0" smtClean="0"/>
              <a:t>Other factors</a:t>
            </a:r>
          </a:p>
          <a:p>
            <a:pPr lvl="1"/>
            <a:r>
              <a:rPr lang="en-US" dirty="0" smtClean="0"/>
              <a:t>Number of remote accesses (PMU</a:t>
            </a:r>
            <a:r>
              <a:rPr lang="en-US" dirty="0" smtClean="0"/>
              <a:t>)</a:t>
            </a:r>
          </a:p>
          <a:p>
            <a:r>
              <a:rPr lang="en-US" dirty="0" smtClean="0"/>
              <a:t>We could utilize the number of changes as the factor. If the number is larger, then it is not friendly. </a:t>
            </a:r>
            <a:endParaRPr lang="en-US" dirty="0" smtClean="0"/>
          </a:p>
          <a:p>
            <a:endParaRPr lang="en-US" dirty="0"/>
          </a:p>
          <a:p>
            <a:endParaRPr lang="en-US" dirty="0"/>
          </a:p>
        </p:txBody>
      </p:sp>
    </p:spTree>
    <p:extLst>
      <p:ext uri="{BB962C8B-B14F-4D97-AF65-F5344CB8AC3E}">
        <p14:creationId xmlns:p14="http://schemas.microsoft.com/office/powerpoint/2010/main" val="138225788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24423</TotalTime>
  <Words>936</Words>
  <Application>Microsoft Macintosh PowerPoint</Application>
  <PresentationFormat>On-screen Show (4:3)</PresentationFormat>
  <Paragraphs>104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AllocatorProfiler: A General Profiler Profiling Memory Allocators</vt:lpstr>
      <vt:lpstr>Overall Target</vt:lpstr>
      <vt:lpstr>Performance of Allocations and Deallocations</vt:lpstr>
      <vt:lpstr>Memory Overhead</vt:lpstr>
      <vt:lpstr>Memory Overhead for Each Size Class</vt:lpstr>
      <vt:lpstr>Evaluating Memory Blowup</vt:lpstr>
      <vt:lpstr>Scalability – Software Contention</vt:lpstr>
      <vt:lpstr>Application Friendliness</vt:lpstr>
      <vt:lpstr>NUMA (Page) Friendliness</vt:lpstr>
      <vt:lpstr>Cache Friendliness</vt:lpstr>
      <vt:lpstr>Why this makes sense</vt:lpstr>
      <vt:lpstr>Evaluate Cache Friendliness</vt:lpstr>
      <vt:lpstr>False sharing of Object Collocation</vt:lpstr>
      <vt:lpstr>Potential Allocators To Be Evaluated</vt:lpstr>
      <vt:lpstr>Contributions</vt:lpstr>
    </vt:vector>
  </TitlesOfParts>
  <Company>UTSA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Tongping Liu</dc:creator>
  <cp:lastModifiedBy>Tongping Liu</cp:lastModifiedBy>
  <cp:revision>161</cp:revision>
  <dcterms:created xsi:type="dcterms:W3CDTF">2017-01-08T14:21:51Z</dcterms:created>
  <dcterms:modified xsi:type="dcterms:W3CDTF">2018-08-25T16:16:05Z</dcterms:modified>
</cp:coreProperties>
</file>