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00" y="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ongpingliu:projects:mmprof:paper:figures:performance.xlsx" TargetMode="External"/><Relationship Id="rId2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OrignalData!$B$1</c:f>
              <c:strCache>
                <c:ptCount val="1"/>
                <c:pt idx="0">
                  <c:v>Linux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</c:spPr>
          <c:invertIfNegative val="0"/>
          <c:cat>
            <c:strRef>
              <c:f>OrignalData!$A$2:$A$9</c:f>
              <c:strCache>
                <c:ptCount val="8"/>
                <c:pt idx="0">
                  <c:v>Dedup</c:v>
                </c:pt>
                <c:pt idx="1">
                  <c:v>Facesim</c:v>
                </c:pt>
                <c:pt idx="2">
                  <c:v>Kmeans</c:v>
                </c:pt>
                <c:pt idx="3">
                  <c:v>Pca</c:v>
                </c:pt>
                <c:pt idx="4">
                  <c:v>Reverse_index</c:v>
                </c:pt>
                <c:pt idx="5">
                  <c:v>Swaptions</c:v>
                </c:pt>
                <c:pt idx="7">
                  <c:v>AVERAGE</c:v>
                </c:pt>
              </c:strCache>
            </c:strRef>
          </c:cat>
          <c:val>
            <c:numRef>
              <c:f>OrignalData!$B$2:$B$9</c:f>
              <c:numCache>
                <c:formatCode>General</c:formatCode>
                <c:ptCount val="8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7">
                  <c:v>1.0</c:v>
                </c:pt>
              </c:numCache>
            </c:numRef>
          </c:val>
        </c:ser>
        <c:ser>
          <c:idx val="1"/>
          <c:order val="1"/>
          <c:tx>
            <c:strRef>
              <c:f>OrignalData!$C$1</c:f>
              <c:strCache>
                <c:ptCount val="1"/>
                <c:pt idx="0">
                  <c:v>TCMalloc</c:v>
                </c:pt>
              </c:strCache>
            </c:strRef>
          </c:tx>
          <c:spPr>
            <a:solidFill>
              <a:srgbClr val="008000"/>
            </a:solidFill>
          </c:spPr>
          <c:invertIfNegative val="0"/>
          <c:cat>
            <c:strRef>
              <c:f>OrignalData!$A$2:$A$9</c:f>
              <c:strCache>
                <c:ptCount val="8"/>
                <c:pt idx="0">
                  <c:v>Dedup</c:v>
                </c:pt>
                <c:pt idx="1">
                  <c:v>Facesim</c:v>
                </c:pt>
                <c:pt idx="2">
                  <c:v>Kmeans</c:v>
                </c:pt>
                <c:pt idx="3">
                  <c:v>Pca</c:v>
                </c:pt>
                <c:pt idx="4">
                  <c:v>Reverse_index</c:v>
                </c:pt>
                <c:pt idx="5">
                  <c:v>Swaptions</c:v>
                </c:pt>
                <c:pt idx="7">
                  <c:v>AVERAGE</c:v>
                </c:pt>
              </c:strCache>
            </c:strRef>
          </c:cat>
          <c:val>
            <c:numRef>
              <c:f>OrignalData!$C$2:$C$9</c:f>
              <c:numCache>
                <c:formatCode>General</c:formatCode>
                <c:ptCount val="8"/>
                <c:pt idx="0">
                  <c:v>0.6875</c:v>
                </c:pt>
                <c:pt idx="1">
                  <c:v>1.0491</c:v>
                </c:pt>
                <c:pt idx="2">
                  <c:v>0.9534</c:v>
                </c:pt>
                <c:pt idx="3">
                  <c:v>1.014</c:v>
                </c:pt>
                <c:pt idx="4">
                  <c:v>0.9989</c:v>
                </c:pt>
                <c:pt idx="5">
                  <c:v>0.9624</c:v>
                </c:pt>
                <c:pt idx="7">
                  <c:v>0.944216666666667</c:v>
                </c:pt>
              </c:numCache>
            </c:numRef>
          </c:val>
        </c:ser>
        <c:ser>
          <c:idx val="2"/>
          <c:order val="2"/>
          <c:tx>
            <c:strRef>
              <c:f>OrignalData!$D$1</c:f>
              <c:strCache>
                <c:ptCount val="1"/>
                <c:pt idx="0">
                  <c:v>Jemlloc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OrignalData!$A$2:$A$9</c:f>
              <c:strCache>
                <c:ptCount val="8"/>
                <c:pt idx="0">
                  <c:v>Dedup</c:v>
                </c:pt>
                <c:pt idx="1">
                  <c:v>Facesim</c:v>
                </c:pt>
                <c:pt idx="2">
                  <c:v>Kmeans</c:v>
                </c:pt>
                <c:pt idx="3">
                  <c:v>Pca</c:v>
                </c:pt>
                <c:pt idx="4">
                  <c:v>Reverse_index</c:v>
                </c:pt>
                <c:pt idx="5">
                  <c:v>Swaptions</c:v>
                </c:pt>
                <c:pt idx="7">
                  <c:v>AVERAGE</c:v>
                </c:pt>
              </c:strCache>
            </c:strRef>
          </c:cat>
          <c:val>
            <c:numRef>
              <c:f>OrignalData!$D$2:$D$9</c:f>
              <c:numCache>
                <c:formatCode>General</c:formatCode>
                <c:ptCount val="8"/>
                <c:pt idx="0">
                  <c:v>2.5069</c:v>
                </c:pt>
                <c:pt idx="1">
                  <c:v>1.2456</c:v>
                </c:pt>
                <c:pt idx="2">
                  <c:v>2.056</c:v>
                </c:pt>
                <c:pt idx="3">
                  <c:v>1.4346</c:v>
                </c:pt>
                <c:pt idx="4">
                  <c:v>9.6956</c:v>
                </c:pt>
                <c:pt idx="5">
                  <c:v>0.8854</c:v>
                </c:pt>
                <c:pt idx="7">
                  <c:v>2.970683333333334</c:v>
                </c:pt>
              </c:numCache>
            </c:numRef>
          </c:val>
        </c:ser>
        <c:ser>
          <c:idx val="3"/>
          <c:order val="3"/>
          <c:tx>
            <c:strRef>
              <c:f>OrignalData!$E$1</c:f>
              <c:strCache>
                <c:ptCount val="1"/>
                <c:pt idx="0">
                  <c:v>Hoard</c:v>
                </c:pt>
              </c:strCache>
            </c:strRef>
          </c:tx>
          <c:spPr>
            <a:solidFill>
              <a:srgbClr val="660066"/>
            </a:solidFill>
          </c:spPr>
          <c:invertIfNegative val="0"/>
          <c:cat>
            <c:strRef>
              <c:f>OrignalData!$A$2:$A$9</c:f>
              <c:strCache>
                <c:ptCount val="8"/>
                <c:pt idx="0">
                  <c:v>Dedup</c:v>
                </c:pt>
                <c:pt idx="1">
                  <c:v>Facesim</c:v>
                </c:pt>
                <c:pt idx="2">
                  <c:v>Kmeans</c:v>
                </c:pt>
                <c:pt idx="3">
                  <c:v>Pca</c:v>
                </c:pt>
                <c:pt idx="4">
                  <c:v>Reverse_index</c:v>
                </c:pt>
                <c:pt idx="5">
                  <c:v>Swaptions</c:v>
                </c:pt>
                <c:pt idx="7">
                  <c:v>AVERAGE</c:v>
                </c:pt>
              </c:strCache>
            </c:strRef>
          </c:cat>
          <c:val>
            <c:numRef>
              <c:f>OrignalData!$E$2:$E$9</c:f>
              <c:numCache>
                <c:formatCode>General</c:formatCode>
                <c:ptCount val="8"/>
                <c:pt idx="0">
                  <c:v>0.7382</c:v>
                </c:pt>
                <c:pt idx="1">
                  <c:v>1.0415</c:v>
                </c:pt>
                <c:pt idx="2">
                  <c:v>1.0074</c:v>
                </c:pt>
                <c:pt idx="3">
                  <c:v>0.9785</c:v>
                </c:pt>
                <c:pt idx="4">
                  <c:v>1.2549</c:v>
                </c:pt>
                <c:pt idx="5">
                  <c:v>1.8099</c:v>
                </c:pt>
                <c:pt idx="7">
                  <c:v>1.1384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9510664"/>
        <c:axId val="-2028642776"/>
      </c:barChart>
      <c:catAx>
        <c:axId val="-21395106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/>
                <a:cs typeface="Times New Roman"/>
              </a:defRPr>
            </a:pPr>
            <a:endParaRPr lang="en-US"/>
          </a:p>
        </c:txPr>
        <c:crossAx val="-2028642776"/>
        <c:crosses val="autoZero"/>
        <c:auto val="1"/>
        <c:lblAlgn val="ctr"/>
        <c:lblOffset val="100"/>
        <c:noMultiLvlLbl val="0"/>
      </c:catAx>
      <c:valAx>
        <c:axId val="-2028642776"/>
        <c:scaling>
          <c:orientation val="minMax"/>
          <c:max val="3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951066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9783398675584"/>
          <c:y val="0.0769230769230769"/>
          <c:w val="0.404331861759958"/>
          <c:h val="0.0911504391278013"/>
        </c:manualLayout>
      </c:layout>
      <c:overlay val="0"/>
      <c:txPr>
        <a:bodyPr/>
        <a:lstStyle/>
        <a:p>
          <a:pPr>
            <a:defRPr>
              <a:latin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0.5859</cdr:x>
      <cdr:y>0.17887</cdr:y>
    </cdr:from>
    <cdr:to>
      <cdr:x>0.66238</cdr:x>
      <cdr:y>0.25124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556766" y="472510"/>
          <a:ext cx="464284" cy="19116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dirty="0" smtClean="0"/>
            <a:t>9.69</a:t>
          </a:r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19947-BA8E-2949-B0DD-BE392E009EED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8C129-CA98-7643-83F1-08F18CFED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71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8C129-CA98-7643-83F1-08F18CFEDD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2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884-990F-F448-A340-6825F8217195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0D60-0D5A-4941-BD40-7935B081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8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884-990F-F448-A340-6825F8217195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0D60-0D5A-4941-BD40-7935B081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7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884-990F-F448-A340-6825F8217195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0D60-0D5A-4941-BD40-7935B081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5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884-990F-F448-A340-6825F8217195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0D60-0D5A-4941-BD40-7935B081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8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884-990F-F448-A340-6825F8217195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0D60-0D5A-4941-BD40-7935B081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0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884-990F-F448-A340-6825F8217195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0D60-0D5A-4941-BD40-7935B081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2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884-990F-F448-A340-6825F8217195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0D60-0D5A-4941-BD40-7935B081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1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884-990F-F448-A340-6825F8217195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0D60-0D5A-4941-BD40-7935B081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0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884-990F-F448-A340-6825F8217195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0D60-0D5A-4941-BD40-7935B081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2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884-990F-F448-A340-6825F8217195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0D60-0D5A-4941-BD40-7935B081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2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884-990F-F448-A340-6825F8217195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0D60-0D5A-4941-BD40-7935B081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5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58884-990F-F448-A340-6825F8217195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30D60-0D5A-4941-BD40-7935B081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0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4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2868827"/>
              </p:ext>
            </p:extLst>
          </p:nvPr>
        </p:nvGraphicFramePr>
        <p:xfrm>
          <a:off x="1536700" y="2108200"/>
          <a:ext cx="6070600" cy="264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5231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524" y="1463408"/>
            <a:ext cx="1106639" cy="704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11037" y="1461244"/>
            <a:ext cx="370063" cy="704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6400" y="1623060"/>
            <a:ext cx="45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/>
                <a:cs typeface="Times New Roman"/>
              </a:rPr>
              <a:t>……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4094" y="162306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Times New Roman"/>
                <a:cs typeface="Times New Roman"/>
              </a:rPr>
              <a:t>……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2358" y="1221814"/>
            <a:ext cx="1236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Times New Roman"/>
                <a:cs typeface="Times New Roman"/>
              </a:rPr>
              <a:t>MB-Based Mapping</a:t>
            </a:r>
            <a:endParaRPr lang="en-US" sz="1000" dirty="0">
              <a:latin typeface="Times New Roman"/>
              <a:cs typeface="Times New Roman"/>
            </a:endParaRPr>
          </a:p>
        </p:txBody>
      </p:sp>
      <p:cxnSp>
        <p:nvCxnSpPr>
          <p:cNvPr id="15" name="Elbow Connector 14"/>
          <p:cNvCxnSpPr>
            <a:stCxn id="4" idx="2"/>
          </p:cNvCxnSpPr>
          <p:nvPr/>
        </p:nvCxnSpPr>
        <p:spPr>
          <a:xfrm rot="16200000" flipH="1">
            <a:off x="1395041" y="1770302"/>
            <a:ext cx="1133" cy="795528"/>
          </a:xfrm>
          <a:prstGeom prst="bentConnector3">
            <a:avLst>
              <a:gd name="adj1" fmla="val 20276523"/>
            </a:avLst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93373" y="1462068"/>
            <a:ext cx="813394" cy="704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803635" y="1157997"/>
            <a:ext cx="12061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latin typeface="Times New Roman"/>
                <a:cs typeface="Times New Roman"/>
              </a:rPr>
              <a:t>PageEntry_0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93372" y="1462068"/>
            <a:ext cx="403293" cy="704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67971" y="1614059"/>
            <a:ext cx="462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Times New Roman"/>
                <a:cs typeface="Times New Roman"/>
              </a:rPr>
              <a:t>Size </a:t>
            </a:r>
          </a:p>
          <a:p>
            <a:pPr algn="ctr"/>
            <a:r>
              <a:rPr lang="en-US" sz="1000" dirty="0" smtClean="0">
                <a:latin typeface="Times New Roman"/>
                <a:cs typeface="Times New Roman"/>
              </a:rPr>
              <a:t>Class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06767" y="1462068"/>
            <a:ext cx="392786" cy="704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169946" y="1614059"/>
            <a:ext cx="476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Times New Roman"/>
                <a:cs typeface="Times New Roman"/>
              </a:rPr>
              <a:t>Used</a:t>
            </a:r>
          </a:p>
          <a:p>
            <a:pPr algn="ctr"/>
            <a:r>
              <a:rPr lang="en-US" sz="1000" dirty="0" smtClean="0">
                <a:latin typeface="Times New Roman"/>
                <a:cs typeface="Times New Roman"/>
              </a:rPr>
              <a:t>Bytes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33629" y="1614059"/>
            <a:ext cx="547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Times New Roman"/>
                <a:cs typeface="Times New Roman"/>
              </a:rPr>
              <a:t>Cache</a:t>
            </a:r>
          </a:p>
          <a:p>
            <a:pPr algn="ctr"/>
            <a:r>
              <a:rPr lang="en-US" sz="1000" dirty="0" smtClean="0">
                <a:latin typeface="Times New Roman"/>
                <a:cs typeface="Times New Roman"/>
              </a:rPr>
              <a:t>Entries</a:t>
            </a:r>
            <a:endParaRPr lang="en-US" sz="1000" dirty="0">
              <a:latin typeface="Times New Roman"/>
              <a:cs typeface="Times New Roman"/>
            </a:endParaRPr>
          </a:p>
        </p:txBody>
      </p:sp>
      <p:cxnSp>
        <p:nvCxnSpPr>
          <p:cNvPr id="50" name="Elbow Connector 49"/>
          <p:cNvCxnSpPr/>
          <p:nvPr/>
        </p:nvCxnSpPr>
        <p:spPr>
          <a:xfrm rot="5400000" flipH="1" flipV="1">
            <a:off x="5034710" y="1925573"/>
            <a:ext cx="7657" cy="493776"/>
          </a:xfrm>
          <a:prstGeom prst="bentConnector3">
            <a:avLst>
              <a:gd name="adj1" fmla="val -2985503"/>
            </a:avLst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270365" y="1462499"/>
            <a:ext cx="392786" cy="704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239879" y="1157997"/>
            <a:ext cx="9129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latin typeface="Times New Roman"/>
                <a:cs typeface="Times New Roman"/>
              </a:rPr>
              <a:t>CacheEntry_0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664851" y="1462499"/>
            <a:ext cx="392786" cy="704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219563" y="1614490"/>
            <a:ext cx="476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Times New Roman"/>
                <a:cs typeface="Times New Roman"/>
              </a:rPr>
              <a:t>Used</a:t>
            </a:r>
          </a:p>
          <a:p>
            <a:pPr algn="ctr"/>
            <a:r>
              <a:rPr lang="en-US" sz="1000" dirty="0" smtClean="0">
                <a:latin typeface="Times New Roman"/>
                <a:cs typeface="Times New Roman"/>
              </a:rPr>
              <a:t>Bytes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98851" y="1691435"/>
            <a:ext cx="5336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Times New Roman"/>
                <a:cs typeface="Times New Roman"/>
              </a:rPr>
              <a:t>Owner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752034" y="1462634"/>
            <a:ext cx="392786" cy="704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7146520" y="1462499"/>
            <a:ext cx="392786" cy="704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701232" y="1614490"/>
            <a:ext cx="476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Times New Roman"/>
                <a:cs typeface="Times New Roman"/>
              </a:rPr>
              <a:t>Used</a:t>
            </a:r>
          </a:p>
          <a:p>
            <a:pPr algn="ctr"/>
            <a:r>
              <a:rPr lang="en-US" sz="1000" dirty="0" smtClean="0">
                <a:latin typeface="Times New Roman"/>
                <a:cs typeface="Times New Roman"/>
              </a:rPr>
              <a:t>Bytes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080520" y="1691435"/>
            <a:ext cx="5336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Times New Roman"/>
                <a:cs typeface="Times New Roman"/>
              </a:rPr>
              <a:t>Owner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057637" y="1462499"/>
            <a:ext cx="688939" cy="704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057638" y="1657779"/>
            <a:ext cx="688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/>
                <a:cs typeface="Times New Roman"/>
              </a:rPr>
              <a:t>…….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77334" y="1691004"/>
            <a:ext cx="618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>
                <a:latin typeface="Times New Roman"/>
                <a:cs typeface="Times New Roman"/>
              </a:rPr>
              <a:t>Ptr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783402" y="1463447"/>
            <a:ext cx="813394" cy="704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3783401" y="1157997"/>
            <a:ext cx="12061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latin typeface="Times New Roman"/>
                <a:cs typeface="Times New Roman"/>
              </a:rPr>
              <a:t>PageEntry_255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783401" y="1463447"/>
            <a:ext cx="403293" cy="704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758000" y="1615438"/>
            <a:ext cx="462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Times New Roman"/>
                <a:cs typeface="Times New Roman"/>
              </a:rPr>
              <a:t>Size </a:t>
            </a:r>
          </a:p>
          <a:p>
            <a:pPr algn="ctr"/>
            <a:r>
              <a:rPr lang="en-US" sz="1000" dirty="0" smtClean="0">
                <a:latin typeface="Times New Roman"/>
                <a:cs typeface="Times New Roman"/>
              </a:rPr>
              <a:t>Class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96796" y="1463447"/>
            <a:ext cx="392786" cy="704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159975" y="1615438"/>
            <a:ext cx="476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Times New Roman"/>
                <a:cs typeface="Times New Roman"/>
              </a:rPr>
              <a:t>Used</a:t>
            </a:r>
          </a:p>
          <a:p>
            <a:pPr algn="ctr"/>
            <a:r>
              <a:rPr lang="en-US" sz="1000" dirty="0" smtClean="0">
                <a:latin typeface="Times New Roman"/>
                <a:cs typeface="Times New Roman"/>
              </a:rPr>
              <a:t>Bytes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523658" y="1615438"/>
            <a:ext cx="547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Times New Roman"/>
                <a:cs typeface="Times New Roman"/>
              </a:rPr>
              <a:t>Cache</a:t>
            </a:r>
          </a:p>
          <a:p>
            <a:pPr algn="ctr"/>
            <a:r>
              <a:rPr lang="en-US" sz="1000" dirty="0" smtClean="0">
                <a:latin typeface="Times New Roman"/>
                <a:cs typeface="Times New Roman"/>
              </a:rPr>
              <a:t>Entries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999553" y="1461913"/>
            <a:ext cx="783848" cy="70409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999554" y="1657779"/>
            <a:ext cx="783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/>
                <a:cs typeface="Times New Roman"/>
              </a:rPr>
              <a:t>…….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637867" y="1157997"/>
            <a:ext cx="9847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latin typeface="Times New Roman"/>
                <a:cs typeface="Times New Roman"/>
              </a:rPr>
              <a:t>CacheEntry_63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86" name="Left Brace 85"/>
          <p:cNvSpPr/>
          <p:nvPr/>
        </p:nvSpPr>
        <p:spPr>
          <a:xfrm rot="5400000">
            <a:off x="2351157" y="818811"/>
            <a:ext cx="91440" cy="1207008"/>
          </a:xfrm>
          <a:prstGeom prst="leftBrac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Left Brace 40"/>
          <p:cNvSpPr/>
          <p:nvPr/>
        </p:nvSpPr>
        <p:spPr>
          <a:xfrm rot="5400000">
            <a:off x="4345057" y="818811"/>
            <a:ext cx="91440" cy="1207008"/>
          </a:xfrm>
          <a:prstGeom prst="leftBrac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Left Brace 41"/>
          <p:cNvSpPr/>
          <p:nvPr/>
        </p:nvSpPr>
        <p:spPr>
          <a:xfrm rot="5400000">
            <a:off x="5621723" y="1029123"/>
            <a:ext cx="91440" cy="786384"/>
          </a:xfrm>
          <a:prstGeom prst="leftBrac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 rot="5400000">
            <a:off x="7094048" y="1023001"/>
            <a:ext cx="91440" cy="786384"/>
          </a:xfrm>
          <a:prstGeom prst="leftBrac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771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39</Words>
  <Application>Microsoft Macintosh PowerPoint</Application>
  <PresentationFormat>On-screen Show (4:3)</PresentationFormat>
  <Paragraphs>30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UTSA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Tongping Liu</dc:creator>
  <cp:lastModifiedBy>Tongping Liu</cp:lastModifiedBy>
  <cp:revision>20</cp:revision>
  <cp:lastPrinted>2018-11-11T22:57:25Z</cp:lastPrinted>
  <dcterms:created xsi:type="dcterms:W3CDTF">2018-10-16T15:07:43Z</dcterms:created>
  <dcterms:modified xsi:type="dcterms:W3CDTF">2018-11-11T23:36:23Z</dcterms:modified>
</cp:coreProperties>
</file>