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7" r:id="rId7"/>
    <p:sldId id="262" r:id="rId8"/>
    <p:sldId id="270" r:id="rId9"/>
    <p:sldId id="268" r:id="rId10"/>
    <p:sldId id="269" r:id="rId11"/>
    <p:sldId id="266"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p:scale>
          <a:sx n="100" d="100"/>
          <a:sy n="100" d="100"/>
        </p:scale>
        <p:origin x="-17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24568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5868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09513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579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218938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0191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3027E-D084-F247-87DF-149484797FF3}" type="datetimeFigureOut">
              <a:rPr lang="en-US" smtClean="0"/>
              <a:t>6/30/18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824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3027E-D084-F247-87DF-149484797FF3}" type="datetimeFigureOut">
              <a:rPr lang="en-US" smtClean="0"/>
              <a:t>6/30/18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419851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3027E-D084-F247-87DF-149484797FF3}" type="datetimeFigureOut">
              <a:rPr lang="en-US" smtClean="0"/>
              <a:t>6/30/18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297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63343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447961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27E-D084-F247-87DF-149484797FF3}" type="datetimeFigureOut">
              <a:rPr lang="en-US" smtClean="0"/>
              <a:t>6/30/18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AC896-82D0-4A4F-8A41-96C1F7FD54BB}" type="slidenum">
              <a:rPr lang="en-US" smtClean="0"/>
              <a:t>‹#›</a:t>
            </a:fld>
            <a:endParaRPr lang="en-US"/>
          </a:p>
        </p:txBody>
      </p:sp>
    </p:spTree>
    <p:extLst>
      <p:ext uri="{BB962C8B-B14F-4D97-AF65-F5344CB8AC3E}">
        <p14:creationId xmlns:p14="http://schemas.microsoft.com/office/powerpoint/2010/main" val="239012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AllocatorProfiler</a:t>
            </a:r>
            <a:r>
              <a:rPr lang="en-US" altLang="zh-CN" dirty="0" smtClean="0"/>
              <a:t>:</a:t>
            </a:r>
            <a:r>
              <a:rPr lang="zh-CN" altLang="en-US" dirty="0" smtClean="0"/>
              <a:t> </a:t>
            </a:r>
            <a:r>
              <a:rPr lang="en-US" altLang="zh-CN" dirty="0" smtClean="0"/>
              <a:t>Profiling</a:t>
            </a:r>
            <a:r>
              <a:rPr lang="zh-CN" altLang="en-US" dirty="0" smtClean="0"/>
              <a:t> </a:t>
            </a:r>
            <a:r>
              <a:rPr lang="en-US" altLang="zh-CN" dirty="0" smtClean="0"/>
              <a:t>the Memory</a:t>
            </a:r>
            <a:r>
              <a:rPr lang="zh-CN" altLang="en-US" dirty="0" smtClean="0"/>
              <a:t> </a:t>
            </a:r>
            <a:r>
              <a:rPr lang="en-US" altLang="zh-CN" dirty="0" smtClean="0"/>
              <a:t>Allocator</a:t>
            </a:r>
            <a:endParaRPr lang="en-US" dirty="0"/>
          </a:p>
        </p:txBody>
      </p:sp>
      <p:sp>
        <p:nvSpPr>
          <p:cNvPr id="3" name="Subtitle 2"/>
          <p:cNvSpPr>
            <a:spLocks noGrp="1"/>
          </p:cNvSpPr>
          <p:nvPr>
            <p:ph type="subTitle" idx="1"/>
          </p:nvPr>
        </p:nvSpPr>
        <p:spPr/>
        <p:txBody>
          <a:bodyPr/>
          <a:lstStyle/>
          <a:p>
            <a:r>
              <a:rPr lang="en-US" dirty="0" smtClean="0"/>
              <a:t>Or </a:t>
            </a:r>
            <a:r>
              <a:rPr lang="en-US" dirty="0" err="1" smtClean="0"/>
              <a:t>mmprof</a:t>
            </a:r>
            <a:endParaRPr lang="en-US" dirty="0"/>
          </a:p>
        </p:txBody>
      </p:sp>
    </p:spTree>
    <p:extLst>
      <p:ext uri="{BB962C8B-B14F-4D97-AF65-F5344CB8AC3E}">
        <p14:creationId xmlns:p14="http://schemas.microsoft.com/office/powerpoint/2010/main" val="207361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Friendliness</a:t>
            </a:r>
            <a:endParaRPr lang="en-US" dirty="0"/>
          </a:p>
        </p:txBody>
      </p:sp>
      <p:sp>
        <p:nvSpPr>
          <p:cNvPr id="3" name="Content Placeholder 2"/>
          <p:cNvSpPr>
            <a:spLocks noGrp="1"/>
          </p:cNvSpPr>
          <p:nvPr>
            <p:ph idx="1"/>
          </p:nvPr>
        </p:nvSpPr>
        <p:spPr/>
        <p:txBody>
          <a:bodyPr/>
          <a:lstStyle/>
          <a:p>
            <a:r>
              <a:rPr lang="en-US" dirty="0" smtClean="0"/>
              <a:t>Cache lines that have been utilized as metadata</a:t>
            </a:r>
          </a:p>
          <a:p>
            <a:r>
              <a:rPr lang="en-US" dirty="0" smtClean="0"/>
              <a:t>Two objects with different hotness are in the same cache line</a:t>
            </a:r>
          </a:p>
          <a:p>
            <a:pPr lvl="1"/>
            <a:r>
              <a:rPr lang="en-US" dirty="0" smtClean="0"/>
              <a:t>How to evaluate?</a:t>
            </a:r>
          </a:p>
          <a:p>
            <a:endParaRPr lang="en-US" dirty="0"/>
          </a:p>
        </p:txBody>
      </p:sp>
    </p:spTree>
    <p:extLst>
      <p:ext uri="{BB962C8B-B14F-4D97-AF65-F5344CB8AC3E}">
        <p14:creationId xmlns:p14="http://schemas.microsoft.com/office/powerpoint/2010/main" val="29582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Allocators To Be Evaluated</a:t>
            </a:r>
            <a:endParaRPr lang="en-US" dirty="0"/>
          </a:p>
        </p:txBody>
      </p:sp>
      <p:sp>
        <p:nvSpPr>
          <p:cNvPr id="3" name="Content Placeholder 2"/>
          <p:cNvSpPr>
            <a:spLocks noGrp="1"/>
          </p:cNvSpPr>
          <p:nvPr>
            <p:ph idx="1"/>
          </p:nvPr>
        </p:nvSpPr>
        <p:spPr/>
        <p:txBody>
          <a:bodyPr/>
          <a:lstStyle/>
          <a:p>
            <a:r>
              <a:rPr lang="en-US" dirty="0" smtClean="0"/>
              <a:t>General Allocator: </a:t>
            </a:r>
          </a:p>
          <a:p>
            <a:pPr lvl="1"/>
            <a:r>
              <a:rPr lang="en-US" dirty="0" err="1" smtClean="0"/>
              <a:t>Glibc</a:t>
            </a:r>
            <a:endParaRPr lang="en-US" dirty="0" smtClean="0"/>
          </a:p>
          <a:p>
            <a:pPr lvl="1"/>
            <a:r>
              <a:rPr lang="en-US" dirty="0" err="1" smtClean="0"/>
              <a:t>TCMalloc</a:t>
            </a:r>
            <a:endParaRPr lang="en-US" dirty="0" smtClean="0"/>
          </a:p>
          <a:p>
            <a:pPr lvl="1"/>
            <a:r>
              <a:rPr lang="en-US" dirty="0" err="1" smtClean="0"/>
              <a:t>Jemalloc</a:t>
            </a:r>
            <a:r>
              <a:rPr lang="en-US" dirty="0" smtClean="0"/>
              <a:t>/Hoard</a:t>
            </a:r>
          </a:p>
          <a:p>
            <a:r>
              <a:rPr lang="en-US" dirty="0" smtClean="0"/>
              <a:t>Secure Allocator:</a:t>
            </a:r>
          </a:p>
          <a:p>
            <a:pPr lvl="1"/>
            <a:r>
              <a:rPr lang="en-US" dirty="0" err="1" smtClean="0"/>
              <a:t>DieHarder</a:t>
            </a:r>
            <a:endParaRPr lang="en-US" dirty="0" smtClean="0"/>
          </a:p>
          <a:p>
            <a:pPr lvl="1"/>
            <a:r>
              <a:rPr lang="en-US" dirty="0" err="1" smtClean="0"/>
              <a:t>OpenBSD</a:t>
            </a:r>
            <a:endParaRPr lang="en-US" dirty="0" smtClean="0"/>
          </a:p>
          <a:p>
            <a:pPr lvl="1"/>
            <a:r>
              <a:rPr lang="en-US" dirty="0" smtClean="0"/>
              <a:t>Guarder</a:t>
            </a:r>
            <a:endParaRPr lang="en-US" dirty="0"/>
          </a:p>
        </p:txBody>
      </p:sp>
      <p:sp>
        <p:nvSpPr>
          <p:cNvPr id="4" name="TextBox 3"/>
          <p:cNvSpPr txBox="1"/>
          <p:nvPr/>
        </p:nvSpPr>
        <p:spPr>
          <a:xfrm>
            <a:off x="673100" y="6126163"/>
            <a:ext cx="6456703" cy="369332"/>
          </a:xfrm>
          <a:prstGeom prst="rect">
            <a:avLst/>
          </a:prstGeom>
          <a:noFill/>
        </p:spPr>
        <p:txBody>
          <a:bodyPr wrap="none" rtlCol="0">
            <a:spAutoFit/>
          </a:bodyPr>
          <a:lstStyle/>
          <a:p>
            <a:r>
              <a:rPr lang="en-US" dirty="0" smtClean="0"/>
              <a:t>We may need to compare Secure Allocators with General Allocator</a:t>
            </a:r>
            <a:endParaRPr lang="en-US" dirty="0"/>
          </a:p>
        </p:txBody>
      </p:sp>
    </p:spTree>
    <p:extLst>
      <p:ext uri="{BB962C8B-B14F-4D97-AF65-F5344CB8AC3E}">
        <p14:creationId xmlns:p14="http://schemas.microsoft.com/office/powerpoint/2010/main" val="26469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Introduce a general profiler that focuses only on profiling allocators themselves, which will be good for developers of allocators and architects of considering different allocators. No need to change the specific allocator’s design to collect data.</a:t>
            </a:r>
          </a:p>
          <a:p>
            <a:r>
              <a:rPr lang="en-US" dirty="0" smtClean="0"/>
              <a:t>Proposes multiple methods/concepts to evaluate the allocators themselves. </a:t>
            </a:r>
          </a:p>
          <a:p>
            <a:r>
              <a:rPr lang="en-US" dirty="0" smtClean="0"/>
              <a:t>Experimentally evaluated multiple general allocators and secure allocators, comparing their pros and cons based on our metrics</a:t>
            </a:r>
            <a:endParaRPr lang="en-US" dirty="0"/>
          </a:p>
        </p:txBody>
      </p:sp>
    </p:spTree>
    <p:extLst>
      <p:ext uri="{BB962C8B-B14F-4D97-AF65-F5344CB8AC3E}">
        <p14:creationId xmlns:p14="http://schemas.microsoft.com/office/powerpoint/2010/main" val="234251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Target</a:t>
            </a:r>
            <a:endParaRPr lang="en-US" dirty="0"/>
          </a:p>
        </p:txBody>
      </p:sp>
      <p:sp>
        <p:nvSpPr>
          <p:cNvPr id="3" name="Content Placeholder 2"/>
          <p:cNvSpPr>
            <a:spLocks noGrp="1"/>
          </p:cNvSpPr>
          <p:nvPr>
            <p:ph idx="1"/>
          </p:nvPr>
        </p:nvSpPr>
        <p:spPr/>
        <p:txBody>
          <a:bodyPr/>
          <a:lstStyle/>
          <a:p>
            <a:r>
              <a:rPr lang="en-US" dirty="0" smtClean="0"/>
              <a:t>Understanding why an allocator performs well or badly</a:t>
            </a:r>
          </a:p>
          <a:p>
            <a:pPr lvl="1"/>
            <a:r>
              <a:rPr lang="en-US" dirty="0" smtClean="0"/>
              <a:t>Performance</a:t>
            </a:r>
          </a:p>
          <a:p>
            <a:pPr lvl="1"/>
            <a:r>
              <a:rPr lang="en-US" dirty="0" smtClean="0"/>
              <a:t>Memory</a:t>
            </a:r>
          </a:p>
          <a:p>
            <a:pPr lvl="1"/>
            <a:r>
              <a:rPr lang="en-US" dirty="0" smtClean="0"/>
              <a:t>Scalability</a:t>
            </a:r>
          </a:p>
          <a:p>
            <a:pPr lvl="1"/>
            <a:r>
              <a:rPr lang="en-US" dirty="0" smtClean="0"/>
              <a:t>Application Friendliness</a:t>
            </a:r>
          </a:p>
          <a:p>
            <a:pPr marL="457200" lvl="1" indent="0">
              <a:buNone/>
            </a:pPr>
            <a:endParaRPr lang="en-US" dirty="0" smtClean="0"/>
          </a:p>
          <a:p>
            <a:endParaRPr lang="en-US" dirty="0"/>
          </a:p>
        </p:txBody>
      </p:sp>
    </p:spTree>
    <p:extLst>
      <p:ext uri="{BB962C8B-B14F-4D97-AF65-F5344CB8AC3E}">
        <p14:creationId xmlns:p14="http://schemas.microsoft.com/office/powerpoint/2010/main" val="426466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Performance of Allocations and </a:t>
            </a:r>
            <a:r>
              <a:rPr lang="en-US" sz="3200" dirty="0" err="1" smtClean="0"/>
              <a:t>Deallocations</a:t>
            </a:r>
            <a:endParaRPr lang="en-US" sz="3200" dirty="0"/>
          </a:p>
        </p:txBody>
      </p:sp>
      <p:sp>
        <p:nvSpPr>
          <p:cNvPr id="3" name="Content Placeholder 2"/>
          <p:cNvSpPr>
            <a:spLocks noGrp="1"/>
          </p:cNvSpPr>
          <p:nvPr>
            <p:ph idx="1"/>
          </p:nvPr>
        </p:nvSpPr>
        <p:spPr>
          <a:xfrm>
            <a:off x="165100" y="1600201"/>
            <a:ext cx="8978900" cy="3213100"/>
          </a:xfrm>
        </p:spPr>
        <p:txBody>
          <a:bodyPr/>
          <a:lstStyle/>
          <a:p>
            <a:r>
              <a:rPr lang="en-US" dirty="0" smtClean="0"/>
              <a:t>Performance of per-allocation or per-</a:t>
            </a:r>
            <a:r>
              <a:rPr lang="en-US" dirty="0" err="1" smtClean="0"/>
              <a:t>deallocation</a:t>
            </a:r>
            <a:r>
              <a:rPr lang="en-US" dirty="0" smtClean="0"/>
              <a:t>? </a:t>
            </a:r>
          </a:p>
          <a:p>
            <a:pPr lvl="1"/>
            <a:r>
              <a:rPr lang="en-US" dirty="0" smtClean="0"/>
              <a:t>Time spent: RTDSC timestamp</a:t>
            </a:r>
          </a:p>
          <a:p>
            <a:pPr lvl="1"/>
            <a:r>
              <a:rPr lang="en-US" dirty="0" smtClean="0"/>
              <a:t>Instructions inside on average: PMU</a:t>
            </a:r>
          </a:p>
          <a:p>
            <a:pPr lvl="1"/>
            <a:r>
              <a:rPr lang="en-US" dirty="0" smtClean="0"/>
              <a:t>Cache misses: PMU</a:t>
            </a:r>
          </a:p>
          <a:p>
            <a:pPr lvl="1"/>
            <a:r>
              <a:rPr lang="en-US" dirty="0" smtClean="0"/>
              <a:t>Page faults: PMU</a:t>
            </a:r>
          </a:p>
          <a:p>
            <a:pPr lvl="1"/>
            <a:r>
              <a:rPr lang="en-US" dirty="0" smtClean="0"/>
              <a:t>Contention: see scalability</a:t>
            </a:r>
          </a:p>
          <a:p>
            <a:pPr lvl="1"/>
            <a:endParaRPr lang="en-US" dirty="0" smtClean="0"/>
          </a:p>
          <a:p>
            <a:pPr lvl="1"/>
            <a:endParaRPr lang="en-US" dirty="0" smtClean="0"/>
          </a:p>
          <a:p>
            <a:pPr lvl="1"/>
            <a:endParaRPr lang="en-US" dirty="0" smtClean="0"/>
          </a:p>
          <a:p>
            <a:endParaRPr lang="en-US" dirty="0" smtClean="0"/>
          </a:p>
          <a:p>
            <a:endParaRPr lang="en-US" dirty="0"/>
          </a:p>
        </p:txBody>
      </p:sp>
      <p:sp>
        <p:nvSpPr>
          <p:cNvPr id="4" name="TextBox 3"/>
          <p:cNvSpPr txBox="1"/>
          <p:nvPr/>
        </p:nvSpPr>
        <p:spPr>
          <a:xfrm>
            <a:off x="254000" y="5035035"/>
            <a:ext cx="8789586" cy="1200329"/>
          </a:xfrm>
          <a:prstGeom prst="rect">
            <a:avLst/>
          </a:prstGeom>
          <a:noFill/>
        </p:spPr>
        <p:txBody>
          <a:bodyPr wrap="none" rtlCol="0">
            <a:spAutoFit/>
          </a:bodyPr>
          <a:lstStyle/>
          <a:p>
            <a:r>
              <a:rPr lang="en-US" dirty="0" smtClean="0"/>
              <a:t>It is possible that time is significant, but with not many instructions. However, cache misses</a:t>
            </a:r>
          </a:p>
          <a:p>
            <a:r>
              <a:rPr lang="en-US" dirty="0"/>
              <a:t>a</a:t>
            </a:r>
            <a:r>
              <a:rPr lang="en-US" dirty="0" smtClean="0"/>
              <a:t>nd page faults can be quite large, such as </a:t>
            </a:r>
            <a:r>
              <a:rPr lang="en-US" dirty="0" err="1" smtClean="0"/>
              <a:t>DieHarder</a:t>
            </a:r>
            <a:r>
              <a:rPr lang="en-US" dirty="0" smtClean="0"/>
              <a:t>. </a:t>
            </a:r>
          </a:p>
          <a:p>
            <a:pPr marL="742950" lvl="1" indent="-285750">
              <a:buFont typeface="Arial"/>
              <a:buChar char="•"/>
            </a:pPr>
            <a:r>
              <a:rPr lang="en-US" dirty="0" smtClean="0"/>
              <a:t>We may consider time-per-instruction. If it is high, then other reasons such as cache </a:t>
            </a:r>
          </a:p>
          <a:p>
            <a:pPr lvl="1"/>
            <a:r>
              <a:rPr lang="en-US" dirty="0" smtClean="0"/>
              <a:t>or page faults, or contention may play an important role. </a:t>
            </a:r>
            <a:endParaRPr lang="en-US" dirty="0"/>
          </a:p>
        </p:txBody>
      </p:sp>
    </p:spTree>
    <p:extLst>
      <p:ext uri="{BB962C8B-B14F-4D97-AF65-F5344CB8AC3E}">
        <p14:creationId xmlns:p14="http://schemas.microsoft.com/office/powerpoint/2010/main" val="17430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Overhead</a:t>
            </a:r>
            <a:endParaRPr lang="en-US" dirty="0"/>
          </a:p>
        </p:txBody>
      </p:sp>
      <p:sp>
        <p:nvSpPr>
          <p:cNvPr id="3" name="Content Placeholder 2"/>
          <p:cNvSpPr>
            <a:spLocks noGrp="1"/>
          </p:cNvSpPr>
          <p:nvPr>
            <p:ph idx="1"/>
          </p:nvPr>
        </p:nvSpPr>
        <p:spPr>
          <a:xfrm>
            <a:off x="457200" y="1417638"/>
            <a:ext cx="8229600" cy="4703762"/>
          </a:xfrm>
        </p:spPr>
        <p:txBody>
          <a:bodyPr>
            <a:normAutofit fontScale="62500" lnSpcReduction="20000"/>
          </a:bodyPr>
          <a:lstStyle/>
          <a:p>
            <a:r>
              <a:rPr lang="en-US" dirty="0" smtClean="0"/>
              <a:t>Metadata Overhead</a:t>
            </a:r>
          </a:p>
          <a:p>
            <a:endParaRPr lang="en-US" dirty="0"/>
          </a:p>
          <a:p>
            <a:r>
              <a:rPr lang="en-US" dirty="0" smtClean="0"/>
              <a:t>Memory Blowup</a:t>
            </a:r>
          </a:p>
          <a:p>
            <a:pPr lvl="1"/>
            <a:r>
              <a:rPr lang="en-US" dirty="0"/>
              <a:t>blowup is the increase in memory consumption </a:t>
            </a:r>
            <a:r>
              <a:rPr lang="en-US" dirty="0" smtClean="0"/>
              <a:t>caused when </a:t>
            </a:r>
            <a:r>
              <a:rPr lang="en-US" dirty="0"/>
              <a:t>a concurrent allocator reclaims memory freed by the </a:t>
            </a:r>
            <a:r>
              <a:rPr lang="en-US" dirty="0" smtClean="0"/>
              <a:t>program </a:t>
            </a:r>
            <a:r>
              <a:rPr lang="en-US" dirty="0"/>
              <a:t>but fails to use it to satisfy future memory requests. </a:t>
            </a:r>
          </a:p>
          <a:p>
            <a:pPr lvl="1"/>
            <a:endParaRPr lang="en-US" dirty="0" smtClean="0"/>
          </a:p>
          <a:p>
            <a:endParaRPr lang="en-US" dirty="0"/>
          </a:p>
          <a:p>
            <a:r>
              <a:rPr lang="en-US" dirty="0" smtClean="0"/>
              <a:t>Alignment Overhead (internal fragmentation)</a:t>
            </a:r>
          </a:p>
          <a:p>
            <a:pPr lvl="1"/>
            <a:r>
              <a:rPr lang="en-US" dirty="0" smtClean="0"/>
              <a:t>How much memory are wasted due to the alignment (power-of-two or other methods)</a:t>
            </a:r>
          </a:p>
          <a:p>
            <a:pPr marL="57150" indent="0">
              <a:buNone/>
            </a:pPr>
            <a:endParaRPr lang="en-US" dirty="0" smtClean="0"/>
          </a:p>
          <a:p>
            <a:endParaRPr lang="en-US" dirty="0"/>
          </a:p>
          <a:p>
            <a:r>
              <a:rPr lang="en-US" dirty="0" smtClean="0"/>
              <a:t>Total memory overhead (percentage)</a:t>
            </a:r>
          </a:p>
          <a:p>
            <a:endParaRPr lang="en-US" dirty="0"/>
          </a:p>
          <a:p>
            <a:r>
              <a:rPr lang="en-US" dirty="0" smtClean="0"/>
              <a:t>Total Memory Consumption (summary of active objects)</a:t>
            </a:r>
            <a:endParaRPr lang="en-US" dirty="0"/>
          </a:p>
        </p:txBody>
      </p:sp>
    </p:spTree>
    <p:extLst>
      <p:ext uri="{BB962C8B-B14F-4D97-AF65-F5344CB8AC3E}">
        <p14:creationId xmlns:p14="http://schemas.microsoft.com/office/powerpoint/2010/main" val="5770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Memory Overhead for Each Size Class</a:t>
            </a:r>
            <a:endParaRPr lang="en-US" sz="3600" dirty="0"/>
          </a:p>
        </p:txBody>
      </p:sp>
      <p:sp>
        <p:nvSpPr>
          <p:cNvPr id="3" name="Content Placeholder 2"/>
          <p:cNvSpPr>
            <a:spLocks noGrp="1"/>
          </p:cNvSpPr>
          <p:nvPr>
            <p:ph idx="1"/>
          </p:nvPr>
        </p:nvSpPr>
        <p:spPr>
          <a:xfrm>
            <a:off x="457200" y="1600200"/>
            <a:ext cx="8229600" cy="4000499"/>
          </a:xfrm>
        </p:spPr>
        <p:txBody>
          <a:bodyPr>
            <a:normAutofit/>
          </a:bodyPr>
          <a:lstStyle/>
          <a:p>
            <a:r>
              <a:rPr lang="en-US" dirty="0" smtClean="0"/>
              <a:t>Metadata Overhead</a:t>
            </a:r>
          </a:p>
          <a:p>
            <a:endParaRPr lang="en-US" dirty="0"/>
          </a:p>
          <a:p>
            <a:r>
              <a:rPr lang="en-US" dirty="0" smtClean="0"/>
              <a:t>Memory Blowup</a:t>
            </a:r>
          </a:p>
          <a:p>
            <a:endParaRPr lang="en-US" dirty="0"/>
          </a:p>
          <a:p>
            <a:r>
              <a:rPr lang="en-US" dirty="0" smtClean="0"/>
              <a:t>Alignment Overhead (internal fragmentation)</a:t>
            </a:r>
          </a:p>
          <a:p>
            <a:pPr marL="457200" lvl="1" indent="0">
              <a:buNone/>
            </a:pPr>
            <a:endParaRPr lang="en-US" dirty="0" smtClean="0"/>
          </a:p>
          <a:p>
            <a:pPr marL="0" indent="0">
              <a:buNone/>
            </a:pPr>
            <a:endParaRPr lang="en-US" dirty="0"/>
          </a:p>
        </p:txBody>
      </p:sp>
      <p:sp>
        <p:nvSpPr>
          <p:cNvPr id="4" name="TextBox 3"/>
          <p:cNvSpPr txBox="1"/>
          <p:nvPr/>
        </p:nvSpPr>
        <p:spPr>
          <a:xfrm>
            <a:off x="825500" y="5359400"/>
            <a:ext cx="6728450" cy="369332"/>
          </a:xfrm>
          <a:prstGeom prst="rect">
            <a:avLst/>
          </a:prstGeom>
          <a:noFill/>
        </p:spPr>
        <p:txBody>
          <a:bodyPr wrap="none" rtlCol="0">
            <a:spAutoFit/>
          </a:bodyPr>
          <a:lstStyle/>
          <a:p>
            <a:r>
              <a:rPr lang="en-US" dirty="0" smtClean="0"/>
              <a:t>Necessary for us in the future. But we may not claim that in the paper.</a:t>
            </a:r>
            <a:endParaRPr lang="en-US" dirty="0"/>
          </a:p>
        </p:txBody>
      </p:sp>
    </p:spTree>
    <p:extLst>
      <p:ext uri="{BB962C8B-B14F-4D97-AF65-F5344CB8AC3E}">
        <p14:creationId xmlns:p14="http://schemas.microsoft.com/office/powerpoint/2010/main" val="24604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Memory Blowup</a:t>
            </a:r>
            <a:endParaRPr lang="en-US" dirty="0"/>
          </a:p>
        </p:txBody>
      </p:sp>
      <p:sp>
        <p:nvSpPr>
          <p:cNvPr id="3" name="Content Placeholder 2"/>
          <p:cNvSpPr>
            <a:spLocks noGrp="1"/>
          </p:cNvSpPr>
          <p:nvPr>
            <p:ph idx="1"/>
          </p:nvPr>
        </p:nvSpPr>
        <p:spPr/>
        <p:txBody>
          <a:bodyPr/>
          <a:lstStyle/>
          <a:p>
            <a:r>
              <a:rPr lang="en-US" dirty="0" smtClean="0"/>
              <a:t>We will compute the physical memory consumption, and actual physical memory consumption </a:t>
            </a:r>
          </a:p>
          <a:p>
            <a:r>
              <a:rPr lang="en-US" dirty="0" smtClean="0"/>
              <a:t>Seeing Hoard’s paper on this</a:t>
            </a:r>
            <a:endParaRPr lang="en-US" dirty="0"/>
          </a:p>
        </p:txBody>
      </p:sp>
    </p:spTree>
    <p:extLst>
      <p:ext uri="{BB962C8B-B14F-4D97-AF65-F5344CB8AC3E}">
        <p14:creationId xmlns:p14="http://schemas.microsoft.com/office/powerpoint/2010/main" val="229612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Software Contention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 space contention</a:t>
            </a:r>
          </a:p>
          <a:p>
            <a:pPr lvl="1"/>
            <a:r>
              <a:rPr lang="en-US" dirty="0"/>
              <a:t>How many separate locks are explicitly utilized? </a:t>
            </a:r>
          </a:p>
          <a:p>
            <a:pPr lvl="1"/>
            <a:r>
              <a:rPr lang="en-US" dirty="0"/>
              <a:t>How many lock acquisitions? </a:t>
            </a:r>
            <a:endParaRPr lang="en-US" dirty="0" smtClean="0"/>
          </a:p>
          <a:p>
            <a:pPr lvl="1"/>
            <a:r>
              <a:rPr lang="en-US" dirty="0" smtClean="0"/>
              <a:t>How </a:t>
            </a:r>
            <a:r>
              <a:rPr lang="en-US" dirty="0"/>
              <a:t>much </a:t>
            </a:r>
            <a:r>
              <a:rPr lang="en-US" dirty="0" smtClean="0"/>
              <a:t>percentage of time </a:t>
            </a:r>
            <a:r>
              <a:rPr lang="en-US" dirty="0"/>
              <a:t>are spending on lock waiting for each thread, and in total</a:t>
            </a:r>
            <a:r>
              <a:rPr lang="en-US" dirty="0" smtClean="0"/>
              <a:t>? (we could profile the average of </a:t>
            </a:r>
            <a:r>
              <a:rPr lang="en-US" dirty="0" err="1" smtClean="0"/>
              <a:t>malloc</a:t>
            </a:r>
            <a:r>
              <a:rPr lang="en-US" dirty="0"/>
              <a:t> </a:t>
            </a:r>
            <a:r>
              <a:rPr lang="en-US" dirty="0" smtClean="0"/>
              <a:t>without conflicts, or we could borrow </a:t>
            </a:r>
            <a:r>
              <a:rPr lang="en-US" dirty="0" err="1" smtClean="0"/>
              <a:t>SyncPerf</a:t>
            </a:r>
            <a:r>
              <a:rPr lang="en-US" dirty="0" smtClean="0"/>
              <a:t>)</a:t>
            </a:r>
          </a:p>
          <a:p>
            <a:pPr lvl="1"/>
            <a:endParaRPr lang="en-US" dirty="0"/>
          </a:p>
          <a:p>
            <a:r>
              <a:rPr lang="en-US" dirty="0"/>
              <a:t>Kernel space contention</a:t>
            </a:r>
          </a:p>
          <a:p>
            <a:pPr lvl="1"/>
            <a:r>
              <a:rPr lang="en-US" dirty="0" smtClean="0"/>
              <a:t>How </a:t>
            </a:r>
            <a:r>
              <a:rPr lang="en-US" dirty="0"/>
              <a:t>much time spending on kernel-space contention? For instance, we could infer from memory-related system calls, such as </a:t>
            </a:r>
            <a:r>
              <a:rPr lang="en-US" dirty="0" err="1"/>
              <a:t>mmap</a:t>
            </a:r>
            <a:r>
              <a:rPr lang="en-US" dirty="0"/>
              <a:t>, </a:t>
            </a:r>
            <a:r>
              <a:rPr lang="en-US" dirty="0" err="1"/>
              <a:t>munmap</a:t>
            </a:r>
            <a:r>
              <a:rPr lang="en-US" dirty="0"/>
              <a:t>, </a:t>
            </a:r>
            <a:r>
              <a:rPr lang="en-US" dirty="0" err="1"/>
              <a:t>madvise</a:t>
            </a:r>
            <a:r>
              <a:rPr lang="en-US" dirty="0"/>
              <a:t>, </a:t>
            </a:r>
            <a:r>
              <a:rPr lang="en-US" dirty="0" err="1"/>
              <a:t>brk</a:t>
            </a:r>
            <a:r>
              <a:rPr lang="en-US" dirty="0"/>
              <a:t>, or something else?</a:t>
            </a:r>
          </a:p>
          <a:p>
            <a:endParaRPr lang="en-US" dirty="0" smtClean="0"/>
          </a:p>
        </p:txBody>
      </p:sp>
    </p:spTree>
    <p:extLst>
      <p:ext uri="{BB962C8B-B14F-4D97-AF65-F5344CB8AC3E}">
        <p14:creationId xmlns:p14="http://schemas.microsoft.com/office/powerpoint/2010/main" val="124792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Friendliness</a:t>
            </a:r>
            <a:endParaRPr lang="en-US" dirty="0"/>
          </a:p>
        </p:txBody>
      </p:sp>
      <p:sp>
        <p:nvSpPr>
          <p:cNvPr id="3" name="Content Placeholder 2"/>
          <p:cNvSpPr>
            <a:spLocks noGrp="1"/>
          </p:cNvSpPr>
          <p:nvPr>
            <p:ph idx="1"/>
          </p:nvPr>
        </p:nvSpPr>
        <p:spPr/>
        <p:txBody>
          <a:bodyPr/>
          <a:lstStyle/>
          <a:p>
            <a:r>
              <a:rPr lang="en-US" dirty="0" smtClean="0"/>
              <a:t>Cache Friendliness</a:t>
            </a:r>
          </a:p>
          <a:p>
            <a:pPr lvl="1"/>
            <a:r>
              <a:rPr lang="en-US" dirty="0" smtClean="0"/>
              <a:t>How much is metadata (cache waste)</a:t>
            </a:r>
          </a:p>
          <a:p>
            <a:pPr lvl="1"/>
            <a:r>
              <a:rPr lang="en-US" dirty="0" smtClean="0"/>
              <a:t>Cache misses</a:t>
            </a:r>
          </a:p>
          <a:p>
            <a:pPr marL="457200" lvl="1" indent="0">
              <a:buNone/>
            </a:pPr>
            <a:endParaRPr lang="en-US" dirty="0" smtClean="0"/>
          </a:p>
          <a:p>
            <a:r>
              <a:rPr lang="en-US" dirty="0" smtClean="0"/>
              <a:t>NUMA Friendliness</a:t>
            </a:r>
          </a:p>
          <a:p>
            <a:pPr lvl="1"/>
            <a:r>
              <a:rPr lang="en-US" dirty="0"/>
              <a:t>Remote </a:t>
            </a:r>
            <a:r>
              <a:rPr lang="en-US" dirty="0" smtClean="0"/>
              <a:t>accesses</a:t>
            </a:r>
            <a:endParaRPr lang="en-US" dirty="0"/>
          </a:p>
          <a:p>
            <a:pPr lvl="1"/>
            <a:r>
              <a:rPr lang="en-US" dirty="0"/>
              <a:t>Interconnect Contention</a:t>
            </a:r>
          </a:p>
          <a:p>
            <a:pPr lvl="1"/>
            <a:endParaRPr lang="en-US" dirty="0"/>
          </a:p>
        </p:txBody>
      </p:sp>
    </p:spTree>
    <p:extLst>
      <p:ext uri="{BB962C8B-B14F-4D97-AF65-F5344CB8AC3E}">
        <p14:creationId xmlns:p14="http://schemas.microsoft.com/office/powerpoint/2010/main" val="276388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(Page) Friendliness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Objects that changes the ownership (sizes) of threads due to multiple mechanisms</a:t>
            </a:r>
          </a:p>
          <a:p>
            <a:pPr lvl="1"/>
            <a:r>
              <a:rPr lang="en-US" dirty="0" smtClean="0"/>
              <a:t>Freed by another thread, and then utilized by a different per-thread heap</a:t>
            </a:r>
          </a:p>
          <a:p>
            <a:pPr lvl="1"/>
            <a:r>
              <a:rPr lang="en-US" dirty="0" smtClean="0"/>
              <a:t>Memory contributing to the global buffer to reduce memory blowup</a:t>
            </a:r>
          </a:p>
          <a:p>
            <a:r>
              <a:rPr lang="en-US" dirty="0" smtClean="0"/>
              <a:t>Other factors</a:t>
            </a:r>
          </a:p>
          <a:p>
            <a:pPr lvl="1"/>
            <a:r>
              <a:rPr lang="en-US" dirty="0" smtClean="0"/>
              <a:t>Number of remote accesses (PMU)</a:t>
            </a:r>
          </a:p>
          <a:p>
            <a:pPr lvl="1"/>
            <a:r>
              <a:rPr lang="en-US" dirty="0" smtClean="0"/>
              <a:t> </a:t>
            </a:r>
          </a:p>
          <a:p>
            <a:endParaRPr lang="en-US" dirty="0"/>
          </a:p>
          <a:p>
            <a:endParaRPr lang="en-US" dirty="0"/>
          </a:p>
        </p:txBody>
      </p:sp>
    </p:spTree>
    <p:extLst>
      <p:ext uri="{BB962C8B-B14F-4D97-AF65-F5344CB8AC3E}">
        <p14:creationId xmlns:p14="http://schemas.microsoft.com/office/powerpoint/2010/main" val="138225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21553</TotalTime>
  <Words>544</Words>
  <Application>Microsoft Macintosh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AllocatorProfiler: Profiling the Memory Allocator</vt:lpstr>
      <vt:lpstr>Overall Target</vt:lpstr>
      <vt:lpstr>Performance of Allocations and Deallocations</vt:lpstr>
      <vt:lpstr>Memory Overhead</vt:lpstr>
      <vt:lpstr>Memory Overhead for Each Size Class</vt:lpstr>
      <vt:lpstr>Evaluating Memory Blowup</vt:lpstr>
      <vt:lpstr>Scalability – Software Contention</vt:lpstr>
      <vt:lpstr>Application Friendliness</vt:lpstr>
      <vt:lpstr>NUMA (Page) Friendliness</vt:lpstr>
      <vt:lpstr>Cache Friendliness</vt:lpstr>
      <vt:lpstr>Potential Allocators To Be Evaluated</vt:lpstr>
      <vt:lpstr>Contributions</vt:lpstr>
    </vt:vector>
  </TitlesOfParts>
  <Company>UTSA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Tongping Liu</dc:creator>
  <cp:lastModifiedBy>Tongping Liu</cp:lastModifiedBy>
  <cp:revision>141</cp:revision>
  <dcterms:created xsi:type="dcterms:W3CDTF">2017-01-08T14:21:51Z</dcterms:created>
  <dcterms:modified xsi:type="dcterms:W3CDTF">2018-07-06T23:17:58Z</dcterms:modified>
</cp:coreProperties>
</file>