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70" r:id="rId8"/>
    <p:sldId id="276" r:id="rId9"/>
    <p:sldId id="275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65C"/>
    <a:srgbClr val="FA9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 snapToObjects="1">
      <p:cViewPr>
        <p:scale>
          <a:sx n="200" d="100"/>
          <a:sy n="200" d="100"/>
        </p:scale>
        <p:origin x="840" y="2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96B6B-8896-9448-B5DB-9F2B15F54141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2B123-5EB4-E745-82F3-722570B1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6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3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5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5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4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7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6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0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FA357-456F-8045-A8FE-8C044CC6640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9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36486" y="2717703"/>
            <a:ext cx="2375956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3744" y="2746737"/>
            <a:ext cx="61429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latin typeface="Times New Roman"/>
                <a:cs typeface="Times New Roman"/>
              </a:rPr>
              <a:t>Node_1</a:t>
            </a:r>
            <a:endParaRPr lang="en-US" sz="1100" dirty="0">
              <a:latin typeface="Times New Roman"/>
              <a:cs typeface="Times New Roman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795246" y="3031751"/>
            <a:ext cx="341240" cy="29038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12442" y="3040170"/>
            <a:ext cx="373600" cy="28645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95246" y="3321608"/>
            <a:ext cx="500838" cy="3108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96084" y="3321608"/>
            <a:ext cx="500838" cy="3108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96922" y="3319038"/>
            <a:ext cx="1588282" cy="3108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91554" y="3320273"/>
            <a:ext cx="500838" cy="3108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25612" y="3216047"/>
            <a:ext cx="51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0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72733" y="1488298"/>
            <a:ext cx="965200" cy="848502"/>
            <a:chOff x="1972733" y="1488298"/>
            <a:chExt cx="965200" cy="848502"/>
          </a:xfrm>
        </p:grpSpPr>
        <p:sp>
          <p:nvSpPr>
            <p:cNvPr id="4" name="Rectangle 3"/>
            <p:cNvSpPr/>
            <p:nvPr/>
          </p:nvSpPr>
          <p:spPr>
            <a:xfrm>
              <a:off x="1972733" y="1727200"/>
              <a:ext cx="9652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96221" y="1488298"/>
              <a:ext cx="9061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/>
                  <a:cs typeface="Times New Roman"/>
                </a:rPr>
                <a:t>Processor 1</a:t>
              </a:r>
              <a:endParaRPr lang="en-US" sz="1000" dirty="0">
                <a:latin typeface="Times New Roman"/>
                <a:cs typeface="Times New Roman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48932" y="1803399"/>
              <a:ext cx="365760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Core 1</a:t>
              </a:r>
              <a:endParaRPr lang="en-US" sz="9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048256" y="2075688"/>
              <a:ext cx="365760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502728" y="1803393"/>
              <a:ext cx="365760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Core 2</a:t>
              </a:r>
              <a:endParaRPr lang="en-US" sz="9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502052" y="2075682"/>
              <a:ext cx="365760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Core N</a:t>
              </a:r>
              <a:endParaRPr lang="en-US" sz="9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94407" y="1962589"/>
              <a:ext cx="461665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……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18524" y="1488298"/>
            <a:ext cx="965200" cy="848502"/>
            <a:chOff x="1972733" y="1488298"/>
            <a:chExt cx="965200" cy="848502"/>
          </a:xfrm>
        </p:grpSpPr>
        <p:sp>
          <p:nvSpPr>
            <p:cNvPr id="57" name="Rectangle 56"/>
            <p:cNvSpPr/>
            <p:nvPr/>
          </p:nvSpPr>
          <p:spPr>
            <a:xfrm>
              <a:off x="1972733" y="1727200"/>
              <a:ext cx="9652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996221" y="1488298"/>
              <a:ext cx="9061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/>
                  <a:cs typeface="Times New Roman"/>
                </a:rPr>
                <a:t>Processor 2</a:t>
              </a:r>
              <a:endParaRPr lang="en-US" sz="1000" dirty="0">
                <a:latin typeface="Times New Roman"/>
                <a:cs typeface="Times New Roman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048932" y="1803399"/>
              <a:ext cx="365760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Core 1</a:t>
              </a:r>
              <a:endParaRPr lang="en-US" sz="9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048256" y="2075688"/>
              <a:ext cx="365760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502728" y="1803393"/>
              <a:ext cx="365760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Core 2</a:t>
              </a:r>
              <a:endParaRPr lang="en-US" sz="9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02052" y="2075682"/>
              <a:ext cx="365760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Core N</a:t>
              </a:r>
              <a:endParaRPr lang="en-US" sz="9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94407" y="1962589"/>
              <a:ext cx="461665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……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049751" y="1488298"/>
            <a:ext cx="965200" cy="848502"/>
            <a:chOff x="1972733" y="1488298"/>
            <a:chExt cx="965200" cy="848502"/>
          </a:xfrm>
        </p:grpSpPr>
        <p:sp>
          <p:nvSpPr>
            <p:cNvPr id="65" name="Rectangle 64"/>
            <p:cNvSpPr/>
            <p:nvPr/>
          </p:nvSpPr>
          <p:spPr>
            <a:xfrm>
              <a:off x="1972733" y="1727200"/>
              <a:ext cx="9652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996221" y="1488298"/>
              <a:ext cx="9061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/>
                  <a:cs typeface="Times New Roman"/>
                </a:rPr>
                <a:t>Processor 3</a:t>
              </a:r>
              <a:endParaRPr lang="en-US" sz="1000" dirty="0">
                <a:latin typeface="Times New Roman"/>
                <a:cs typeface="Times New Roman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048932" y="1803399"/>
              <a:ext cx="365760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Core 1</a:t>
              </a:r>
              <a:endParaRPr lang="en-US" sz="9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048256" y="2075688"/>
              <a:ext cx="365760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02728" y="1803393"/>
              <a:ext cx="365760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Core 2</a:t>
              </a:r>
              <a:endParaRPr lang="en-US" sz="9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502052" y="2075682"/>
              <a:ext cx="365760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Core N</a:t>
              </a:r>
              <a:endParaRPr lang="en-US" sz="9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994407" y="1962589"/>
              <a:ext cx="461665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……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092997" y="1488298"/>
            <a:ext cx="965200" cy="848502"/>
            <a:chOff x="1972733" y="1488298"/>
            <a:chExt cx="965200" cy="848502"/>
          </a:xfrm>
        </p:grpSpPr>
        <p:sp>
          <p:nvSpPr>
            <p:cNvPr id="73" name="Rectangle 72"/>
            <p:cNvSpPr/>
            <p:nvPr/>
          </p:nvSpPr>
          <p:spPr>
            <a:xfrm>
              <a:off x="1972733" y="1727200"/>
              <a:ext cx="9652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996221" y="1488298"/>
              <a:ext cx="9061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/>
                  <a:cs typeface="Times New Roman"/>
                </a:rPr>
                <a:t>Processor 4</a:t>
              </a:r>
              <a:endParaRPr lang="en-US" sz="1000" dirty="0">
                <a:latin typeface="Times New Roman"/>
                <a:cs typeface="Times New Roman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048932" y="1803399"/>
              <a:ext cx="365760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Core 1</a:t>
              </a:r>
              <a:endParaRPr lang="en-US" sz="9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048256" y="2075688"/>
              <a:ext cx="365760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502728" y="1803393"/>
              <a:ext cx="365760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Core 2</a:t>
              </a:r>
              <a:endParaRPr lang="en-US" sz="9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502052" y="2075682"/>
              <a:ext cx="365760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Core N</a:t>
              </a:r>
              <a:endParaRPr lang="en-US" sz="9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994407" y="1962589"/>
              <a:ext cx="461665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……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sp>
        <p:nvSpPr>
          <p:cNvPr id="80" name="Up-Down Arrow 79"/>
          <p:cNvSpPr/>
          <p:nvPr/>
        </p:nvSpPr>
        <p:spPr>
          <a:xfrm>
            <a:off x="2355423" y="2336800"/>
            <a:ext cx="209975" cy="381000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82" name="Up-Down Arrow 81"/>
          <p:cNvSpPr/>
          <p:nvPr/>
        </p:nvSpPr>
        <p:spPr>
          <a:xfrm>
            <a:off x="3396534" y="2336800"/>
            <a:ext cx="209975" cy="381000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83" name="Up-Down Arrow 82"/>
          <p:cNvSpPr/>
          <p:nvPr/>
        </p:nvSpPr>
        <p:spPr>
          <a:xfrm>
            <a:off x="4427767" y="2336800"/>
            <a:ext cx="209975" cy="381000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84" name="Up-Down Arrow 83"/>
          <p:cNvSpPr/>
          <p:nvPr/>
        </p:nvSpPr>
        <p:spPr>
          <a:xfrm>
            <a:off x="5471013" y="2336800"/>
            <a:ext cx="209975" cy="381000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972733" y="2717801"/>
            <a:ext cx="4085464" cy="2116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Bus</a:t>
            </a:r>
            <a:endParaRPr lang="en-US" sz="1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6" name="Up-Down Arrow 85"/>
          <p:cNvSpPr/>
          <p:nvPr/>
        </p:nvSpPr>
        <p:spPr>
          <a:xfrm>
            <a:off x="3908369" y="2937943"/>
            <a:ext cx="209975" cy="381000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972733" y="3335874"/>
            <a:ext cx="4085464" cy="2751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DRAM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495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6850" y="679450"/>
            <a:ext cx="603250" cy="3683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0100" y="679450"/>
            <a:ext cx="603250" cy="368300"/>
          </a:xfrm>
          <a:prstGeom prst="rect">
            <a:avLst/>
          </a:prstGeom>
          <a:solidFill>
            <a:srgbClr val="FA9C3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73350" y="679450"/>
            <a:ext cx="603250" cy="368300"/>
          </a:xfrm>
          <a:prstGeom prst="rect">
            <a:avLst/>
          </a:prstGeom>
          <a:solidFill>
            <a:srgbClr val="FAE65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6600" y="679450"/>
            <a:ext cx="603250" cy="36830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79850" y="679450"/>
            <a:ext cx="603250" cy="368300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3296" y="614918"/>
            <a:ext cx="5188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19250" y="1003300"/>
            <a:ext cx="33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22500" y="1003300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378200" y="1003300"/>
            <a:ext cx="432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baseline="-25000" dirty="0" smtClean="0"/>
              <a:t>n-1</a:t>
            </a:r>
            <a:endParaRPr lang="en-US" sz="1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019004" y="1001811"/>
            <a:ext cx="335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n</a:t>
            </a:r>
            <a:endParaRPr lang="en-US" sz="1400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1466850" y="2082800"/>
            <a:ext cx="182880" cy="3683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51000" y="2082800"/>
            <a:ext cx="182880" cy="368300"/>
          </a:xfrm>
          <a:prstGeom prst="rect">
            <a:avLst/>
          </a:prstGeom>
          <a:solidFill>
            <a:srgbClr val="FA9C3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33880" y="2082800"/>
            <a:ext cx="182880" cy="368300"/>
          </a:xfrm>
          <a:prstGeom prst="rect">
            <a:avLst/>
          </a:prstGeom>
          <a:solidFill>
            <a:srgbClr val="FAE65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16760" y="2082800"/>
            <a:ext cx="182880" cy="36830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99640" y="2082800"/>
            <a:ext cx="182880" cy="368300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6050" y="2362200"/>
            <a:ext cx="33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607164" y="2360711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2159000" y="2359152"/>
            <a:ext cx="335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n</a:t>
            </a:r>
            <a:endParaRPr lang="en-US" sz="1400" baseline="-25000" dirty="0"/>
          </a:p>
        </p:txBody>
      </p:sp>
      <p:sp>
        <p:nvSpPr>
          <p:cNvPr id="42" name="Rectangle 41"/>
          <p:cNvSpPr/>
          <p:nvPr/>
        </p:nvSpPr>
        <p:spPr>
          <a:xfrm>
            <a:off x="3589503" y="2082927"/>
            <a:ext cx="182880" cy="3683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773653" y="2082927"/>
            <a:ext cx="182880" cy="368300"/>
          </a:xfrm>
          <a:prstGeom prst="rect">
            <a:avLst/>
          </a:prstGeom>
          <a:solidFill>
            <a:srgbClr val="FA9C3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956533" y="2082927"/>
            <a:ext cx="182880" cy="368300"/>
          </a:xfrm>
          <a:prstGeom prst="rect">
            <a:avLst/>
          </a:prstGeom>
          <a:solidFill>
            <a:srgbClr val="FAE65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39413" y="2082927"/>
            <a:ext cx="182880" cy="36830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322293" y="2082927"/>
            <a:ext cx="182880" cy="368300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38703" y="2362327"/>
            <a:ext cx="33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3729817" y="2360838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4281653" y="2356104"/>
            <a:ext cx="335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n</a:t>
            </a:r>
            <a:endParaRPr lang="en-US" sz="1400" baseline="-25000" dirty="0"/>
          </a:p>
        </p:txBody>
      </p:sp>
      <p:sp>
        <p:nvSpPr>
          <p:cNvPr id="61" name="Rectangle 60"/>
          <p:cNvSpPr/>
          <p:nvPr/>
        </p:nvSpPr>
        <p:spPr>
          <a:xfrm>
            <a:off x="2382519" y="2082800"/>
            <a:ext cx="1206984" cy="368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5660873" y="752277"/>
            <a:ext cx="0" cy="1911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67078" y="2020538"/>
            <a:ext cx="5188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445976" y="373102"/>
            <a:ext cx="63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Block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2042804" y="373102"/>
            <a:ext cx="63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Block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3850497" y="371554"/>
            <a:ext cx="638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Block</a:t>
            </a:r>
            <a:r>
              <a:rPr lang="en-US" sz="1400" baseline="-25000" dirty="0" err="1" smtClean="0"/>
              <a:t>n</a:t>
            </a:r>
            <a:endParaRPr lang="en-US" sz="1400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1604779" y="1771975"/>
            <a:ext cx="63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Block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3741122" y="1768688"/>
            <a:ext cx="638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Block</a:t>
            </a:r>
            <a:r>
              <a:rPr lang="en-US" sz="1400" baseline="-25000" dirty="0" err="1" smtClean="0"/>
              <a:t>n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168957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/>
          <p:cNvGrpSpPr/>
          <p:nvPr/>
        </p:nvGrpSpPr>
        <p:grpSpPr>
          <a:xfrm>
            <a:off x="275006" y="440773"/>
            <a:ext cx="5709115" cy="1757826"/>
            <a:chOff x="275006" y="440773"/>
            <a:chExt cx="5709115" cy="1757826"/>
          </a:xfrm>
        </p:grpSpPr>
        <p:grpSp>
          <p:nvGrpSpPr>
            <p:cNvPr id="29" name="Group 28"/>
            <p:cNvGrpSpPr/>
            <p:nvPr/>
          </p:nvGrpSpPr>
          <p:grpSpPr>
            <a:xfrm>
              <a:off x="1168400" y="1556719"/>
              <a:ext cx="1860550" cy="641880"/>
              <a:chOff x="3035300" y="914839"/>
              <a:chExt cx="1860550" cy="64188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035300" y="952500"/>
                <a:ext cx="1860550" cy="3492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33021" y="1310498"/>
                <a:ext cx="8367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/>
                    <a:cs typeface="Times New Roman"/>
                  </a:rPr>
                  <a:t>Processor 1</a:t>
                </a:r>
                <a:endParaRPr lang="en-US" sz="1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109382" y="1028699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Core 1</a:t>
                </a:r>
                <a:endParaRPr lang="en-US" sz="9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004056" y="1027938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563178" y="1028693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Core 2</a:t>
                </a:r>
                <a:endParaRPr lang="en-US" sz="9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451502" y="1027932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Core N</a:t>
                </a:r>
                <a:endParaRPr lang="en-US" sz="9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950207" y="914839"/>
                <a:ext cx="461665" cy="276999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……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070350" y="1554480"/>
              <a:ext cx="1860550" cy="641880"/>
              <a:chOff x="3035300" y="914839"/>
              <a:chExt cx="1860550" cy="64188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035300" y="952500"/>
                <a:ext cx="1860550" cy="3492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533021" y="1310498"/>
                <a:ext cx="8367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/>
                    <a:cs typeface="Times New Roman"/>
                  </a:rPr>
                  <a:t>Processor M</a:t>
                </a:r>
                <a:endParaRPr lang="en-US" sz="1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109382" y="1028699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Core 1</a:t>
                </a:r>
                <a:endParaRPr lang="en-US" sz="9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004056" y="1027938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563178" y="1028693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Core 2</a:t>
                </a:r>
                <a:endParaRPr lang="en-US" sz="9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451502" y="1027932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Core N</a:t>
                </a:r>
                <a:endParaRPr lang="en-US" sz="9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50207" y="914839"/>
                <a:ext cx="461665" cy="276999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……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069166" y="1588398"/>
              <a:ext cx="1013884" cy="276999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……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 flipV="1">
              <a:off x="349250" y="1485900"/>
              <a:ext cx="5634871" cy="635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75006" y="1584965"/>
              <a:ext cx="8026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Hardware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300460" y="1090454"/>
              <a:ext cx="208722" cy="246221"/>
              <a:chOff x="1673180" y="455454"/>
              <a:chExt cx="208722" cy="246221"/>
            </a:xfrm>
          </p:grpSpPr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>
                <a:off x="1696286" y="493834"/>
                <a:ext cx="185616" cy="18561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673180" y="455454"/>
                <a:ext cx="1991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Times New Roman"/>
                    <a:cs typeface="Times New Roman"/>
                  </a:rPr>
                  <a:t>k</a:t>
                </a:r>
                <a:endParaRPr lang="en-US" sz="10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764010" y="1094740"/>
              <a:ext cx="208722" cy="246221"/>
              <a:chOff x="1673180" y="455454"/>
              <a:chExt cx="208722" cy="246221"/>
            </a:xfrm>
          </p:grpSpPr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>
                <a:off x="1696286" y="493834"/>
                <a:ext cx="185616" cy="18561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673180" y="455454"/>
                <a:ext cx="1991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Times New Roman"/>
                    <a:cs typeface="Times New Roman"/>
                  </a:rPr>
                  <a:t>k</a:t>
                </a:r>
                <a:endParaRPr lang="en-US" sz="10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648966" y="1094740"/>
              <a:ext cx="208722" cy="246221"/>
              <a:chOff x="1673180" y="455454"/>
              <a:chExt cx="208722" cy="246221"/>
            </a:xfrm>
          </p:grpSpPr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>
                <a:off x="1696286" y="493834"/>
                <a:ext cx="185616" cy="18561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673180" y="455454"/>
                <a:ext cx="1991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Times New Roman"/>
                    <a:cs typeface="Times New Roman"/>
                  </a:rPr>
                  <a:t>k</a:t>
                </a:r>
                <a:endParaRPr lang="en-US" sz="10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215110" y="1091565"/>
              <a:ext cx="208722" cy="246221"/>
              <a:chOff x="1673180" y="455454"/>
              <a:chExt cx="208722" cy="246221"/>
            </a:xfrm>
          </p:grpSpPr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>
                <a:off x="1696286" y="493834"/>
                <a:ext cx="185616" cy="18561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673180" y="455454"/>
                <a:ext cx="1991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Times New Roman"/>
                    <a:cs typeface="Times New Roman"/>
                  </a:rPr>
                  <a:t>k</a:t>
                </a:r>
                <a:endParaRPr lang="en-US" sz="10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665960" y="1088390"/>
              <a:ext cx="208722" cy="246221"/>
              <a:chOff x="1673180" y="455454"/>
              <a:chExt cx="208722" cy="246221"/>
            </a:xfrm>
          </p:grpSpPr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>
                <a:off x="1696286" y="493834"/>
                <a:ext cx="185616" cy="18561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673180" y="455454"/>
                <a:ext cx="1991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Times New Roman"/>
                    <a:cs typeface="Times New Roman"/>
                  </a:rPr>
                  <a:t>k</a:t>
                </a:r>
                <a:endParaRPr lang="en-US" sz="10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547741" y="1091565"/>
              <a:ext cx="208722" cy="246221"/>
              <a:chOff x="1673180" y="455454"/>
              <a:chExt cx="208722" cy="246221"/>
            </a:xfrm>
          </p:grpSpPr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1696286" y="493834"/>
                <a:ext cx="185616" cy="18561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673180" y="455454"/>
                <a:ext cx="1991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Times New Roman"/>
                    <a:cs typeface="Times New Roman"/>
                  </a:rPr>
                  <a:t>k</a:t>
                </a:r>
                <a:endParaRPr lang="en-US" sz="10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71" name="Straight Connector 70"/>
            <p:cNvCxnSpPr/>
            <p:nvPr/>
          </p:nvCxnSpPr>
          <p:spPr>
            <a:xfrm flipV="1">
              <a:off x="1876212" y="1323975"/>
              <a:ext cx="0" cy="34963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1419012" y="1318736"/>
              <a:ext cx="1" cy="3488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765212" y="1323975"/>
              <a:ext cx="1" cy="34963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781337" y="1318736"/>
              <a:ext cx="1" cy="35487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4330487" y="1318736"/>
              <a:ext cx="0" cy="35201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667162" y="1318736"/>
              <a:ext cx="1" cy="35487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76801" y="992309"/>
              <a:ext cx="603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Kernel</a:t>
              </a:r>
            </a:p>
            <a:p>
              <a:r>
                <a:rPr lang="en-US" sz="1200" dirty="0" smtClean="0">
                  <a:latin typeface="Times New Roman"/>
                  <a:cs typeface="Times New Roman"/>
                </a:rPr>
                <a:t>Space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V="1">
              <a:off x="1412759" y="712853"/>
              <a:ext cx="3416007" cy="42205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2767751" y="723265"/>
              <a:ext cx="0" cy="40985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347472" y="957384"/>
              <a:ext cx="5634871" cy="635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145795" y="729762"/>
              <a:ext cx="1495195" cy="380853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1367326" y="492844"/>
              <a:ext cx="215072" cy="246221"/>
              <a:chOff x="1666830" y="449104"/>
              <a:chExt cx="215072" cy="246221"/>
            </a:xfrm>
          </p:grpSpPr>
          <p:sp>
            <p:nvSpPr>
              <p:cNvPr id="104" name="Oval 103"/>
              <p:cNvSpPr>
                <a:spLocks noChangeAspect="1"/>
              </p:cNvSpPr>
              <p:nvPr/>
            </p:nvSpPr>
            <p:spPr>
              <a:xfrm>
                <a:off x="1696286" y="493834"/>
                <a:ext cx="185616" cy="18561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666830" y="449104"/>
                <a:ext cx="1991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Times New Roman"/>
                    <a:cs typeface="Times New Roman"/>
                  </a:rPr>
                  <a:t>u</a:t>
                </a:r>
                <a:endParaRPr lang="en-US" sz="10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295275" y="464492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User</a:t>
              </a:r>
            </a:p>
            <a:p>
              <a:r>
                <a:rPr lang="en-US" sz="1200" dirty="0" smtClean="0">
                  <a:latin typeface="Times New Roman"/>
                  <a:cs typeface="Times New Roman"/>
                </a:rPr>
                <a:t>Space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1764792" y="493776"/>
              <a:ext cx="215072" cy="246221"/>
              <a:chOff x="1666830" y="449104"/>
              <a:chExt cx="215072" cy="246221"/>
            </a:xfrm>
          </p:grpSpPr>
          <p:sp>
            <p:nvSpPr>
              <p:cNvPr id="108" name="Oval 107"/>
              <p:cNvSpPr>
                <a:spLocks noChangeAspect="1"/>
              </p:cNvSpPr>
              <p:nvPr/>
            </p:nvSpPr>
            <p:spPr>
              <a:xfrm>
                <a:off x="1696286" y="493834"/>
                <a:ext cx="185616" cy="18561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666830" y="449104"/>
                <a:ext cx="1991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Times New Roman"/>
                    <a:cs typeface="Times New Roman"/>
                  </a:rPr>
                  <a:t>u</a:t>
                </a:r>
                <a:endParaRPr lang="en-US" sz="10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2634801" y="506476"/>
              <a:ext cx="215072" cy="246221"/>
              <a:chOff x="1666830" y="449104"/>
              <a:chExt cx="215072" cy="246221"/>
            </a:xfrm>
          </p:grpSpPr>
          <p:sp>
            <p:nvSpPr>
              <p:cNvPr id="111" name="Oval 110"/>
              <p:cNvSpPr>
                <a:spLocks noChangeAspect="1"/>
              </p:cNvSpPr>
              <p:nvPr/>
            </p:nvSpPr>
            <p:spPr>
              <a:xfrm>
                <a:off x="1696286" y="493834"/>
                <a:ext cx="185616" cy="18561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1666830" y="449104"/>
                <a:ext cx="1991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Times New Roman"/>
                    <a:cs typeface="Times New Roman"/>
                  </a:rPr>
                  <a:t>u</a:t>
                </a:r>
                <a:endParaRPr lang="en-US" sz="10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5581802" y="493776"/>
              <a:ext cx="215072" cy="246221"/>
              <a:chOff x="1666830" y="449104"/>
              <a:chExt cx="215072" cy="246221"/>
            </a:xfrm>
          </p:grpSpPr>
          <p:sp>
            <p:nvSpPr>
              <p:cNvPr id="114" name="Oval 113"/>
              <p:cNvSpPr>
                <a:spLocks noChangeAspect="1"/>
              </p:cNvSpPr>
              <p:nvPr/>
            </p:nvSpPr>
            <p:spPr>
              <a:xfrm>
                <a:off x="1696286" y="493834"/>
                <a:ext cx="185616" cy="18561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666830" y="449104"/>
                <a:ext cx="1991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Times New Roman"/>
                    <a:cs typeface="Times New Roman"/>
                  </a:rPr>
                  <a:t>u</a:t>
                </a:r>
                <a:endParaRPr lang="en-US" sz="10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4020986" y="490601"/>
              <a:ext cx="215072" cy="246221"/>
              <a:chOff x="1666830" y="449104"/>
              <a:chExt cx="215072" cy="246221"/>
            </a:xfrm>
          </p:grpSpPr>
          <p:sp>
            <p:nvSpPr>
              <p:cNvPr id="117" name="Oval 116"/>
              <p:cNvSpPr>
                <a:spLocks noChangeAspect="1"/>
              </p:cNvSpPr>
              <p:nvPr/>
            </p:nvSpPr>
            <p:spPr>
              <a:xfrm>
                <a:off x="1696286" y="493834"/>
                <a:ext cx="185616" cy="18561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666830" y="449104"/>
                <a:ext cx="1991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Times New Roman"/>
                    <a:cs typeface="Times New Roman"/>
                  </a:rPr>
                  <a:t>u</a:t>
                </a:r>
                <a:endParaRPr lang="en-US" sz="10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701548" y="493776"/>
              <a:ext cx="215072" cy="246221"/>
              <a:chOff x="1666830" y="449104"/>
              <a:chExt cx="215072" cy="246221"/>
            </a:xfrm>
          </p:grpSpPr>
          <p:sp>
            <p:nvSpPr>
              <p:cNvPr id="120" name="Oval 119"/>
              <p:cNvSpPr>
                <a:spLocks noChangeAspect="1"/>
              </p:cNvSpPr>
              <p:nvPr/>
            </p:nvSpPr>
            <p:spPr>
              <a:xfrm>
                <a:off x="1696286" y="493834"/>
                <a:ext cx="185616" cy="18561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666830" y="449104"/>
                <a:ext cx="1991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Times New Roman"/>
                    <a:cs typeface="Times New Roman"/>
                  </a:rPr>
                  <a:t>u</a:t>
                </a:r>
                <a:endParaRPr lang="en-US" sz="10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128" name="Straight Connector 127"/>
            <p:cNvCxnSpPr/>
            <p:nvPr/>
          </p:nvCxnSpPr>
          <p:spPr>
            <a:xfrm flipH="1" flipV="1">
              <a:off x="1876212" y="720947"/>
              <a:ext cx="2418566" cy="39754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069166" y="1015365"/>
              <a:ext cx="1013884" cy="276999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……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070602" y="440773"/>
              <a:ext cx="1013884" cy="276999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……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139" name="Straight Connector 138"/>
            <p:cNvCxnSpPr>
              <a:endCxn id="115" idx="2"/>
            </p:cNvCxnSpPr>
            <p:nvPr/>
          </p:nvCxnSpPr>
          <p:spPr>
            <a:xfrm flipV="1">
              <a:off x="4788957" y="739997"/>
              <a:ext cx="892444" cy="38260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1475360" y="723265"/>
              <a:ext cx="381521" cy="40005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559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6850" y="679450"/>
            <a:ext cx="1606550" cy="368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Applications</a:t>
            </a:r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66850" y="1739900"/>
            <a:ext cx="1606550" cy="7683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6850" y="1733550"/>
            <a:ext cx="587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</a:t>
            </a:r>
            <a:r>
              <a:rPr lang="en-US" sz="1200" dirty="0" smtClean="0"/>
              <a:t>ernel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600200" y="2062321"/>
            <a:ext cx="635000" cy="36337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CPU </a:t>
            </a:r>
          </a:p>
          <a:p>
            <a:pPr algn="ctr"/>
            <a:r>
              <a:rPr lang="en-US" sz="1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Scheduler</a:t>
            </a:r>
            <a:endParaRPr lang="en-US" sz="1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6800" y="2062321"/>
            <a:ext cx="635000" cy="36337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Manager</a:t>
            </a:r>
            <a:endParaRPr lang="en-US" sz="1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6850" y="1212850"/>
            <a:ext cx="685800" cy="368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Libraries</a:t>
            </a:r>
            <a:endParaRPr lang="en-US" sz="11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365250" y="311150"/>
            <a:ext cx="0" cy="2286000"/>
          </a:xfrm>
          <a:prstGeom prst="line">
            <a:avLst/>
          </a:prstGeom>
          <a:ln w="15875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58900" y="2603500"/>
            <a:ext cx="1860550" cy="0"/>
          </a:xfrm>
          <a:prstGeom prst="line">
            <a:avLst/>
          </a:prstGeom>
          <a:ln w="15875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87600" y="1216152"/>
            <a:ext cx="685800" cy="368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Runtime</a:t>
            </a:r>
            <a:endParaRPr lang="en-US" sz="11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573489" y="1452345"/>
            <a:ext cx="126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Software Stack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7" name="Oval Callout 26"/>
          <p:cNvSpPr/>
          <p:nvPr/>
        </p:nvSpPr>
        <p:spPr>
          <a:xfrm>
            <a:off x="1981200" y="311150"/>
            <a:ext cx="1092200" cy="298450"/>
          </a:xfrm>
          <a:prstGeom prst="wedgeEllipseCallout">
            <a:avLst>
              <a:gd name="adj1" fmla="val -33687"/>
              <a:gd name="adj2" fmla="val 7316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Compiler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079625" y="1390650"/>
            <a:ext cx="393192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752725" y="973538"/>
            <a:ext cx="0" cy="34925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743200" y="1489075"/>
            <a:ext cx="0" cy="34925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54200" y="1482725"/>
            <a:ext cx="0" cy="34925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866900" y="967188"/>
            <a:ext cx="0" cy="34925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63559" y="2548591"/>
            <a:ext cx="10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Components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315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ocument 36"/>
          <p:cNvSpPr/>
          <p:nvPr/>
        </p:nvSpPr>
        <p:spPr>
          <a:xfrm>
            <a:off x="2491658" y="2003425"/>
            <a:ext cx="1559699" cy="1069974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24931" y="2209799"/>
            <a:ext cx="9652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419" y="1970897"/>
            <a:ext cx="906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Processor 1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01130" y="2285998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Core 1</a:t>
            </a:r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00454" y="2558287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54926" y="2285992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Core 2</a:t>
            </a:r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54250" y="2558281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Core N</a:t>
            </a:r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91427" y="2483288"/>
            <a:ext cx="384721" cy="230832"/>
          </a:xfrm>
          <a:prstGeom prst="rect">
            <a:avLst/>
          </a:prstGeom>
          <a:noFill/>
          <a:effectLst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1500" dirty="0" smtClean="0">
                <a:latin typeface="Times New Roman"/>
                <a:cs typeface="Times New Roman"/>
              </a:rPr>
              <a:t>……</a:t>
            </a:r>
            <a:endParaRPr lang="en-US" sz="1500" dirty="0">
              <a:latin typeface="Times New Roman"/>
              <a:cs typeface="Times New Roman"/>
            </a:endParaRPr>
          </a:p>
        </p:txBody>
      </p:sp>
      <p:sp>
        <p:nvSpPr>
          <p:cNvPr id="38" name="Left-Right Arrow 37"/>
          <p:cNvSpPr/>
          <p:nvPr/>
        </p:nvSpPr>
        <p:spPr>
          <a:xfrm>
            <a:off x="2736908" y="2439154"/>
            <a:ext cx="289032" cy="145295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549841" y="2288982"/>
            <a:ext cx="180975" cy="4473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2437766" y="2437007"/>
            <a:ext cx="38478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DRAM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84508" y="2846309"/>
            <a:ext cx="56026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Domain 1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45" name="Document 44"/>
          <p:cNvSpPr/>
          <p:nvPr/>
        </p:nvSpPr>
        <p:spPr>
          <a:xfrm>
            <a:off x="2481955" y="3464528"/>
            <a:ext cx="1559699" cy="1069974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015228" y="3670902"/>
            <a:ext cx="9652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38716" y="3432000"/>
            <a:ext cx="906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Processor 3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91427" y="3747101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Core 1</a:t>
            </a:r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90751" y="4019390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545223" y="3747095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Core 2</a:t>
            </a:r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44547" y="4019384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Core N</a:t>
            </a:r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81724" y="3944391"/>
            <a:ext cx="384721" cy="230832"/>
          </a:xfrm>
          <a:prstGeom prst="rect">
            <a:avLst/>
          </a:prstGeom>
          <a:noFill/>
          <a:effectLst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1500" dirty="0" smtClean="0">
                <a:latin typeface="Times New Roman"/>
                <a:cs typeface="Times New Roman"/>
              </a:rPr>
              <a:t>……</a:t>
            </a:r>
            <a:endParaRPr lang="en-US" sz="1500" dirty="0">
              <a:latin typeface="Times New Roman"/>
              <a:cs typeface="Times New Roman"/>
            </a:endParaRPr>
          </a:p>
        </p:txBody>
      </p:sp>
      <p:sp>
        <p:nvSpPr>
          <p:cNvPr id="53" name="Left-Right Arrow 52"/>
          <p:cNvSpPr/>
          <p:nvPr/>
        </p:nvSpPr>
        <p:spPr>
          <a:xfrm>
            <a:off x="2727205" y="3900257"/>
            <a:ext cx="289032" cy="145295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540138" y="3750085"/>
            <a:ext cx="180975" cy="4473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2428063" y="3898110"/>
            <a:ext cx="38478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DRAM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74805" y="4307412"/>
            <a:ext cx="56026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Domain 3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57" name="Document 56"/>
          <p:cNvSpPr/>
          <p:nvPr/>
        </p:nvSpPr>
        <p:spPr>
          <a:xfrm>
            <a:off x="4525836" y="2006676"/>
            <a:ext cx="1559699" cy="1069974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059109" y="2213050"/>
            <a:ext cx="9652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82597" y="1974148"/>
            <a:ext cx="906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Processor 2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135308" y="2289249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Core 1</a:t>
            </a:r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34632" y="2561538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89104" y="2289243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Core 2</a:t>
            </a:r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588428" y="2561532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Core N</a:t>
            </a:r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125605" y="2486539"/>
            <a:ext cx="384721" cy="230832"/>
          </a:xfrm>
          <a:prstGeom prst="rect">
            <a:avLst/>
          </a:prstGeom>
          <a:noFill/>
          <a:effectLst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1500" dirty="0" smtClean="0">
                <a:latin typeface="Times New Roman"/>
                <a:cs typeface="Times New Roman"/>
              </a:rPr>
              <a:t>……</a:t>
            </a:r>
            <a:endParaRPr lang="en-US" sz="1500" dirty="0">
              <a:latin typeface="Times New Roman"/>
              <a:cs typeface="Times New Roman"/>
            </a:endParaRPr>
          </a:p>
        </p:txBody>
      </p:sp>
      <p:sp>
        <p:nvSpPr>
          <p:cNvPr id="65" name="Left-Right Arrow 64"/>
          <p:cNvSpPr/>
          <p:nvPr/>
        </p:nvSpPr>
        <p:spPr>
          <a:xfrm>
            <a:off x="4771086" y="2442405"/>
            <a:ext cx="289032" cy="145295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584019" y="2292233"/>
            <a:ext cx="180975" cy="4473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4471944" y="2440258"/>
            <a:ext cx="38478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DRAM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618686" y="2849560"/>
            <a:ext cx="56026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Domain 2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69" name="Document 68"/>
          <p:cNvSpPr/>
          <p:nvPr/>
        </p:nvSpPr>
        <p:spPr>
          <a:xfrm>
            <a:off x="4516133" y="3467779"/>
            <a:ext cx="1559699" cy="1069974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049406" y="3674153"/>
            <a:ext cx="9652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72894" y="3435251"/>
            <a:ext cx="906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Processor </a:t>
            </a:r>
            <a:r>
              <a:rPr lang="en-US" sz="10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125605" y="3750352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Core 1</a:t>
            </a:r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124929" y="4022641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579401" y="3750346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Core 2</a:t>
            </a:r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578725" y="4022635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Core N</a:t>
            </a:r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115902" y="3947642"/>
            <a:ext cx="384721" cy="230832"/>
          </a:xfrm>
          <a:prstGeom prst="rect">
            <a:avLst/>
          </a:prstGeom>
          <a:noFill/>
          <a:effectLst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1500" dirty="0" smtClean="0">
                <a:latin typeface="Times New Roman"/>
                <a:cs typeface="Times New Roman"/>
              </a:rPr>
              <a:t>……</a:t>
            </a:r>
            <a:endParaRPr lang="en-US" sz="1500" dirty="0">
              <a:latin typeface="Times New Roman"/>
              <a:cs typeface="Times New Roman"/>
            </a:endParaRPr>
          </a:p>
        </p:txBody>
      </p:sp>
      <p:sp>
        <p:nvSpPr>
          <p:cNvPr id="77" name="Left-Right Arrow 76"/>
          <p:cNvSpPr/>
          <p:nvPr/>
        </p:nvSpPr>
        <p:spPr>
          <a:xfrm>
            <a:off x="4761383" y="3903508"/>
            <a:ext cx="289032" cy="145295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574316" y="3753336"/>
            <a:ext cx="180975" cy="4473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 rot="16200000">
            <a:off x="4462241" y="3901361"/>
            <a:ext cx="38478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DRAM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08983" y="4310663"/>
            <a:ext cx="56026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Domain 4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81" name="Left-Right Arrow 80"/>
          <p:cNvSpPr/>
          <p:nvPr/>
        </p:nvSpPr>
        <p:spPr>
          <a:xfrm>
            <a:off x="4040572" y="2445503"/>
            <a:ext cx="485263" cy="177045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-Right Arrow 81"/>
          <p:cNvSpPr/>
          <p:nvPr/>
        </p:nvSpPr>
        <p:spPr>
          <a:xfrm>
            <a:off x="4032307" y="3924690"/>
            <a:ext cx="485263" cy="177045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-Right Arrow 82"/>
          <p:cNvSpPr/>
          <p:nvPr/>
        </p:nvSpPr>
        <p:spPr>
          <a:xfrm rot="5400000">
            <a:off x="3020650" y="3143635"/>
            <a:ext cx="471243" cy="177045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Left-Right Arrow 83"/>
          <p:cNvSpPr/>
          <p:nvPr/>
        </p:nvSpPr>
        <p:spPr>
          <a:xfrm rot="5400000">
            <a:off x="5071700" y="3143635"/>
            <a:ext cx="471243" cy="177045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Inherent Heterogeneity of NUMA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3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60405" y="3547170"/>
            <a:ext cx="692150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/>
              <a:t>Scheduling </a:t>
            </a:r>
          </a:p>
          <a:p>
            <a:pPr algn="ctr"/>
            <a:r>
              <a:rPr lang="en-US" sz="1100" dirty="0" smtClean="0"/>
              <a:t>Points</a:t>
            </a:r>
            <a:endParaRPr lang="en-US" sz="11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528158" y="5263678"/>
            <a:ext cx="535524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534508" y="3512859"/>
            <a:ext cx="0" cy="1757169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528158" y="4736192"/>
            <a:ext cx="5355242" cy="11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370" y="4869221"/>
            <a:ext cx="596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Kernel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687246" y="4236010"/>
            <a:ext cx="118345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/>
              <a:t>Runtime:</a:t>
            </a:r>
          </a:p>
          <a:p>
            <a:pPr algn="ctr"/>
            <a:r>
              <a:rPr lang="en-US" sz="1100" b="1" dirty="0" smtClean="0"/>
              <a:t>Central Control Unit</a:t>
            </a:r>
            <a:endParaRPr lang="en-US" sz="1100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28158" y="4142028"/>
            <a:ext cx="535524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5400000">
            <a:off x="920633" y="4391723"/>
            <a:ext cx="1088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Software Stack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418205" y="4230950"/>
            <a:ext cx="1008698" cy="416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6" name="TextBox 35"/>
          <p:cNvSpPr txBox="1"/>
          <p:nvPr/>
        </p:nvSpPr>
        <p:spPr>
          <a:xfrm>
            <a:off x="2380105" y="4223829"/>
            <a:ext cx="1093070" cy="2243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/>
              <a:t>Virtual Memory </a:t>
            </a:r>
          </a:p>
          <a:p>
            <a:pPr algn="ctr"/>
            <a:r>
              <a:rPr lang="en-US" sz="1100" dirty="0"/>
              <a:t>M</a:t>
            </a:r>
            <a:r>
              <a:rPr lang="en-US" sz="1100" dirty="0" smtClean="0"/>
              <a:t>anager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3438430" y="3547170"/>
            <a:ext cx="932005" cy="35712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4" name="TextBox 33"/>
          <p:cNvSpPr txBox="1"/>
          <p:nvPr/>
        </p:nvSpPr>
        <p:spPr>
          <a:xfrm>
            <a:off x="3431727" y="3492309"/>
            <a:ext cx="940706" cy="430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/>
              <a:t>Instrumented</a:t>
            </a:r>
          </a:p>
          <a:p>
            <a:pPr algn="ctr"/>
            <a:r>
              <a:rPr lang="en-US" sz="1100" dirty="0" smtClean="0"/>
              <a:t>Applications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2044700" y="3528993"/>
            <a:ext cx="1107034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/>
              <a:t>Sharing/Reference</a:t>
            </a:r>
          </a:p>
          <a:p>
            <a:pPr algn="ctr"/>
            <a:r>
              <a:rPr lang="en-US" sz="1100" dirty="0" smtClean="0"/>
              <a:t>Patterns</a:t>
            </a:r>
            <a:endParaRPr lang="en-US" sz="11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333263" y="4784242"/>
            <a:ext cx="1119891" cy="410285"/>
            <a:chOff x="5396356" y="2672888"/>
            <a:chExt cx="1060586" cy="385100"/>
          </a:xfrm>
        </p:grpSpPr>
        <p:sp>
          <p:nvSpPr>
            <p:cNvPr id="31" name="Rectangle 30"/>
            <p:cNvSpPr/>
            <p:nvPr/>
          </p:nvSpPr>
          <p:spPr>
            <a:xfrm>
              <a:off x="5434704" y="2717800"/>
              <a:ext cx="1004196" cy="3401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96356" y="2672888"/>
              <a:ext cx="1060586" cy="21058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 smtClean="0"/>
                <a:t>Physical Memory </a:t>
              </a:r>
            </a:p>
            <a:p>
              <a:pPr algn="ctr"/>
              <a:r>
                <a:rPr lang="en-US" sz="1100" dirty="0"/>
                <a:t>M</a:t>
              </a:r>
              <a:r>
                <a:rPr lang="en-US" sz="1100" dirty="0" smtClean="0"/>
                <a:t>anager</a:t>
              </a:r>
              <a:endParaRPr lang="en-US" sz="11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93602" y="4569139"/>
            <a:ext cx="691739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/>
              <a:t> Allocation</a:t>
            </a:r>
          </a:p>
          <a:p>
            <a:pPr algn="ctr"/>
            <a:r>
              <a:rPr lang="en-US" sz="1100" dirty="0" smtClean="0"/>
              <a:t>Instruction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341695" y="5263678"/>
            <a:ext cx="1544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Basic Components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391337" y="4289902"/>
            <a:ext cx="1059401" cy="240465"/>
            <a:chOff x="5422900" y="2697469"/>
            <a:chExt cx="1003300" cy="225704"/>
          </a:xfrm>
        </p:grpSpPr>
        <p:sp>
          <p:nvSpPr>
            <p:cNvPr id="29" name="Rectangle 28"/>
            <p:cNvSpPr/>
            <p:nvPr/>
          </p:nvSpPr>
          <p:spPr>
            <a:xfrm>
              <a:off x="5429250" y="2736851"/>
              <a:ext cx="996950" cy="1863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22900" y="2697469"/>
              <a:ext cx="990600" cy="12785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 smtClean="0"/>
                <a:t>Task Scheduler</a:t>
              </a:r>
              <a:endParaRPr lang="en-US" sz="11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94897" y="4832086"/>
            <a:ext cx="1059401" cy="247604"/>
            <a:chOff x="5422900" y="2690768"/>
            <a:chExt cx="1003300" cy="232405"/>
          </a:xfrm>
        </p:grpSpPr>
        <p:sp>
          <p:nvSpPr>
            <p:cNvPr id="27" name="Rectangle 26"/>
            <p:cNvSpPr/>
            <p:nvPr/>
          </p:nvSpPr>
          <p:spPr>
            <a:xfrm>
              <a:off x="5429250" y="2736851"/>
              <a:ext cx="996950" cy="18632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22900" y="2690768"/>
              <a:ext cx="990600" cy="12785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 smtClean="0"/>
                <a:t>Task Scheduler</a:t>
              </a:r>
              <a:endParaRPr lang="en-US" sz="1100" dirty="0"/>
            </a:p>
          </p:txBody>
        </p:sp>
      </p:grpSp>
      <p:sp>
        <p:nvSpPr>
          <p:cNvPr id="21" name="Up Arrow 20"/>
          <p:cNvSpPr/>
          <p:nvPr/>
        </p:nvSpPr>
        <p:spPr>
          <a:xfrm>
            <a:off x="4560595" y="4530362"/>
            <a:ext cx="704032" cy="350820"/>
          </a:xfrm>
          <a:prstGeom prst="upArrow">
            <a:avLst>
              <a:gd name="adj1" fmla="val 50000"/>
              <a:gd name="adj2" fmla="val 4228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2" name="TextBox 21"/>
          <p:cNvSpPr txBox="1"/>
          <p:nvPr/>
        </p:nvSpPr>
        <p:spPr>
          <a:xfrm>
            <a:off x="4740567" y="4599972"/>
            <a:ext cx="228260" cy="136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</a:t>
            </a:r>
            <a:endParaRPr lang="en-US" sz="1100" dirty="0"/>
          </a:p>
        </p:txBody>
      </p:sp>
      <p:sp>
        <p:nvSpPr>
          <p:cNvPr id="23" name="Bent Arrow 22"/>
          <p:cNvSpPr/>
          <p:nvPr/>
        </p:nvSpPr>
        <p:spPr>
          <a:xfrm rot="5400000">
            <a:off x="4381512" y="3686628"/>
            <a:ext cx="630162" cy="648321"/>
          </a:xfrm>
          <a:prstGeom prst="bentArrow">
            <a:avLst>
              <a:gd name="adj1" fmla="val 13576"/>
              <a:gd name="adj2" fmla="val 13937"/>
              <a:gd name="adj3" fmla="val 21977"/>
              <a:gd name="adj4" fmla="val 65931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4" name="Bent Arrow 23"/>
          <p:cNvSpPr/>
          <p:nvPr/>
        </p:nvSpPr>
        <p:spPr>
          <a:xfrm rot="16200000" flipH="1">
            <a:off x="2860897" y="3669039"/>
            <a:ext cx="539342" cy="592669"/>
          </a:xfrm>
          <a:prstGeom prst="bentArrow">
            <a:avLst>
              <a:gd name="adj1" fmla="val 16011"/>
              <a:gd name="adj2" fmla="val 15231"/>
              <a:gd name="adj3" fmla="val 25000"/>
              <a:gd name="adj4" fmla="val 73823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5" name="Curved Down Arrow 24"/>
          <p:cNvSpPr/>
          <p:nvPr/>
        </p:nvSpPr>
        <p:spPr>
          <a:xfrm rot="5400000">
            <a:off x="3313960" y="4639174"/>
            <a:ext cx="549330" cy="306308"/>
          </a:xfrm>
          <a:prstGeom prst="curved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6" name="Left-Right Arrow 25"/>
          <p:cNvSpPr/>
          <p:nvPr/>
        </p:nvSpPr>
        <p:spPr>
          <a:xfrm>
            <a:off x="3434102" y="4371029"/>
            <a:ext cx="963940" cy="132881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6" name="TextBox 45"/>
          <p:cNvSpPr txBox="1"/>
          <p:nvPr/>
        </p:nvSpPr>
        <p:spPr>
          <a:xfrm>
            <a:off x="6064250" y="3865056"/>
            <a:ext cx="798004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/>
              <a:t>Application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1566258" y="4362001"/>
            <a:ext cx="52613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 Memory </a:t>
            </a:r>
          </a:p>
          <a:p>
            <a:pPr algn="ctr"/>
            <a:r>
              <a:rPr lang="en-US" sz="1100" dirty="0"/>
              <a:t>U</a:t>
            </a:r>
            <a:r>
              <a:rPr lang="en-US" sz="1100" dirty="0" smtClean="0"/>
              <a:t>se Info</a:t>
            </a:r>
            <a:endParaRPr lang="en-US" sz="1100" dirty="0"/>
          </a:p>
        </p:txBody>
      </p:sp>
      <p:sp>
        <p:nvSpPr>
          <p:cNvPr id="38" name="Curved Down Arrow 37"/>
          <p:cNvSpPr/>
          <p:nvPr/>
        </p:nvSpPr>
        <p:spPr>
          <a:xfrm rot="16625557">
            <a:off x="1957644" y="4592551"/>
            <a:ext cx="549330" cy="306308"/>
          </a:xfrm>
          <a:prstGeom prst="curved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43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60405" y="3547170"/>
            <a:ext cx="692150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/>
              <a:t>Scheduling </a:t>
            </a:r>
          </a:p>
          <a:p>
            <a:pPr algn="ctr"/>
            <a:r>
              <a:rPr lang="en-US" sz="1100" dirty="0" smtClean="0"/>
              <a:t>Points</a:t>
            </a:r>
            <a:endParaRPr lang="en-US" sz="11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528158" y="5263678"/>
            <a:ext cx="535524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534508" y="3512859"/>
            <a:ext cx="0" cy="1757169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528158" y="4719443"/>
            <a:ext cx="5241682" cy="1792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40959" y="4856210"/>
            <a:ext cx="596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Kernel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629364" y="4252912"/>
            <a:ext cx="118345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/>
              <a:t>Runtime:</a:t>
            </a:r>
          </a:p>
          <a:p>
            <a:pPr algn="ctr"/>
            <a:r>
              <a:rPr lang="en-US" sz="900" b="1" dirty="0" smtClean="0"/>
              <a:t>Central Control Unit</a:t>
            </a:r>
            <a:endParaRPr lang="en-US" sz="900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28158" y="4142028"/>
            <a:ext cx="521297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862507" y="4305259"/>
            <a:ext cx="1088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Software Stack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418205" y="4230950"/>
            <a:ext cx="1008698" cy="416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6" name="TextBox 35"/>
          <p:cNvSpPr txBox="1"/>
          <p:nvPr/>
        </p:nvSpPr>
        <p:spPr>
          <a:xfrm>
            <a:off x="2380105" y="4223829"/>
            <a:ext cx="1093070" cy="2243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/>
              <a:t>Virtual Memory </a:t>
            </a:r>
          </a:p>
          <a:p>
            <a:pPr algn="ctr"/>
            <a:r>
              <a:rPr lang="en-US" sz="1100" dirty="0"/>
              <a:t>M</a:t>
            </a:r>
            <a:r>
              <a:rPr lang="en-US" sz="1100" dirty="0" smtClean="0"/>
              <a:t>anager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3438430" y="3547170"/>
            <a:ext cx="932005" cy="35712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4" name="TextBox 33"/>
          <p:cNvSpPr txBox="1"/>
          <p:nvPr/>
        </p:nvSpPr>
        <p:spPr>
          <a:xfrm>
            <a:off x="3431727" y="3492309"/>
            <a:ext cx="940706" cy="430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/>
              <a:t>Instrumented</a:t>
            </a:r>
          </a:p>
          <a:p>
            <a:pPr algn="ctr"/>
            <a:r>
              <a:rPr lang="en-US" sz="1100" dirty="0" smtClean="0"/>
              <a:t>Applications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603274" y="3396465"/>
            <a:ext cx="1580659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900" smtClean="0"/>
              <a:t>(1) Mem Sharing Patterns</a:t>
            </a:r>
          </a:p>
          <a:p>
            <a:pPr algn="ctr"/>
            <a:r>
              <a:rPr lang="en-US" sz="900" smtClean="0"/>
              <a:t>(2) App Context Info for Data Obj</a:t>
            </a:r>
          </a:p>
          <a:p>
            <a:pPr algn="ctr"/>
            <a:r>
              <a:rPr lang="en-US" sz="900" smtClean="0"/>
              <a:t>(3) Domain Specific Info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333263" y="4784242"/>
            <a:ext cx="1119891" cy="410285"/>
            <a:chOff x="5396356" y="2672888"/>
            <a:chExt cx="1060586" cy="385100"/>
          </a:xfrm>
        </p:grpSpPr>
        <p:sp>
          <p:nvSpPr>
            <p:cNvPr id="31" name="Rectangle 30"/>
            <p:cNvSpPr/>
            <p:nvPr/>
          </p:nvSpPr>
          <p:spPr>
            <a:xfrm>
              <a:off x="5434704" y="2717800"/>
              <a:ext cx="1004196" cy="3401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96356" y="2672888"/>
              <a:ext cx="1060586" cy="21058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 smtClean="0"/>
                <a:t>Physical Memory </a:t>
              </a:r>
            </a:p>
            <a:p>
              <a:pPr algn="ctr"/>
              <a:r>
                <a:rPr lang="en-US" sz="1100" dirty="0"/>
                <a:t>M</a:t>
              </a:r>
              <a:r>
                <a:rPr lang="en-US" sz="1100" dirty="0" smtClean="0"/>
                <a:t>anager</a:t>
              </a:r>
              <a:endParaRPr lang="en-US" sz="11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341695" y="5263678"/>
            <a:ext cx="1544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Basic Components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09402" y="4293083"/>
            <a:ext cx="1059401" cy="240465"/>
            <a:chOff x="5422900" y="2697469"/>
            <a:chExt cx="1003300" cy="225704"/>
          </a:xfrm>
        </p:grpSpPr>
        <p:sp>
          <p:nvSpPr>
            <p:cNvPr id="29" name="Rectangle 28"/>
            <p:cNvSpPr/>
            <p:nvPr/>
          </p:nvSpPr>
          <p:spPr>
            <a:xfrm>
              <a:off x="5429250" y="2736851"/>
              <a:ext cx="996950" cy="1863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22900" y="2697469"/>
              <a:ext cx="990600" cy="12785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 smtClean="0"/>
                <a:t>Task Scheduler</a:t>
              </a:r>
              <a:endParaRPr lang="en-US" sz="1100" dirty="0"/>
            </a:p>
          </p:txBody>
        </p:sp>
      </p:grpSp>
      <p:sp>
        <p:nvSpPr>
          <p:cNvPr id="23" name="Bent Arrow 22"/>
          <p:cNvSpPr/>
          <p:nvPr/>
        </p:nvSpPr>
        <p:spPr>
          <a:xfrm rot="5400000">
            <a:off x="4381512" y="3686628"/>
            <a:ext cx="630162" cy="648321"/>
          </a:xfrm>
          <a:prstGeom prst="bentArrow">
            <a:avLst>
              <a:gd name="adj1" fmla="val 13576"/>
              <a:gd name="adj2" fmla="val 13937"/>
              <a:gd name="adj3" fmla="val 21977"/>
              <a:gd name="adj4" fmla="val 65931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4" name="Bent Arrow 23"/>
          <p:cNvSpPr/>
          <p:nvPr/>
        </p:nvSpPr>
        <p:spPr>
          <a:xfrm rot="16200000" flipH="1">
            <a:off x="2860897" y="3669039"/>
            <a:ext cx="539342" cy="592669"/>
          </a:xfrm>
          <a:prstGeom prst="bentArrow">
            <a:avLst>
              <a:gd name="adj1" fmla="val 16011"/>
              <a:gd name="adj2" fmla="val 15231"/>
              <a:gd name="adj3" fmla="val 25000"/>
              <a:gd name="adj4" fmla="val 73823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6" name="Left-Right Arrow 25"/>
          <p:cNvSpPr/>
          <p:nvPr/>
        </p:nvSpPr>
        <p:spPr>
          <a:xfrm>
            <a:off x="3466964" y="4371030"/>
            <a:ext cx="1129028" cy="118058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6" name="TextBox 45"/>
          <p:cNvSpPr txBox="1"/>
          <p:nvPr/>
        </p:nvSpPr>
        <p:spPr>
          <a:xfrm>
            <a:off x="5840959" y="3860213"/>
            <a:ext cx="798004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/>
              <a:t>Application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1566258" y="4362001"/>
            <a:ext cx="52613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 Memory </a:t>
            </a:r>
          </a:p>
          <a:p>
            <a:pPr algn="ctr"/>
            <a:r>
              <a:rPr lang="en-US" sz="1100" dirty="0"/>
              <a:t>U</a:t>
            </a:r>
            <a:r>
              <a:rPr lang="en-US" sz="1100" dirty="0" smtClean="0"/>
              <a:t>se Info</a:t>
            </a:r>
            <a:endParaRPr lang="en-US" sz="1100" dirty="0"/>
          </a:p>
        </p:txBody>
      </p:sp>
      <p:sp>
        <p:nvSpPr>
          <p:cNvPr id="38" name="Curved Down Arrow 37"/>
          <p:cNvSpPr/>
          <p:nvPr/>
        </p:nvSpPr>
        <p:spPr>
          <a:xfrm rot="16625557">
            <a:off x="1957644" y="4592551"/>
            <a:ext cx="549330" cy="306308"/>
          </a:xfrm>
          <a:prstGeom prst="curved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670179" y="3893080"/>
            <a:ext cx="332137" cy="89116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66231" y="4121823"/>
            <a:ext cx="379602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smtClean="0"/>
              <a:t>User level</a:t>
            </a:r>
            <a:endParaRPr 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682588" y="4818375"/>
            <a:ext cx="691739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smtClean="0"/>
              <a:t> </a:t>
            </a:r>
            <a:r>
              <a:rPr lang="en-US" sz="1100"/>
              <a:t>M</a:t>
            </a:r>
            <a:r>
              <a:rPr lang="en-US" sz="1100" smtClean="0"/>
              <a:t>em Alloc</a:t>
            </a:r>
            <a:endParaRPr lang="en-US" sz="1100" dirty="0" smtClean="0"/>
          </a:p>
          <a:p>
            <a:pPr algn="ctr"/>
            <a:r>
              <a:rPr lang="en-US" sz="1100" dirty="0" smtClean="0"/>
              <a:t>Instruction</a:t>
            </a:r>
            <a:endParaRPr lang="en-US" sz="1100" dirty="0"/>
          </a:p>
        </p:txBody>
      </p:sp>
      <p:sp>
        <p:nvSpPr>
          <p:cNvPr id="25" name="Curved Down Arrow 24"/>
          <p:cNvSpPr/>
          <p:nvPr/>
        </p:nvSpPr>
        <p:spPr>
          <a:xfrm rot="5400000">
            <a:off x="3313960" y="4639174"/>
            <a:ext cx="549330" cy="306308"/>
          </a:xfrm>
          <a:prstGeom prst="curved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29326" y="3173445"/>
            <a:ext cx="108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Application Info</a:t>
            </a:r>
            <a:endParaRPr lang="en-US" sz="1100"/>
          </a:p>
        </p:txBody>
      </p:sp>
      <p:sp>
        <p:nvSpPr>
          <p:cNvPr id="41" name="Left-Right Arrow 40"/>
          <p:cNvSpPr/>
          <p:nvPr/>
        </p:nvSpPr>
        <p:spPr>
          <a:xfrm rot="5400000">
            <a:off x="4978243" y="4674107"/>
            <a:ext cx="361555" cy="98780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43" name="Group 42"/>
          <p:cNvGrpSpPr/>
          <p:nvPr/>
        </p:nvGrpSpPr>
        <p:grpSpPr>
          <a:xfrm>
            <a:off x="4602696" y="4879521"/>
            <a:ext cx="1059401" cy="240465"/>
            <a:chOff x="5422900" y="2697469"/>
            <a:chExt cx="1003300" cy="225704"/>
          </a:xfrm>
        </p:grpSpPr>
        <p:sp>
          <p:nvSpPr>
            <p:cNvPr id="44" name="Rectangle 43"/>
            <p:cNvSpPr/>
            <p:nvPr/>
          </p:nvSpPr>
          <p:spPr>
            <a:xfrm>
              <a:off x="5429250" y="2736851"/>
              <a:ext cx="996950" cy="1863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22900" y="2697469"/>
              <a:ext cx="990600" cy="12785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 smtClean="0"/>
                <a:t>Task Scheduler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40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4136486" y="2573344"/>
            <a:ext cx="3563253" cy="8089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44305" y="2461687"/>
            <a:ext cx="73589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Times New Roman"/>
                <a:cs typeface="Times New Roman"/>
              </a:rPr>
              <a:t>Node-local</a:t>
            </a:r>
            <a:endParaRPr lang="en-US" sz="1100" dirty="0">
              <a:latin typeface="Times New Roman"/>
              <a:cs typeface="Times New Roman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15539" y="2457946"/>
            <a:ext cx="0" cy="25931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77655" y="2707825"/>
            <a:ext cx="466794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……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51" y="3032830"/>
            <a:ext cx="83820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Times New Roman"/>
                <a:cs typeface="Times New Roman"/>
              </a:rPr>
              <a:t>Read-mostly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5500" y="2717043"/>
            <a:ext cx="1186256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25500" y="2152663"/>
            <a:ext cx="1690" cy="56412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984946" y="3034270"/>
            <a:ext cx="341240" cy="29038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12442" y="3040170"/>
            <a:ext cx="373600" cy="28645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84946" y="3326623"/>
            <a:ext cx="950548" cy="3108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017017" y="2580775"/>
            <a:ext cx="2103503" cy="10274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95425" y="2473466"/>
            <a:ext cx="1143001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Times New Roman"/>
                <a:cs typeface="Times New Roman"/>
              </a:rPr>
              <a:t>Node-Balanced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36486" y="2717703"/>
            <a:ext cx="1186256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13744" y="2746737"/>
            <a:ext cx="61429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latin typeface="Times New Roman"/>
                <a:cs typeface="Times New Roman"/>
              </a:rPr>
              <a:t>Node_1</a:t>
            </a:r>
            <a:endParaRPr lang="en-US" sz="1100" dirty="0">
              <a:latin typeface="Times New Roman"/>
              <a:cs typeface="Times New Roman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136486" y="2467116"/>
            <a:ext cx="0" cy="25802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34352" y="2746237"/>
            <a:ext cx="73252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err="1" smtClean="0">
                <a:latin typeface="Times New Roman"/>
                <a:cs typeface="Times New Roman"/>
              </a:rPr>
              <a:t>Node_m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17017" y="2720222"/>
            <a:ext cx="2119469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8884323" y="2161411"/>
            <a:ext cx="1672" cy="56330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6738" y="3600819"/>
            <a:ext cx="363243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Private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42323" y="3597832"/>
            <a:ext cx="520037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Prod-cons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26186" y="2719200"/>
            <a:ext cx="1186256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28610" y="3517957"/>
            <a:ext cx="589905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  Migratory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828880" y="2263890"/>
            <a:ext cx="8057115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50076" y="2152663"/>
            <a:ext cx="1037325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Times New Roman"/>
                <a:cs typeface="Times New Roman"/>
              </a:rPr>
              <a:t>Virtual Address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935494" y="3324656"/>
            <a:ext cx="950548" cy="3108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652475" y="3034270"/>
            <a:ext cx="354802" cy="20954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36486" y="3031091"/>
            <a:ext cx="372365" cy="21272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652475" y="3243811"/>
            <a:ext cx="950548" cy="3108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07755" y="3242311"/>
            <a:ext cx="950548" cy="3108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58303" y="3243811"/>
            <a:ext cx="950548" cy="3108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75753" y="3519470"/>
            <a:ext cx="111336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Randomly-shared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28272" y="3501047"/>
            <a:ext cx="917331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Falsely-shared</a:t>
            </a:r>
          </a:p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(interleaved)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60524" y="3039285"/>
            <a:ext cx="917331" cy="35394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Falsely-shared</a:t>
            </a:r>
          </a:p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(Block-wise)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512442" y="2720525"/>
            <a:ext cx="1186256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699739" y="2719772"/>
            <a:ext cx="1186256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7699739" y="2457033"/>
            <a:ext cx="0" cy="25802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17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48556</TotalTime>
  <Words>310</Words>
  <Application>Microsoft Macintosh PowerPoint</Application>
  <PresentationFormat>On-screen Show (4:3)</PresentationFormat>
  <Paragraphs>174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Inherent Heterogeneity of NUMA </vt:lpstr>
      <vt:lpstr>PowerPoint Presentation</vt:lpstr>
      <vt:lpstr>PowerPoint Presentation</vt:lpstr>
      <vt:lpstr>PowerPoint Presentation</vt:lpstr>
      <vt:lpstr>PowerPoint Presentation</vt:lpstr>
    </vt:vector>
  </TitlesOfParts>
  <Company>UTSA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Tongping Liu</dc:creator>
  <cp:lastModifiedBy>Tongping Liu</cp:lastModifiedBy>
  <cp:revision>142</cp:revision>
  <dcterms:created xsi:type="dcterms:W3CDTF">2015-12-09T16:37:30Z</dcterms:created>
  <dcterms:modified xsi:type="dcterms:W3CDTF">2018-01-22T04:02:55Z</dcterms:modified>
</cp:coreProperties>
</file>