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72" r:id="rId3"/>
    <p:sldId id="273" r:id="rId4"/>
    <p:sldId id="275" r:id="rId5"/>
    <p:sldId id="276" r:id="rId6"/>
    <p:sldId id="27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65C"/>
    <a:srgbClr val="FA9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784" y="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96B6B-8896-9448-B5DB-9F2B15F54141}" type="datetimeFigureOut">
              <a:rPr lang="en-US" smtClean="0"/>
              <a:t>6/15/17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2B123-5EB4-E745-82F3-722570B1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68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However, current</a:t>
            </a:r>
            <a:r>
              <a:rPr lang="en-US" baseline="0" dirty="0" smtClean="0"/>
              <a:t> status: </a:t>
            </a:r>
          </a:p>
          <a:p>
            <a:pPr marL="228600" indent="-228600">
              <a:buAutoNum type="arabicPeriod"/>
            </a:pPr>
            <a:r>
              <a:rPr lang="en-US" dirty="0" smtClean="0"/>
              <a:t>The user space memory allocator is unaware of access patterns of objects (Vertically)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There is no sufficient cooperation between the user space allocator and  the physical memory allocator in OS  (Vertically)</a:t>
            </a:r>
          </a:p>
          <a:p>
            <a:pPr marL="228600" indent="-228600">
              <a:buAutoNum type="arabicPeriod"/>
            </a:pPr>
            <a:r>
              <a:rPr lang="en-US" dirty="0" smtClean="0"/>
              <a:t>There is no cooperation between applications, the memory manager and the task scheduler (horizontally)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2B123-5EB4-E745-82F3-722570B1F4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7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6/15/17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6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6/15/17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6/15/17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3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6/15/17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6/15/17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6/15/17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5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6/15/17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5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6/15/17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4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6/15/17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7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6/15/17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6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6/15/17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0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FA357-456F-8045-A8FE-8C044CC6640E}" type="datetimeFigureOut">
              <a:rPr lang="en-US" smtClean="0"/>
              <a:t>6/15/17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4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CAREER: Multi-Dimensional System Cooperation </a:t>
            </a:r>
            <a:r>
              <a:rPr lang="en-US" dirty="0" smtClean="0">
                <a:latin typeface="Times New Roman"/>
                <a:cs typeface="Times New Roman"/>
              </a:rPr>
              <a:t>towards </a:t>
            </a:r>
            <a:r>
              <a:rPr lang="en-US" dirty="0" smtClean="0">
                <a:latin typeface="Times New Roman"/>
                <a:cs typeface="Times New Roman"/>
              </a:rPr>
              <a:t>Improving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Performance </a:t>
            </a:r>
            <a:r>
              <a:rPr lang="en-US" dirty="0">
                <a:latin typeface="Times New Roman"/>
                <a:cs typeface="Times New Roman"/>
              </a:rPr>
              <a:t>of </a:t>
            </a:r>
            <a:r>
              <a:rPr lang="en-US" dirty="0" smtClean="0">
                <a:latin typeface="Times New Roman"/>
                <a:cs typeface="Times New Roman"/>
              </a:rPr>
              <a:t>Parallel Programs on </a:t>
            </a:r>
            <a:r>
              <a:rPr lang="en-US" dirty="0">
                <a:latin typeface="Times New Roman"/>
                <a:cs typeface="Times New Roman"/>
              </a:rPr>
              <a:t>NUMA Architecture</a:t>
            </a:r>
          </a:p>
        </p:txBody>
      </p:sp>
    </p:spTree>
    <p:extLst>
      <p:ext uri="{BB962C8B-B14F-4D97-AF65-F5344CB8AC3E}">
        <p14:creationId xmlns:p14="http://schemas.microsoft.com/office/powerpoint/2010/main" val="3891297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ocument 36"/>
          <p:cNvSpPr/>
          <p:nvPr/>
        </p:nvSpPr>
        <p:spPr>
          <a:xfrm>
            <a:off x="2491658" y="2003425"/>
            <a:ext cx="1559699" cy="1069974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24931" y="2209799"/>
            <a:ext cx="965200" cy="609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419" y="1970897"/>
            <a:ext cx="906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Processor 1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01130" y="2285998"/>
            <a:ext cx="365760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/>
                <a:cs typeface="Times New Roman"/>
              </a:rPr>
              <a:t>Core 1</a:t>
            </a:r>
            <a:endParaRPr lang="en-US" sz="9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00454" y="2558287"/>
            <a:ext cx="365760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54926" y="2285992"/>
            <a:ext cx="365760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/>
                <a:cs typeface="Times New Roman"/>
              </a:rPr>
              <a:t>Core 2</a:t>
            </a:r>
            <a:endParaRPr lang="en-US" sz="9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54250" y="2558281"/>
            <a:ext cx="365760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/>
                <a:cs typeface="Times New Roman"/>
              </a:rPr>
              <a:t>Core N</a:t>
            </a:r>
            <a:endParaRPr lang="en-US" sz="9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91427" y="2483288"/>
            <a:ext cx="384721" cy="230832"/>
          </a:xfrm>
          <a:prstGeom prst="rect">
            <a:avLst/>
          </a:prstGeom>
          <a:noFill/>
          <a:effectLst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sz="1500" dirty="0" smtClean="0">
                <a:latin typeface="Times New Roman"/>
                <a:cs typeface="Times New Roman"/>
              </a:rPr>
              <a:t>……</a:t>
            </a:r>
            <a:endParaRPr lang="en-US" sz="1500" dirty="0">
              <a:latin typeface="Times New Roman"/>
              <a:cs typeface="Times New Roman"/>
            </a:endParaRPr>
          </a:p>
        </p:txBody>
      </p:sp>
      <p:sp>
        <p:nvSpPr>
          <p:cNvPr id="38" name="Left-Right Arrow 37"/>
          <p:cNvSpPr/>
          <p:nvPr/>
        </p:nvSpPr>
        <p:spPr>
          <a:xfrm>
            <a:off x="2736908" y="2439154"/>
            <a:ext cx="289032" cy="145295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549841" y="2288982"/>
            <a:ext cx="180975" cy="4473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2437766" y="2437007"/>
            <a:ext cx="38478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DRAM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84508" y="2846309"/>
            <a:ext cx="56026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smtClean="0">
                <a:latin typeface="Times New Roman"/>
                <a:cs typeface="Times New Roman"/>
              </a:rPr>
              <a:t>Domain 1</a:t>
            </a: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45" name="Document 44"/>
          <p:cNvSpPr/>
          <p:nvPr/>
        </p:nvSpPr>
        <p:spPr>
          <a:xfrm>
            <a:off x="2481955" y="3464528"/>
            <a:ext cx="1559699" cy="1069974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015228" y="3670902"/>
            <a:ext cx="965200" cy="609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38716" y="3432000"/>
            <a:ext cx="906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Processor 3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091427" y="3747101"/>
            <a:ext cx="365760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/>
                <a:cs typeface="Times New Roman"/>
              </a:rPr>
              <a:t>Core 1</a:t>
            </a:r>
            <a:endParaRPr lang="en-US" sz="9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090751" y="4019390"/>
            <a:ext cx="365760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545223" y="3747095"/>
            <a:ext cx="365760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/>
                <a:cs typeface="Times New Roman"/>
              </a:rPr>
              <a:t>Core 2</a:t>
            </a:r>
            <a:endParaRPr lang="en-US" sz="9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544547" y="4019384"/>
            <a:ext cx="365760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/>
                <a:cs typeface="Times New Roman"/>
              </a:rPr>
              <a:t>Core N</a:t>
            </a:r>
            <a:endParaRPr lang="en-US" sz="9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081724" y="3944391"/>
            <a:ext cx="384721" cy="230832"/>
          </a:xfrm>
          <a:prstGeom prst="rect">
            <a:avLst/>
          </a:prstGeom>
          <a:noFill/>
          <a:effectLst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sz="1500" dirty="0" smtClean="0">
                <a:latin typeface="Times New Roman"/>
                <a:cs typeface="Times New Roman"/>
              </a:rPr>
              <a:t>……</a:t>
            </a:r>
            <a:endParaRPr lang="en-US" sz="1500" dirty="0">
              <a:latin typeface="Times New Roman"/>
              <a:cs typeface="Times New Roman"/>
            </a:endParaRPr>
          </a:p>
        </p:txBody>
      </p:sp>
      <p:sp>
        <p:nvSpPr>
          <p:cNvPr id="53" name="Left-Right Arrow 52"/>
          <p:cNvSpPr/>
          <p:nvPr/>
        </p:nvSpPr>
        <p:spPr>
          <a:xfrm>
            <a:off x="2727205" y="3900257"/>
            <a:ext cx="289032" cy="145295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540138" y="3750085"/>
            <a:ext cx="180975" cy="4473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2428063" y="3898110"/>
            <a:ext cx="38478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DRAM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74805" y="4307412"/>
            <a:ext cx="56026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smtClean="0">
                <a:latin typeface="Times New Roman"/>
                <a:cs typeface="Times New Roman"/>
              </a:rPr>
              <a:t>Domain 3</a:t>
            </a: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57" name="Document 56"/>
          <p:cNvSpPr/>
          <p:nvPr/>
        </p:nvSpPr>
        <p:spPr>
          <a:xfrm>
            <a:off x="4525836" y="2006676"/>
            <a:ext cx="1559699" cy="1069974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059109" y="2213050"/>
            <a:ext cx="965200" cy="609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82597" y="1974148"/>
            <a:ext cx="906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Processor 2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135308" y="2289249"/>
            <a:ext cx="365760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/>
                <a:cs typeface="Times New Roman"/>
              </a:rPr>
              <a:t>Core 1</a:t>
            </a:r>
            <a:endParaRPr lang="en-US" sz="9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34632" y="2561538"/>
            <a:ext cx="365760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589104" y="2289243"/>
            <a:ext cx="365760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/>
                <a:cs typeface="Times New Roman"/>
              </a:rPr>
              <a:t>Core 2</a:t>
            </a:r>
            <a:endParaRPr lang="en-US" sz="9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588428" y="2561532"/>
            <a:ext cx="365760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/>
                <a:cs typeface="Times New Roman"/>
              </a:rPr>
              <a:t>Core N</a:t>
            </a:r>
            <a:endParaRPr lang="en-US" sz="9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125605" y="2486539"/>
            <a:ext cx="384721" cy="230832"/>
          </a:xfrm>
          <a:prstGeom prst="rect">
            <a:avLst/>
          </a:prstGeom>
          <a:noFill/>
          <a:effectLst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sz="1500" dirty="0" smtClean="0">
                <a:latin typeface="Times New Roman"/>
                <a:cs typeface="Times New Roman"/>
              </a:rPr>
              <a:t>……</a:t>
            </a:r>
            <a:endParaRPr lang="en-US" sz="1500" dirty="0">
              <a:latin typeface="Times New Roman"/>
              <a:cs typeface="Times New Roman"/>
            </a:endParaRPr>
          </a:p>
        </p:txBody>
      </p:sp>
      <p:sp>
        <p:nvSpPr>
          <p:cNvPr id="65" name="Left-Right Arrow 64"/>
          <p:cNvSpPr/>
          <p:nvPr/>
        </p:nvSpPr>
        <p:spPr>
          <a:xfrm>
            <a:off x="4771086" y="2442405"/>
            <a:ext cx="289032" cy="145295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584019" y="2292233"/>
            <a:ext cx="180975" cy="4473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4471944" y="2440258"/>
            <a:ext cx="38478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DRAM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618686" y="2849560"/>
            <a:ext cx="56026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smtClean="0">
                <a:latin typeface="Times New Roman"/>
                <a:cs typeface="Times New Roman"/>
              </a:rPr>
              <a:t>Domain 2</a:t>
            </a: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69" name="Document 68"/>
          <p:cNvSpPr/>
          <p:nvPr/>
        </p:nvSpPr>
        <p:spPr>
          <a:xfrm>
            <a:off x="4516133" y="3467779"/>
            <a:ext cx="1559699" cy="1069974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049406" y="3674153"/>
            <a:ext cx="965200" cy="609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072894" y="3435251"/>
            <a:ext cx="906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Processor </a:t>
            </a:r>
            <a:r>
              <a:rPr lang="en-US" sz="1000" dirty="0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125605" y="3750352"/>
            <a:ext cx="365760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/>
                <a:cs typeface="Times New Roman"/>
              </a:rPr>
              <a:t>Core 1</a:t>
            </a:r>
            <a:endParaRPr lang="en-US" sz="9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124929" y="4022641"/>
            <a:ext cx="365760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579401" y="3750346"/>
            <a:ext cx="365760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/>
                <a:cs typeface="Times New Roman"/>
              </a:rPr>
              <a:t>Core 2</a:t>
            </a:r>
            <a:endParaRPr lang="en-US" sz="9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578725" y="4022635"/>
            <a:ext cx="365760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/>
                <a:cs typeface="Times New Roman"/>
              </a:rPr>
              <a:t>Core N</a:t>
            </a:r>
            <a:endParaRPr lang="en-US" sz="9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115902" y="3947642"/>
            <a:ext cx="384721" cy="230832"/>
          </a:xfrm>
          <a:prstGeom prst="rect">
            <a:avLst/>
          </a:prstGeom>
          <a:noFill/>
          <a:effectLst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sz="1500" dirty="0" smtClean="0">
                <a:latin typeface="Times New Roman"/>
                <a:cs typeface="Times New Roman"/>
              </a:rPr>
              <a:t>……</a:t>
            </a:r>
            <a:endParaRPr lang="en-US" sz="1500" dirty="0">
              <a:latin typeface="Times New Roman"/>
              <a:cs typeface="Times New Roman"/>
            </a:endParaRPr>
          </a:p>
        </p:txBody>
      </p:sp>
      <p:sp>
        <p:nvSpPr>
          <p:cNvPr id="77" name="Left-Right Arrow 76"/>
          <p:cNvSpPr/>
          <p:nvPr/>
        </p:nvSpPr>
        <p:spPr>
          <a:xfrm>
            <a:off x="4761383" y="3903508"/>
            <a:ext cx="289032" cy="145295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574316" y="3753336"/>
            <a:ext cx="180975" cy="4473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 rot="16200000">
            <a:off x="4462241" y="3901361"/>
            <a:ext cx="38478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DRAM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08983" y="4310663"/>
            <a:ext cx="56026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smtClean="0">
                <a:latin typeface="Times New Roman"/>
                <a:cs typeface="Times New Roman"/>
              </a:rPr>
              <a:t>Domain 4</a:t>
            </a: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81" name="Left-Right Arrow 80"/>
          <p:cNvSpPr/>
          <p:nvPr/>
        </p:nvSpPr>
        <p:spPr>
          <a:xfrm>
            <a:off x="4040572" y="2445503"/>
            <a:ext cx="485263" cy="177045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Left-Right Arrow 81"/>
          <p:cNvSpPr/>
          <p:nvPr/>
        </p:nvSpPr>
        <p:spPr>
          <a:xfrm>
            <a:off x="4032307" y="3924690"/>
            <a:ext cx="485263" cy="177045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-Right Arrow 82"/>
          <p:cNvSpPr/>
          <p:nvPr/>
        </p:nvSpPr>
        <p:spPr>
          <a:xfrm rot="5400000">
            <a:off x="3020650" y="3143635"/>
            <a:ext cx="471243" cy="177045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Left-Right Arrow 83"/>
          <p:cNvSpPr/>
          <p:nvPr/>
        </p:nvSpPr>
        <p:spPr>
          <a:xfrm rot="5400000">
            <a:off x="5071700" y="3143635"/>
            <a:ext cx="471243" cy="177045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Inherent Heterogeneity of NUMA 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31300" y="4940300"/>
            <a:ext cx="62584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NUMA performance problems can be caused by: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Too many remote accesses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Interconnect congestion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Memory controller congestion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7870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1214206" y="4124008"/>
            <a:ext cx="839435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/>
              <a:t> Memory </a:t>
            </a:r>
          </a:p>
          <a:p>
            <a:pPr algn="ctr"/>
            <a:r>
              <a:rPr lang="en-US" sz="1600" b="1" dirty="0" smtClean="0"/>
              <a:t>Usage</a:t>
            </a:r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310379" y="2155564"/>
            <a:ext cx="1104306" cy="1294550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b="1" dirty="0" smtClean="0"/>
              <a:t>Scheduling </a:t>
            </a:r>
          </a:p>
          <a:p>
            <a:pPr algn="ctr"/>
            <a:r>
              <a:rPr lang="en-US" sz="1600" b="1" dirty="0" smtClean="0"/>
              <a:t>Points</a:t>
            </a:r>
            <a:endParaRPr lang="en-US" sz="1600" b="1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153418" y="4809804"/>
            <a:ext cx="7173075" cy="29677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163550" y="2102113"/>
            <a:ext cx="0" cy="2737367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53418" y="4009694"/>
            <a:ext cx="717307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06925" y="4195024"/>
            <a:ext cx="951275" cy="91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Kernel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535846" y="3327580"/>
            <a:ext cx="851435" cy="91098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b="1" dirty="0" smtClean="0"/>
              <a:t>Runtime</a:t>
            </a:r>
            <a:endParaRPr lang="en-US" sz="1600" b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53418" y="3082250"/>
            <a:ext cx="717307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5400000">
            <a:off x="42637" y="3367843"/>
            <a:ext cx="1770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Software Stack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73464" y="3220776"/>
            <a:ext cx="1609350" cy="64920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36" name="TextBox 35"/>
          <p:cNvSpPr txBox="1"/>
          <p:nvPr/>
        </p:nvSpPr>
        <p:spPr>
          <a:xfrm>
            <a:off x="2512676" y="3209682"/>
            <a:ext cx="1743963" cy="12945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b="1" dirty="0" smtClean="0"/>
              <a:t>Virtual Memory </a:t>
            </a:r>
          </a:p>
          <a:p>
            <a:pPr algn="ctr"/>
            <a:r>
              <a:rPr lang="en-US" sz="1600" b="1" dirty="0"/>
              <a:t>M</a:t>
            </a:r>
            <a:r>
              <a:rPr lang="en-US" sz="1600" b="1" dirty="0" smtClean="0"/>
              <a:t>anager</a:t>
            </a:r>
            <a:endParaRPr lang="en-US" sz="1600" b="1" dirty="0"/>
          </a:p>
        </p:txBody>
      </p:sp>
      <p:sp>
        <p:nvSpPr>
          <p:cNvPr id="33" name="Rectangle 32"/>
          <p:cNvSpPr/>
          <p:nvPr/>
        </p:nvSpPr>
        <p:spPr>
          <a:xfrm>
            <a:off x="4201204" y="2155564"/>
            <a:ext cx="1486988" cy="55634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34" name="TextBox 33"/>
          <p:cNvSpPr txBox="1"/>
          <p:nvPr/>
        </p:nvSpPr>
        <p:spPr>
          <a:xfrm>
            <a:off x="4190510" y="2070100"/>
            <a:ext cx="1500870" cy="16781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b="1" dirty="0" smtClean="0"/>
              <a:t>Instrumented</a:t>
            </a:r>
          </a:p>
          <a:p>
            <a:pPr algn="ctr"/>
            <a:r>
              <a:rPr lang="en-US" sz="1600" b="1" dirty="0" smtClean="0"/>
              <a:t>Applications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399713" y="2094270"/>
            <a:ext cx="1003887" cy="584776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b="1" dirty="0" smtClean="0"/>
              <a:t>Access </a:t>
            </a:r>
          </a:p>
          <a:p>
            <a:pPr algn="ctr"/>
            <a:r>
              <a:rPr lang="en-US" sz="1600" b="1" dirty="0" smtClean="0"/>
              <a:t>Patterns</a:t>
            </a:r>
            <a:endParaRPr lang="en-US" sz="16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2437941" y="4082709"/>
            <a:ext cx="1786755" cy="1294550"/>
            <a:chOff x="5396356" y="2672888"/>
            <a:chExt cx="1060586" cy="779987"/>
          </a:xfrm>
        </p:grpSpPr>
        <p:sp>
          <p:nvSpPr>
            <p:cNvPr id="31" name="Rectangle 30"/>
            <p:cNvSpPr/>
            <p:nvPr/>
          </p:nvSpPr>
          <p:spPr>
            <a:xfrm>
              <a:off x="5434704" y="2717800"/>
              <a:ext cx="1004196" cy="3401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96356" y="2672888"/>
              <a:ext cx="1060586" cy="77998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600" b="1" dirty="0" smtClean="0"/>
                <a:t>Physical Memory </a:t>
              </a:r>
            </a:p>
            <a:p>
              <a:pPr algn="ctr"/>
              <a:r>
                <a:rPr lang="en-US" sz="1600" b="1" dirty="0"/>
                <a:t>M</a:t>
              </a:r>
              <a:r>
                <a:rPr lang="en-US" sz="1600" b="1" dirty="0" smtClean="0"/>
                <a:t>anager</a:t>
              </a:r>
              <a:endParaRPr lang="en-US" sz="1600" b="1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486461" y="3747616"/>
            <a:ext cx="1403525" cy="584776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b="1" dirty="0" smtClean="0"/>
              <a:t> Allocation</a:t>
            </a:r>
          </a:p>
          <a:p>
            <a:pPr algn="ctr"/>
            <a:r>
              <a:rPr lang="en-US" sz="1600" b="1" dirty="0" smtClean="0"/>
              <a:t>Instruction</a:t>
            </a:r>
            <a:endParaRPr 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617981" y="4898704"/>
            <a:ext cx="246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Basic Components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721541" y="3332383"/>
            <a:ext cx="1690245" cy="910979"/>
            <a:chOff x="5422900" y="2709389"/>
            <a:chExt cx="1003300" cy="548880"/>
          </a:xfrm>
        </p:grpSpPr>
        <p:sp>
          <p:nvSpPr>
            <p:cNvPr id="29" name="Rectangle 28"/>
            <p:cNvSpPr/>
            <p:nvPr/>
          </p:nvSpPr>
          <p:spPr>
            <a:xfrm>
              <a:off x="5429250" y="2736851"/>
              <a:ext cx="996950" cy="1863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22900" y="2709389"/>
              <a:ext cx="990600" cy="54888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600" b="1" dirty="0" smtClean="0"/>
                <a:t>Task Scheduler</a:t>
              </a:r>
              <a:endParaRPr lang="en-US" sz="1600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727221" y="4157234"/>
            <a:ext cx="1690245" cy="910979"/>
            <a:chOff x="5422900" y="2690768"/>
            <a:chExt cx="1003300" cy="548880"/>
          </a:xfrm>
        </p:grpSpPr>
        <p:sp>
          <p:nvSpPr>
            <p:cNvPr id="27" name="Rectangle 26"/>
            <p:cNvSpPr/>
            <p:nvPr/>
          </p:nvSpPr>
          <p:spPr>
            <a:xfrm>
              <a:off x="5429250" y="2736851"/>
              <a:ext cx="996950" cy="18632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22900" y="2690768"/>
              <a:ext cx="990600" cy="54888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600" b="1" dirty="0" smtClean="0"/>
                <a:t>Task Scheduler</a:t>
              </a:r>
              <a:endParaRPr lang="en-US" sz="1600" b="1" dirty="0"/>
            </a:p>
          </p:txBody>
        </p:sp>
      </p:grpSp>
      <p:sp>
        <p:nvSpPr>
          <p:cNvPr id="21" name="Up Arrow 20"/>
          <p:cNvSpPr/>
          <p:nvPr/>
        </p:nvSpPr>
        <p:spPr>
          <a:xfrm>
            <a:off x="5991587" y="3687208"/>
            <a:ext cx="1123263" cy="546517"/>
          </a:xfrm>
          <a:prstGeom prst="upArrow">
            <a:avLst>
              <a:gd name="adj1" fmla="val 50000"/>
              <a:gd name="adj2" fmla="val 42286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22" name="TextBox 21"/>
          <p:cNvSpPr txBox="1"/>
          <p:nvPr/>
        </p:nvSpPr>
        <p:spPr>
          <a:xfrm>
            <a:off x="6278728" y="3795649"/>
            <a:ext cx="682577" cy="527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UP</a:t>
            </a:r>
            <a:endParaRPr lang="en-US" sz="1600" b="1" dirty="0"/>
          </a:p>
        </p:txBody>
      </p:sp>
      <p:sp>
        <p:nvSpPr>
          <p:cNvPr id="23" name="Bent Arrow 22"/>
          <p:cNvSpPr/>
          <p:nvPr/>
        </p:nvSpPr>
        <p:spPr>
          <a:xfrm rot="5400000">
            <a:off x="5717726" y="2360613"/>
            <a:ext cx="981684" cy="1034378"/>
          </a:xfrm>
          <a:prstGeom prst="bentArrow">
            <a:avLst>
              <a:gd name="adj1" fmla="val 13576"/>
              <a:gd name="adj2" fmla="val 13937"/>
              <a:gd name="adj3" fmla="val 21977"/>
              <a:gd name="adj4" fmla="val 65931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24" name="Bent Arrow 23"/>
          <p:cNvSpPr/>
          <p:nvPr/>
        </p:nvSpPr>
        <p:spPr>
          <a:xfrm rot="16200000" flipH="1">
            <a:off x="3200721" y="2237742"/>
            <a:ext cx="840202" cy="1138625"/>
          </a:xfrm>
          <a:prstGeom prst="bentArrow">
            <a:avLst>
              <a:gd name="adj1" fmla="val 16011"/>
              <a:gd name="adj2" fmla="val 15231"/>
              <a:gd name="adj3" fmla="val 25000"/>
              <a:gd name="adj4" fmla="val 73823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25" name="Curved Down Arrow 24"/>
          <p:cNvSpPr/>
          <p:nvPr/>
        </p:nvSpPr>
        <p:spPr>
          <a:xfrm rot="5400000">
            <a:off x="4012955" y="3850953"/>
            <a:ext cx="855762" cy="488706"/>
          </a:xfrm>
          <a:prstGeom prst="curved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26" name="Left-Right Arrow 25"/>
          <p:cNvSpPr/>
          <p:nvPr/>
        </p:nvSpPr>
        <p:spPr>
          <a:xfrm>
            <a:off x="4194299" y="3438995"/>
            <a:ext cx="1537939" cy="207006"/>
          </a:xfrm>
          <a:prstGeom prst="left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38" name="Curved Down Arrow 37"/>
          <p:cNvSpPr/>
          <p:nvPr/>
        </p:nvSpPr>
        <p:spPr>
          <a:xfrm rot="16625557">
            <a:off x="1848991" y="3778323"/>
            <a:ext cx="855762" cy="488706"/>
          </a:xfrm>
          <a:prstGeom prst="curved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13371" y="2650776"/>
            <a:ext cx="1043519" cy="91098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b="1" dirty="0" smtClean="0"/>
              <a:t>Application</a:t>
            </a:r>
            <a:endParaRPr lang="en-US" sz="1600" b="1" dirty="0"/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Basic Idea of Proposal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5571" y="5275659"/>
            <a:ext cx="83022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Three thrusts: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Cooperation </a:t>
            </a:r>
            <a:r>
              <a:rPr lang="en-US" sz="2400" dirty="0" smtClean="0">
                <a:latin typeface="Times New Roman"/>
                <a:cs typeface="Times New Roman"/>
              </a:rPr>
              <a:t>between applications </a:t>
            </a:r>
            <a:r>
              <a:rPr lang="en-US" sz="2400" dirty="0">
                <a:latin typeface="Times New Roman"/>
                <a:cs typeface="Times New Roman"/>
              </a:rPr>
              <a:t>and </a:t>
            </a:r>
            <a:r>
              <a:rPr lang="en-US" sz="2400" dirty="0" smtClean="0">
                <a:latin typeface="Times New Roman"/>
                <a:cs typeface="Times New Roman"/>
              </a:rPr>
              <a:t>memory managers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Cooperatively replicating </a:t>
            </a:r>
            <a:r>
              <a:rPr lang="en-US" sz="2400" dirty="0">
                <a:latin typeface="Times New Roman"/>
                <a:cs typeface="Times New Roman"/>
              </a:rPr>
              <a:t>r</a:t>
            </a:r>
            <a:r>
              <a:rPr lang="en-US" sz="2400" dirty="0" smtClean="0">
                <a:latin typeface="Times New Roman"/>
                <a:cs typeface="Times New Roman"/>
              </a:rPr>
              <a:t>ead</a:t>
            </a:r>
            <a:r>
              <a:rPr lang="en-US" sz="2400" dirty="0">
                <a:latin typeface="Times New Roman"/>
                <a:cs typeface="Times New Roman"/>
              </a:rPr>
              <a:t>-only</a:t>
            </a:r>
            <a:r>
              <a:rPr lang="en-US" sz="2400" dirty="0" smtClean="0">
                <a:latin typeface="Times New Roman"/>
                <a:cs typeface="Times New Roman"/>
              </a:rPr>
              <a:t>/read</a:t>
            </a:r>
            <a:r>
              <a:rPr lang="en-US" sz="2400" dirty="0">
                <a:latin typeface="Times New Roman"/>
                <a:cs typeface="Times New Roman"/>
              </a:rPr>
              <a:t>-mostly </a:t>
            </a:r>
            <a:r>
              <a:rPr lang="en-US" sz="2400" dirty="0" smtClean="0">
                <a:latin typeface="Times New Roman"/>
                <a:cs typeface="Times New Roman"/>
              </a:rPr>
              <a:t>code </a:t>
            </a:r>
            <a:r>
              <a:rPr lang="en-US" sz="2400" dirty="0">
                <a:latin typeface="Times New Roman"/>
                <a:cs typeface="Times New Roman"/>
              </a:rPr>
              <a:t>and </a:t>
            </a:r>
            <a:r>
              <a:rPr lang="en-US" sz="2400" dirty="0" smtClean="0">
                <a:latin typeface="Times New Roman"/>
                <a:cs typeface="Times New Roman"/>
              </a:rPr>
              <a:t>data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Cooperation of </a:t>
            </a:r>
            <a:r>
              <a:rPr lang="en-US" sz="2400" dirty="0" smtClean="0">
                <a:latin typeface="Times New Roman"/>
                <a:cs typeface="Times New Roman"/>
              </a:rPr>
              <a:t>Apps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dirty="0" smtClean="0">
                <a:latin typeface="Times New Roman"/>
                <a:cs typeface="Times New Roman"/>
              </a:rPr>
              <a:t>memory managers, </a:t>
            </a:r>
            <a:r>
              <a:rPr lang="en-US" sz="2400" dirty="0">
                <a:latin typeface="Times New Roman"/>
                <a:cs typeface="Times New Roman"/>
              </a:rPr>
              <a:t>and s</a:t>
            </a:r>
            <a:r>
              <a:rPr lang="en-US" sz="2400" dirty="0" smtClean="0">
                <a:latin typeface="Times New Roman"/>
                <a:cs typeface="Times New Roman"/>
              </a:rPr>
              <a:t>chedulers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8429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Thrust 1: </a:t>
            </a:r>
            <a:r>
              <a:rPr lang="en-US" dirty="0">
                <a:latin typeface="Times New Roman"/>
                <a:cs typeface="Times New Roman"/>
              </a:rPr>
              <a:t>Cooperation between applications and memory managers</a:t>
            </a:r>
            <a:br>
              <a:rPr lang="en-US" dirty="0">
                <a:latin typeface="Times New Roman"/>
                <a:cs typeface="Times New Roman"/>
              </a:rPr>
            </a:b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087650" y="2270209"/>
            <a:ext cx="3771487" cy="8706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387421" y="2095353"/>
            <a:ext cx="1162039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Node-local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87650" y="2092263"/>
            <a:ext cx="0" cy="47637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02327" y="2519720"/>
            <a:ext cx="69762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……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25500" y="2270209"/>
            <a:ext cx="1264887" cy="7998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1474" y="1906790"/>
            <a:ext cx="769711" cy="61555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Read-mostly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5500" y="2575237"/>
            <a:ext cx="1264887" cy="4613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200">
              <a:latin typeface="Times New Roman"/>
              <a:cs typeface="Times New Roman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827302" y="2086741"/>
            <a:ext cx="1802" cy="48139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179021" y="3039217"/>
            <a:ext cx="912302" cy="56071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56209" y="3035052"/>
            <a:ext cx="868523" cy="56326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79021" y="3599932"/>
            <a:ext cx="1013555" cy="4613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200">
              <a:latin typeface="Times New Roman"/>
              <a:cs typeface="Times New Roman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894608" y="2261503"/>
            <a:ext cx="2050009" cy="11058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21401" y="2082800"/>
            <a:ext cx="158750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Node-Balanced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87650" y="2569113"/>
            <a:ext cx="1264887" cy="4613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200">
              <a:latin typeface="Times New Roman"/>
              <a:cs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76515" y="2607199"/>
            <a:ext cx="65501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Node_1</a:t>
            </a:r>
            <a:endParaRPr lang="en-US" sz="1600" dirty="0">
              <a:latin typeface="Times New Roman"/>
              <a:cs typeface="Times New Roman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887092" y="2090875"/>
            <a:ext cx="0" cy="47637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622205" y="2570724"/>
            <a:ext cx="1264887" cy="4613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200">
              <a:latin typeface="Times New Roman"/>
              <a:cs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57715" y="2627165"/>
            <a:ext cx="78108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dirty="0" err="1" smtClean="0">
                <a:latin typeface="Times New Roman"/>
                <a:cs typeface="Times New Roman"/>
              </a:rPr>
              <a:t>Node_m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87093" y="2570724"/>
            <a:ext cx="2259958" cy="4613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200">
              <a:latin typeface="Times New Roman"/>
              <a:cs typeface="Times New Roman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7925981" y="2090875"/>
            <a:ext cx="0" cy="47637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81820" y="4069340"/>
            <a:ext cx="581189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Private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32689" y="4066125"/>
            <a:ext cx="832059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Prod-cons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56912" y="3542738"/>
            <a:ext cx="69762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……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356209" y="2570724"/>
            <a:ext cx="1264887" cy="4613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200">
              <a:latin typeface="Times New Roman"/>
              <a:cs typeface="Times New Roman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22931" y="4096624"/>
            <a:ext cx="934551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  Migratory</a:t>
            </a:r>
            <a:endParaRPr lang="en-US" sz="1600" dirty="0">
              <a:latin typeface="Times New Roman"/>
              <a:cs typeface="Times New Roman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829104" y="1752600"/>
            <a:ext cx="7096877" cy="0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25500" y="1523999"/>
            <a:ext cx="3604" cy="55442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916349" y="1540933"/>
            <a:ext cx="3604" cy="55442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482121" y="1598711"/>
            <a:ext cx="1746399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Virtual Address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211177" y="3599932"/>
            <a:ext cx="1013555" cy="4613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200">
              <a:latin typeface="Times New Roman"/>
              <a:cs typeface="Times New Roman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197622" y="3598317"/>
            <a:ext cx="1013555" cy="4613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200">
              <a:latin typeface="Times New Roman"/>
              <a:cs typeface="Times New Roman"/>
            </a:endParaRPr>
          </a:p>
        </p:txBody>
      </p:sp>
      <p:sp>
        <p:nvSpPr>
          <p:cNvPr id="76" name="Content Placeholder 2"/>
          <p:cNvSpPr txBox="1">
            <a:spLocks/>
          </p:cNvSpPr>
          <p:nvPr/>
        </p:nvSpPr>
        <p:spPr>
          <a:xfrm>
            <a:off x="457200" y="4571999"/>
            <a:ext cx="7874000" cy="262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 New Roman"/>
                <a:cs typeface="Times New Roman"/>
              </a:rPr>
              <a:t>Objects with different access patterns will be allocated from different </a:t>
            </a:r>
            <a:r>
              <a:rPr lang="en-US" sz="2400" dirty="0" err="1" smtClean="0">
                <a:latin typeface="Times New Roman"/>
                <a:cs typeface="Times New Roman"/>
              </a:rPr>
              <a:t>subheap</a:t>
            </a:r>
            <a:r>
              <a:rPr lang="en-US" sz="2400" dirty="0" smtClean="0">
                <a:latin typeface="Times New Roman"/>
                <a:cs typeface="Times New Roman"/>
              </a:rPr>
              <a:t>. 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For all allocations, the user-space allocator will guide the underlying OS for allocation policy, either on which core or using interleaved policy. </a:t>
            </a:r>
          </a:p>
          <a:p>
            <a:endParaRPr lang="en-US" sz="2400" dirty="0">
              <a:latin typeface="Times New Roman"/>
              <a:cs typeface="Times New Roman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4991181" y="3039217"/>
            <a:ext cx="912302" cy="56071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163999" y="3039217"/>
            <a:ext cx="868523" cy="56326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991181" y="3599932"/>
            <a:ext cx="1013555" cy="4613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200">
              <a:latin typeface="Times New Roman"/>
              <a:cs typeface="Times New Roman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023337" y="3599932"/>
            <a:ext cx="1013555" cy="4613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200">
              <a:latin typeface="Times New Roman"/>
              <a:cs typeface="Times New Roman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09782" y="3598317"/>
            <a:ext cx="1013555" cy="4613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200">
              <a:latin typeface="Times New Roman"/>
              <a:cs typeface="Times New Roman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036892" y="3599932"/>
            <a:ext cx="1013555" cy="4613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200">
              <a:latin typeface="Times New Roman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22325" y="3552590"/>
            <a:ext cx="69762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……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036147" y="4079747"/>
            <a:ext cx="1063403" cy="58477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 Intensively-   </a:t>
            </a:r>
          </a:p>
          <a:p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   shared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45201" y="4033998"/>
            <a:ext cx="706423" cy="58477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  Falsely</a:t>
            </a:r>
          </a:p>
          <a:p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 -shared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5493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Thrust 2: </a:t>
            </a:r>
            <a:r>
              <a:rPr lang="en-US" dirty="0">
                <a:latin typeface="Times New Roman"/>
                <a:cs typeface="Times New Roman"/>
              </a:rPr>
              <a:t>Cooperatively </a:t>
            </a:r>
            <a:r>
              <a:rPr lang="en-US" dirty="0" smtClean="0">
                <a:latin typeface="Times New Roman"/>
                <a:cs typeface="Times New Roman"/>
              </a:rPr>
              <a:t>Replicating Read</a:t>
            </a:r>
            <a:r>
              <a:rPr lang="en-US" dirty="0">
                <a:latin typeface="Times New Roman"/>
                <a:cs typeface="Times New Roman"/>
              </a:rPr>
              <a:t>-only</a:t>
            </a:r>
            <a:r>
              <a:rPr lang="en-US" dirty="0" smtClean="0">
                <a:latin typeface="Times New Roman"/>
                <a:cs typeface="Times New Roman"/>
              </a:rPr>
              <a:t>/Read</a:t>
            </a:r>
            <a:r>
              <a:rPr lang="en-US" dirty="0">
                <a:latin typeface="Times New Roman"/>
                <a:cs typeface="Times New Roman"/>
              </a:rPr>
              <a:t>-mostly </a:t>
            </a:r>
            <a:r>
              <a:rPr lang="en-US" dirty="0" smtClean="0">
                <a:latin typeface="Times New Roman"/>
                <a:cs typeface="Times New Roman"/>
              </a:rPr>
              <a:t>Code </a:t>
            </a:r>
            <a:r>
              <a:rPr lang="en-US" dirty="0">
                <a:latin typeface="Times New Roman"/>
                <a:cs typeface="Times New Roman"/>
              </a:rPr>
              <a:t>and D</a:t>
            </a:r>
            <a:r>
              <a:rPr lang="en-US" dirty="0" smtClean="0">
                <a:latin typeface="Times New Roman"/>
                <a:cs typeface="Times New Roman"/>
              </a:rPr>
              <a:t>ata</a:t>
            </a:r>
            <a:r>
              <a:rPr lang="en-US" dirty="0">
                <a:latin typeface="Times New Roman"/>
                <a:cs typeface="Times New Roman"/>
              </a:rPr>
              <a:t/>
            </a:r>
            <a:br>
              <a:rPr lang="en-US" dirty="0">
                <a:latin typeface="Times New Roman"/>
                <a:cs typeface="Times New Roman"/>
              </a:rPr>
            </a:br>
            <a:endParaRPr lang="en-US" dirty="0">
              <a:latin typeface="Times New Roman"/>
              <a:cs typeface="Times New Roman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389785" y="1567336"/>
            <a:ext cx="3360958" cy="2899788"/>
            <a:chOff x="6265642" y="1793172"/>
            <a:chExt cx="2211608" cy="2065423"/>
          </a:xfrm>
        </p:grpSpPr>
        <p:sp>
          <p:nvSpPr>
            <p:cNvPr id="96" name="Rectangle 95"/>
            <p:cNvSpPr/>
            <p:nvPr/>
          </p:nvSpPr>
          <p:spPr>
            <a:xfrm>
              <a:off x="6265642" y="2031011"/>
              <a:ext cx="884458" cy="201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Stacks</a:t>
              </a:r>
              <a:endParaRPr lang="en-US" sz="12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265642" y="2427511"/>
              <a:ext cx="884458" cy="292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Text Segments of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Shared Libraries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265642" y="2231665"/>
              <a:ext cx="884458" cy="201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265642" y="2720615"/>
              <a:ext cx="884458" cy="227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Read-mostly Heap </a:t>
              </a:r>
              <a:endParaRPr lang="en-US" sz="12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265642" y="2948211"/>
              <a:ext cx="884458" cy="227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Read/Write Heap</a:t>
              </a:r>
              <a:endParaRPr lang="en-US" sz="12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65642" y="3175807"/>
              <a:ext cx="884458" cy="227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Read/Write Data</a:t>
              </a:r>
              <a:endParaRPr lang="en-US" sz="12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65642" y="3403403"/>
              <a:ext cx="884458" cy="227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Read-only Data</a:t>
              </a:r>
              <a:endParaRPr lang="en-US" sz="12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265642" y="3630999"/>
              <a:ext cx="884458" cy="227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Text Segment</a:t>
              </a:r>
              <a:endParaRPr lang="en-US" sz="12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265642" y="2177519"/>
              <a:ext cx="884458" cy="2362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……</a:t>
              </a:r>
              <a:endParaRPr lang="en-US" sz="14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350000" y="1793172"/>
              <a:ext cx="698500" cy="236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/>
                  <a:cs typeface="Times New Roman"/>
                </a:rPr>
                <a:t>Process1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cxnSp>
          <p:nvCxnSpPr>
            <p:cNvPr id="106" name="Straight Arrow Connector 105"/>
            <p:cNvCxnSpPr>
              <a:stCxn id="107" idx="1"/>
              <a:endCxn id="96" idx="3"/>
            </p:cNvCxnSpPr>
            <p:nvPr/>
          </p:nvCxnSpPr>
          <p:spPr>
            <a:xfrm flipH="1">
              <a:off x="7150100" y="2131595"/>
              <a:ext cx="44269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7592792" y="2031011"/>
              <a:ext cx="884458" cy="201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Stacks</a:t>
              </a:r>
              <a:endParaRPr lang="en-US" sz="12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592792" y="2427511"/>
              <a:ext cx="884458" cy="292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Text Segments of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Shared Libraries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592792" y="2231665"/>
              <a:ext cx="884458" cy="201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7592792" y="2720615"/>
              <a:ext cx="884458" cy="227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Read-mostly Heap </a:t>
              </a:r>
              <a:endParaRPr lang="en-US" sz="12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592792" y="2948211"/>
              <a:ext cx="884458" cy="227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Read/Write Heap</a:t>
              </a:r>
              <a:endParaRPr lang="en-US" sz="12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592792" y="3175807"/>
              <a:ext cx="884458" cy="227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Read/Write Data</a:t>
              </a:r>
              <a:endParaRPr lang="en-US" sz="12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592792" y="3403403"/>
              <a:ext cx="884458" cy="227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Read-only Data</a:t>
              </a:r>
              <a:endParaRPr lang="en-US" sz="12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592792" y="3630999"/>
              <a:ext cx="884458" cy="227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Text Segment</a:t>
              </a:r>
              <a:endParaRPr lang="en-US" sz="12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592792" y="2177519"/>
              <a:ext cx="884458" cy="2362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……</a:t>
              </a:r>
              <a:endParaRPr lang="en-US" sz="14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677150" y="1793172"/>
              <a:ext cx="698500" cy="236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/>
                  <a:cs typeface="Times New Roman"/>
                </a:rPr>
                <a:t>Process2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cxnSp>
          <p:nvCxnSpPr>
            <p:cNvPr id="117" name="Straight Arrow Connector 116"/>
            <p:cNvCxnSpPr>
              <a:stCxn id="111" idx="1"/>
              <a:endCxn id="100" idx="3"/>
            </p:cNvCxnSpPr>
            <p:nvPr/>
          </p:nvCxnSpPr>
          <p:spPr>
            <a:xfrm flipH="1">
              <a:off x="7150100" y="3062009"/>
              <a:ext cx="44269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2" idx="1"/>
              <a:endCxn id="101" idx="3"/>
            </p:cNvCxnSpPr>
            <p:nvPr/>
          </p:nvCxnSpPr>
          <p:spPr>
            <a:xfrm flipH="1">
              <a:off x="7150100" y="3289605"/>
              <a:ext cx="44269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4818" y="1514546"/>
            <a:ext cx="4760094" cy="3655386"/>
            <a:chOff x="214818" y="1514546"/>
            <a:chExt cx="4760094" cy="3655386"/>
          </a:xfrm>
        </p:grpSpPr>
        <p:grpSp>
          <p:nvGrpSpPr>
            <p:cNvPr id="3" name="Group 2"/>
            <p:cNvGrpSpPr/>
            <p:nvPr/>
          </p:nvGrpSpPr>
          <p:grpSpPr>
            <a:xfrm>
              <a:off x="214818" y="1514546"/>
              <a:ext cx="4760094" cy="2937631"/>
              <a:chOff x="599306" y="1945575"/>
              <a:chExt cx="3603580" cy="2566856"/>
            </a:xfrm>
          </p:grpSpPr>
          <p:sp>
            <p:nvSpPr>
              <p:cNvPr id="37" name="Document 36"/>
              <p:cNvSpPr/>
              <p:nvPr/>
            </p:nvSpPr>
            <p:spPr>
              <a:xfrm>
                <a:off x="609009" y="1978103"/>
                <a:ext cx="1559699" cy="1069974"/>
              </a:xfrm>
              <a:prstGeom prst="flowChartDocumen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/>
                  <a:cs typeface="Times New Roman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142282" y="2184477"/>
                <a:ext cx="965200" cy="609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/>
                  <a:cs typeface="Times New Roman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165770" y="1945575"/>
                <a:ext cx="906135" cy="242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Times New Roman"/>
                    <a:cs typeface="Times New Roman"/>
                  </a:rPr>
                  <a:t>Process 1</a:t>
                </a:r>
                <a:endParaRPr lang="en-US" sz="12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218481" y="2260676"/>
                <a:ext cx="365760" cy="2011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T1_1</a:t>
                </a:r>
                <a:endParaRPr lang="en-US" sz="110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217805" y="2532965"/>
                <a:ext cx="365760" cy="2011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672277" y="2260670"/>
                <a:ext cx="365760" cy="2011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T1_2</a:t>
                </a:r>
                <a:endParaRPr lang="en-US" sz="110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671601" y="2532959"/>
                <a:ext cx="365760" cy="2011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T1_N</a:t>
                </a:r>
                <a:endParaRPr lang="en-US" sz="110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206973" y="2457966"/>
                <a:ext cx="388332" cy="268931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/>
                <a:r>
                  <a:rPr lang="en-US" sz="2000" dirty="0" smtClean="0">
                    <a:latin typeface="Times New Roman"/>
                    <a:cs typeface="Times New Roman"/>
                  </a:rPr>
                  <a:t>……</a:t>
                </a:r>
                <a:endParaRPr lang="en-US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5" name="Left-Right Arrow 44"/>
              <p:cNvSpPr/>
              <p:nvPr/>
            </p:nvSpPr>
            <p:spPr>
              <a:xfrm>
                <a:off x="854259" y="2413832"/>
                <a:ext cx="289032" cy="145295"/>
              </a:xfrm>
              <a:prstGeom prst="left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/>
                  <a:cs typeface="Times New Roman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67192" y="2263660"/>
                <a:ext cx="180975" cy="4473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/>
                  <a:cs typeface="Times New Roman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 rot="16200000">
                <a:off x="545780" y="2418729"/>
                <a:ext cx="403461" cy="139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smtClean="0">
                    <a:latin typeface="Times New Roman"/>
                    <a:cs typeface="Times New Roman"/>
                  </a:rPr>
                  <a:t>DRAM</a:t>
                </a:r>
                <a:endParaRPr lang="en-US" sz="12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01859" y="2820987"/>
                <a:ext cx="616932" cy="215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Domain 1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9" name="Document 48"/>
              <p:cNvSpPr/>
              <p:nvPr/>
            </p:nvSpPr>
            <p:spPr>
              <a:xfrm>
                <a:off x="599306" y="3439206"/>
                <a:ext cx="1559699" cy="1069974"/>
              </a:xfrm>
              <a:prstGeom prst="flowChartDocumen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/>
                  <a:cs typeface="Times New Roman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132579" y="3645580"/>
                <a:ext cx="965200" cy="609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/>
                  <a:cs typeface="Times New Roman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156067" y="3406678"/>
                <a:ext cx="906135" cy="242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Times New Roman"/>
                    <a:cs typeface="Times New Roman"/>
                  </a:rPr>
                  <a:t>Process 3</a:t>
                </a:r>
                <a:endParaRPr lang="en-US" sz="12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208778" y="3721779"/>
                <a:ext cx="365760" cy="2011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T3_1</a:t>
                </a:r>
                <a:endParaRPr lang="en-US" sz="110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208102" y="3994068"/>
                <a:ext cx="365760" cy="2011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662574" y="3721773"/>
                <a:ext cx="365760" cy="2011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T3_2</a:t>
                </a:r>
                <a:endParaRPr lang="en-US" sz="110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661898" y="3994062"/>
                <a:ext cx="365760" cy="2011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T3_N</a:t>
                </a:r>
                <a:endParaRPr lang="en-US" sz="110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197270" y="3919069"/>
                <a:ext cx="388332" cy="268931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/>
                <a:r>
                  <a:rPr lang="en-US" sz="2000" dirty="0" smtClean="0">
                    <a:latin typeface="Times New Roman"/>
                    <a:cs typeface="Times New Roman"/>
                  </a:rPr>
                  <a:t>……</a:t>
                </a:r>
                <a:endParaRPr lang="en-US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57" name="Left-Right Arrow 56"/>
              <p:cNvSpPr/>
              <p:nvPr/>
            </p:nvSpPr>
            <p:spPr>
              <a:xfrm>
                <a:off x="844556" y="3874935"/>
                <a:ext cx="289032" cy="145295"/>
              </a:xfrm>
              <a:prstGeom prst="left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/>
                  <a:cs typeface="Times New Roman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657489" y="3724763"/>
                <a:ext cx="180975" cy="4473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/>
                  <a:cs typeface="Times New Roman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6200000">
                <a:off x="536077" y="3879831"/>
                <a:ext cx="403461" cy="139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smtClean="0">
                    <a:latin typeface="Times New Roman"/>
                    <a:cs typeface="Times New Roman"/>
                  </a:rPr>
                  <a:t>DRAM</a:t>
                </a:r>
                <a:endParaRPr lang="en-US" sz="12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92156" y="4282090"/>
                <a:ext cx="616932" cy="215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Domain 3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2" name="Document 61"/>
              <p:cNvSpPr/>
              <p:nvPr/>
            </p:nvSpPr>
            <p:spPr>
              <a:xfrm>
                <a:off x="2643187" y="1981354"/>
                <a:ext cx="1559699" cy="1069974"/>
              </a:xfrm>
              <a:prstGeom prst="flowChartDocumen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/>
                  <a:cs typeface="Times New Roman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176460" y="2187728"/>
                <a:ext cx="965200" cy="609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/>
                  <a:cs typeface="Times New Roman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199948" y="1948826"/>
                <a:ext cx="906135" cy="242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Times New Roman"/>
                    <a:cs typeface="Times New Roman"/>
                  </a:rPr>
                  <a:t>Process 2</a:t>
                </a:r>
                <a:endParaRPr lang="en-US" sz="12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252659" y="2263927"/>
                <a:ext cx="365760" cy="2011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T2_1</a:t>
                </a:r>
                <a:endParaRPr lang="en-US" sz="110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251983" y="2536216"/>
                <a:ext cx="365760" cy="2011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706455" y="2263921"/>
                <a:ext cx="365760" cy="2011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T2_2</a:t>
                </a:r>
                <a:endParaRPr lang="en-US" sz="110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705779" y="2536210"/>
                <a:ext cx="365760" cy="2011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T2_N</a:t>
                </a:r>
                <a:endParaRPr lang="en-US" sz="110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241150" y="2461217"/>
                <a:ext cx="388332" cy="268931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/>
                <a:r>
                  <a:rPr lang="en-US" sz="2000" dirty="0" smtClean="0">
                    <a:latin typeface="Times New Roman"/>
                    <a:cs typeface="Times New Roman"/>
                  </a:rPr>
                  <a:t>……</a:t>
                </a:r>
                <a:endParaRPr lang="en-US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75" name="Left-Right Arrow 74"/>
              <p:cNvSpPr/>
              <p:nvPr/>
            </p:nvSpPr>
            <p:spPr>
              <a:xfrm>
                <a:off x="2888437" y="2417083"/>
                <a:ext cx="289032" cy="145295"/>
              </a:xfrm>
              <a:prstGeom prst="left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/>
                  <a:cs typeface="Times New Roman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701370" y="2266911"/>
                <a:ext cx="180975" cy="4473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/>
                  <a:cs typeface="Times New Roman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 rot="16200000">
                <a:off x="2579955" y="2421979"/>
                <a:ext cx="403461" cy="139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smtClean="0">
                    <a:latin typeface="Times New Roman"/>
                    <a:cs typeface="Times New Roman"/>
                  </a:rPr>
                  <a:t>DRAM</a:t>
                </a:r>
                <a:endParaRPr lang="en-US" sz="12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736037" y="2824238"/>
                <a:ext cx="616932" cy="215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Domain 2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80" name="Document 79"/>
              <p:cNvSpPr/>
              <p:nvPr/>
            </p:nvSpPr>
            <p:spPr>
              <a:xfrm>
                <a:off x="2633484" y="3442457"/>
                <a:ext cx="1559699" cy="1069974"/>
              </a:xfrm>
              <a:prstGeom prst="flowChartDocumen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/>
                  <a:cs typeface="Times New Roman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166757" y="3648831"/>
                <a:ext cx="965200" cy="609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/>
                  <a:cs typeface="Times New Roman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190245" y="3409929"/>
                <a:ext cx="906135" cy="242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Times New Roman"/>
                    <a:cs typeface="Times New Roman"/>
                  </a:rPr>
                  <a:t>Process </a:t>
                </a:r>
                <a:r>
                  <a:rPr lang="en-US" sz="1200" dirty="0">
                    <a:latin typeface="Times New Roman"/>
                    <a:cs typeface="Times New Roman"/>
                  </a:rPr>
                  <a:t>4</a:t>
                </a: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242956" y="3725030"/>
                <a:ext cx="365760" cy="2011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T4_1</a:t>
                </a:r>
                <a:endParaRPr lang="en-US" sz="110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242280" y="3997319"/>
                <a:ext cx="365760" cy="2011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696752" y="3725024"/>
                <a:ext cx="365760" cy="2011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T4_2</a:t>
                </a:r>
                <a:endParaRPr lang="en-US" sz="110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696076" y="3997313"/>
                <a:ext cx="365760" cy="2011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T4_N</a:t>
                </a:r>
                <a:endParaRPr lang="en-US" sz="110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3231448" y="3922320"/>
                <a:ext cx="388332" cy="268931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/>
                <a:r>
                  <a:rPr lang="en-US" sz="2000" dirty="0" smtClean="0">
                    <a:latin typeface="Times New Roman"/>
                    <a:cs typeface="Times New Roman"/>
                  </a:rPr>
                  <a:t>……</a:t>
                </a:r>
                <a:endParaRPr lang="en-US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88" name="Left-Right Arrow 87"/>
              <p:cNvSpPr/>
              <p:nvPr/>
            </p:nvSpPr>
            <p:spPr>
              <a:xfrm>
                <a:off x="2878734" y="3878186"/>
                <a:ext cx="289032" cy="145295"/>
              </a:xfrm>
              <a:prstGeom prst="left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/>
                  <a:cs typeface="Times New Roman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691667" y="3728014"/>
                <a:ext cx="180975" cy="4473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/>
                  <a:cs typeface="Times New Roman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 rot="16200000">
                <a:off x="2570254" y="3883083"/>
                <a:ext cx="403461" cy="139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smtClean="0">
                    <a:latin typeface="Times New Roman"/>
                    <a:cs typeface="Times New Roman"/>
                  </a:rPr>
                  <a:t>DRAM</a:t>
                </a:r>
                <a:endParaRPr lang="en-US" sz="12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726334" y="4285341"/>
                <a:ext cx="616932" cy="215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Domain 4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92" name="Left-Right Arrow 91"/>
              <p:cNvSpPr/>
              <p:nvPr/>
            </p:nvSpPr>
            <p:spPr>
              <a:xfrm>
                <a:off x="2157923" y="2420181"/>
                <a:ext cx="485263" cy="177045"/>
              </a:xfrm>
              <a:prstGeom prst="left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/>
                  <a:cs typeface="Times New Roman"/>
                </a:endParaRPr>
              </a:p>
            </p:txBody>
          </p:sp>
          <p:sp>
            <p:nvSpPr>
              <p:cNvPr id="93" name="Left-Right Arrow 92"/>
              <p:cNvSpPr/>
              <p:nvPr/>
            </p:nvSpPr>
            <p:spPr>
              <a:xfrm>
                <a:off x="2149658" y="3899368"/>
                <a:ext cx="485263" cy="177045"/>
              </a:xfrm>
              <a:prstGeom prst="left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/>
                  <a:cs typeface="Times New Roman"/>
                </a:endParaRPr>
              </a:p>
            </p:txBody>
          </p:sp>
          <p:sp>
            <p:nvSpPr>
              <p:cNvPr id="94" name="Left-Right Arrow 93"/>
              <p:cNvSpPr/>
              <p:nvPr/>
            </p:nvSpPr>
            <p:spPr>
              <a:xfrm rot="5400000">
                <a:off x="1138001" y="3118313"/>
                <a:ext cx="471243" cy="177045"/>
              </a:xfrm>
              <a:prstGeom prst="left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/>
                  <a:cs typeface="Times New Roman"/>
                </a:endParaRPr>
              </a:p>
            </p:txBody>
          </p:sp>
          <p:sp>
            <p:nvSpPr>
              <p:cNvPr id="95" name="Left-Right Arrow 94"/>
              <p:cNvSpPr/>
              <p:nvPr/>
            </p:nvSpPr>
            <p:spPr>
              <a:xfrm rot="5400000">
                <a:off x="3189051" y="3118313"/>
                <a:ext cx="471243" cy="177045"/>
              </a:xfrm>
              <a:prstGeom prst="left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354572" y="4800600"/>
              <a:ext cx="2484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Overview of tasks layout 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5840686" y="4615934"/>
            <a:ext cx="284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Address space: some are 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shared, some are duplicated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20" name="Content Placeholder 2"/>
          <p:cNvSpPr txBox="1">
            <a:spLocks/>
          </p:cNvSpPr>
          <p:nvPr/>
        </p:nvSpPr>
        <p:spPr>
          <a:xfrm>
            <a:off x="458359" y="5328681"/>
            <a:ext cx="7874000" cy="1021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 New Roman"/>
                <a:cs typeface="Times New Roman"/>
              </a:rPr>
              <a:t>Replacing threads with processes, then employs kernel’s cooperation to make them work correctly. </a:t>
            </a:r>
          </a:p>
          <a:p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3601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Thrust 3: </a:t>
            </a:r>
            <a:r>
              <a:rPr lang="en-US" dirty="0">
                <a:latin typeface="Times New Roman"/>
                <a:cs typeface="Times New Roman"/>
              </a:rPr>
              <a:t>Cooperation of Apps, </a:t>
            </a:r>
            <a:r>
              <a:rPr lang="en-US" dirty="0" smtClean="0">
                <a:latin typeface="Times New Roman"/>
                <a:cs typeface="Times New Roman"/>
              </a:rPr>
              <a:t>Memory Managers</a:t>
            </a:r>
            <a:r>
              <a:rPr lang="en-US" dirty="0">
                <a:latin typeface="Times New Roman"/>
                <a:cs typeface="Times New Roman"/>
              </a:rPr>
              <a:t>, and S</a:t>
            </a:r>
            <a:r>
              <a:rPr lang="en-US" dirty="0" smtClean="0">
                <a:latin typeface="Times New Roman"/>
                <a:cs typeface="Times New Roman"/>
              </a:rPr>
              <a:t>chedulers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20" name="Content Placeholder 2"/>
          <p:cNvSpPr txBox="1">
            <a:spLocks/>
          </p:cNvSpPr>
          <p:nvPr/>
        </p:nvSpPr>
        <p:spPr>
          <a:xfrm>
            <a:off x="425231" y="4818021"/>
            <a:ext cx="7874000" cy="15446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imes New Roman"/>
                <a:cs typeface="Times New Roman"/>
              </a:rPr>
              <a:t>First, threads assignment is based on the available memory on each different node.</a:t>
            </a:r>
          </a:p>
          <a:p>
            <a:r>
              <a:rPr lang="en-US" sz="2000" dirty="0" smtClean="0">
                <a:latin typeface="Times New Roman"/>
                <a:cs typeface="Times New Roman"/>
              </a:rPr>
              <a:t>Second, a user-space scheduler is proposed to bring the computation to data for producer-consumer or migratory access patterns </a:t>
            </a:r>
          </a:p>
          <a:p>
            <a:pPr marL="0" indent="0">
              <a:buNone/>
            </a:pPr>
            <a:endParaRPr lang="en-US" sz="2000" dirty="0" smtClean="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5100" y="1670050"/>
            <a:ext cx="2514600" cy="2406650"/>
            <a:chOff x="3371850" y="1670050"/>
            <a:chExt cx="1657350" cy="1650992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3371850" y="2615184"/>
              <a:ext cx="1657350" cy="2032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/>
            <p:cNvSpPr/>
            <p:nvPr/>
          </p:nvSpPr>
          <p:spPr>
            <a:xfrm>
              <a:off x="3468370" y="3119874"/>
              <a:ext cx="365760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Core</a:t>
              </a:r>
              <a:r>
                <a:rPr lang="en-US" sz="12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_1</a:t>
              </a:r>
              <a:endParaRPr lang="en-US" sz="12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3543300" y="2414016"/>
              <a:ext cx="1339850" cy="201168"/>
              <a:chOff x="3543300" y="2414016"/>
              <a:chExt cx="1339850" cy="201168"/>
            </a:xfrm>
          </p:grpSpPr>
          <p:sp>
            <p:nvSpPr>
              <p:cNvPr id="124" name="TextBox 123"/>
              <p:cNvSpPr txBox="1"/>
              <p:nvPr/>
            </p:nvSpPr>
            <p:spPr>
              <a:xfrm>
                <a:off x="3543300" y="2437656"/>
                <a:ext cx="1339850" cy="1477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Times New Roman"/>
                    <a:cs typeface="Times New Roman"/>
                  </a:rPr>
                  <a:t>User</a:t>
                </a:r>
                <a:r>
                  <a:rPr lang="en-US" altLang="zh-CN" sz="1400" dirty="0" smtClean="0">
                    <a:latin typeface="Times New Roman"/>
                    <a:cs typeface="Times New Roman"/>
                  </a:rPr>
                  <a:t>-space</a:t>
                </a:r>
                <a:r>
                  <a:rPr lang="zh-CN" altLang="en-US" sz="1400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altLang="zh-CN" sz="1400" dirty="0" smtClean="0">
                    <a:latin typeface="Times New Roman"/>
                    <a:cs typeface="Times New Roman"/>
                  </a:rPr>
                  <a:t>Scheduler</a:t>
                </a:r>
                <a:r>
                  <a:rPr lang="zh-CN" altLang="en-US" sz="1400" dirty="0" smtClean="0">
                    <a:latin typeface="Times New Roman"/>
                    <a:cs typeface="Times New Roman"/>
                  </a:rPr>
                  <a:t> 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543300" y="2414016"/>
                <a:ext cx="1339850" cy="2011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3543300" y="2617216"/>
              <a:ext cx="1339850" cy="201168"/>
              <a:chOff x="3543300" y="2414016"/>
              <a:chExt cx="1339850" cy="201168"/>
            </a:xfrm>
          </p:grpSpPr>
          <p:sp>
            <p:nvSpPr>
              <p:cNvPr id="127" name="TextBox 126"/>
              <p:cNvSpPr txBox="1"/>
              <p:nvPr/>
            </p:nvSpPr>
            <p:spPr>
              <a:xfrm>
                <a:off x="3543300" y="2437656"/>
                <a:ext cx="1339850" cy="1477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Times New Roman"/>
                    <a:cs typeface="Times New Roman"/>
                  </a:rPr>
                  <a:t>kernel</a:t>
                </a:r>
                <a:r>
                  <a:rPr lang="en-US" altLang="zh-CN" sz="1400" dirty="0" smtClean="0">
                    <a:latin typeface="Times New Roman"/>
                    <a:cs typeface="Times New Roman"/>
                  </a:rPr>
                  <a:t>-space</a:t>
                </a:r>
                <a:r>
                  <a:rPr lang="zh-CN" altLang="en-US" sz="1400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altLang="zh-CN" sz="1400" dirty="0" smtClean="0">
                    <a:latin typeface="Times New Roman"/>
                    <a:cs typeface="Times New Roman"/>
                  </a:rPr>
                  <a:t>Scheduler</a:t>
                </a:r>
                <a:r>
                  <a:rPr lang="zh-CN" altLang="en-US" sz="1400" dirty="0" smtClean="0">
                    <a:latin typeface="Times New Roman"/>
                    <a:cs typeface="Times New Roman"/>
                  </a:rPr>
                  <a:t> 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543300" y="2414016"/>
                <a:ext cx="1339850" cy="2011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29" name="Rectangle 128"/>
            <p:cNvSpPr/>
            <p:nvPr/>
          </p:nvSpPr>
          <p:spPr>
            <a:xfrm>
              <a:off x="3467100" y="1670050"/>
              <a:ext cx="1490980" cy="444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4140201" y="1715244"/>
              <a:ext cx="139700" cy="368300"/>
            </a:xfrm>
            <a:custGeom>
              <a:avLst/>
              <a:gdLst>
                <a:gd name="connsiteX0" fmla="*/ 19050 w 190537"/>
                <a:gd name="connsiteY0" fmla="*/ 0 h 520700"/>
                <a:gd name="connsiteX1" fmla="*/ 190500 w 190537"/>
                <a:gd name="connsiteY1" fmla="*/ 114300 h 520700"/>
                <a:gd name="connsiteX2" fmla="*/ 6350 w 190537"/>
                <a:gd name="connsiteY2" fmla="*/ 247650 h 520700"/>
                <a:gd name="connsiteX3" fmla="*/ 139700 w 190537"/>
                <a:gd name="connsiteY3" fmla="*/ 361950 h 520700"/>
                <a:gd name="connsiteX4" fmla="*/ 0 w 190537"/>
                <a:gd name="connsiteY4" fmla="*/ 520700 h 520700"/>
                <a:gd name="connsiteX5" fmla="*/ 0 w 190537"/>
                <a:gd name="connsiteY5" fmla="*/ 520700 h 520700"/>
                <a:gd name="connsiteX6" fmla="*/ 19050 w 190537"/>
                <a:gd name="connsiteY6" fmla="*/ 51435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37" h="520700">
                  <a:moveTo>
                    <a:pt x="19050" y="0"/>
                  </a:moveTo>
                  <a:cubicBezTo>
                    <a:pt x="105833" y="36512"/>
                    <a:pt x="192617" y="73025"/>
                    <a:pt x="190500" y="114300"/>
                  </a:cubicBezTo>
                  <a:cubicBezTo>
                    <a:pt x="188383" y="155575"/>
                    <a:pt x="14817" y="206375"/>
                    <a:pt x="6350" y="247650"/>
                  </a:cubicBezTo>
                  <a:cubicBezTo>
                    <a:pt x="-2117" y="288925"/>
                    <a:pt x="140758" y="316442"/>
                    <a:pt x="139700" y="361950"/>
                  </a:cubicBezTo>
                  <a:cubicBezTo>
                    <a:pt x="138642" y="407458"/>
                    <a:pt x="0" y="520700"/>
                    <a:pt x="0" y="520700"/>
                  </a:cubicBezTo>
                  <a:lnTo>
                    <a:pt x="0" y="520700"/>
                  </a:lnTo>
                  <a:lnTo>
                    <a:pt x="19050" y="514350"/>
                  </a:lnTo>
                </a:path>
              </a:pathLst>
            </a:cu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4597401" y="1715244"/>
              <a:ext cx="139700" cy="368300"/>
            </a:xfrm>
            <a:custGeom>
              <a:avLst/>
              <a:gdLst>
                <a:gd name="connsiteX0" fmla="*/ 19050 w 190537"/>
                <a:gd name="connsiteY0" fmla="*/ 0 h 520700"/>
                <a:gd name="connsiteX1" fmla="*/ 190500 w 190537"/>
                <a:gd name="connsiteY1" fmla="*/ 114300 h 520700"/>
                <a:gd name="connsiteX2" fmla="*/ 6350 w 190537"/>
                <a:gd name="connsiteY2" fmla="*/ 247650 h 520700"/>
                <a:gd name="connsiteX3" fmla="*/ 139700 w 190537"/>
                <a:gd name="connsiteY3" fmla="*/ 361950 h 520700"/>
                <a:gd name="connsiteX4" fmla="*/ 0 w 190537"/>
                <a:gd name="connsiteY4" fmla="*/ 520700 h 520700"/>
                <a:gd name="connsiteX5" fmla="*/ 0 w 190537"/>
                <a:gd name="connsiteY5" fmla="*/ 520700 h 520700"/>
                <a:gd name="connsiteX6" fmla="*/ 19050 w 190537"/>
                <a:gd name="connsiteY6" fmla="*/ 51435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37" h="520700">
                  <a:moveTo>
                    <a:pt x="19050" y="0"/>
                  </a:moveTo>
                  <a:cubicBezTo>
                    <a:pt x="105833" y="36512"/>
                    <a:pt x="192617" y="73025"/>
                    <a:pt x="190500" y="114300"/>
                  </a:cubicBezTo>
                  <a:cubicBezTo>
                    <a:pt x="188383" y="155575"/>
                    <a:pt x="14817" y="206375"/>
                    <a:pt x="6350" y="247650"/>
                  </a:cubicBezTo>
                  <a:cubicBezTo>
                    <a:pt x="-2117" y="288925"/>
                    <a:pt x="140758" y="316442"/>
                    <a:pt x="139700" y="361950"/>
                  </a:cubicBezTo>
                  <a:cubicBezTo>
                    <a:pt x="138642" y="407458"/>
                    <a:pt x="0" y="520700"/>
                    <a:pt x="0" y="520700"/>
                  </a:cubicBezTo>
                  <a:lnTo>
                    <a:pt x="0" y="520700"/>
                  </a:lnTo>
                  <a:lnTo>
                    <a:pt x="19050" y="514350"/>
                  </a:lnTo>
                </a:path>
              </a:pathLst>
            </a:cu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3683001" y="1708150"/>
              <a:ext cx="139700" cy="368300"/>
            </a:xfrm>
            <a:custGeom>
              <a:avLst/>
              <a:gdLst>
                <a:gd name="connsiteX0" fmla="*/ 19050 w 190537"/>
                <a:gd name="connsiteY0" fmla="*/ 0 h 520700"/>
                <a:gd name="connsiteX1" fmla="*/ 190500 w 190537"/>
                <a:gd name="connsiteY1" fmla="*/ 114300 h 520700"/>
                <a:gd name="connsiteX2" fmla="*/ 6350 w 190537"/>
                <a:gd name="connsiteY2" fmla="*/ 247650 h 520700"/>
                <a:gd name="connsiteX3" fmla="*/ 139700 w 190537"/>
                <a:gd name="connsiteY3" fmla="*/ 361950 h 520700"/>
                <a:gd name="connsiteX4" fmla="*/ 0 w 190537"/>
                <a:gd name="connsiteY4" fmla="*/ 520700 h 520700"/>
                <a:gd name="connsiteX5" fmla="*/ 0 w 190537"/>
                <a:gd name="connsiteY5" fmla="*/ 520700 h 520700"/>
                <a:gd name="connsiteX6" fmla="*/ 19050 w 190537"/>
                <a:gd name="connsiteY6" fmla="*/ 51435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37" h="520700">
                  <a:moveTo>
                    <a:pt x="19050" y="0"/>
                  </a:moveTo>
                  <a:cubicBezTo>
                    <a:pt x="105833" y="36512"/>
                    <a:pt x="192617" y="73025"/>
                    <a:pt x="190500" y="114300"/>
                  </a:cubicBezTo>
                  <a:cubicBezTo>
                    <a:pt x="188383" y="155575"/>
                    <a:pt x="14817" y="206375"/>
                    <a:pt x="6350" y="247650"/>
                  </a:cubicBezTo>
                  <a:cubicBezTo>
                    <a:pt x="-2117" y="288925"/>
                    <a:pt x="140758" y="316442"/>
                    <a:pt x="139700" y="361950"/>
                  </a:cubicBezTo>
                  <a:cubicBezTo>
                    <a:pt x="138642" y="407458"/>
                    <a:pt x="0" y="520700"/>
                    <a:pt x="0" y="520700"/>
                  </a:cubicBezTo>
                  <a:lnTo>
                    <a:pt x="0" y="520700"/>
                  </a:lnTo>
                  <a:lnTo>
                    <a:pt x="19050" y="514350"/>
                  </a:lnTo>
                </a:path>
              </a:pathLst>
            </a:cu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926841" y="3118104"/>
              <a:ext cx="365760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Core</a:t>
              </a:r>
              <a:r>
                <a:rPr lang="en-US" sz="120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_</a:t>
              </a:r>
              <a:r>
                <a:rPr lang="en-US" altLang="zh-CN" sz="12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2</a:t>
              </a:r>
              <a:endParaRPr lang="en-US" sz="12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4598670" y="3118104"/>
              <a:ext cx="365760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Core_n</a:t>
              </a:r>
              <a:endParaRPr lang="en-US" sz="12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261774" y="3048984"/>
              <a:ext cx="285110" cy="2111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……</a:t>
              </a:r>
              <a:endParaRPr lang="en-US" sz="1400" dirty="0"/>
            </a:p>
          </p:txBody>
        </p:sp>
        <p:cxnSp>
          <p:nvCxnSpPr>
            <p:cNvPr id="136" name="Straight Connector 135"/>
            <p:cNvCxnSpPr/>
            <p:nvPr/>
          </p:nvCxnSpPr>
          <p:spPr>
            <a:xfrm flipH="1">
              <a:off x="3455670" y="2808724"/>
              <a:ext cx="87630" cy="30047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>
              <a:off x="4883150" y="2124482"/>
              <a:ext cx="87630" cy="30047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4883150" y="2818384"/>
              <a:ext cx="81280" cy="28216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3468370" y="2122924"/>
              <a:ext cx="81280" cy="28216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139"/>
          <p:cNvSpPr txBox="1"/>
          <p:nvPr/>
        </p:nvSpPr>
        <p:spPr>
          <a:xfrm>
            <a:off x="49246" y="4095234"/>
            <a:ext cx="2693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Two-level scheduler model</a:t>
            </a:r>
            <a:endParaRPr lang="en-US" dirty="0">
              <a:latin typeface="Times New Roman"/>
              <a:cs typeface="Times New Roman"/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2945486" y="1828801"/>
            <a:ext cx="6084214" cy="2086000"/>
            <a:chOff x="275006" y="440773"/>
            <a:chExt cx="5709115" cy="1804467"/>
          </a:xfrm>
        </p:grpSpPr>
        <p:grpSp>
          <p:nvGrpSpPr>
            <p:cNvPr id="142" name="Group 141"/>
            <p:cNvGrpSpPr/>
            <p:nvPr/>
          </p:nvGrpSpPr>
          <p:grpSpPr>
            <a:xfrm>
              <a:off x="1168400" y="1556719"/>
              <a:ext cx="1860550" cy="688521"/>
              <a:chOff x="3035300" y="914839"/>
              <a:chExt cx="1860550" cy="688521"/>
            </a:xfrm>
          </p:grpSpPr>
          <p:sp>
            <p:nvSpPr>
              <p:cNvPr id="207" name="Rectangle 206"/>
              <p:cNvSpPr/>
              <p:nvPr/>
            </p:nvSpPr>
            <p:spPr>
              <a:xfrm>
                <a:off x="3035300" y="952500"/>
                <a:ext cx="1860550" cy="3492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Times New Roman"/>
                  <a:cs typeface="Times New Roman"/>
                </a:endParaRP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3379257" y="1310498"/>
                <a:ext cx="1255395" cy="292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Times New Roman"/>
                    <a:cs typeface="Times New Roman"/>
                  </a:rPr>
                  <a:t>Processor 1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3109382" y="1028699"/>
                <a:ext cx="365760" cy="2011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 smtClean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Core 1</a:t>
                </a:r>
                <a:endParaRPr lang="en-US" sz="105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4004056" y="1027938"/>
                <a:ext cx="365760" cy="2011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3563178" y="1028693"/>
                <a:ext cx="365760" cy="2011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 smtClean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Core 2</a:t>
                </a:r>
                <a:endParaRPr lang="en-US" sz="105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4451502" y="1027932"/>
                <a:ext cx="365760" cy="2011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 smtClean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Core N</a:t>
                </a:r>
                <a:endParaRPr lang="en-US" sz="105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3873263" y="914839"/>
                <a:ext cx="615553" cy="369332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/>
                <a:r>
                  <a:rPr lang="en-US" sz="2400" dirty="0" smtClean="0">
                    <a:latin typeface="Times New Roman"/>
                    <a:cs typeface="Times New Roman"/>
                  </a:rPr>
                  <a:t>……</a:t>
                </a:r>
                <a:endParaRPr lang="en-US" sz="24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4070350" y="1554480"/>
              <a:ext cx="1860550" cy="688521"/>
              <a:chOff x="3035300" y="914839"/>
              <a:chExt cx="1860550" cy="688521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3035300" y="952500"/>
                <a:ext cx="1860550" cy="3492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Times New Roman"/>
                  <a:cs typeface="Times New Roman"/>
                </a:endParaRP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3379257" y="1310498"/>
                <a:ext cx="1255395" cy="292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Times New Roman"/>
                    <a:cs typeface="Times New Roman"/>
                  </a:rPr>
                  <a:t>Processor M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3109382" y="1028699"/>
                <a:ext cx="365760" cy="2011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 smtClean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Core 1</a:t>
                </a:r>
                <a:endParaRPr lang="en-US" sz="105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4004056" y="1027938"/>
                <a:ext cx="365760" cy="2011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3563178" y="1028693"/>
                <a:ext cx="365760" cy="2011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 smtClean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Core 2</a:t>
                </a:r>
                <a:endParaRPr lang="en-US" sz="105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4451502" y="1027932"/>
                <a:ext cx="365760" cy="2011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 smtClean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Core N</a:t>
                </a:r>
                <a:endParaRPr lang="en-US" sz="105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3873263" y="914839"/>
                <a:ext cx="615553" cy="369332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/>
                <a:r>
                  <a:rPr lang="en-US" sz="2400" dirty="0" smtClean="0">
                    <a:latin typeface="Times New Roman"/>
                    <a:cs typeface="Times New Roman"/>
                  </a:rPr>
                  <a:t>……</a:t>
                </a:r>
                <a:endParaRPr lang="en-US" sz="24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44" name="TextBox 143"/>
            <p:cNvSpPr txBox="1"/>
            <p:nvPr/>
          </p:nvSpPr>
          <p:spPr>
            <a:xfrm>
              <a:off x="3069166" y="1588398"/>
              <a:ext cx="1013884" cy="369332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……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cxnSp>
          <p:nvCxnSpPr>
            <p:cNvPr id="145" name="Straight Connector 144"/>
            <p:cNvCxnSpPr/>
            <p:nvPr/>
          </p:nvCxnSpPr>
          <p:spPr>
            <a:xfrm flipV="1">
              <a:off x="349250" y="1485900"/>
              <a:ext cx="5634871" cy="635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275006" y="1584965"/>
              <a:ext cx="9934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/>
                  <a:cs typeface="Times New Roman"/>
                </a:rPr>
                <a:t>Hardware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  <p:grpSp>
          <p:nvGrpSpPr>
            <p:cNvPr id="147" name="Group 146"/>
            <p:cNvGrpSpPr/>
            <p:nvPr/>
          </p:nvGrpSpPr>
          <p:grpSpPr>
            <a:xfrm>
              <a:off x="1300460" y="1090454"/>
              <a:ext cx="208722" cy="261610"/>
              <a:chOff x="1673180" y="455454"/>
              <a:chExt cx="208722" cy="261610"/>
            </a:xfrm>
          </p:grpSpPr>
          <p:sp>
            <p:nvSpPr>
              <p:cNvPr id="198" name="Oval 197"/>
              <p:cNvSpPr>
                <a:spLocks noChangeAspect="1"/>
              </p:cNvSpPr>
              <p:nvPr/>
            </p:nvSpPr>
            <p:spPr>
              <a:xfrm>
                <a:off x="1696286" y="493834"/>
                <a:ext cx="185616" cy="18561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1673180" y="455454"/>
                <a:ext cx="1991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Times New Roman"/>
                    <a:cs typeface="Times New Roman"/>
                  </a:rPr>
                  <a:t>k</a:t>
                </a:r>
                <a:endParaRPr lang="en-US" sz="11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1764010" y="1094740"/>
              <a:ext cx="208722" cy="261610"/>
              <a:chOff x="1673180" y="455454"/>
              <a:chExt cx="208722" cy="261610"/>
            </a:xfrm>
          </p:grpSpPr>
          <p:sp>
            <p:nvSpPr>
              <p:cNvPr id="196" name="Oval 195"/>
              <p:cNvSpPr>
                <a:spLocks noChangeAspect="1"/>
              </p:cNvSpPr>
              <p:nvPr/>
            </p:nvSpPr>
            <p:spPr>
              <a:xfrm>
                <a:off x="1696286" y="493834"/>
                <a:ext cx="185616" cy="18561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1673180" y="455454"/>
                <a:ext cx="1991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Times New Roman"/>
                    <a:cs typeface="Times New Roman"/>
                  </a:rPr>
                  <a:t>k</a:t>
                </a:r>
                <a:endParaRPr lang="en-US" sz="11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2648966" y="1094740"/>
              <a:ext cx="208722" cy="261610"/>
              <a:chOff x="1673180" y="455454"/>
              <a:chExt cx="208722" cy="261610"/>
            </a:xfrm>
          </p:grpSpPr>
          <p:sp>
            <p:nvSpPr>
              <p:cNvPr id="194" name="Oval 193"/>
              <p:cNvSpPr>
                <a:spLocks noChangeAspect="1"/>
              </p:cNvSpPr>
              <p:nvPr/>
            </p:nvSpPr>
            <p:spPr>
              <a:xfrm>
                <a:off x="1696286" y="493834"/>
                <a:ext cx="185616" cy="18561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1673180" y="455454"/>
                <a:ext cx="1991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Times New Roman"/>
                    <a:cs typeface="Times New Roman"/>
                  </a:rPr>
                  <a:t>k</a:t>
                </a:r>
                <a:endParaRPr lang="en-US" sz="11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4215110" y="1091565"/>
              <a:ext cx="208722" cy="261610"/>
              <a:chOff x="1673180" y="455454"/>
              <a:chExt cx="208722" cy="261610"/>
            </a:xfrm>
          </p:grpSpPr>
          <p:sp>
            <p:nvSpPr>
              <p:cNvPr id="192" name="Oval 191"/>
              <p:cNvSpPr>
                <a:spLocks noChangeAspect="1"/>
              </p:cNvSpPr>
              <p:nvPr/>
            </p:nvSpPr>
            <p:spPr>
              <a:xfrm>
                <a:off x="1696286" y="493834"/>
                <a:ext cx="185616" cy="18561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1673180" y="455454"/>
                <a:ext cx="1991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Times New Roman"/>
                    <a:cs typeface="Times New Roman"/>
                  </a:rPr>
                  <a:t>k</a:t>
                </a:r>
                <a:endParaRPr lang="en-US" sz="11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4665960" y="1088390"/>
              <a:ext cx="208722" cy="261610"/>
              <a:chOff x="1673180" y="455454"/>
              <a:chExt cx="208722" cy="261610"/>
            </a:xfrm>
          </p:grpSpPr>
          <p:sp>
            <p:nvSpPr>
              <p:cNvPr id="190" name="Oval 189"/>
              <p:cNvSpPr>
                <a:spLocks noChangeAspect="1"/>
              </p:cNvSpPr>
              <p:nvPr/>
            </p:nvSpPr>
            <p:spPr>
              <a:xfrm>
                <a:off x="1696286" y="493834"/>
                <a:ext cx="185616" cy="18561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1673180" y="455454"/>
                <a:ext cx="1991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Times New Roman"/>
                    <a:cs typeface="Times New Roman"/>
                  </a:rPr>
                  <a:t>k</a:t>
                </a:r>
                <a:endParaRPr lang="en-US" sz="11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5547741" y="1091565"/>
              <a:ext cx="208722" cy="261610"/>
              <a:chOff x="1673180" y="455454"/>
              <a:chExt cx="208722" cy="261610"/>
            </a:xfrm>
          </p:grpSpPr>
          <p:sp>
            <p:nvSpPr>
              <p:cNvPr id="188" name="Oval 187"/>
              <p:cNvSpPr>
                <a:spLocks noChangeAspect="1"/>
              </p:cNvSpPr>
              <p:nvPr/>
            </p:nvSpPr>
            <p:spPr>
              <a:xfrm>
                <a:off x="1696286" y="493834"/>
                <a:ext cx="185616" cy="18561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1673180" y="455454"/>
                <a:ext cx="1991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Times New Roman"/>
                    <a:cs typeface="Times New Roman"/>
                  </a:rPr>
                  <a:t>k</a:t>
                </a:r>
                <a:endParaRPr lang="en-US" sz="1100" dirty="0"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153" name="Straight Connector 152"/>
            <p:cNvCxnSpPr/>
            <p:nvPr/>
          </p:nvCxnSpPr>
          <p:spPr>
            <a:xfrm flipV="1">
              <a:off x="1876212" y="1323975"/>
              <a:ext cx="0" cy="34963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V="1">
              <a:off x="1419012" y="1318736"/>
              <a:ext cx="1" cy="34883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2765212" y="1323975"/>
              <a:ext cx="1" cy="34963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V="1">
              <a:off x="4781337" y="1318736"/>
              <a:ext cx="1" cy="35487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V="1">
              <a:off x="4330487" y="1318736"/>
              <a:ext cx="0" cy="35201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flipV="1">
              <a:off x="5667162" y="1318736"/>
              <a:ext cx="1" cy="35487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276801" y="992309"/>
              <a:ext cx="74291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/>
                  <a:cs typeface="Times New Roman"/>
                </a:rPr>
                <a:t>Kernel</a:t>
              </a:r>
            </a:p>
            <a:p>
              <a:r>
                <a:rPr lang="en-US" sz="1600" dirty="0" smtClean="0">
                  <a:latin typeface="Times New Roman"/>
                  <a:cs typeface="Times New Roman"/>
                </a:rPr>
                <a:t>Space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  <p:cxnSp>
          <p:nvCxnSpPr>
            <p:cNvPr id="160" name="Straight Connector 159"/>
            <p:cNvCxnSpPr/>
            <p:nvPr/>
          </p:nvCxnSpPr>
          <p:spPr>
            <a:xfrm flipV="1">
              <a:off x="1412759" y="712853"/>
              <a:ext cx="3416007" cy="42205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V="1">
              <a:off x="2767751" y="723265"/>
              <a:ext cx="0" cy="40985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347472" y="957384"/>
              <a:ext cx="5634871" cy="635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H="1" flipV="1">
              <a:off x="4145795" y="729762"/>
              <a:ext cx="1495195" cy="380853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" name="Group 163"/>
            <p:cNvGrpSpPr/>
            <p:nvPr/>
          </p:nvGrpSpPr>
          <p:grpSpPr>
            <a:xfrm>
              <a:off x="1367326" y="492844"/>
              <a:ext cx="215072" cy="261610"/>
              <a:chOff x="1666830" y="449104"/>
              <a:chExt cx="215072" cy="261610"/>
            </a:xfrm>
          </p:grpSpPr>
          <p:sp>
            <p:nvSpPr>
              <p:cNvPr id="186" name="Oval 185"/>
              <p:cNvSpPr>
                <a:spLocks noChangeAspect="1"/>
              </p:cNvSpPr>
              <p:nvPr/>
            </p:nvSpPr>
            <p:spPr>
              <a:xfrm>
                <a:off x="1696286" y="493834"/>
                <a:ext cx="185616" cy="18561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1666830" y="449104"/>
                <a:ext cx="1991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Times New Roman"/>
                    <a:cs typeface="Times New Roman"/>
                  </a:rPr>
                  <a:t>u</a:t>
                </a:r>
                <a:endParaRPr lang="en-US" sz="11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65" name="TextBox 164"/>
            <p:cNvSpPr txBox="1"/>
            <p:nvPr/>
          </p:nvSpPr>
          <p:spPr>
            <a:xfrm>
              <a:off x="295275" y="464492"/>
              <a:ext cx="67458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/>
                  <a:cs typeface="Times New Roman"/>
                </a:rPr>
                <a:t>User</a:t>
              </a:r>
            </a:p>
            <a:p>
              <a:r>
                <a:rPr lang="en-US" sz="1600" dirty="0" smtClean="0">
                  <a:latin typeface="Times New Roman"/>
                  <a:cs typeface="Times New Roman"/>
                </a:rPr>
                <a:t>Space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  <p:grpSp>
          <p:nvGrpSpPr>
            <p:cNvPr id="166" name="Group 165"/>
            <p:cNvGrpSpPr/>
            <p:nvPr/>
          </p:nvGrpSpPr>
          <p:grpSpPr>
            <a:xfrm>
              <a:off x="1764792" y="493776"/>
              <a:ext cx="215072" cy="261610"/>
              <a:chOff x="1666830" y="449104"/>
              <a:chExt cx="215072" cy="261610"/>
            </a:xfrm>
          </p:grpSpPr>
          <p:sp>
            <p:nvSpPr>
              <p:cNvPr id="184" name="Oval 183"/>
              <p:cNvSpPr>
                <a:spLocks noChangeAspect="1"/>
              </p:cNvSpPr>
              <p:nvPr/>
            </p:nvSpPr>
            <p:spPr>
              <a:xfrm>
                <a:off x="1696286" y="493834"/>
                <a:ext cx="185616" cy="18561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1666830" y="449104"/>
                <a:ext cx="1991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Times New Roman"/>
                    <a:cs typeface="Times New Roman"/>
                  </a:rPr>
                  <a:t>u</a:t>
                </a:r>
                <a:endParaRPr lang="en-US" sz="11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2634801" y="506476"/>
              <a:ext cx="215072" cy="261610"/>
              <a:chOff x="1666830" y="449104"/>
              <a:chExt cx="215072" cy="261610"/>
            </a:xfrm>
          </p:grpSpPr>
          <p:sp>
            <p:nvSpPr>
              <p:cNvPr id="182" name="Oval 181"/>
              <p:cNvSpPr>
                <a:spLocks noChangeAspect="1"/>
              </p:cNvSpPr>
              <p:nvPr/>
            </p:nvSpPr>
            <p:spPr>
              <a:xfrm>
                <a:off x="1696286" y="493834"/>
                <a:ext cx="185616" cy="18561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1666830" y="449104"/>
                <a:ext cx="1991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Times New Roman"/>
                    <a:cs typeface="Times New Roman"/>
                  </a:rPr>
                  <a:t>u</a:t>
                </a:r>
                <a:endParaRPr lang="en-US" sz="11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5581802" y="493776"/>
              <a:ext cx="215072" cy="261610"/>
              <a:chOff x="1666830" y="449104"/>
              <a:chExt cx="215072" cy="261610"/>
            </a:xfrm>
          </p:grpSpPr>
          <p:sp>
            <p:nvSpPr>
              <p:cNvPr id="180" name="Oval 179"/>
              <p:cNvSpPr>
                <a:spLocks noChangeAspect="1"/>
              </p:cNvSpPr>
              <p:nvPr/>
            </p:nvSpPr>
            <p:spPr>
              <a:xfrm>
                <a:off x="1696286" y="493834"/>
                <a:ext cx="185616" cy="18561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1666830" y="449104"/>
                <a:ext cx="1991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Times New Roman"/>
                    <a:cs typeface="Times New Roman"/>
                  </a:rPr>
                  <a:t>u</a:t>
                </a:r>
                <a:endParaRPr lang="en-US" sz="11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4020986" y="490601"/>
              <a:ext cx="215072" cy="261610"/>
              <a:chOff x="1666830" y="449104"/>
              <a:chExt cx="215072" cy="261610"/>
            </a:xfrm>
          </p:grpSpPr>
          <p:sp>
            <p:nvSpPr>
              <p:cNvPr id="178" name="Oval 177"/>
              <p:cNvSpPr>
                <a:spLocks noChangeAspect="1"/>
              </p:cNvSpPr>
              <p:nvPr/>
            </p:nvSpPr>
            <p:spPr>
              <a:xfrm>
                <a:off x="1696286" y="493834"/>
                <a:ext cx="185616" cy="18561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1666830" y="449104"/>
                <a:ext cx="1991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Times New Roman"/>
                    <a:cs typeface="Times New Roman"/>
                  </a:rPr>
                  <a:t>u</a:t>
                </a:r>
                <a:endParaRPr lang="en-US" sz="11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4701548" y="493776"/>
              <a:ext cx="215072" cy="261610"/>
              <a:chOff x="1666830" y="449104"/>
              <a:chExt cx="215072" cy="261610"/>
            </a:xfrm>
          </p:grpSpPr>
          <p:sp>
            <p:nvSpPr>
              <p:cNvPr id="176" name="Oval 175"/>
              <p:cNvSpPr>
                <a:spLocks noChangeAspect="1"/>
              </p:cNvSpPr>
              <p:nvPr/>
            </p:nvSpPr>
            <p:spPr>
              <a:xfrm>
                <a:off x="1696286" y="493834"/>
                <a:ext cx="185616" cy="18561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1666830" y="449104"/>
                <a:ext cx="1991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Times New Roman"/>
                    <a:cs typeface="Times New Roman"/>
                  </a:rPr>
                  <a:t>u</a:t>
                </a:r>
                <a:endParaRPr lang="en-US" sz="1100" dirty="0"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171" name="Straight Connector 170"/>
            <p:cNvCxnSpPr/>
            <p:nvPr/>
          </p:nvCxnSpPr>
          <p:spPr>
            <a:xfrm flipH="1" flipV="1">
              <a:off x="1876212" y="720947"/>
              <a:ext cx="2418566" cy="39754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3069166" y="1015365"/>
              <a:ext cx="1013884" cy="369332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……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070602" y="440773"/>
              <a:ext cx="1013884" cy="369332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……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cxnSp>
          <p:nvCxnSpPr>
            <p:cNvPr id="174" name="Straight Connector 173"/>
            <p:cNvCxnSpPr>
              <a:endCxn id="181" idx="2"/>
            </p:cNvCxnSpPr>
            <p:nvPr/>
          </p:nvCxnSpPr>
          <p:spPr>
            <a:xfrm flipV="1">
              <a:off x="4788957" y="755386"/>
              <a:ext cx="892444" cy="36721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 flipV="1">
              <a:off x="1475360" y="723265"/>
              <a:ext cx="381521" cy="40005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4" name="TextBox 213"/>
          <p:cNvSpPr txBox="1"/>
          <p:nvPr/>
        </p:nvSpPr>
        <p:spPr>
          <a:xfrm>
            <a:off x="5086774" y="3987898"/>
            <a:ext cx="214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User-space scheduler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6509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28889</TotalTime>
  <Words>547</Words>
  <Application>Microsoft Macintosh PowerPoint</Application>
  <PresentationFormat>On-screen Show (4:3)</PresentationFormat>
  <Paragraphs>179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CAREER: Multi-Dimensional System Cooperation towards Improving Performance of Parallel Programs on NUMA Architecture</vt:lpstr>
      <vt:lpstr>Inherent Heterogeneity of NUMA </vt:lpstr>
      <vt:lpstr>Basic Idea of Proposal</vt:lpstr>
      <vt:lpstr>Thrust 1: Cooperation between applications and memory managers </vt:lpstr>
      <vt:lpstr>Thrust 2: Cooperatively Replicating Read-only/Read-mostly Code and Data </vt:lpstr>
      <vt:lpstr>Thrust 3: Cooperation of Apps, Memory Managers, and Schedulers </vt:lpstr>
    </vt:vector>
  </TitlesOfParts>
  <Company>UTSA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Tongping Liu</dc:creator>
  <cp:lastModifiedBy>Tongping Liu</cp:lastModifiedBy>
  <cp:revision>143</cp:revision>
  <dcterms:created xsi:type="dcterms:W3CDTF">2015-12-09T16:37:30Z</dcterms:created>
  <dcterms:modified xsi:type="dcterms:W3CDTF">2017-06-15T20:36:23Z</dcterms:modified>
</cp:coreProperties>
</file>