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7" r:id="rId2"/>
    <p:sldId id="350" r:id="rId3"/>
    <p:sldId id="351" r:id="rId4"/>
    <p:sldId id="352" r:id="rId5"/>
    <p:sldId id="362" r:id="rId6"/>
    <p:sldId id="353" r:id="rId7"/>
    <p:sldId id="361" r:id="rId8"/>
    <p:sldId id="363" r:id="rId9"/>
    <p:sldId id="354" r:id="rId10"/>
    <p:sldId id="355" r:id="rId11"/>
    <p:sldId id="358" r:id="rId12"/>
    <p:sldId id="364" r:id="rId13"/>
    <p:sldId id="356" r:id="rId14"/>
    <p:sldId id="357" r:id="rId15"/>
  </p:sldIdLst>
  <p:sldSz cx="12192000" cy="6858000"/>
  <p:notesSz cx="6858000" cy="9144000"/>
  <p:embeddedFontLst>
    <p:embeddedFont>
      <p:font typeface="Cambria Math" panose="02040503050406030204" pitchFamily="18" charset="0"/>
      <p:regular r:id="rId17"/>
    </p:embeddedFont>
    <p:embeddedFont>
      <p:font typeface="Times" panose="0202060305040502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2" roundtripDataSignature="AMtx7mjBjwGkP3Eo1cf5QDCR18hPFXRH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9FF"/>
    <a:srgbClr val="BF9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7F2610-6C24-4C07-A39A-D0211FC8BD4F}">
  <a:tblStyle styleId="{E67F2610-6C24-4C07-A39A-D0211FC8BD4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09" autoAdjust="0"/>
    <p:restoredTop sz="93842" autoAdjust="0"/>
  </p:normalViewPr>
  <p:slideViewPr>
    <p:cSldViewPr snapToGrid="0">
      <p:cViewPr varScale="1">
        <p:scale>
          <a:sx n="77" d="100"/>
          <a:sy n="77" d="100"/>
        </p:scale>
        <p:origin x="413" y="67"/>
      </p:cViewPr>
      <p:guideLst>
        <p:guide orient="horz" pos="2160"/>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12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124"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2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3.fntdata"/><Relationship Id="rId12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2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4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3" name="Google Shape;93;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5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0" name="Google Shape;130;p5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2" name="Google Shape;142;p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6"/>
        <p:cNvGrpSpPr/>
        <p:nvPr/>
      </p:nvGrpSpPr>
      <p:grpSpPr>
        <a:xfrm>
          <a:off x="0" y="0"/>
          <a:ext cx="0" cy="0"/>
          <a:chOff x="0" y="0"/>
          <a:chExt cx="0" cy="0"/>
        </a:xfrm>
      </p:grpSpPr>
      <p:sp>
        <p:nvSpPr>
          <p:cNvPr id="147" name="Google Shape;147;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7"/>
          <p:cNvSpPr>
            <a:spLocks noGrp="1"/>
          </p:cNvSpPr>
          <p:nvPr>
            <p:ph type="pic" idx="2"/>
          </p:nvPr>
        </p:nvSpPr>
        <p:spPr>
          <a:xfrm>
            <a:off x="5183188" y="987425"/>
            <a:ext cx="6172200" cy="4873625"/>
          </a:xfrm>
          <a:prstGeom prst="rect">
            <a:avLst/>
          </a:prstGeom>
          <a:noFill/>
          <a:ln>
            <a:noFill/>
          </a:ln>
        </p:spPr>
      </p:sp>
      <p:sp>
        <p:nvSpPr>
          <p:cNvPr id="149" name="Google Shape;149;p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0" name="Google Shape;150;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3"/>
        <p:cNvGrpSpPr/>
        <p:nvPr/>
      </p:nvGrpSpPr>
      <p:grpSpPr>
        <a:xfrm>
          <a:off x="0" y="0"/>
          <a:ext cx="0" cy="0"/>
          <a:chOff x="0" y="0"/>
          <a:chExt cx="0" cy="0"/>
        </a:xfrm>
      </p:grpSpPr>
      <p:sp>
        <p:nvSpPr>
          <p:cNvPr id="154" name="Google Shape;154;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9"/>
        <p:cNvGrpSpPr/>
        <p:nvPr/>
      </p:nvGrpSpPr>
      <p:grpSpPr>
        <a:xfrm>
          <a:off x="0" y="0"/>
          <a:ext cx="0" cy="0"/>
          <a:chOff x="0" y="0"/>
          <a:chExt cx="0" cy="0"/>
        </a:xfrm>
      </p:grpSpPr>
      <p:sp>
        <p:nvSpPr>
          <p:cNvPr id="160" name="Google Shape;160;p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84"/>
        <p:cNvGrpSpPr/>
        <p:nvPr/>
      </p:nvGrpSpPr>
      <p:grpSpPr>
        <a:xfrm>
          <a:off x="0" y="0"/>
          <a:ext cx="0" cy="0"/>
          <a:chOff x="0" y="0"/>
          <a:chExt cx="0" cy="0"/>
        </a:xfrm>
      </p:grpSpPr>
      <p:sp>
        <p:nvSpPr>
          <p:cNvPr id="85" name="Google Shape;85;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9"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ctrTitle"/>
          </p:nvPr>
        </p:nvSpPr>
        <p:spPr>
          <a:xfrm>
            <a:off x="264160" y="1643363"/>
            <a:ext cx="11663680" cy="1284925"/>
          </a:xfrm>
          <a:prstGeom prst="rect">
            <a:avLst/>
          </a:prstGeom>
          <a:solidFill>
            <a:srgbClr val="EDEDED"/>
          </a:solidFill>
          <a:ln w="76200" cap="flat" cmpd="sng">
            <a:solidFill>
              <a:schemeClr val="dk1"/>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1F3864"/>
              </a:buClr>
              <a:buSzPct val="100000"/>
              <a:buFont typeface="Times"/>
              <a:buNone/>
            </a:pPr>
            <a:br>
              <a:rPr lang="en-IN" sz="5300" b="1" dirty="0">
                <a:solidFill>
                  <a:srgbClr val="1F3864"/>
                </a:solidFill>
                <a:latin typeface="Times"/>
                <a:ea typeface="Times"/>
                <a:cs typeface="Times"/>
                <a:sym typeface="Times"/>
              </a:rPr>
            </a:br>
            <a:br>
              <a:rPr lang="en-IN" sz="5300" b="1" dirty="0">
                <a:solidFill>
                  <a:srgbClr val="1F3864"/>
                </a:solidFill>
                <a:latin typeface="Times"/>
                <a:ea typeface="Times"/>
                <a:cs typeface="Times"/>
                <a:sym typeface="Times"/>
              </a:rPr>
            </a:br>
            <a:r>
              <a:rPr lang="en-IN" sz="5300" b="1" dirty="0">
                <a:solidFill>
                  <a:srgbClr val="1F3864"/>
                </a:solidFill>
                <a:latin typeface="Times"/>
                <a:ea typeface="Times"/>
                <a:cs typeface="Times"/>
                <a:sym typeface="Times"/>
              </a:rPr>
              <a:t>	</a:t>
            </a:r>
            <a:r>
              <a:rPr lang="en-IN" sz="4400" b="1" dirty="0">
                <a:solidFill>
                  <a:srgbClr val="1F3864"/>
                </a:solidFill>
                <a:latin typeface="Times"/>
                <a:ea typeface="Times"/>
                <a:cs typeface="Times"/>
                <a:sym typeface="Times"/>
              </a:rPr>
              <a:t>Practicum Presentation: 1</a:t>
            </a:r>
            <a:r>
              <a:rPr lang="en-IN" sz="4400" b="1" baseline="30000" dirty="0">
                <a:solidFill>
                  <a:srgbClr val="1F3864"/>
                </a:solidFill>
                <a:latin typeface="Times"/>
                <a:ea typeface="Times"/>
                <a:cs typeface="Times"/>
                <a:sym typeface="Times"/>
              </a:rPr>
              <a:t>st</a:t>
            </a:r>
            <a:r>
              <a:rPr lang="en-IN" sz="4400" b="1" dirty="0">
                <a:solidFill>
                  <a:srgbClr val="1F3864"/>
                </a:solidFill>
                <a:latin typeface="Times"/>
                <a:ea typeface="Times"/>
                <a:cs typeface="Times"/>
                <a:sym typeface="Times"/>
              </a:rPr>
              <a:t> </a:t>
            </a:r>
            <a:r>
              <a:rPr lang="en-IN" sz="4400" b="1" dirty="0" err="1">
                <a:solidFill>
                  <a:srgbClr val="1F3864"/>
                </a:solidFill>
                <a:latin typeface="Times"/>
                <a:ea typeface="Times"/>
                <a:cs typeface="Times"/>
                <a:sym typeface="Times"/>
              </a:rPr>
              <a:t>Defense</a:t>
            </a:r>
            <a:br>
              <a:rPr lang="en-IN" sz="4400" b="1" dirty="0">
                <a:solidFill>
                  <a:srgbClr val="1F3864"/>
                </a:solidFill>
                <a:latin typeface="Times"/>
                <a:ea typeface="Times"/>
                <a:cs typeface="Times"/>
                <a:sym typeface="Times"/>
              </a:rPr>
            </a:br>
            <a:r>
              <a:rPr lang="en-IN" sz="4400" b="1" dirty="0">
                <a:solidFill>
                  <a:srgbClr val="1F3864"/>
                </a:solidFill>
                <a:latin typeface="Times"/>
                <a:ea typeface="Times"/>
                <a:cs typeface="Times"/>
                <a:sym typeface="Times"/>
              </a:rPr>
              <a:t>Topic: “Human Brain Activity Classification”</a:t>
            </a:r>
            <a:endParaRPr sz="4400" b="1" dirty="0">
              <a:solidFill>
                <a:srgbClr val="002060"/>
              </a:solidFill>
              <a:latin typeface="Times"/>
              <a:ea typeface="Times"/>
              <a:cs typeface="Times"/>
              <a:sym typeface="Times"/>
            </a:endParaRPr>
          </a:p>
        </p:txBody>
      </p:sp>
      <p:pic>
        <p:nvPicPr>
          <p:cNvPr id="3" name="Picture 2">
            <a:extLst>
              <a:ext uri="{FF2B5EF4-FFF2-40B4-BE49-F238E27FC236}">
                <a16:creationId xmlns:a16="http://schemas.microsoft.com/office/drawing/2014/main" id="{159DD3EE-0033-964D-F38E-5502B1844E1A}"/>
              </a:ext>
            </a:extLst>
          </p:cNvPr>
          <p:cNvPicPr>
            <a:picLocks noChangeAspect="1"/>
          </p:cNvPicPr>
          <p:nvPr/>
        </p:nvPicPr>
        <p:blipFill rotWithShape="1">
          <a:blip r:embed="rId3"/>
          <a:srcRect l="10536" t="16197" r="7963" b="26713"/>
          <a:stretch/>
        </p:blipFill>
        <p:spPr>
          <a:xfrm>
            <a:off x="9072880" y="169847"/>
            <a:ext cx="2895600" cy="1158240"/>
          </a:xfrm>
          <a:prstGeom prst="rect">
            <a:avLst/>
          </a:prstGeom>
        </p:spPr>
      </p:pic>
      <p:sp>
        <p:nvSpPr>
          <p:cNvPr id="4" name="Subtitle 3">
            <a:extLst>
              <a:ext uri="{FF2B5EF4-FFF2-40B4-BE49-F238E27FC236}">
                <a16:creationId xmlns:a16="http://schemas.microsoft.com/office/drawing/2014/main" id="{75FFEC59-BB09-CA2D-A7B4-3AC02A91BD27}"/>
              </a:ext>
            </a:extLst>
          </p:cNvPr>
          <p:cNvSpPr>
            <a:spLocks noGrp="1"/>
          </p:cNvSpPr>
          <p:nvPr>
            <p:ph type="subTitle" idx="1"/>
          </p:nvPr>
        </p:nvSpPr>
        <p:spPr>
          <a:xfrm>
            <a:off x="1739757" y="3274271"/>
            <a:ext cx="8712485" cy="2913169"/>
          </a:xfrm>
          <a:solidFill>
            <a:schemeClr val="accent1">
              <a:lumMod val="20000"/>
              <a:lumOff val="80000"/>
            </a:schemeClr>
          </a:solidFill>
        </p:spPr>
        <p:txBody>
          <a:bodyPr>
            <a:noAutofit/>
          </a:bodyPr>
          <a:lstStyle/>
          <a:p>
            <a:r>
              <a:rPr lang="en-IN" sz="2800" b="1" dirty="0">
                <a:solidFill>
                  <a:srgbClr val="002060"/>
                </a:solidFill>
                <a:latin typeface="Times New Roman" panose="02020603050405020304" pitchFamily="18" charset="0"/>
                <a:cs typeface="Times New Roman" panose="02020603050405020304" pitchFamily="18" charset="0"/>
              </a:rPr>
              <a:t>Students Name, Enrolment No. Branch &amp; Section:</a:t>
            </a:r>
          </a:p>
          <a:p>
            <a:r>
              <a:rPr lang="en-IN" sz="1800" b="1" dirty="0">
                <a:solidFill>
                  <a:srgbClr val="002060"/>
                </a:solidFill>
                <a:latin typeface="Times New Roman" panose="02020603050405020304" pitchFamily="18" charset="0"/>
                <a:cs typeface="Times New Roman" panose="02020603050405020304" pitchFamily="18" charset="0"/>
              </a:rPr>
              <a:t>Utsav Singhal, 02917711622, AIML-A</a:t>
            </a:r>
          </a:p>
          <a:p>
            <a:r>
              <a:rPr lang="en-IN" sz="1800" b="1" dirty="0" err="1">
                <a:solidFill>
                  <a:srgbClr val="002060"/>
                </a:solidFill>
                <a:latin typeface="Times New Roman" panose="02020603050405020304" pitchFamily="18" charset="0"/>
                <a:cs typeface="Times New Roman" panose="02020603050405020304" pitchFamily="18" charset="0"/>
              </a:rPr>
              <a:t>Saarthak</a:t>
            </a:r>
            <a:r>
              <a:rPr lang="en-IN" sz="1800" b="1" dirty="0">
                <a:solidFill>
                  <a:srgbClr val="002060"/>
                </a:solidFill>
                <a:latin typeface="Times New Roman" panose="02020603050405020304" pitchFamily="18" charset="0"/>
                <a:cs typeface="Times New Roman" panose="02020603050405020304" pitchFamily="18" charset="0"/>
              </a:rPr>
              <a:t> Bansal, 03917711622, AIML-A</a:t>
            </a:r>
          </a:p>
          <a:p>
            <a:r>
              <a:rPr lang="en-IN" sz="1800" b="1" dirty="0">
                <a:solidFill>
                  <a:srgbClr val="002060"/>
                </a:solidFill>
                <a:latin typeface="Times New Roman" panose="02020603050405020304" pitchFamily="18" charset="0"/>
                <a:cs typeface="Times New Roman" panose="02020603050405020304" pitchFamily="18" charset="0"/>
              </a:rPr>
              <a:t>Chakshu Gupta, 05817711622, AIML-A</a:t>
            </a:r>
          </a:p>
          <a:p>
            <a:r>
              <a:rPr lang="en-IN" sz="1800" b="1" dirty="0" err="1">
                <a:solidFill>
                  <a:srgbClr val="002060"/>
                </a:solidFill>
                <a:latin typeface="Times New Roman" panose="02020603050405020304" pitchFamily="18" charset="0"/>
                <a:cs typeface="Times New Roman" panose="02020603050405020304" pitchFamily="18" charset="0"/>
              </a:rPr>
              <a:t>Dhairya</a:t>
            </a:r>
            <a:r>
              <a:rPr lang="en-IN" sz="1800" b="1" dirty="0">
                <a:solidFill>
                  <a:srgbClr val="002060"/>
                </a:solidFill>
                <a:latin typeface="Times New Roman" panose="02020603050405020304" pitchFamily="18" charset="0"/>
                <a:cs typeface="Times New Roman" panose="02020603050405020304" pitchFamily="18" charset="0"/>
              </a:rPr>
              <a:t> Goel, 06117711622, AIML-A</a:t>
            </a:r>
          </a:p>
          <a:p>
            <a:r>
              <a:rPr lang="en-IN" sz="2800" b="1" dirty="0">
                <a:solidFill>
                  <a:srgbClr val="002060"/>
                </a:solidFill>
                <a:latin typeface="Times New Roman" panose="02020603050405020304" pitchFamily="18" charset="0"/>
                <a:cs typeface="Times New Roman" panose="02020603050405020304" pitchFamily="18" charset="0"/>
              </a:rPr>
              <a:t>Supervisor: </a:t>
            </a:r>
            <a:r>
              <a:rPr lang="en-IN" sz="1800" b="1" dirty="0" err="1">
                <a:solidFill>
                  <a:srgbClr val="002060"/>
                </a:solidFill>
                <a:latin typeface="Times New Roman" panose="02020603050405020304" pitchFamily="18" charset="0"/>
                <a:cs typeface="Times New Roman" panose="02020603050405020304" pitchFamily="18" charset="0"/>
              </a:rPr>
              <a:t>Dr.</a:t>
            </a:r>
            <a:r>
              <a:rPr lang="en-IN" sz="1800" b="1" dirty="0">
                <a:solidFill>
                  <a:srgbClr val="002060"/>
                </a:solidFill>
                <a:latin typeface="Times New Roman" panose="02020603050405020304" pitchFamily="18" charset="0"/>
                <a:cs typeface="Times New Roman" panose="02020603050405020304" pitchFamily="18" charset="0"/>
              </a:rPr>
              <a:t> Monika Bansal</a:t>
            </a:r>
          </a:p>
          <a:p>
            <a:endParaRPr lang="en-IN" sz="2700"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3D0315-99F6-D6DD-3716-30E56FE43151}"/>
              </a:ext>
            </a:extLst>
          </p:cNvPr>
          <p:cNvPicPr>
            <a:picLocks noChangeAspect="1"/>
          </p:cNvPicPr>
          <p:nvPr/>
        </p:nvPicPr>
        <p:blipFill>
          <a:blip r:embed="rId4"/>
          <a:stretch>
            <a:fillRect/>
          </a:stretch>
        </p:blipFill>
        <p:spPr>
          <a:xfrm>
            <a:off x="8765222" y="6187440"/>
            <a:ext cx="3426778" cy="500713"/>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5. </a:t>
            </a:r>
            <a:r>
              <a:rPr lang="en-IN" sz="4000" dirty="0">
                <a:latin typeface="Times New Roman" panose="02020603050405020304" pitchFamily="18" charset="0"/>
                <a:cs typeface="Times New Roman" panose="02020603050405020304" pitchFamily="18" charset="0"/>
              </a:rPr>
              <a:t>Project Progress/Implementation</a:t>
            </a:r>
            <a:endParaRPr lang="en-IN" sz="40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10" name="TextBox 9">
            <a:extLst>
              <a:ext uri="{FF2B5EF4-FFF2-40B4-BE49-F238E27FC236}">
                <a16:creationId xmlns:a16="http://schemas.microsoft.com/office/drawing/2014/main" id="{D9DE1CB9-AEB4-BE59-4F8F-F9236E2692AA}"/>
              </a:ext>
            </a:extLst>
          </p:cNvPr>
          <p:cNvSpPr txBox="1"/>
          <p:nvPr/>
        </p:nvSpPr>
        <p:spPr>
          <a:xfrm>
            <a:off x="8117522" y="2100263"/>
            <a:ext cx="3426778" cy="3416320"/>
          </a:xfrm>
          <a:prstGeom prst="rect">
            <a:avLst/>
          </a:prstGeom>
          <a:noFill/>
        </p:spPr>
        <p:txBody>
          <a:bodyPr wrap="square" rtlCol="0">
            <a:spAutoFit/>
          </a:bodyPr>
          <a:lstStyle/>
          <a:p>
            <a:pPr marL="342900" indent="-342900">
              <a:buFontTx/>
              <a:buChar char="-"/>
            </a:pPr>
            <a:r>
              <a:rPr lang="en-US" sz="2400" dirty="0">
                <a:latin typeface="Calibri" panose="020F0502020204030204" pitchFamily="34" charset="0"/>
                <a:cs typeface="Calibri" panose="020F0502020204030204" pitchFamily="34" charset="0"/>
              </a:rPr>
              <a:t>Frontend developed using </a:t>
            </a:r>
            <a:r>
              <a:rPr lang="en-US" sz="2400" dirty="0" err="1">
                <a:latin typeface="Calibri" panose="020F0502020204030204" pitchFamily="34" charset="0"/>
                <a:cs typeface="Calibri" panose="020F0502020204030204" pitchFamily="34" charset="0"/>
              </a:rPr>
              <a:t>Streamlit</a:t>
            </a:r>
            <a:endParaRPr lang="en-US" sz="2400" dirty="0">
              <a:latin typeface="Calibri" panose="020F0502020204030204" pitchFamily="34" charset="0"/>
              <a:cs typeface="Calibri" panose="020F0502020204030204" pitchFamily="34" charset="0"/>
            </a:endParaRPr>
          </a:p>
          <a:p>
            <a:pPr marL="342900" indent="-342900">
              <a:buFontTx/>
              <a:buChar char="-"/>
            </a:pPr>
            <a:r>
              <a:rPr lang="en-US" sz="2400" dirty="0">
                <a:latin typeface="Calibri" panose="020F0502020204030204" pitchFamily="34" charset="0"/>
                <a:cs typeface="Calibri" panose="020F0502020204030204" pitchFamily="34" charset="0"/>
              </a:rPr>
              <a:t>Preprocessing and feature engineering completed</a:t>
            </a:r>
          </a:p>
          <a:p>
            <a:pPr marL="342900" indent="-342900">
              <a:buFontTx/>
              <a:buChar char="-"/>
            </a:pPr>
            <a:r>
              <a:rPr lang="en-US" sz="2400" dirty="0">
                <a:latin typeface="Calibri" panose="020F0502020204030204" pitchFamily="34" charset="0"/>
                <a:cs typeface="Calibri" panose="020F0502020204030204" pitchFamily="34" charset="0"/>
              </a:rPr>
              <a:t>Implemented </a:t>
            </a:r>
            <a:r>
              <a:rPr lang="en-US" sz="2400" dirty="0" err="1">
                <a:latin typeface="Calibri" panose="020F0502020204030204" pitchFamily="34" charset="0"/>
                <a:cs typeface="Calibri" panose="020F0502020204030204" pitchFamily="34" charset="0"/>
              </a:rPr>
              <a:t>XGBoost</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LightGBM</a:t>
            </a:r>
            <a:r>
              <a:rPr lang="en-US" sz="2400" dirty="0">
                <a:latin typeface="Calibri" panose="020F0502020204030204" pitchFamily="34" charset="0"/>
                <a:cs typeface="Calibri" panose="020F0502020204030204" pitchFamily="34" charset="0"/>
              </a:rPr>
              <a:t> models</a:t>
            </a:r>
          </a:p>
          <a:p>
            <a:pPr marL="342900" indent="-342900">
              <a:buFontTx/>
              <a:buChar char="-"/>
            </a:pPr>
            <a:r>
              <a:rPr lang="en-US" sz="2400" dirty="0">
                <a:latin typeface="Calibri" panose="020F0502020204030204" pitchFamily="34" charset="0"/>
                <a:cs typeface="Calibri" panose="020F0502020204030204" pitchFamily="34" charset="0"/>
              </a:rPr>
              <a:t>Created .</a:t>
            </a:r>
            <a:r>
              <a:rPr lang="en-US" sz="2400" dirty="0" err="1">
                <a:latin typeface="Calibri" panose="020F0502020204030204" pitchFamily="34" charset="0"/>
                <a:cs typeface="Calibri" panose="020F0502020204030204" pitchFamily="34" charset="0"/>
              </a:rPr>
              <a:t>pkl</a:t>
            </a:r>
            <a:r>
              <a:rPr lang="en-US" sz="2400" dirty="0">
                <a:latin typeface="Calibri" panose="020F0502020204030204" pitchFamily="34" charset="0"/>
                <a:cs typeface="Calibri" panose="020F0502020204030204" pitchFamily="34" charset="0"/>
              </a:rPr>
              <a:t> files for model persistence</a:t>
            </a:r>
            <a:endParaRPr lang="en-IN"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79A1A4A-88D4-E3A8-38E1-38378B75CDFF}"/>
              </a:ext>
            </a:extLst>
          </p:cNvPr>
          <p:cNvPicPr>
            <a:picLocks noChangeAspect="1"/>
          </p:cNvPicPr>
          <p:nvPr/>
        </p:nvPicPr>
        <p:blipFill>
          <a:blip r:embed="rId4"/>
          <a:stretch>
            <a:fillRect/>
          </a:stretch>
        </p:blipFill>
        <p:spPr>
          <a:xfrm>
            <a:off x="325755" y="1781038"/>
            <a:ext cx="7582480" cy="4111932"/>
          </a:xfrm>
          <a:prstGeom prst="rect">
            <a:avLst/>
          </a:prstGeom>
        </p:spPr>
      </p:pic>
    </p:spTree>
    <p:extLst>
      <p:ext uri="{BB962C8B-B14F-4D97-AF65-F5344CB8AC3E}">
        <p14:creationId xmlns:p14="http://schemas.microsoft.com/office/powerpoint/2010/main" val="271060199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5. </a:t>
            </a:r>
            <a:r>
              <a:rPr lang="en-IN" sz="4000" dirty="0">
                <a:latin typeface="Times New Roman" panose="02020603050405020304" pitchFamily="18" charset="0"/>
                <a:cs typeface="Times New Roman" panose="02020603050405020304" pitchFamily="18" charset="0"/>
              </a:rPr>
              <a:t>Project </a:t>
            </a:r>
            <a:r>
              <a:rPr lang="en-IN" sz="4000" dirty="0" err="1">
                <a:latin typeface="Times New Roman" panose="02020603050405020304" pitchFamily="18" charset="0"/>
                <a:cs typeface="Times New Roman" panose="02020603050405020304" pitchFamily="18" charset="0"/>
              </a:rPr>
              <a:t>Progres</a:t>
            </a:r>
            <a:r>
              <a:rPr lang="en-IN" sz="4000" dirty="0">
                <a:latin typeface="Times New Roman" panose="02020603050405020304" pitchFamily="18" charset="0"/>
                <a:cs typeface="Times New Roman" panose="02020603050405020304" pitchFamily="18" charset="0"/>
              </a:rPr>
              <a:t>/Implementation</a:t>
            </a:r>
            <a:endParaRPr lang="en-IN" sz="40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pic>
        <p:nvPicPr>
          <p:cNvPr id="7" name="Picture 6" descr="C:\Users\ascba\Downloads\lmaoo.png"/>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187440"/>
          </a:xfrm>
          <a:prstGeom prst="rect">
            <a:avLst/>
          </a:prstGeom>
          <a:noFill/>
          <a:ln>
            <a:noFill/>
          </a:ln>
        </p:spPr>
      </p:pic>
    </p:spTree>
    <p:extLst>
      <p:ext uri="{BB962C8B-B14F-4D97-AF65-F5344CB8AC3E}">
        <p14:creationId xmlns:p14="http://schemas.microsoft.com/office/powerpoint/2010/main" val="98083359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pic>
        <p:nvPicPr>
          <p:cNvPr id="4" name="Picture 3">
            <a:extLst>
              <a:ext uri="{FF2B5EF4-FFF2-40B4-BE49-F238E27FC236}">
                <a16:creationId xmlns:a16="http://schemas.microsoft.com/office/drawing/2014/main" id="{21DF1D56-3151-22F0-5435-AAD172C6EB7E}"/>
              </a:ext>
            </a:extLst>
          </p:cNvPr>
          <p:cNvPicPr>
            <a:picLocks noChangeAspect="1"/>
          </p:cNvPicPr>
          <p:nvPr/>
        </p:nvPicPr>
        <p:blipFill rotWithShape="1">
          <a:blip r:embed="rId4"/>
          <a:srcRect l="5221" t="149" r="7019" b="-2"/>
          <a:stretch/>
        </p:blipFill>
        <p:spPr bwMode="auto">
          <a:xfrm>
            <a:off x="0" y="21344"/>
            <a:ext cx="6520070" cy="6815312"/>
          </a:xfrm>
          <a:prstGeom prst="rect">
            <a:avLst/>
          </a:prstGeom>
          <a:ln w="19050">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3E25840-8C7B-932D-3B66-7BC1E5485734}"/>
              </a:ext>
            </a:extLst>
          </p:cNvPr>
          <p:cNvPicPr>
            <a:picLocks noChangeAspect="1"/>
          </p:cNvPicPr>
          <p:nvPr/>
        </p:nvPicPr>
        <p:blipFill rotWithShape="1">
          <a:blip r:embed="rId5"/>
          <a:srcRect l="13729"/>
          <a:stretch/>
        </p:blipFill>
        <p:spPr bwMode="auto">
          <a:xfrm>
            <a:off x="7538582" y="282075"/>
            <a:ext cx="1495425" cy="6019334"/>
          </a:xfrm>
          <a:prstGeom prst="rect">
            <a:avLst/>
          </a:prstGeom>
          <a:ln w="19050">
            <a:solidFill>
              <a:schemeClr val="tx1"/>
            </a:solidFill>
          </a:ln>
          <a:extLst>
            <a:ext uri="{53640926-AAD7-44D8-BBD7-CCE9431645EC}">
              <a14:shadowObscured xmlns:a14="http://schemas.microsoft.com/office/drawing/2010/main"/>
            </a:ext>
          </a:extLst>
        </p:spPr>
      </p:pic>
      <p:sp>
        <p:nvSpPr>
          <p:cNvPr id="11" name="Text Box 2">
            <a:extLst>
              <a:ext uri="{FF2B5EF4-FFF2-40B4-BE49-F238E27FC236}">
                <a16:creationId xmlns:a16="http://schemas.microsoft.com/office/drawing/2014/main" id="{6CBD83F4-1191-2EF0-4E68-3998A894F3B8}"/>
              </a:ext>
            </a:extLst>
          </p:cNvPr>
          <p:cNvSpPr txBox="1">
            <a:spLocks noChangeArrowheads="1"/>
          </p:cNvSpPr>
          <p:nvPr/>
        </p:nvSpPr>
        <p:spPr bwMode="auto">
          <a:xfrm>
            <a:off x="4148966" y="1025855"/>
            <a:ext cx="2291591" cy="131977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r>
              <a:rPr lang="en-US" sz="2400" dirty="0">
                <a:effectLst/>
                <a:latin typeface="Times New Roman" panose="02020603050405020304" pitchFamily="18" charset="0"/>
                <a:ea typeface="Times New Roman" panose="02020603050405020304" pitchFamily="18" charset="0"/>
              </a:rPr>
              <a:t>Figure 1: Pre-Processing and Training</a:t>
            </a:r>
            <a:endParaRPr lang="en-IN" sz="2400" dirty="0">
              <a:effectLst/>
              <a:latin typeface="Times New Roman" panose="02020603050405020304" pitchFamily="18" charset="0"/>
              <a:ea typeface="Times New Roman" panose="02020603050405020304" pitchFamily="18" charset="0"/>
            </a:endParaRPr>
          </a:p>
        </p:txBody>
      </p:sp>
      <p:sp>
        <p:nvSpPr>
          <p:cNvPr id="13" name="Text Box 2">
            <a:extLst>
              <a:ext uri="{FF2B5EF4-FFF2-40B4-BE49-F238E27FC236}">
                <a16:creationId xmlns:a16="http://schemas.microsoft.com/office/drawing/2014/main" id="{B9FBEDB5-A482-E50B-24A5-021853A01B0C}"/>
              </a:ext>
            </a:extLst>
          </p:cNvPr>
          <p:cNvSpPr txBox="1">
            <a:spLocks noChangeArrowheads="1"/>
          </p:cNvSpPr>
          <p:nvPr/>
        </p:nvSpPr>
        <p:spPr bwMode="auto">
          <a:xfrm>
            <a:off x="9211573" y="2470507"/>
            <a:ext cx="2291591" cy="131977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r>
              <a:rPr lang="en-US" sz="2400" dirty="0">
                <a:effectLst/>
                <a:latin typeface="Times New Roman" panose="02020603050405020304" pitchFamily="18" charset="0"/>
                <a:ea typeface="Times New Roman" panose="02020603050405020304" pitchFamily="18" charset="0"/>
              </a:rPr>
              <a:t>Figure 2: Predi</a:t>
            </a:r>
            <a:r>
              <a:rPr lang="en-US" sz="2400" dirty="0">
                <a:latin typeface="Times New Roman" panose="02020603050405020304" pitchFamily="18" charset="0"/>
                <a:ea typeface="Times New Roman" panose="02020603050405020304" pitchFamily="18" charset="0"/>
              </a:rPr>
              <a:t>ction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21375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pPr marL="114300" algn="just">
              <a:buSzPct val="100000"/>
            </a:pPr>
            <a:r>
              <a:rPr lang="en-IN" sz="4800" dirty="0">
                <a:latin typeface="Times New Roman" panose="02020603050405020304" pitchFamily="18" charset="0"/>
                <a:cs typeface="Times New Roman" panose="02020603050405020304" pitchFamily="18" charset="0"/>
              </a:rPr>
              <a:t>6. Aim for the coming weeks</a:t>
            </a:r>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3684588"/>
          </a:xfrm>
        </p:spPr>
        <p:txBody>
          <a:bodyPr>
            <a:noAutofit/>
          </a:bodyPr>
          <a:lstStyle/>
          <a:p>
            <a:pPr marL="114300" indent="0" algn="just">
              <a:buNone/>
            </a:pPr>
            <a:r>
              <a:rPr lang="en-IN" sz="2400" dirty="0">
                <a:latin typeface="Calibri" panose="020F0502020204030204" pitchFamily="34" charset="0"/>
                <a:cs typeface="Calibri" panose="020F0502020204030204" pitchFamily="34" charset="0"/>
              </a:rPr>
              <a:t>- Complete frontend development</a:t>
            </a:r>
          </a:p>
          <a:p>
            <a:pPr marL="114300" indent="0" algn="just">
              <a:buNone/>
            </a:pPr>
            <a:r>
              <a:rPr lang="en-IN" sz="2400" dirty="0">
                <a:latin typeface="Calibri" panose="020F0502020204030204" pitchFamily="34" charset="0"/>
                <a:cs typeface="Calibri" panose="020F0502020204030204" pitchFamily="34" charset="0"/>
              </a:rPr>
              <a:t>- Apply models: Logistic Regression, Hidden Markov Models (HMM), Gradient Boosting, etc.</a:t>
            </a:r>
          </a:p>
          <a:p>
            <a:pPr marL="114300" indent="0" algn="just">
              <a:buNone/>
            </a:pPr>
            <a:r>
              <a:rPr lang="en-IN" sz="2400" dirty="0">
                <a:latin typeface="Calibri" panose="020F0502020204030204" pitchFamily="34" charset="0"/>
                <a:cs typeface="Calibri" panose="020F0502020204030204" pitchFamily="34" charset="0"/>
              </a:rPr>
              <a:t>- Implement deep learning models: </a:t>
            </a:r>
            <a:r>
              <a:rPr lang="en-IN" sz="2400" dirty="0" err="1">
                <a:latin typeface="Calibri" panose="020F0502020204030204" pitchFamily="34" charset="0"/>
                <a:cs typeface="Calibri" panose="020F0502020204030204" pitchFamily="34" charset="0"/>
              </a:rPr>
              <a:t>ResNet</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ResNeXt</a:t>
            </a:r>
            <a:r>
              <a:rPr lang="en-IN" sz="2400" dirty="0">
                <a:latin typeface="Calibri" panose="020F0502020204030204" pitchFamily="34" charset="0"/>
                <a:cs typeface="Calibri" panose="020F0502020204030204" pitchFamily="34" charset="0"/>
              </a:rPr>
              <a:t>, VGG16, etc.</a:t>
            </a:r>
          </a:p>
        </p:txBody>
      </p:sp>
    </p:spTree>
    <p:extLst>
      <p:ext uri="{BB962C8B-B14F-4D97-AF65-F5344CB8AC3E}">
        <p14:creationId xmlns:p14="http://schemas.microsoft.com/office/powerpoint/2010/main" val="403064589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US" sz="4500" b="1" dirty="0"/>
              <a:t>7. References</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200025" y="1395466"/>
            <a:ext cx="11601450" cy="3684588"/>
          </a:xfrm>
        </p:spPr>
        <p:txBody>
          <a:bodyPr>
            <a:noAutofit/>
          </a:bodyPr>
          <a:lstStyle/>
          <a:p>
            <a:pPr marL="571500" indent="-457200" algn="just">
              <a:lnSpc>
                <a:spcPct val="100000"/>
              </a:lnSpc>
              <a:buAutoNum type="arabicPeriod"/>
            </a:pPr>
            <a:r>
              <a:rPr lang="en-IN" sz="1800" dirty="0" err="1"/>
              <a:t>Houssein</a:t>
            </a:r>
            <a:r>
              <a:rPr lang="en-IN" sz="1800" dirty="0"/>
              <a:t>, E. H., Hammad, A., &amp; Ali, A. A. (2022). Human emotion recognition from </a:t>
            </a:r>
            <a:r>
              <a:rPr lang="en-IN" sz="1800" dirty="0" err="1"/>
              <a:t>EEGbased</a:t>
            </a:r>
            <a:r>
              <a:rPr lang="en-IN" sz="1800" dirty="0"/>
              <a:t> brain–computer interface using machine learning: a comprehensive review. Neural Computing and Applications, 34(15), 12527-12557. </a:t>
            </a:r>
          </a:p>
          <a:p>
            <a:pPr marL="571500" indent="-457200" algn="just">
              <a:lnSpc>
                <a:spcPct val="100000"/>
              </a:lnSpc>
              <a:buAutoNum type="arabicPeriod"/>
            </a:pPr>
            <a:r>
              <a:rPr lang="en-IN" sz="1800" dirty="0"/>
              <a:t>Vishwanath, M., </a:t>
            </a:r>
            <a:r>
              <a:rPr lang="en-IN" sz="1800" dirty="0" err="1"/>
              <a:t>Jafarlou</a:t>
            </a:r>
            <a:r>
              <a:rPr lang="en-IN" sz="1800" dirty="0"/>
              <a:t>, S., Shin, I., Dutt, N., Rahmani, A. M., Jones, C. E., ... &amp; Cao, H. (2021, November). Investigation of machine learning and deep learning approaches for detection of mild traumatic brain injury from human sleep electroencephalogram. In 2021 43rd Annual International Conference of the IEEE Engineering in Medicine &amp; Biology Society (EMBC) (pp. 6134-6137). IEEE. </a:t>
            </a:r>
          </a:p>
          <a:p>
            <a:pPr marL="571500" indent="-457200" algn="just">
              <a:lnSpc>
                <a:spcPct val="100000"/>
              </a:lnSpc>
              <a:buAutoNum type="arabicPeriod"/>
            </a:pPr>
            <a:r>
              <a:rPr lang="en-IN" sz="1800" dirty="0" err="1"/>
              <a:t>Murtazina</a:t>
            </a:r>
            <a:r>
              <a:rPr lang="en-IN" sz="1800" dirty="0"/>
              <a:t>, M. S., &amp; </a:t>
            </a:r>
            <a:r>
              <a:rPr lang="en-IN" sz="1800" dirty="0" err="1"/>
              <a:t>Avdeenko</a:t>
            </a:r>
            <a:r>
              <a:rPr lang="en-IN" sz="1800" dirty="0"/>
              <a:t>, T. V. (2020, December). Classification of brain activity patterns using machine learning based on EEG data. In 2020 1st International Conference Problems of Informatics, Electronics, and Radio Engineering (PIERE) (pp. 219-224). IEEE. </a:t>
            </a:r>
          </a:p>
          <a:p>
            <a:pPr marL="571500" indent="-457200" algn="just">
              <a:lnSpc>
                <a:spcPct val="100000"/>
              </a:lnSpc>
              <a:buAutoNum type="arabicPeriod"/>
            </a:pPr>
            <a:r>
              <a:rPr lang="en-IN" sz="1800" dirty="0"/>
              <a:t>Craik, A., He, Y., &amp; Contreras-Vidal, J. L. (2019). Deep learning for electroencephalogram (EEG) classification tasks: a review. Journal of neural engineering, 16(3), 031001. </a:t>
            </a:r>
          </a:p>
          <a:p>
            <a:pPr marL="571500" indent="-457200" algn="just">
              <a:lnSpc>
                <a:spcPct val="100000"/>
              </a:lnSpc>
              <a:buAutoNum type="arabicPeriod"/>
            </a:pPr>
            <a:r>
              <a:rPr lang="en-IN" sz="1800" dirty="0"/>
              <a:t>Khosla, A., </a:t>
            </a:r>
            <a:r>
              <a:rPr lang="en-IN" sz="1800" dirty="0" err="1"/>
              <a:t>Khandnor</a:t>
            </a:r>
            <a:r>
              <a:rPr lang="en-IN" sz="1800" dirty="0"/>
              <a:t>, P., &amp; Chand, T. (2020). A comparative analysis of signal processing and classification methods for different applications based on EEG signals. Biocybernetics and Biomedical Engineering, 40(2), 649-690. </a:t>
            </a:r>
          </a:p>
          <a:p>
            <a:pPr marL="571500" indent="-457200" algn="just">
              <a:lnSpc>
                <a:spcPct val="100000"/>
              </a:lnSpc>
              <a:buAutoNum type="arabicPeriod"/>
            </a:pPr>
            <a:r>
              <a:rPr lang="en-IN" sz="1800" dirty="0" err="1"/>
              <a:t>Haselsteiner</a:t>
            </a:r>
            <a:r>
              <a:rPr lang="en-IN" sz="1800" dirty="0"/>
              <a:t>, E., &amp; </a:t>
            </a:r>
            <a:r>
              <a:rPr lang="en-IN" sz="1800" dirty="0" err="1"/>
              <a:t>Pfurtscheller</a:t>
            </a:r>
            <a:r>
              <a:rPr lang="en-IN" sz="1800" dirty="0"/>
              <a:t>, G. (2000). Using time-dependent neural networks for EEG classification. IEEE transactions on rehabilitation engineering, 8(4), 457-463</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47255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1493520" y="144485"/>
            <a:ext cx="10515600" cy="1325563"/>
          </a:xfrm>
        </p:spPr>
        <p:txBody>
          <a:bodyPr>
            <a:normAutofit/>
          </a:bodyPr>
          <a:lstStyle/>
          <a:p>
            <a:r>
              <a:rPr lang="en-IN" sz="5400" b="1" dirty="0"/>
              <a:t>Index of Contents</a:t>
            </a:r>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93901"/>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3684588"/>
          </a:xfrm>
        </p:spPr>
        <p:txBody>
          <a:bodyPr>
            <a:noAutofit/>
          </a:bodyPr>
          <a:lstStyle/>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Introduction &amp; Motivation</a:t>
            </a:r>
          </a:p>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Problem Statement</a:t>
            </a:r>
          </a:p>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Background Study</a:t>
            </a:r>
          </a:p>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Technology Stack</a:t>
            </a:r>
          </a:p>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Project Progress/Implementation</a:t>
            </a:r>
          </a:p>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Aim for the coming weeks</a:t>
            </a:r>
          </a:p>
          <a:p>
            <a:pPr marL="628650" indent="-514350" algn="just">
              <a:buSzPct val="100000"/>
              <a:buAutoNum type="arabicPeriod"/>
            </a:pPr>
            <a:r>
              <a:rPr lang="en-IN" sz="3300" dirty="0">
                <a:latin typeface="Times New Roman" panose="02020603050405020304" pitchFamily="18" charset="0"/>
                <a:cs typeface="Times New Roman" panose="02020603050405020304" pitchFamily="18" charset="0"/>
              </a:rPr>
              <a:t>References </a:t>
            </a:r>
          </a:p>
          <a:p>
            <a:pPr marL="114300" indent="0" algn="just">
              <a:buNone/>
            </a:pP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01827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1. Introduction &amp; Motivation</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3684588"/>
          </a:xfrm>
        </p:spPr>
        <p:txBody>
          <a:bodyPr>
            <a:noAutofit/>
          </a:bodyPr>
          <a:lstStyle/>
          <a:p>
            <a:pPr marL="114300" indent="0" algn="just">
              <a:buNone/>
            </a:pPr>
            <a:r>
              <a:rPr lang="en-US" sz="2400" dirty="0"/>
              <a:t>Neurological illnesses present considerable obstacles in the provision of patient care, frequently requiring prompt and accurate action to minimize potential injury. Electroencephalography (EEG) is a strong non-invasive method for real-time monitoring of brain activity among the diagnostic instruments available. EEG recordings are essential for diagnosing patients with neurological diseases, such as seizures, periodic discharges, or other unusual brain activity, in critical care settings like hospitals.</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01580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2. Problem Statement</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3684588"/>
          </a:xfrm>
        </p:spPr>
        <p:txBody>
          <a:bodyPr>
            <a:noAutofit/>
          </a:bodyPr>
          <a:lstStyle/>
          <a:p>
            <a:pPr marL="114300" indent="0" algn="just">
              <a:buNone/>
            </a:pPr>
            <a:r>
              <a:rPr lang="en-US" sz="2400" dirty="0"/>
              <a:t>The goal of this project is to create an advanced machine learning system that can use EEG signals from hospitalized critically ill patients to identify and categorize different types of hazardous brain activity. The goal includes classifying any additional abnormal patterns that may surface from the EEG data, as well as recognizing seizures, lateralized periodic discharges, generalized periodic discharges, lateralized rhythmic delta activity, and generalized rhythmic delta activity</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6360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2. Problem Statement</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pic>
        <p:nvPicPr>
          <p:cNvPr id="9" name="Picture 8">
            <a:extLst>
              <a:ext uri="{FF2B5EF4-FFF2-40B4-BE49-F238E27FC236}">
                <a16:creationId xmlns:a16="http://schemas.microsoft.com/office/drawing/2014/main" id="{99E3CB52-C9E9-074F-2854-A6128A36291F}"/>
              </a:ext>
            </a:extLst>
          </p:cNvPr>
          <p:cNvPicPr>
            <a:picLocks noChangeAspect="1"/>
          </p:cNvPicPr>
          <p:nvPr/>
        </p:nvPicPr>
        <p:blipFill>
          <a:blip r:embed="rId4"/>
          <a:stretch>
            <a:fillRect/>
          </a:stretch>
        </p:blipFill>
        <p:spPr>
          <a:xfrm>
            <a:off x="0" y="-11091"/>
            <a:ext cx="12191999" cy="6342317"/>
          </a:xfrm>
          <a:prstGeom prst="rect">
            <a:avLst/>
          </a:prstGeom>
        </p:spPr>
      </p:pic>
    </p:spTree>
    <p:extLst>
      <p:ext uri="{BB962C8B-B14F-4D97-AF65-F5344CB8AC3E}">
        <p14:creationId xmlns:p14="http://schemas.microsoft.com/office/powerpoint/2010/main" val="112656818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3. Background Study</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428625" y="1395466"/>
            <a:ext cx="11258550" cy="3684588"/>
          </a:xfrm>
        </p:spPr>
        <p:txBody>
          <a:bodyPr>
            <a:noAutofit/>
          </a:bodyPr>
          <a:lstStyle/>
          <a:p>
            <a:pPr algn="just"/>
            <a:r>
              <a:rPr lang="en-US" sz="2000" dirty="0">
                <a:latin typeface="Calibri" panose="020F0502020204030204" pitchFamily="34" charset="0"/>
                <a:cs typeface="Calibri" panose="020F0502020204030204" pitchFamily="34" charset="0"/>
              </a:rPr>
              <a:t>Accurate identification and management of seizures and hazardous brain activity is crucial in critical care to reduce the risk of in-hospital mortality.</a:t>
            </a:r>
          </a:p>
          <a:p>
            <a:pPr algn="just"/>
            <a:r>
              <a:rPr lang="en-US" sz="2000" dirty="0">
                <a:latin typeface="Calibri" panose="020F0502020204030204" pitchFamily="34" charset="0"/>
                <a:cs typeface="Calibri" panose="020F0502020204030204" pitchFamily="34" charset="0"/>
              </a:rPr>
              <a:t>Advanced machine learning techniques, particularly Convolutional Neural Networks (CNNs), are employed to enhance EEG analysis for real-time monitoring.</a:t>
            </a:r>
          </a:p>
          <a:p>
            <a:pPr algn="just"/>
            <a:r>
              <a:rPr lang="en-US" sz="2000" dirty="0">
                <a:latin typeface="Calibri" panose="020F0502020204030204" pitchFamily="34" charset="0"/>
                <a:cs typeface="Calibri" panose="020F0502020204030204" pitchFamily="34" charset="0"/>
              </a:rPr>
              <a:t>CNNs are adept at capturing spatial relationships but may face challenges with the intricate dynamics present in EEG signals.</a:t>
            </a:r>
          </a:p>
          <a:p>
            <a:pPr algn="just"/>
            <a:r>
              <a:rPr lang="en-US" sz="2000" dirty="0">
                <a:latin typeface="Calibri" panose="020F0502020204030204" pitchFamily="34" charset="0"/>
                <a:cs typeface="Calibri" panose="020F0502020204030204" pitchFamily="34" charset="0"/>
              </a:rPr>
              <a:t>Despite resource-intensive training requirements, studies have shown CNNs' effectiveness in detecting seizures and abnormal patterns.</a:t>
            </a:r>
          </a:p>
          <a:p>
            <a:pPr algn="just"/>
            <a:r>
              <a:rPr lang="en-US" sz="2000" dirty="0">
                <a:latin typeface="Calibri" panose="020F0502020204030204" pitchFamily="34" charset="0"/>
                <a:cs typeface="Calibri" panose="020F0502020204030204" pitchFamily="34" charset="0"/>
              </a:rPr>
              <a:t>Recursive Neural Networks (RNNs), particularly Long Short-Term Memory (LSTM) networks, hold promise in capturing temporal dependencies in EEG data.</a:t>
            </a:r>
          </a:p>
          <a:p>
            <a:pPr algn="just"/>
            <a:r>
              <a:rPr lang="en-US" sz="2000" dirty="0">
                <a:latin typeface="Calibri" panose="020F0502020204030204" pitchFamily="34" charset="0"/>
                <a:cs typeface="Calibri" panose="020F0502020204030204" pitchFamily="34" charset="0"/>
              </a:rPr>
              <a:t>LSTM models have successfully identified diverse EEG patterns from invasive and non-invasive recordings, indicating their potential to transform neurological care in critical settings.</a:t>
            </a:r>
          </a:p>
          <a:p>
            <a:pPr algn="just"/>
            <a:r>
              <a:rPr lang="en-US" sz="2000" dirty="0">
                <a:latin typeface="Calibri" panose="020F0502020204030204" pitchFamily="34" charset="0"/>
                <a:cs typeface="Calibri" panose="020F0502020204030204" pitchFamily="34" charset="0"/>
              </a:rPr>
              <a:t>These advancements highlight the importance of integrating state-of-the-art machine learning techniques to improve patient outcomes and refine critical care protocols.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767307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2"/>
          <a:stretch>
            <a:fillRect/>
          </a:stretch>
        </p:blipFill>
        <p:spPr>
          <a:xfrm>
            <a:off x="8765222" y="6187440"/>
            <a:ext cx="3426778" cy="500713"/>
          </a:xfrm>
          <a:prstGeom prst="rect">
            <a:avLst/>
          </a:prstGeom>
        </p:spPr>
      </p:pic>
      <p:pic>
        <p:nvPicPr>
          <p:cNvPr id="9" name="Picture 8">
            <a:extLst>
              <a:ext uri="{FF2B5EF4-FFF2-40B4-BE49-F238E27FC236}">
                <a16:creationId xmlns:a16="http://schemas.microsoft.com/office/drawing/2014/main" id="{3E884752-1B4E-303E-915C-025D419D7D9F}"/>
              </a:ext>
            </a:extLst>
          </p:cNvPr>
          <p:cNvPicPr>
            <a:picLocks noChangeAspect="1"/>
          </p:cNvPicPr>
          <p:nvPr/>
        </p:nvPicPr>
        <p:blipFill>
          <a:blip r:embed="rId3"/>
          <a:stretch>
            <a:fillRect/>
          </a:stretch>
        </p:blipFill>
        <p:spPr>
          <a:xfrm>
            <a:off x="0" y="0"/>
            <a:ext cx="4597003" cy="6858000"/>
          </a:xfrm>
          <a:prstGeom prst="rect">
            <a:avLst/>
          </a:prstGeom>
        </p:spPr>
      </p:pic>
      <p:sp>
        <p:nvSpPr>
          <p:cNvPr id="12" name="TextBox 11">
            <a:extLst>
              <a:ext uri="{FF2B5EF4-FFF2-40B4-BE49-F238E27FC236}">
                <a16:creationId xmlns:a16="http://schemas.microsoft.com/office/drawing/2014/main" id="{AEBB5113-2956-41F6-298F-92F18B44C09C}"/>
              </a:ext>
            </a:extLst>
          </p:cNvPr>
          <p:cNvSpPr txBox="1"/>
          <p:nvPr/>
        </p:nvSpPr>
        <p:spPr>
          <a:xfrm>
            <a:off x="4979505" y="1451113"/>
            <a:ext cx="6629400" cy="5078313"/>
          </a:xfrm>
          <a:prstGeom prst="rect">
            <a:avLst/>
          </a:prstGeom>
          <a:noFill/>
        </p:spPr>
        <p:txBody>
          <a:bodyPr wrap="square" rtlCol="0">
            <a:spAutoFit/>
          </a:bodyPr>
          <a:lstStyle/>
          <a:p>
            <a:pPr marL="342900" indent="-342900">
              <a:buFont typeface="+mj-lt"/>
              <a:buAutoNum type="arabicPeriod"/>
            </a:pPr>
            <a:r>
              <a:rPr lang="en-US" sz="1800" dirty="0">
                <a:latin typeface="Aptos" panose="020B0004020202020204" pitchFamily="34" charset="0"/>
              </a:rPr>
              <a:t>Fp1, Fp2: Frontal pole electrodes are on the left and right side of the forehead. </a:t>
            </a:r>
          </a:p>
          <a:p>
            <a:pPr marL="342900" indent="-342900">
              <a:buFont typeface="+mj-lt"/>
              <a:buAutoNum type="arabicPeriod"/>
            </a:pPr>
            <a:r>
              <a:rPr lang="en-US" sz="1800" dirty="0">
                <a:latin typeface="Aptos" panose="020B0004020202020204" pitchFamily="34" charset="0"/>
              </a:rPr>
              <a:t>F3, F4: Forehead electrodes located on the left and right side of the forehead. </a:t>
            </a:r>
          </a:p>
          <a:p>
            <a:pPr marL="342900" indent="-342900">
              <a:buFont typeface="+mj-lt"/>
              <a:buAutoNum type="arabicPeriod"/>
            </a:pPr>
            <a:r>
              <a:rPr lang="en-US" sz="1800" dirty="0">
                <a:latin typeface="Aptos" panose="020B0004020202020204" pitchFamily="34" charset="0"/>
              </a:rPr>
              <a:t>C3, C4: central electrodes, in the left and right hemispheres of the brain. </a:t>
            </a:r>
          </a:p>
          <a:p>
            <a:pPr marL="342900" indent="-342900">
              <a:buFont typeface="+mj-lt"/>
              <a:buAutoNum type="arabicPeriod"/>
            </a:pPr>
            <a:r>
              <a:rPr lang="en-US" sz="1800" dirty="0">
                <a:latin typeface="Aptos" panose="020B0004020202020204" pitchFamily="34" charset="0"/>
              </a:rPr>
              <a:t>P3, P4: parietal electrodes, left and right of the back of the head. </a:t>
            </a:r>
          </a:p>
          <a:p>
            <a:pPr marL="342900" indent="-342900">
              <a:buFont typeface="+mj-lt"/>
              <a:buAutoNum type="arabicPeriod"/>
            </a:pPr>
            <a:r>
              <a:rPr lang="en-US" sz="1800" dirty="0">
                <a:latin typeface="Aptos" panose="020B0004020202020204" pitchFamily="34" charset="0"/>
              </a:rPr>
              <a:t>O1, O2: Occipital electrodes are located at the back of the head, near the visual cortex. </a:t>
            </a:r>
          </a:p>
          <a:p>
            <a:pPr marL="342900" indent="-342900">
              <a:buFont typeface="+mj-lt"/>
              <a:buAutoNum type="arabicPeriod"/>
            </a:pPr>
            <a:r>
              <a:rPr lang="en-US" sz="1800" dirty="0">
                <a:latin typeface="Aptos" panose="020B0004020202020204" pitchFamily="34" charset="0"/>
              </a:rPr>
              <a:t>T3, T4, T5, T6: Temporary electrodes located on the left and right sides of the head, near the ears. They often participate in monitoring the performance of the voice. </a:t>
            </a:r>
          </a:p>
          <a:p>
            <a:pPr marL="342900" indent="-342900">
              <a:buFont typeface="+mj-lt"/>
              <a:buAutoNum type="arabicPeriod"/>
            </a:pPr>
            <a:r>
              <a:rPr lang="en-US" sz="1800" dirty="0">
                <a:latin typeface="Aptos" panose="020B0004020202020204" pitchFamily="34" charset="0"/>
              </a:rPr>
              <a:t>F7, F8: Frontotemporal electrodes, in front of the temporal lobe. </a:t>
            </a:r>
          </a:p>
          <a:p>
            <a:pPr marL="342900" indent="-342900">
              <a:buFont typeface="+mj-lt"/>
              <a:buAutoNum type="arabicPeriod"/>
            </a:pPr>
            <a:r>
              <a:rPr lang="en-US" sz="1800" dirty="0" err="1">
                <a:latin typeface="Aptos" panose="020B0004020202020204" pitchFamily="34" charset="0"/>
              </a:rPr>
              <a:t>Fz</a:t>
            </a:r>
            <a:r>
              <a:rPr lang="en-US" sz="1800" dirty="0">
                <a:latin typeface="Aptos" panose="020B0004020202020204" pitchFamily="34" charset="0"/>
              </a:rPr>
              <a:t>, </a:t>
            </a:r>
            <a:r>
              <a:rPr lang="en-US" sz="1800" dirty="0" err="1">
                <a:latin typeface="Aptos" panose="020B0004020202020204" pitchFamily="34" charset="0"/>
              </a:rPr>
              <a:t>Cz</a:t>
            </a:r>
            <a:r>
              <a:rPr lang="en-US" sz="1800" dirty="0">
                <a:latin typeface="Aptos" panose="020B0004020202020204" pitchFamily="34" charset="0"/>
              </a:rPr>
              <a:t>, </a:t>
            </a:r>
            <a:r>
              <a:rPr lang="en-US" sz="1800" dirty="0" err="1">
                <a:latin typeface="Aptos" panose="020B0004020202020204" pitchFamily="34" charset="0"/>
              </a:rPr>
              <a:t>Pz</a:t>
            </a:r>
            <a:r>
              <a:rPr lang="en-US" sz="1800" dirty="0">
                <a:latin typeface="Aptos" panose="020B0004020202020204" pitchFamily="34" charset="0"/>
              </a:rPr>
              <a:t>: midline electrodes are located at the frontal (</a:t>
            </a:r>
            <a:r>
              <a:rPr lang="en-US" sz="1800" dirty="0" err="1">
                <a:latin typeface="Aptos" panose="020B0004020202020204" pitchFamily="34" charset="0"/>
              </a:rPr>
              <a:t>Fz</a:t>
            </a:r>
            <a:r>
              <a:rPr lang="en-US" sz="1800" dirty="0">
                <a:latin typeface="Aptos" panose="020B0004020202020204" pitchFamily="34" charset="0"/>
              </a:rPr>
              <a:t>), central (</a:t>
            </a:r>
            <a:r>
              <a:rPr lang="en-US" sz="1800" dirty="0" err="1">
                <a:latin typeface="Aptos" panose="020B0004020202020204" pitchFamily="34" charset="0"/>
              </a:rPr>
              <a:t>Cz</a:t>
            </a:r>
            <a:r>
              <a:rPr lang="en-US" sz="1800" dirty="0">
                <a:latin typeface="Aptos" panose="020B0004020202020204" pitchFamily="34" charset="0"/>
              </a:rPr>
              <a:t>) and parietal (</a:t>
            </a:r>
            <a:r>
              <a:rPr lang="en-US" sz="1800" dirty="0" err="1">
                <a:latin typeface="Aptos" panose="020B0004020202020204" pitchFamily="34" charset="0"/>
              </a:rPr>
              <a:t>Pz</a:t>
            </a:r>
            <a:r>
              <a:rPr lang="en-US" sz="1800" dirty="0">
                <a:latin typeface="Aptos" panose="020B0004020202020204" pitchFamily="34" charset="0"/>
              </a:rPr>
              <a:t>) locations in the middle of the head. </a:t>
            </a:r>
            <a:endParaRPr lang="en-IN" sz="1800" dirty="0">
              <a:latin typeface="Aptos" panose="020B0004020202020204" pitchFamily="34" charset="0"/>
            </a:endParaRPr>
          </a:p>
        </p:txBody>
      </p:sp>
    </p:spTree>
    <p:extLst>
      <p:ext uri="{BB962C8B-B14F-4D97-AF65-F5344CB8AC3E}">
        <p14:creationId xmlns:p14="http://schemas.microsoft.com/office/powerpoint/2010/main" val="15486478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2"/>
          <a:stretch>
            <a:fillRect/>
          </a:stretch>
        </p:blipFill>
        <p:spPr>
          <a:xfrm>
            <a:off x="8765222" y="6187440"/>
            <a:ext cx="3426778" cy="500713"/>
          </a:xfrm>
          <a:prstGeom prst="rect">
            <a:avLst/>
          </a:prstGeom>
        </p:spPr>
      </p:pic>
      <p:pic>
        <p:nvPicPr>
          <p:cNvPr id="3" name="Picture 2">
            <a:extLst>
              <a:ext uri="{FF2B5EF4-FFF2-40B4-BE49-F238E27FC236}">
                <a16:creationId xmlns:a16="http://schemas.microsoft.com/office/drawing/2014/main" id="{99288753-25FC-61EA-994E-34A248E27C31}"/>
              </a:ext>
            </a:extLst>
          </p:cNvPr>
          <p:cNvPicPr>
            <a:picLocks noChangeAspect="1"/>
          </p:cNvPicPr>
          <p:nvPr/>
        </p:nvPicPr>
        <p:blipFill>
          <a:blip r:embed="rId3"/>
          <a:stretch>
            <a:fillRect/>
          </a:stretch>
        </p:blipFill>
        <p:spPr>
          <a:xfrm>
            <a:off x="0" y="0"/>
            <a:ext cx="8994913" cy="6858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A4DF31-500A-EA00-F4D6-AE2DE625F80A}"/>
                  </a:ext>
                </a:extLst>
              </p:cNvPr>
              <p:cNvSpPr txBox="1"/>
              <p:nvPr/>
            </p:nvSpPr>
            <p:spPr>
              <a:xfrm>
                <a:off x="8880067" y="2625146"/>
                <a:ext cx="3197087" cy="707886"/>
              </a:xfrm>
              <a:prstGeom prst="rect">
                <a:avLst/>
              </a:prstGeom>
              <a:noFill/>
            </p:spPr>
            <p:txBody>
              <a:bodyPr wrap="square" rtlCol="0">
                <a:spAutoFit/>
              </a:bodyPr>
              <a:lstStyle/>
              <a:p>
                <a:r>
                  <a:rPr lang="en-IN" sz="2000" dirty="0"/>
                  <a:t>Predictive positive value =</a:t>
                </a:r>
                <a:endParaRPr lang="en-I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𝑇𝑃</m:t>
                      </m:r>
                      <m:r>
                        <a:rPr lang="en-IN" sz="2000" b="0" i="1" smtClean="0">
                          <a:latin typeface="Cambria Math" panose="02040503050406030204" pitchFamily="18" charset="0"/>
                        </a:rPr>
                        <m:t>÷(</m:t>
                      </m:r>
                      <m:r>
                        <a:rPr lang="en-IN" sz="2000" b="0" i="1" smtClean="0">
                          <a:latin typeface="Cambria Math" panose="02040503050406030204" pitchFamily="18" charset="0"/>
                        </a:rPr>
                        <m:t>𝑇𝑃</m:t>
                      </m:r>
                      <m:r>
                        <a:rPr lang="en-IN" sz="2000" b="0" i="1" smtClean="0">
                          <a:latin typeface="Cambria Math" panose="02040503050406030204" pitchFamily="18" charset="0"/>
                        </a:rPr>
                        <m:t>+</m:t>
                      </m:r>
                      <m:r>
                        <a:rPr lang="en-IN" sz="2000" b="0" i="1" smtClean="0">
                          <a:latin typeface="Cambria Math" panose="02040503050406030204" pitchFamily="18" charset="0"/>
                        </a:rPr>
                        <m:t>𝐹𝑃</m:t>
                      </m:r>
                      <m:r>
                        <a:rPr lang="en-IN" sz="2000" b="0" i="1" smtClean="0">
                          <a:latin typeface="Cambria Math" panose="02040503050406030204" pitchFamily="18" charset="0"/>
                        </a:rPr>
                        <m:t>)</m:t>
                      </m:r>
                    </m:oMath>
                  </m:oMathPara>
                </a14:m>
                <a:endParaRPr lang="en-IN" sz="2000" dirty="0"/>
              </a:p>
            </p:txBody>
          </p:sp>
        </mc:Choice>
        <mc:Fallback xmlns="">
          <p:sp>
            <p:nvSpPr>
              <p:cNvPr id="4" name="TextBox 3">
                <a:extLst>
                  <a:ext uri="{FF2B5EF4-FFF2-40B4-BE49-F238E27FC236}">
                    <a16:creationId xmlns:a16="http://schemas.microsoft.com/office/drawing/2014/main" id="{C5A4DF31-500A-EA00-F4D6-AE2DE625F80A}"/>
                  </a:ext>
                </a:extLst>
              </p:cNvPr>
              <p:cNvSpPr txBox="1">
                <a:spLocks noRot="1" noChangeAspect="1" noMove="1" noResize="1" noEditPoints="1" noAdjustHandles="1" noChangeArrowheads="1" noChangeShapeType="1" noTextEdit="1"/>
              </p:cNvSpPr>
              <p:nvPr/>
            </p:nvSpPr>
            <p:spPr>
              <a:xfrm>
                <a:off x="8880067" y="2625146"/>
                <a:ext cx="3197087" cy="707886"/>
              </a:xfrm>
              <a:prstGeom prst="rect">
                <a:avLst/>
              </a:prstGeom>
              <a:blipFill>
                <a:blip r:embed="rId4"/>
                <a:stretch>
                  <a:fillRect l="-2099" t="-4310" b="-94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52107E-269A-984E-760E-BB94822B0347}"/>
                  </a:ext>
                </a:extLst>
              </p:cNvPr>
              <p:cNvSpPr txBox="1"/>
              <p:nvPr/>
            </p:nvSpPr>
            <p:spPr>
              <a:xfrm>
                <a:off x="8994912" y="4048539"/>
                <a:ext cx="3197087" cy="707886"/>
              </a:xfrm>
              <a:prstGeom prst="rect">
                <a:avLst/>
              </a:prstGeom>
              <a:noFill/>
            </p:spPr>
            <p:txBody>
              <a:bodyPr wrap="square" rtlCol="0">
                <a:spAutoFit/>
              </a:bodyPr>
              <a:lstStyle/>
              <a:p>
                <a:r>
                  <a:rPr lang="en-IN" sz="2000" dirty="0"/>
                  <a:t>True positive rate =</a:t>
                </a:r>
                <a:endParaRPr lang="en-I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𝑇𝑃</m:t>
                      </m:r>
                      <m:r>
                        <a:rPr lang="en-IN" sz="2000" b="0" i="1" smtClean="0">
                          <a:latin typeface="Cambria Math" panose="02040503050406030204" pitchFamily="18" charset="0"/>
                        </a:rPr>
                        <m:t>÷(</m:t>
                      </m:r>
                      <m:r>
                        <a:rPr lang="en-IN" sz="2000" b="0" i="1" smtClean="0">
                          <a:latin typeface="Cambria Math" panose="02040503050406030204" pitchFamily="18" charset="0"/>
                        </a:rPr>
                        <m:t>𝑇𝑃</m:t>
                      </m:r>
                      <m:r>
                        <a:rPr lang="en-IN" sz="2000" b="0" i="1" smtClean="0">
                          <a:latin typeface="Cambria Math" panose="02040503050406030204" pitchFamily="18" charset="0"/>
                        </a:rPr>
                        <m:t>+</m:t>
                      </m:r>
                      <m:r>
                        <a:rPr lang="en-IN" sz="2000" b="0" i="1" smtClean="0">
                          <a:latin typeface="Cambria Math" panose="02040503050406030204" pitchFamily="18" charset="0"/>
                        </a:rPr>
                        <m:t>𝐹𝑁</m:t>
                      </m:r>
                      <m:r>
                        <a:rPr lang="en-IN" sz="2000" b="0" i="1" smtClean="0">
                          <a:latin typeface="Cambria Math" panose="02040503050406030204" pitchFamily="18" charset="0"/>
                        </a:rPr>
                        <m:t>)</m:t>
                      </m:r>
                    </m:oMath>
                  </m:oMathPara>
                </a14:m>
                <a:endParaRPr lang="en-IN" sz="2000" dirty="0"/>
              </a:p>
            </p:txBody>
          </p:sp>
        </mc:Choice>
        <mc:Fallback xmlns="">
          <p:sp>
            <p:nvSpPr>
              <p:cNvPr id="6" name="TextBox 5">
                <a:extLst>
                  <a:ext uri="{FF2B5EF4-FFF2-40B4-BE49-F238E27FC236}">
                    <a16:creationId xmlns:a16="http://schemas.microsoft.com/office/drawing/2014/main" id="{BA52107E-269A-984E-760E-BB94822B0347}"/>
                  </a:ext>
                </a:extLst>
              </p:cNvPr>
              <p:cNvSpPr txBox="1">
                <a:spLocks noRot="1" noChangeAspect="1" noMove="1" noResize="1" noEditPoints="1" noAdjustHandles="1" noChangeArrowheads="1" noChangeShapeType="1" noTextEdit="1"/>
              </p:cNvSpPr>
              <p:nvPr/>
            </p:nvSpPr>
            <p:spPr>
              <a:xfrm>
                <a:off x="8994912" y="4048539"/>
                <a:ext cx="3197087" cy="707886"/>
              </a:xfrm>
              <a:prstGeom prst="rect">
                <a:avLst/>
              </a:prstGeom>
              <a:blipFill>
                <a:blip r:embed="rId5"/>
                <a:stretch>
                  <a:fillRect l="-2099" t="-3448" b="-10345"/>
                </a:stretch>
              </a:blipFill>
            </p:spPr>
            <p:txBody>
              <a:bodyPr/>
              <a:lstStyle/>
              <a:p>
                <a:r>
                  <a:rPr lang="en-IN">
                    <a:noFill/>
                  </a:rPr>
                  <a:t> </a:t>
                </a:r>
              </a:p>
            </p:txBody>
          </p:sp>
        </mc:Fallback>
      </mc:AlternateContent>
    </p:spTree>
    <p:extLst>
      <p:ext uri="{BB962C8B-B14F-4D97-AF65-F5344CB8AC3E}">
        <p14:creationId xmlns:p14="http://schemas.microsoft.com/office/powerpoint/2010/main" val="227597953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4. Technological Stack</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342901" y="1231593"/>
            <a:ext cx="11329988" cy="4944374"/>
          </a:xfrm>
        </p:spPr>
        <p:txBody>
          <a:bodyPr numCol="2">
            <a:noAutofit/>
          </a:bodyPr>
          <a:lstStyle/>
          <a:p>
            <a:pPr marL="114300" indent="0">
              <a:buNone/>
            </a:pPr>
            <a:r>
              <a:rPr lang="en-IN" sz="2000" b="1" dirty="0">
                <a:latin typeface="Times New Roman" panose="02020603050405020304" pitchFamily="18" charset="0"/>
                <a:cs typeface="Times New Roman" panose="02020603050405020304" pitchFamily="18" charset="0"/>
              </a:rPr>
              <a:t>(a) Software: </a:t>
            </a:r>
          </a:p>
          <a:p>
            <a:pPr marL="571500" lvl="1" indent="0">
              <a:buNone/>
            </a:pPr>
            <a:r>
              <a:rPr lang="en-IN" sz="2000" dirty="0">
                <a:latin typeface="Times New Roman" panose="02020603050405020304" pitchFamily="18" charset="0"/>
                <a:cs typeface="Times New Roman" panose="02020603050405020304" pitchFamily="18" charset="0"/>
              </a:rPr>
              <a:t>1) Python (programming language)</a:t>
            </a:r>
          </a:p>
          <a:p>
            <a:pPr marL="571500" lvl="1" indent="0">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or </a:t>
            </a:r>
            <a:r>
              <a:rPr lang="en-IN" sz="2000" dirty="0" err="1">
                <a:latin typeface="Times New Roman" panose="02020603050405020304" pitchFamily="18" charset="0"/>
                <a:cs typeface="Times New Roman" panose="02020603050405020304" pitchFamily="18" charset="0"/>
              </a:rPr>
              <a:t>JupyterLab</a:t>
            </a:r>
            <a:r>
              <a:rPr lang="en-IN" sz="2000" dirty="0">
                <a:latin typeface="Times New Roman" panose="02020603050405020304" pitchFamily="18" charset="0"/>
                <a:cs typeface="Times New Roman" panose="02020603050405020304" pitchFamily="18" charset="0"/>
              </a:rPr>
              <a:t> (for interactive development and experimentation)</a:t>
            </a:r>
          </a:p>
          <a:p>
            <a:pPr marL="571500" lvl="1" indent="0">
              <a:buNone/>
            </a:pPr>
            <a:r>
              <a:rPr lang="en-IN" sz="2000" dirty="0">
                <a:latin typeface="Times New Roman" panose="02020603050405020304" pitchFamily="18" charset="0"/>
                <a:cs typeface="Times New Roman" panose="02020603050405020304" pitchFamily="18" charset="0"/>
              </a:rPr>
              <a:t>3) IDEs (Integrated Development Environments) such as PyCharm, Spyder, or </a:t>
            </a:r>
            <a:r>
              <a:rPr lang="en-IN" sz="2000" dirty="0" err="1">
                <a:latin typeface="Times New Roman" panose="02020603050405020304" pitchFamily="18" charset="0"/>
                <a:cs typeface="Times New Roman" panose="02020603050405020304" pitchFamily="18" charset="0"/>
              </a:rPr>
              <a:t>VSCode</a:t>
            </a:r>
            <a:r>
              <a:rPr lang="en-IN" sz="2000" dirty="0">
                <a:latin typeface="Times New Roman" panose="02020603050405020304" pitchFamily="18" charset="0"/>
                <a:cs typeface="Times New Roman" panose="02020603050405020304" pitchFamily="18" charset="0"/>
              </a:rPr>
              <a:t> (for code development)</a:t>
            </a:r>
          </a:p>
          <a:p>
            <a:pPr marL="571500" lvl="1" indent="0">
              <a:buNone/>
            </a:pPr>
            <a:r>
              <a:rPr lang="en-IN" sz="2000" dirty="0">
                <a:latin typeface="Times New Roman" panose="02020603050405020304" pitchFamily="18" charset="0"/>
                <a:cs typeface="Times New Roman" panose="02020603050405020304" pitchFamily="18" charset="0"/>
              </a:rPr>
              <a:t>4) Version Control System: Git &amp; </a:t>
            </a:r>
            <a:r>
              <a:rPr lang="en-IN" sz="2000" dirty="0" err="1">
                <a:latin typeface="Times New Roman" panose="02020603050405020304" pitchFamily="18" charset="0"/>
                <a:cs typeface="Times New Roman" panose="02020603050405020304" pitchFamily="18" charset="0"/>
              </a:rPr>
              <a:t>Github</a:t>
            </a:r>
            <a:r>
              <a:rPr lang="en-IN" sz="2000" dirty="0">
                <a:latin typeface="Times New Roman" panose="02020603050405020304" pitchFamily="18" charset="0"/>
                <a:cs typeface="Times New Roman" panose="02020603050405020304" pitchFamily="18" charset="0"/>
              </a:rPr>
              <a:t> (for collaborative development and version control)</a:t>
            </a:r>
          </a:p>
          <a:p>
            <a:pPr marL="571500" lvl="1" indent="0">
              <a:buNone/>
            </a:pPr>
            <a:endParaRPr lang="en-IN" sz="600" dirty="0">
              <a:latin typeface="Times New Roman" panose="02020603050405020304" pitchFamily="18" charset="0"/>
              <a:cs typeface="Times New Roman" panose="02020603050405020304" pitchFamily="18" charset="0"/>
            </a:endParaRPr>
          </a:p>
          <a:p>
            <a:pPr marL="85725" lvl="1" indent="0">
              <a:buNone/>
            </a:pPr>
            <a:r>
              <a:rPr lang="en-IN" sz="2000" b="1" dirty="0">
                <a:latin typeface="Times New Roman" panose="02020603050405020304" pitchFamily="18" charset="0"/>
                <a:cs typeface="Times New Roman" panose="02020603050405020304" pitchFamily="18" charset="0"/>
              </a:rPr>
              <a:t>(b) Modules/Libraries: </a:t>
            </a:r>
          </a:p>
          <a:p>
            <a:pPr marL="542925" lvl="1" indent="0">
              <a:buNone/>
            </a:pPr>
            <a:r>
              <a:rPr lang="en-IN" sz="2000" dirty="0">
                <a:latin typeface="Times New Roman" panose="02020603050405020304" pitchFamily="18" charset="0"/>
                <a:cs typeface="Times New Roman" panose="02020603050405020304" pitchFamily="18" charset="0"/>
              </a:rPr>
              <a:t>1) NumPy: Array manipulation. </a:t>
            </a:r>
          </a:p>
          <a:p>
            <a:pPr marL="442913" lvl="1" indent="0">
              <a:buNone/>
            </a:pPr>
            <a:r>
              <a:rPr lang="en-IN" sz="2000" dirty="0">
                <a:latin typeface="Times New Roman" panose="02020603050405020304" pitchFamily="18" charset="0"/>
                <a:cs typeface="Times New Roman" panose="02020603050405020304" pitchFamily="18" charset="0"/>
              </a:rPr>
              <a:t>  2) SciPy: Scientific computing. </a:t>
            </a:r>
          </a:p>
          <a:p>
            <a:pPr marL="442913" lvl="1" indent="0">
              <a:buNone/>
            </a:pPr>
            <a:r>
              <a:rPr lang="en-IN" sz="2000" dirty="0">
                <a:latin typeface="Times New Roman" panose="02020603050405020304" pitchFamily="18" charset="0"/>
                <a:cs typeface="Times New Roman" panose="02020603050405020304" pitchFamily="18" charset="0"/>
              </a:rPr>
              <a:t>  3) MNE-Python: EEG data processing. </a:t>
            </a:r>
          </a:p>
          <a:p>
            <a:pPr marL="442913" lvl="1" indent="0">
              <a:buNone/>
            </a:pPr>
            <a:r>
              <a:rPr lang="en-IN" sz="2000" dirty="0">
                <a:latin typeface="Times New Roman" panose="02020603050405020304" pitchFamily="18" charset="0"/>
                <a:cs typeface="Times New Roman" panose="02020603050405020304" pitchFamily="18" charset="0"/>
              </a:rPr>
              <a:t>  4) </a:t>
            </a:r>
            <a:r>
              <a:rPr lang="en-IN" sz="2000" dirty="0" err="1">
                <a:latin typeface="Times New Roman" panose="02020603050405020304" pitchFamily="18" charset="0"/>
                <a:cs typeface="Times New Roman" panose="02020603050405020304" pitchFamily="18" charset="0"/>
              </a:rPr>
              <a:t>PyEEG</a:t>
            </a:r>
            <a:r>
              <a:rPr lang="en-IN" sz="2000" dirty="0">
                <a:latin typeface="Times New Roman" panose="02020603050405020304" pitchFamily="18" charset="0"/>
                <a:cs typeface="Times New Roman" panose="02020603050405020304" pitchFamily="18" charset="0"/>
              </a:rPr>
              <a:t>: EEG feature extraction. </a:t>
            </a:r>
          </a:p>
          <a:p>
            <a:pPr marL="85725" lvl="1" indent="0">
              <a:buNone/>
            </a:pPr>
            <a:r>
              <a:rPr lang="en-IN" sz="2000" dirty="0">
                <a:latin typeface="Times New Roman" panose="02020603050405020304" pitchFamily="18" charset="0"/>
                <a:cs typeface="Times New Roman" panose="02020603050405020304" pitchFamily="18" charset="0"/>
              </a:rPr>
              <a:t>	5) scikit-learn: Machine learning algorithms.</a:t>
            </a:r>
          </a:p>
          <a:p>
            <a:pPr marL="85725" lvl="1" indent="0">
              <a:buNone/>
            </a:pPr>
            <a:r>
              <a:rPr lang="en-IN" sz="2000" dirty="0">
                <a:latin typeface="Times New Roman" panose="02020603050405020304" pitchFamily="18" charset="0"/>
                <a:cs typeface="Times New Roman" panose="02020603050405020304" pitchFamily="18" charset="0"/>
              </a:rPr>
              <a:t>	6) TensorFlow/</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Deep learning 					frameworks. </a:t>
            </a:r>
          </a:p>
          <a:p>
            <a:pPr marL="85725" lvl="1" indent="0">
              <a:buNone/>
            </a:pPr>
            <a:r>
              <a:rPr lang="en-IN" sz="2000" dirty="0">
                <a:latin typeface="Times New Roman" panose="02020603050405020304" pitchFamily="18" charset="0"/>
                <a:cs typeface="Times New Roman" panose="02020603050405020304" pitchFamily="18" charset="0"/>
              </a:rPr>
              <a:t>	7) Matplotlib: Data visualization. </a:t>
            </a:r>
          </a:p>
          <a:p>
            <a:pPr marL="85725" lvl="1" indent="0">
              <a:buNone/>
            </a:pPr>
            <a:r>
              <a:rPr lang="en-IN" sz="2000" dirty="0">
                <a:latin typeface="Times New Roman" panose="02020603050405020304" pitchFamily="18" charset="0"/>
                <a:cs typeface="Times New Roman" panose="02020603050405020304" pitchFamily="18" charset="0"/>
              </a:rPr>
              <a:t>	8) Seaborn: Statistical visualization. </a:t>
            </a:r>
          </a:p>
          <a:p>
            <a:pPr marL="85725" lvl="1" indent="0">
              <a:buNone/>
            </a:pPr>
            <a:r>
              <a:rPr lang="en-IN" sz="2000" dirty="0">
                <a:latin typeface="Times New Roman" panose="02020603050405020304" pitchFamily="18" charset="0"/>
                <a:cs typeface="Times New Roman" panose="02020603050405020304" pitchFamily="18" charset="0"/>
              </a:rPr>
              <a:t>	9) Pandas: Data manipulation. </a:t>
            </a:r>
          </a:p>
          <a:p>
            <a:pPr marL="85725" lvl="1" indent="0">
              <a:buNone/>
            </a:pPr>
            <a:r>
              <a:rPr lang="en-IN" sz="2000" dirty="0">
                <a:latin typeface="Times New Roman" panose="02020603050405020304" pitchFamily="18" charset="0"/>
                <a:cs typeface="Times New Roman" panose="02020603050405020304" pitchFamily="18" charset="0"/>
              </a:rPr>
              <a:t>	10)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Neural networks API. </a:t>
            </a:r>
          </a:p>
          <a:p>
            <a:pPr marL="85725" lvl="1" indent="0">
              <a:buNone/>
            </a:pPr>
            <a:r>
              <a:rPr lang="en-IN" sz="2000" dirty="0">
                <a:latin typeface="Times New Roman" panose="02020603050405020304" pitchFamily="18" charset="0"/>
                <a:cs typeface="Times New Roman" panose="02020603050405020304" pitchFamily="18" charset="0"/>
              </a:rPr>
              <a:t>	11) </a:t>
            </a:r>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LightGBM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Catboost</a:t>
            </a:r>
            <a:r>
              <a:rPr lang="en-IN" sz="2000" dirty="0">
                <a:latin typeface="Times New Roman" panose="02020603050405020304" pitchFamily="18" charset="0"/>
                <a:cs typeface="Times New Roman" panose="02020603050405020304" pitchFamily="18" charset="0"/>
              </a:rPr>
              <a:t>: Gradient 					boosting. </a:t>
            </a:r>
          </a:p>
          <a:p>
            <a:pPr marL="85725" lvl="1" indent="0">
              <a:buNone/>
            </a:pPr>
            <a:r>
              <a:rPr lang="en-IN" sz="2000" dirty="0">
                <a:latin typeface="Times New Roman" panose="02020603050405020304" pitchFamily="18" charset="0"/>
                <a:cs typeface="Times New Roman" panose="02020603050405020304" pitchFamily="18" charset="0"/>
              </a:rPr>
              <a:t>	12) H2O.ai: Scalable ML platform. </a:t>
            </a:r>
          </a:p>
          <a:p>
            <a:pPr marL="85725" lvl="1" indent="0">
              <a:buNone/>
            </a:pPr>
            <a:r>
              <a:rPr lang="en-IN" sz="2000" dirty="0">
                <a:latin typeface="Times New Roman" panose="02020603050405020304" pitchFamily="18" charset="0"/>
                <a:cs typeface="Times New Roman" panose="02020603050405020304" pitchFamily="18" charset="0"/>
              </a:rPr>
              <a:t>	13) </a:t>
            </a:r>
            <a:r>
              <a:rPr lang="en-IN" sz="2000" dirty="0" err="1">
                <a:latin typeface="Times New Roman" panose="02020603050405020304" pitchFamily="18" charset="0"/>
                <a:cs typeface="Times New Roman" panose="02020603050405020304" pitchFamily="18" charset="0"/>
              </a:rPr>
              <a:t>NiLearn</a:t>
            </a:r>
            <a:r>
              <a:rPr lang="en-IN" sz="2000" dirty="0">
                <a:latin typeface="Times New Roman" panose="02020603050405020304" pitchFamily="18" charset="0"/>
                <a:cs typeface="Times New Roman" panose="02020603050405020304" pitchFamily="18" charset="0"/>
              </a:rPr>
              <a:t>: Neuroimaging analysis. </a:t>
            </a:r>
          </a:p>
          <a:p>
            <a:pPr marL="85725" lvl="1" indent="0">
              <a:buNone/>
            </a:pPr>
            <a:r>
              <a:rPr lang="en-IN" sz="2000" dirty="0">
                <a:latin typeface="Times New Roman" panose="02020603050405020304" pitchFamily="18" charset="0"/>
                <a:cs typeface="Times New Roman" panose="02020603050405020304" pitchFamily="18" charset="0"/>
              </a:rPr>
              <a:t>	14) </a:t>
            </a:r>
            <a:r>
              <a:rPr lang="en-IN" sz="2000" dirty="0" err="1">
                <a:latin typeface="Times New Roman" panose="02020603050405020304" pitchFamily="18" charset="0"/>
                <a:cs typeface="Times New Roman" panose="02020603050405020304" pitchFamily="18" charset="0"/>
              </a:rPr>
              <a:t>TensorBoard</a:t>
            </a:r>
            <a:r>
              <a:rPr lang="en-IN" sz="2000" dirty="0">
                <a:latin typeface="Times New Roman" panose="02020603050405020304" pitchFamily="18" charset="0"/>
                <a:cs typeface="Times New Roman" panose="02020603050405020304" pitchFamily="18" charset="0"/>
              </a:rPr>
              <a:t>: Model visualization. </a:t>
            </a:r>
          </a:p>
          <a:p>
            <a:pPr marL="85725" lvl="1" indent="0">
              <a:buNone/>
            </a:pPr>
            <a:r>
              <a:rPr lang="en-IN" sz="2000" dirty="0">
                <a:latin typeface="Times New Roman" panose="02020603050405020304" pitchFamily="18" charset="0"/>
                <a:cs typeface="Times New Roman" panose="02020603050405020304" pitchFamily="18" charset="0"/>
              </a:rPr>
              <a:t>	15) </a:t>
            </a:r>
            <a:r>
              <a:rPr lang="en-IN" sz="2000" dirty="0" err="1">
                <a:latin typeface="Times New Roman" panose="02020603050405020304" pitchFamily="18" charset="0"/>
                <a:cs typeface="Times New Roman" panose="02020603050405020304" pitchFamily="18" charset="0"/>
              </a:rPr>
              <a:t>Dask</a:t>
            </a:r>
            <a:r>
              <a:rPr lang="en-IN" sz="2000" dirty="0">
                <a:latin typeface="Times New Roman" panose="02020603050405020304" pitchFamily="18" charset="0"/>
                <a:cs typeface="Times New Roman" panose="02020603050405020304" pitchFamily="18" charset="0"/>
              </a:rPr>
              <a:t>: Parallel computing.</a:t>
            </a:r>
          </a:p>
        </p:txBody>
      </p:sp>
    </p:spTree>
    <p:extLst>
      <p:ext uri="{BB962C8B-B14F-4D97-AF65-F5344CB8AC3E}">
        <p14:creationId xmlns:p14="http://schemas.microsoft.com/office/powerpoint/2010/main" val="2166118516"/>
      </p:ext>
    </p:extLst>
  </p:cSld>
  <p:clrMapOvr>
    <a:masterClrMapping/>
  </p:clrMapOvr>
  <p:transition spd="med">
    <p:pull/>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7307</TotalTime>
  <Words>1193</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vt:lpstr>
      <vt:lpstr>Aptos</vt:lpstr>
      <vt:lpstr>Times New Roman</vt:lpstr>
      <vt:lpstr>Cambria Math</vt:lpstr>
      <vt:lpstr>Calibri</vt:lpstr>
      <vt:lpstr>Arial</vt:lpstr>
      <vt:lpstr>Office Theme</vt:lpstr>
      <vt:lpstr>   Practicum Presentation: 1st Defense Topic: “Human Brain Activity Classification”</vt:lpstr>
      <vt:lpstr>Index of Contents</vt:lpstr>
      <vt:lpstr>1. Introduction &amp; Motivation</vt:lpstr>
      <vt:lpstr>2. Problem Statement</vt:lpstr>
      <vt:lpstr>2. Problem Statement</vt:lpstr>
      <vt:lpstr>3. Background Study</vt:lpstr>
      <vt:lpstr>PowerPoint Presentation</vt:lpstr>
      <vt:lpstr>PowerPoint Presentation</vt:lpstr>
      <vt:lpstr>4. Technological Stack</vt:lpstr>
      <vt:lpstr>5. Project Progress/Implementation</vt:lpstr>
      <vt:lpstr>5. Project Progres/Implementation</vt:lpstr>
      <vt:lpstr>PowerPoint Presentation</vt:lpstr>
      <vt:lpstr>6. Aim for the coming weeks</vt:lpstr>
      <vt:lpstr>7.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Harendra Nath Tiwari</dc:creator>
  <cp:lastModifiedBy>chakshu gupta</cp:lastModifiedBy>
  <cp:revision>528</cp:revision>
  <dcterms:created xsi:type="dcterms:W3CDTF">2012-01-31T02:41:24Z</dcterms:created>
  <dcterms:modified xsi:type="dcterms:W3CDTF">2024-04-19T09:00:15Z</dcterms:modified>
</cp:coreProperties>
</file>