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yihui.name/knitr/" TargetMode="External" /><Relationship Id="rId3" Type="http://schemas.openxmlformats.org/officeDocument/2006/relationships/hyperlink" Target="https://CRAN.R-project.org/package=bookdown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Office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Aid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Reports</a:t>
            </a:r>
            <a:br/>
            <a:br/>
            <a:r>
              <a:rPr/>
              <a:t>Glen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Falk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2020-03-09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-COA_files/figure-pptx/2.2.1-coa-n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-COA_files/figure-pptx/2.2.2-coa-r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(#fig:2.2.2-coa-res)coa-res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-COA_files/figure-pptx/2.2.3-coa-n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(#fig:2.2.3-coa-non)coa-grad-non-pie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-COA_files/figure-pptx/2.2.4-coa-n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(#fig:2.2.4-coa-non)coa-grad-non-treemap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(#fig:2.2.5-coa-res)coa-grad-res-treemap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Financial</a:t>
            </a:r>
            <a:r>
              <a:rPr/>
              <a:t> </a:t>
            </a:r>
            <a:r>
              <a:rPr/>
              <a:t>Aid</a:t>
            </a:r>
            <a:r>
              <a:rPr/>
              <a:t> </a:t>
            </a:r>
            <a:r>
              <a:rPr/>
              <a:t>Awarded</a:t>
            </a:r>
          </a:p>
        </p:txBody>
      </p:sp>
      <p:pic>
        <p:nvPicPr>
          <p:cNvPr descr="C:/Users/gfalk/Documents/BookdownPT/images/GEORGIA-XH-F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90900"/>
            <a:ext cx="8229600" cy="93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Undergraduate Cost of Attendance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-Financial-Aid-Awarded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36210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(#tab:2.o-UG-COA)Undergraduate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Attendance</a:t>
            </a:r>
            <a:r>
              <a:rPr/>
              <a:t> </a:t>
            </a:r>
            <a:r>
              <a:rPr/>
              <a:t>Table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19736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37946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OSFA</a:t>
            </a:r>
            <a:r>
              <a:rPr/>
              <a:t> </a:t>
            </a:r>
            <a:r>
              <a:rPr/>
              <a:t>Org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current OSFA Organization chart.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20820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27682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39030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21250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28052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39460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22064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28472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40274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29046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40890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25134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43868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26208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29844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45128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26404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45688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26688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30404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45762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Aid.xls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 i="1"/>
              <a:t>significant</a:t>
            </a:r>
            <a:r>
              <a:rPr/>
              <a:t> applications are demonstrated in this chapter.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 one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 two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Academic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Aid</a:t>
            </a:r>
            <a:r>
              <a:rPr/>
              <a:t> </a:t>
            </a:r>
            <a:r>
              <a:rPr/>
              <a:t>Awards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have finished a nice book.</a:t>
            </a:r>
          </a:p>
          <a:p>
            <a:pPr lvl="0" marL="0" indent="0">
              <a:buNone/>
            </a:pPr>
            <a:r>
              <a:rPr/>
              <a:t>Xie, Yihui. 2015. </a:t>
            </a:r>
            <a:r>
              <a:rPr i="1"/>
              <a:t>Dynamic Documents with R and Knitr</a:t>
            </a:r>
            <a:r>
              <a:rPr/>
              <a:t>. 2nd ed. Boca Raton, Florida: Chapman; Hall/CRC. </a:t>
            </a:r>
            <a:r>
              <a:rPr>
                <a:hlinkClick r:id="rId2"/>
              </a:rPr>
              <a:t>http://yihui.name/knitr/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———. 2020. </a:t>
            </a:r>
            <a:r>
              <a:rPr i="1"/>
              <a:t>Bookdown: Authoring Books and Technical Documents with R Markdown</a:t>
            </a:r>
            <a:r>
              <a:rPr/>
              <a:t>. </a:t>
            </a:r>
            <a:r>
              <a:rPr>
                <a:hlinkClick r:id="rId3"/>
              </a:rPr>
              <a:t>https://CRAN.R-project.org/package=bookdown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OSFAOrg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OSFA</a:t>
            </a:r>
            <a:r>
              <a:rPr/>
              <a:t> </a:t>
            </a:r>
            <a:r>
              <a:rPr/>
              <a:t>Org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01.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Aid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label chapter and section titles using </a:t>
            </a:r>
            <a:r>
              <a:rPr sz="1800">
                <a:latin typeface="Courier"/>
              </a:rPr>
              <a:t>{#label}</a:t>
            </a:r>
            <a:r>
              <a:rPr/>
              <a:t> after them, e.g., we can reference Chapter 1. If you do not manually label them, there will be automatic labels anyway, e.g., Chapter ??.</a:t>
            </a:r>
          </a:p>
          <a:p>
            <a:pPr lvl="0" marL="0" indent="0">
              <a:buNone/>
            </a:pPr>
            <a:r>
              <a:rPr/>
              <a:t>Figures and tables with captions will be placed in </a:t>
            </a:r>
            <a:r>
              <a:rPr sz="1800">
                <a:latin typeface="Courier"/>
              </a:rPr>
              <a:t>figure</a:t>
            </a:r>
            <a:r>
              <a:rPr/>
              <a:t> and </a:t>
            </a:r>
            <a:r>
              <a:rPr sz="1800">
                <a:latin typeface="Courier"/>
              </a:rPr>
              <a:t>table</a:t>
            </a:r>
            <a:r>
              <a:rPr/>
              <a:t> environments, respectively.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.1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(pressure,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pch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-Student-Financial-Aid-Summary_files/figure-pptx/nice-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figure!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 a figure by its code chunk label with the </a:t>
            </a:r>
            <a:r>
              <a:rPr sz="1800">
                <a:latin typeface="Courier"/>
              </a:rPr>
              <a:t>fig:</a:t>
            </a:r>
            <a:r>
              <a:rPr/>
              <a:t> prefix, e.g., see Figure 2. Similarly, you can reference tables generated from </a:t>
            </a:r>
            <a:r>
              <a:rPr sz="1800">
                <a:latin typeface="Courier"/>
              </a:rPr>
              <a:t>knitr::kable()</a:t>
            </a:r>
            <a:r>
              <a:rPr/>
              <a:t>, e.g., see Table 1.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(iris,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caption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'Here is a nice table!'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booktabs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table!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write citations, too. For example, we are using the </a:t>
            </a:r>
            <a:r>
              <a:rPr b="1"/>
              <a:t>bookdown</a:t>
            </a:r>
            <a:r>
              <a:rPr/>
              <a:t> package (Xie </a:t>
            </a:r>
            <a:r>
              <a:rPr/>
              <a:t>2020</a:t>
            </a:r>
            <a:r>
              <a:rPr/>
              <a:t>) in this sample book, which was built on top of R Markdown and </a:t>
            </a:r>
            <a:r>
              <a:rPr b="1"/>
              <a:t>knitr</a:t>
            </a:r>
            <a:r>
              <a:rPr/>
              <a:t> (Xie </a:t>
            </a:r>
            <a:r>
              <a:rPr/>
              <a:t>2015</a:t>
            </a:r>
            <a:r>
              <a:rPr/>
              <a:t>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COA Tables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 one - flextable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717898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22968"/>
                <a:gridCol w="589481"/>
                <a:gridCol w="589481"/>
                <a:gridCol w="589481"/>
                <a:gridCol w="589481"/>
                <a:gridCol w="589481"/>
                <a:gridCol w="589481"/>
                <a:gridCol w="589481"/>
                <a:gridCol w="589481"/>
                <a:gridCol w="589481"/>
                <a:gridCol w="589481"/>
              </a:tblGrid>
              <a:tr h="150339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ay2009-10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ay2010-11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ay2011-12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ay2012-13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ay2013-14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ay2014-15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ay2015-16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ay2016-17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ay2017-18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ay2018-19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3354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 Costs*: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9818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Tuition &amp; Fees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$7,530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$9,842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$10,262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$10,836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$11,622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$11,634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$11,818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$11,830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5012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Books &amp; Supplies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4219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Room &amp; Board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8,046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8,708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8,970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9,616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10,060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10,038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4219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Misc. &amp; Travel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1,464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1,798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3,222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3,952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3,540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3,834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9818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 Total Costs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$19,736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$20,820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$22,064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$22,680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$26,208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$26,404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$26,688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3354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Nonresident Costs*: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9818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Tuition &amp; Fees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$26,946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$27,682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$28,052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$28,472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$29,046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$29,832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$29,844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$30,392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5012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Books &amp; Supplies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4219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Room &amp; Board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8,046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8,708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8,970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9,616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10,060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10,038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4219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Misc. &amp; Travel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1,464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1,798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3,746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4,662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4,250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4,334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9818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Nonresident Total Costs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$36,210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$37,946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$39,030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$39,460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$40,274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$40,890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$43,868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$45,128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$45,688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$45,762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 two - gt</a:t>
            </a:r>
          </a:p>
          <a:p>
            <a:pPr lvl="0" marL="0" indent="0">
              <a:buNone/>
            </a:pPr>
            <a:r>
              <a:rPr/>
              <a:t>COA</a:t>
            </a:r>
          </a:p>
          <a:p>
            <a:pPr lvl="0" marL="0" indent="0">
              <a:buNone/>
            </a:pPr>
            <a:r>
              <a:rPr/>
              <a:t>Undergrad</a:t>
            </a:r>
          </a:p>
          <a:p>
            <a:pPr lvl="0" marL="0" indent="0">
              <a:buNone/>
            </a:pPr>
            <a:r>
              <a:rPr/>
              <a:t>costs</a:t>
            </a:r>
          </a:p>
          <a:p>
            <a:pPr lvl="0" marL="0" indent="0">
              <a:buNone/>
            </a:pPr>
            <a:r>
              <a:rPr/>
              <a:t>ay2009-10</a:t>
            </a:r>
          </a:p>
          <a:p>
            <a:pPr lvl="0" marL="0" indent="0">
              <a:buNone/>
            </a:pPr>
            <a:r>
              <a:rPr/>
              <a:t>ay2010-11</a:t>
            </a:r>
          </a:p>
          <a:p>
            <a:pPr lvl="0" marL="0" indent="0">
              <a:buNone/>
            </a:pPr>
            <a:r>
              <a:rPr/>
              <a:t>ay2011-12</a:t>
            </a:r>
          </a:p>
          <a:p>
            <a:pPr lvl="0" marL="0" indent="0">
              <a:buNone/>
            </a:pPr>
            <a:r>
              <a:rPr/>
              <a:t>ay2012-13</a:t>
            </a:r>
          </a:p>
          <a:p>
            <a:pPr lvl="0" marL="0" indent="0">
              <a:buNone/>
            </a:pPr>
            <a:r>
              <a:rPr/>
              <a:t>ay2013-14</a:t>
            </a:r>
          </a:p>
          <a:p>
            <a:pPr lvl="0" marL="0" indent="0">
              <a:buNone/>
            </a:pPr>
            <a:r>
              <a:rPr/>
              <a:t>ay2014-15</a:t>
            </a:r>
          </a:p>
          <a:p>
            <a:pPr lvl="0" marL="0" indent="0">
              <a:buNone/>
            </a:pPr>
            <a:r>
              <a:rPr/>
              <a:t>ay2015-16</a:t>
            </a:r>
          </a:p>
          <a:p>
            <a:pPr lvl="0" marL="0" indent="0">
              <a:buNone/>
            </a:pPr>
            <a:r>
              <a:rPr/>
              <a:t>ay2016-17</a:t>
            </a:r>
          </a:p>
          <a:p>
            <a:pPr lvl="0" marL="0" indent="0">
              <a:buNone/>
            </a:pPr>
            <a:r>
              <a:rPr/>
              <a:t>ay2017-18</a:t>
            </a:r>
          </a:p>
          <a:p>
            <a:pPr lvl="0" marL="0" indent="0">
              <a:buNone/>
            </a:pPr>
            <a:r>
              <a:rPr/>
              <a:t>ay2018-19</a:t>
            </a:r>
          </a:p>
          <a:p>
            <a:pPr lvl="0" marL="0" indent="0">
              <a:buNone/>
            </a:pPr>
            <a:r>
              <a:rPr/>
              <a:t>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$7,530</a:t>
            </a:r>
          </a:p>
          <a:p>
            <a:pPr lvl="0" marL="0" indent="0">
              <a:buNone/>
            </a:pPr>
            <a:r>
              <a:rPr/>
              <a:t>$8,736</a:t>
            </a:r>
          </a:p>
          <a:p>
            <a:pPr lvl="0" marL="0" indent="0">
              <a:buNone/>
            </a:pPr>
            <a:r>
              <a:rPr/>
              <a:t>$9,472</a:t>
            </a:r>
          </a:p>
          <a:p>
            <a:pPr lvl="0" marL="0" indent="0">
              <a:buNone/>
            </a:pPr>
            <a:r>
              <a:rPr/>
              <a:t>$9,842</a:t>
            </a:r>
          </a:p>
          <a:p>
            <a:pPr lvl="0" marL="0" indent="0">
              <a:buNone/>
            </a:pPr>
            <a:r>
              <a:rPr/>
              <a:t>$10,262</a:t>
            </a:r>
          </a:p>
          <a:p>
            <a:pPr lvl="0" marL="0" indent="0">
              <a:buNone/>
            </a:pPr>
            <a:r>
              <a:rPr/>
              <a:t>$10,836</a:t>
            </a:r>
          </a:p>
          <a:p>
            <a:pPr lvl="0" marL="0" indent="0">
              <a:buNone/>
            </a:pPr>
            <a:r>
              <a:rPr/>
              <a:t>$11,622</a:t>
            </a:r>
          </a:p>
          <a:p>
            <a:pPr lvl="0" marL="0" indent="0">
              <a:buNone/>
            </a:pPr>
            <a:r>
              <a:rPr/>
              <a:t>$11,634</a:t>
            </a:r>
          </a:p>
          <a:p>
            <a:pPr lvl="0" marL="0" indent="0">
              <a:buNone/>
            </a:pPr>
            <a:r>
              <a:rPr/>
              <a:t>$11,818</a:t>
            </a:r>
          </a:p>
          <a:p>
            <a:pPr lvl="0" marL="0" indent="0">
              <a:buNone/>
            </a:pPr>
            <a:r>
              <a:rPr/>
              <a:t>$11,830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3,222</a:t>
            </a:r>
          </a:p>
          <a:p>
            <a:pPr lvl="0" marL="0" indent="0">
              <a:buNone/>
            </a:pPr>
            <a:r>
              <a:rPr/>
              <a:t>3,952</a:t>
            </a:r>
          </a:p>
          <a:p>
            <a:pPr lvl="0" marL="0" indent="0">
              <a:buNone/>
            </a:pPr>
            <a:r>
              <a:rPr/>
              <a:t>3,540</a:t>
            </a:r>
          </a:p>
          <a:p>
            <a:pPr lvl="0" marL="0" indent="0">
              <a:buNone/>
            </a:pPr>
            <a:r>
              <a:rPr/>
              <a:t>3,834</a:t>
            </a:r>
          </a:p>
          <a:p>
            <a:pPr lvl="0" marL="0" indent="0">
              <a:buNone/>
            </a:pPr>
            <a:r>
              <a:rPr/>
              <a:t>Resident Total Costs</a:t>
            </a:r>
          </a:p>
          <a:p>
            <a:pPr lvl="0" marL="0" indent="0">
              <a:buNone/>
            </a:pPr>
            <a:r>
              <a:rPr/>
              <a:t>$18,000</a:t>
            </a:r>
          </a:p>
          <a:p>
            <a:pPr lvl="0" marL="0" indent="0">
              <a:buNone/>
            </a:pPr>
            <a:r>
              <a:rPr/>
              <a:t>$19,736</a:t>
            </a:r>
          </a:p>
          <a:p>
            <a:pPr lvl="0" marL="0" indent="0">
              <a:buNone/>
            </a:pPr>
            <a:r>
              <a:rPr/>
              <a:t>$20,820</a:t>
            </a:r>
          </a:p>
          <a:p>
            <a:pPr lvl="0" marL="0" indent="0">
              <a:buNone/>
            </a:pPr>
            <a:r>
              <a:rPr/>
              <a:t>$21,250</a:t>
            </a:r>
          </a:p>
          <a:p>
            <a:pPr lvl="0" marL="0" indent="0">
              <a:buNone/>
            </a:pPr>
            <a:r>
              <a:rPr/>
              <a:t>$22,064</a:t>
            </a:r>
          </a:p>
          <a:p>
            <a:pPr lvl="0" marL="0" indent="0">
              <a:buNone/>
            </a:pPr>
            <a:r>
              <a:rPr/>
              <a:t>$22,680</a:t>
            </a:r>
          </a:p>
          <a:p>
            <a:pPr lvl="0" marL="0" indent="0">
              <a:buNone/>
            </a:pPr>
            <a:r>
              <a:rPr/>
              <a:t>$25,134</a:t>
            </a:r>
          </a:p>
          <a:p>
            <a:pPr lvl="0" marL="0" indent="0">
              <a:buNone/>
            </a:pPr>
            <a:r>
              <a:rPr/>
              <a:t>$26,208</a:t>
            </a:r>
          </a:p>
          <a:p>
            <a:pPr lvl="0" marL="0" indent="0">
              <a:buNone/>
            </a:pPr>
            <a:r>
              <a:rPr/>
              <a:t>$26,404</a:t>
            </a:r>
          </a:p>
          <a:p>
            <a:pPr lvl="0" marL="0" indent="0">
              <a:buNone/>
            </a:pPr>
            <a:r>
              <a:rPr/>
              <a:t>$26,688</a:t>
            </a:r>
          </a:p>
          <a:p>
            <a:pPr lvl="0" marL="0" indent="0">
              <a:buNone/>
            </a:pPr>
            <a:r>
              <a:rPr/>
              <a:t>Nonresident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$25,740</a:t>
            </a:r>
          </a:p>
          <a:p>
            <a:pPr lvl="0" marL="0" indent="0">
              <a:buNone/>
            </a:pPr>
            <a:r>
              <a:rPr/>
              <a:t>$26,946</a:t>
            </a:r>
          </a:p>
          <a:p>
            <a:pPr lvl="0" marL="0" indent="0">
              <a:buNone/>
            </a:pPr>
            <a:r>
              <a:rPr/>
              <a:t>$27,682</a:t>
            </a:r>
          </a:p>
          <a:p>
            <a:pPr lvl="0" marL="0" indent="0">
              <a:buNone/>
            </a:pPr>
            <a:r>
              <a:rPr/>
              <a:t>$28,052</a:t>
            </a:r>
          </a:p>
          <a:p>
            <a:pPr lvl="0" marL="0" indent="0">
              <a:buNone/>
            </a:pPr>
            <a:r>
              <a:rPr/>
              <a:t>$28,472</a:t>
            </a:r>
          </a:p>
          <a:p>
            <a:pPr lvl="0" marL="0" indent="0">
              <a:buNone/>
            </a:pPr>
            <a:r>
              <a:rPr/>
              <a:t>$29,046</a:t>
            </a:r>
          </a:p>
          <a:p>
            <a:pPr lvl="0" marL="0" indent="0">
              <a:buNone/>
            </a:pPr>
            <a:r>
              <a:rPr/>
              <a:t>$29,832</a:t>
            </a:r>
          </a:p>
          <a:p>
            <a:pPr lvl="0" marL="0" indent="0">
              <a:buNone/>
            </a:pPr>
            <a:r>
              <a:rPr/>
              <a:t>$29,844</a:t>
            </a:r>
          </a:p>
          <a:p>
            <a:pPr lvl="0" marL="0" indent="0">
              <a:buNone/>
            </a:pPr>
            <a:r>
              <a:rPr/>
              <a:t>$30,392</a:t>
            </a:r>
          </a:p>
          <a:p>
            <a:pPr lvl="0" marL="0" indent="0">
              <a:buNone/>
            </a:pPr>
            <a:r>
              <a:rPr/>
              <a:t>$30,404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3,746</a:t>
            </a:r>
          </a:p>
          <a:p>
            <a:pPr lvl="0" marL="0" indent="0">
              <a:buNone/>
            </a:pPr>
            <a:r>
              <a:rPr/>
              <a:t>4,662</a:t>
            </a:r>
          </a:p>
          <a:p>
            <a:pPr lvl="0" marL="0" indent="0">
              <a:buNone/>
            </a:pPr>
            <a:r>
              <a:rPr/>
              <a:t>4,250</a:t>
            </a:r>
          </a:p>
          <a:p>
            <a:pPr lvl="0" marL="0" indent="0">
              <a:buNone/>
            </a:pPr>
            <a:r>
              <a:rPr/>
              <a:t>4,334</a:t>
            </a:r>
          </a:p>
          <a:p>
            <a:pPr lvl="0" marL="0" indent="0">
              <a:buNone/>
            </a:pPr>
            <a:r>
              <a:rPr/>
              <a:t>Nonresident Total Costs</a:t>
            </a:r>
          </a:p>
          <a:p>
            <a:pPr lvl="0" marL="0" indent="0">
              <a:buNone/>
            </a:pPr>
            <a:r>
              <a:rPr/>
              <a:t>$36,210</a:t>
            </a:r>
          </a:p>
          <a:p>
            <a:pPr lvl="0" marL="0" indent="0">
              <a:buNone/>
            </a:pPr>
            <a:r>
              <a:rPr/>
              <a:t>$37,946</a:t>
            </a:r>
          </a:p>
          <a:p>
            <a:pPr lvl="0" marL="0" indent="0">
              <a:buNone/>
            </a:pPr>
            <a:r>
              <a:rPr/>
              <a:t>$39,030</a:t>
            </a:r>
          </a:p>
          <a:p>
            <a:pPr lvl="0" marL="0" indent="0">
              <a:buNone/>
            </a:pPr>
            <a:r>
              <a:rPr/>
              <a:t>$39,460</a:t>
            </a:r>
          </a:p>
          <a:p>
            <a:pPr lvl="0" marL="0" indent="0">
              <a:buNone/>
            </a:pPr>
            <a:r>
              <a:rPr/>
              <a:t>$40,274</a:t>
            </a:r>
          </a:p>
          <a:p>
            <a:pPr lvl="0" marL="0" indent="0">
              <a:buNone/>
            </a:pPr>
            <a:r>
              <a:rPr/>
              <a:t>$40,890</a:t>
            </a:r>
          </a:p>
          <a:p>
            <a:pPr lvl="0" marL="0" indent="0">
              <a:buNone/>
            </a:pPr>
            <a:r>
              <a:rPr/>
              <a:t>$43,868</a:t>
            </a:r>
          </a:p>
          <a:p>
            <a:pPr lvl="0" marL="0" indent="0">
              <a:buNone/>
            </a:pPr>
            <a:r>
              <a:rPr/>
              <a:t>$45,128</a:t>
            </a:r>
          </a:p>
          <a:p>
            <a:pPr lvl="0" marL="0" indent="0">
              <a:buNone/>
            </a:pPr>
            <a:r>
              <a:rPr/>
              <a:t>$45,688</a:t>
            </a:r>
          </a:p>
          <a:p>
            <a:pPr lvl="0" marL="0" indent="0">
              <a:buNone/>
            </a:pPr>
            <a:r>
              <a:rPr/>
              <a:t>$45,762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 three - kable</a:t>
            </a:r>
          </a:p>
          <a:p>
            <a:pPr lvl="0" marL="0" indent="0">
              <a:buNone/>
            </a:pPr>
            <a:r>
              <a:rPr/>
              <a:t>costs</a:t>
            </a:r>
          </a:p>
          <a:p>
            <a:pPr lvl="0" marL="0" indent="0">
              <a:buNone/>
            </a:pPr>
            <a:r>
              <a:rPr/>
              <a:t>ay2009-10</a:t>
            </a:r>
          </a:p>
          <a:p>
            <a:pPr lvl="0" marL="0" indent="0">
              <a:buNone/>
            </a:pPr>
            <a:r>
              <a:rPr/>
              <a:t>ay2010-11</a:t>
            </a:r>
          </a:p>
          <a:p>
            <a:pPr lvl="0" marL="0" indent="0">
              <a:buNone/>
            </a:pPr>
            <a:r>
              <a:rPr/>
              <a:t>ay2011-12</a:t>
            </a:r>
          </a:p>
          <a:p>
            <a:pPr lvl="0" marL="0" indent="0">
              <a:buNone/>
            </a:pPr>
            <a:r>
              <a:rPr/>
              <a:t>ay2012-13</a:t>
            </a:r>
          </a:p>
          <a:p>
            <a:pPr lvl="0" marL="0" indent="0">
              <a:buNone/>
            </a:pPr>
            <a:r>
              <a:rPr/>
              <a:t>ay2013-14</a:t>
            </a:r>
          </a:p>
          <a:p>
            <a:pPr lvl="0" marL="0" indent="0">
              <a:buNone/>
            </a:pPr>
            <a:r>
              <a:rPr/>
              <a:t>ay2014-15</a:t>
            </a:r>
          </a:p>
          <a:p>
            <a:pPr lvl="0" marL="0" indent="0">
              <a:buNone/>
            </a:pPr>
            <a:r>
              <a:rPr/>
              <a:t>ay2015-16</a:t>
            </a:r>
          </a:p>
          <a:p>
            <a:pPr lvl="0" marL="0" indent="0">
              <a:buNone/>
            </a:pPr>
            <a:r>
              <a:rPr/>
              <a:t>ay2016-17</a:t>
            </a:r>
          </a:p>
          <a:p>
            <a:pPr lvl="0" marL="0" indent="0">
              <a:buNone/>
            </a:pPr>
            <a:r>
              <a:rPr/>
              <a:t>ay2017-18</a:t>
            </a:r>
          </a:p>
          <a:p>
            <a:pPr lvl="0" marL="0" indent="0">
              <a:buNone/>
            </a:pPr>
            <a:r>
              <a:rPr/>
              <a:t>ay2018-19</a:t>
            </a:r>
          </a:p>
          <a:p>
            <a:pPr lvl="0" marL="0" indent="0">
              <a:buNone/>
            </a:pPr>
            <a:r>
              <a:rPr/>
              <a:t>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$7,530</a:t>
            </a:r>
          </a:p>
          <a:p>
            <a:pPr lvl="0" marL="0" indent="0">
              <a:buNone/>
            </a:pPr>
            <a:r>
              <a:rPr/>
              <a:t>$8,736</a:t>
            </a:r>
          </a:p>
          <a:p>
            <a:pPr lvl="0" marL="0" indent="0">
              <a:buNone/>
            </a:pPr>
            <a:r>
              <a:rPr/>
              <a:t>$9,472</a:t>
            </a:r>
          </a:p>
          <a:p>
            <a:pPr lvl="0" marL="0" indent="0">
              <a:buNone/>
            </a:pPr>
            <a:r>
              <a:rPr/>
              <a:t>$9,842</a:t>
            </a:r>
          </a:p>
          <a:p>
            <a:pPr lvl="0" marL="0" indent="0">
              <a:buNone/>
            </a:pPr>
            <a:r>
              <a:rPr/>
              <a:t>$10,262</a:t>
            </a:r>
          </a:p>
          <a:p>
            <a:pPr lvl="0" marL="0" indent="0">
              <a:buNone/>
            </a:pPr>
            <a:r>
              <a:rPr/>
              <a:t>$10,836</a:t>
            </a:r>
          </a:p>
          <a:p>
            <a:pPr lvl="0" marL="0" indent="0">
              <a:buNone/>
            </a:pPr>
            <a:r>
              <a:rPr/>
              <a:t>$11,622</a:t>
            </a:r>
          </a:p>
          <a:p>
            <a:pPr lvl="0" marL="0" indent="0">
              <a:buNone/>
            </a:pPr>
            <a:r>
              <a:rPr/>
              <a:t>$11,634</a:t>
            </a:r>
          </a:p>
          <a:p>
            <a:pPr lvl="0" marL="0" indent="0">
              <a:buNone/>
            </a:pPr>
            <a:r>
              <a:rPr/>
              <a:t>$11,818</a:t>
            </a:r>
          </a:p>
          <a:p>
            <a:pPr lvl="0" marL="0" indent="0">
              <a:buNone/>
            </a:pPr>
            <a:r>
              <a:rPr/>
              <a:t>$11,830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3,222</a:t>
            </a:r>
          </a:p>
          <a:p>
            <a:pPr lvl="0" marL="0" indent="0">
              <a:buNone/>
            </a:pPr>
            <a:r>
              <a:rPr/>
              <a:t>3,952</a:t>
            </a:r>
          </a:p>
          <a:p>
            <a:pPr lvl="0" marL="0" indent="0">
              <a:buNone/>
            </a:pPr>
            <a:r>
              <a:rPr/>
              <a:t>3,540</a:t>
            </a:r>
          </a:p>
          <a:p>
            <a:pPr lvl="0" marL="0" indent="0">
              <a:buNone/>
            </a:pPr>
            <a:r>
              <a:rPr/>
              <a:t>3,834</a:t>
            </a:r>
          </a:p>
          <a:p>
            <a:pPr lvl="0" marL="0" indent="0">
              <a:buNone/>
            </a:pPr>
            <a:r>
              <a:rPr/>
              <a:t>Resident Total Costs</a:t>
            </a:r>
          </a:p>
          <a:p>
            <a:pPr lvl="0" marL="0" indent="0">
              <a:buNone/>
            </a:pPr>
            <a:r>
              <a:rPr/>
              <a:t>$18,000</a:t>
            </a:r>
          </a:p>
          <a:p>
            <a:pPr lvl="0" marL="0" indent="0">
              <a:buNone/>
            </a:pPr>
            <a:r>
              <a:rPr/>
              <a:t>$19,736</a:t>
            </a:r>
          </a:p>
          <a:p>
            <a:pPr lvl="0" marL="0" indent="0">
              <a:buNone/>
            </a:pPr>
            <a:r>
              <a:rPr/>
              <a:t>$20,820</a:t>
            </a:r>
          </a:p>
          <a:p>
            <a:pPr lvl="0" marL="0" indent="0">
              <a:buNone/>
            </a:pPr>
            <a:r>
              <a:rPr/>
              <a:t>$21,250</a:t>
            </a:r>
          </a:p>
          <a:p>
            <a:pPr lvl="0" marL="0" indent="0">
              <a:buNone/>
            </a:pPr>
            <a:r>
              <a:rPr/>
              <a:t>$22,064</a:t>
            </a:r>
          </a:p>
          <a:p>
            <a:pPr lvl="0" marL="0" indent="0">
              <a:buNone/>
            </a:pPr>
            <a:r>
              <a:rPr/>
              <a:t>$22,680</a:t>
            </a:r>
          </a:p>
          <a:p>
            <a:pPr lvl="0" marL="0" indent="0">
              <a:buNone/>
            </a:pPr>
            <a:r>
              <a:rPr/>
              <a:t>$25,134</a:t>
            </a:r>
          </a:p>
          <a:p>
            <a:pPr lvl="0" marL="0" indent="0">
              <a:buNone/>
            </a:pPr>
            <a:r>
              <a:rPr/>
              <a:t>$26,208</a:t>
            </a:r>
          </a:p>
          <a:p>
            <a:pPr lvl="0" marL="0" indent="0">
              <a:buNone/>
            </a:pPr>
            <a:r>
              <a:rPr/>
              <a:t>$26,404</a:t>
            </a:r>
          </a:p>
          <a:p>
            <a:pPr lvl="0" marL="0" indent="0">
              <a:buNone/>
            </a:pPr>
            <a:r>
              <a:rPr/>
              <a:t>$26,688</a:t>
            </a:r>
          </a:p>
          <a:p>
            <a:pPr lvl="0" marL="0" indent="0">
              <a:buNone/>
            </a:pPr>
            <a:r>
              <a:rPr/>
              <a:t>Nonresident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$25,740</a:t>
            </a:r>
          </a:p>
          <a:p>
            <a:pPr lvl="0" marL="0" indent="0">
              <a:buNone/>
            </a:pPr>
            <a:r>
              <a:rPr/>
              <a:t>$26,946</a:t>
            </a:r>
          </a:p>
          <a:p>
            <a:pPr lvl="0" marL="0" indent="0">
              <a:buNone/>
            </a:pPr>
            <a:r>
              <a:rPr/>
              <a:t>$27,682</a:t>
            </a:r>
          </a:p>
          <a:p>
            <a:pPr lvl="0" marL="0" indent="0">
              <a:buNone/>
            </a:pPr>
            <a:r>
              <a:rPr/>
              <a:t>$28,052</a:t>
            </a:r>
          </a:p>
          <a:p>
            <a:pPr lvl="0" marL="0" indent="0">
              <a:buNone/>
            </a:pPr>
            <a:r>
              <a:rPr/>
              <a:t>$28,472</a:t>
            </a:r>
          </a:p>
          <a:p>
            <a:pPr lvl="0" marL="0" indent="0">
              <a:buNone/>
            </a:pPr>
            <a:r>
              <a:rPr/>
              <a:t>$29,046</a:t>
            </a:r>
          </a:p>
          <a:p>
            <a:pPr lvl="0" marL="0" indent="0">
              <a:buNone/>
            </a:pPr>
            <a:r>
              <a:rPr/>
              <a:t>$29,832</a:t>
            </a:r>
          </a:p>
          <a:p>
            <a:pPr lvl="0" marL="0" indent="0">
              <a:buNone/>
            </a:pPr>
            <a:r>
              <a:rPr/>
              <a:t>$29,844</a:t>
            </a:r>
          </a:p>
          <a:p>
            <a:pPr lvl="0" marL="0" indent="0">
              <a:buNone/>
            </a:pPr>
            <a:r>
              <a:rPr/>
              <a:t>$30,392</a:t>
            </a:r>
          </a:p>
          <a:p>
            <a:pPr lvl="0" marL="0" indent="0">
              <a:buNone/>
            </a:pPr>
            <a:r>
              <a:rPr/>
              <a:t>$30,404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3,746</a:t>
            </a:r>
          </a:p>
          <a:p>
            <a:pPr lvl="0" marL="0" indent="0">
              <a:buNone/>
            </a:pPr>
            <a:r>
              <a:rPr/>
              <a:t>4,662</a:t>
            </a:r>
          </a:p>
          <a:p>
            <a:pPr lvl="0" marL="0" indent="0">
              <a:buNone/>
            </a:pPr>
            <a:r>
              <a:rPr/>
              <a:t>4,250</a:t>
            </a:r>
          </a:p>
          <a:p>
            <a:pPr lvl="0" marL="0" indent="0">
              <a:buNone/>
            </a:pPr>
            <a:r>
              <a:rPr/>
              <a:t>4,334</a:t>
            </a:r>
          </a:p>
          <a:p>
            <a:pPr lvl="0" marL="0" indent="0">
              <a:buNone/>
            </a:pPr>
            <a:r>
              <a:rPr/>
              <a:t>Nonresident Total Costs</a:t>
            </a:r>
          </a:p>
          <a:p>
            <a:pPr lvl="0" marL="0" indent="0">
              <a:buNone/>
            </a:pPr>
            <a:r>
              <a:rPr/>
              <a:t>$36,210</a:t>
            </a:r>
          </a:p>
          <a:p>
            <a:pPr lvl="0" marL="0" indent="0">
              <a:buNone/>
            </a:pPr>
            <a:r>
              <a:rPr/>
              <a:t>$37,946</a:t>
            </a:r>
          </a:p>
          <a:p>
            <a:pPr lvl="0" marL="0" indent="0">
              <a:buNone/>
            </a:pPr>
            <a:r>
              <a:rPr/>
              <a:t>$39,030</a:t>
            </a:r>
          </a:p>
          <a:p>
            <a:pPr lvl="0" marL="0" indent="0">
              <a:buNone/>
            </a:pPr>
            <a:r>
              <a:rPr/>
              <a:t>$39,460</a:t>
            </a:r>
          </a:p>
          <a:p>
            <a:pPr lvl="0" marL="0" indent="0">
              <a:buNone/>
            </a:pPr>
            <a:r>
              <a:rPr/>
              <a:t>$40,274</a:t>
            </a:r>
          </a:p>
          <a:p>
            <a:pPr lvl="0" marL="0" indent="0">
              <a:buNone/>
            </a:pPr>
            <a:r>
              <a:rPr/>
              <a:t>$40,890</a:t>
            </a:r>
          </a:p>
          <a:p>
            <a:pPr lvl="0" marL="0" indent="0">
              <a:buNone/>
            </a:pPr>
            <a:r>
              <a:rPr/>
              <a:t>$43,868</a:t>
            </a:r>
          </a:p>
          <a:p>
            <a:pPr lvl="0" marL="0" indent="0">
              <a:buNone/>
            </a:pPr>
            <a:r>
              <a:rPr/>
              <a:t>$45,128</a:t>
            </a:r>
          </a:p>
          <a:p>
            <a:pPr lvl="0" marL="0" indent="0">
              <a:buNone/>
            </a:pPr>
            <a:r>
              <a:rPr/>
              <a:t>$45,688</a:t>
            </a:r>
          </a:p>
          <a:p>
            <a:pPr lvl="0" marL="0" indent="0">
              <a:buNone/>
            </a:pPr>
            <a:r>
              <a:rPr/>
              <a:t>$45,762</a:t>
            </a:r>
          </a:p>
          <a:p>
            <a:pPr lvl="0" marL="0" indent="0">
              <a:buNone/>
            </a:pPr>
            <a:r>
              <a:rPr/>
              <a:t>costs</a:t>
            </a:r>
          </a:p>
          <a:p>
            <a:pPr lvl="0" marL="0" indent="0">
              <a:buNone/>
            </a:pPr>
            <a:r>
              <a:rPr/>
              <a:t>ay2009-10</a:t>
            </a:r>
          </a:p>
          <a:p>
            <a:pPr lvl="0" marL="0" indent="0">
              <a:buNone/>
            </a:pPr>
            <a:r>
              <a:rPr/>
              <a:t>ay2010-11</a:t>
            </a:r>
          </a:p>
          <a:p>
            <a:pPr lvl="0" marL="0" indent="0">
              <a:buNone/>
            </a:pPr>
            <a:r>
              <a:rPr/>
              <a:t>ay2011-12</a:t>
            </a:r>
          </a:p>
          <a:p>
            <a:pPr lvl="0" marL="0" indent="0">
              <a:buNone/>
            </a:pPr>
            <a:r>
              <a:rPr/>
              <a:t>ay2012-13</a:t>
            </a:r>
          </a:p>
          <a:p>
            <a:pPr lvl="0" marL="0" indent="0">
              <a:buNone/>
            </a:pPr>
            <a:r>
              <a:rPr/>
              <a:t>ay2013-14</a:t>
            </a:r>
          </a:p>
          <a:p>
            <a:pPr lvl="0" marL="0" indent="0">
              <a:buNone/>
            </a:pPr>
            <a:r>
              <a:rPr/>
              <a:t>ay2014-15</a:t>
            </a:r>
          </a:p>
          <a:p>
            <a:pPr lvl="0" marL="0" indent="0">
              <a:buNone/>
            </a:pPr>
            <a:r>
              <a:rPr/>
              <a:t>ay2015-16</a:t>
            </a:r>
          </a:p>
          <a:p>
            <a:pPr lvl="0" marL="0" indent="0">
              <a:buNone/>
            </a:pPr>
            <a:r>
              <a:rPr/>
              <a:t>ay2016-17</a:t>
            </a:r>
          </a:p>
          <a:p>
            <a:pPr lvl="0" marL="0" indent="0">
              <a:buNone/>
            </a:pPr>
            <a:r>
              <a:rPr/>
              <a:t>ay2017-18</a:t>
            </a:r>
          </a:p>
          <a:p>
            <a:pPr lvl="0" marL="0" indent="0">
              <a:buNone/>
            </a:pPr>
            <a:r>
              <a:rPr/>
              <a:t>ay2018-19</a:t>
            </a:r>
          </a:p>
          <a:p>
            <a:pPr lvl="0" marL="0" indent="0">
              <a:buNone/>
            </a:pPr>
            <a:r>
              <a:rPr/>
              <a:t>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$7,530</a:t>
            </a:r>
          </a:p>
          <a:p>
            <a:pPr lvl="0" marL="0" indent="0">
              <a:buNone/>
            </a:pPr>
            <a:r>
              <a:rPr/>
              <a:t>$8,736</a:t>
            </a:r>
          </a:p>
          <a:p>
            <a:pPr lvl="0" marL="0" indent="0">
              <a:buNone/>
            </a:pPr>
            <a:r>
              <a:rPr/>
              <a:t>$9,472</a:t>
            </a:r>
          </a:p>
          <a:p>
            <a:pPr lvl="0" marL="0" indent="0">
              <a:buNone/>
            </a:pPr>
            <a:r>
              <a:rPr/>
              <a:t>$9,842</a:t>
            </a:r>
          </a:p>
          <a:p>
            <a:pPr lvl="0" marL="0" indent="0">
              <a:buNone/>
            </a:pPr>
            <a:r>
              <a:rPr/>
              <a:t>$10,262</a:t>
            </a:r>
          </a:p>
          <a:p>
            <a:pPr lvl="0" marL="0" indent="0">
              <a:buNone/>
            </a:pPr>
            <a:r>
              <a:rPr/>
              <a:t>$10,836</a:t>
            </a:r>
          </a:p>
          <a:p>
            <a:pPr lvl="0" marL="0" indent="0">
              <a:buNone/>
            </a:pPr>
            <a:r>
              <a:rPr/>
              <a:t>$11,622</a:t>
            </a:r>
          </a:p>
          <a:p>
            <a:pPr lvl="0" marL="0" indent="0">
              <a:buNone/>
            </a:pPr>
            <a:r>
              <a:rPr/>
              <a:t>$11,634</a:t>
            </a:r>
          </a:p>
          <a:p>
            <a:pPr lvl="0" marL="0" indent="0">
              <a:buNone/>
            </a:pPr>
            <a:r>
              <a:rPr/>
              <a:t>$11,818</a:t>
            </a:r>
          </a:p>
          <a:p>
            <a:pPr lvl="0" marL="0" indent="0">
              <a:buNone/>
            </a:pPr>
            <a:r>
              <a:rPr/>
              <a:t>$11,830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3,222</a:t>
            </a:r>
          </a:p>
          <a:p>
            <a:pPr lvl="0" marL="0" indent="0">
              <a:buNone/>
            </a:pPr>
            <a:r>
              <a:rPr/>
              <a:t>3,952</a:t>
            </a:r>
          </a:p>
          <a:p>
            <a:pPr lvl="0" marL="0" indent="0">
              <a:buNone/>
            </a:pPr>
            <a:r>
              <a:rPr/>
              <a:t>3,540</a:t>
            </a:r>
          </a:p>
          <a:p>
            <a:pPr lvl="0" marL="0" indent="0">
              <a:buNone/>
            </a:pPr>
            <a:r>
              <a:rPr/>
              <a:t>3,834</a:t>
            </a:r>
          </a:p>
          <a:p>
            <a:pPr lvl="0" marL="0" indent="0">
              <a:buNone/>
            </a:pPr>
            <a:r>
              <a:rPr/>
              <a:t>Resident Total Costs</a:t>
            </a:r>
          </a:p>
          <a:p>
            <a:pPr lvl="0" marL="0" indent="0">
              <a:buNone/>
            </a:pPr>
            <a:r>
              <a:rPr/>
              <a:t>$18,000</a:t>
            </a:r>
          </a:p>
          <a:p>
            <a:pPr lvl="0" marL="0" indent="0">
              <a:buNone/>
            </a:pPr>
            <a:r>
              <a:rPr/>
              <a:t>$19,736</a:t>
            </a:r>
          </a:p>
          <a:p>
            <a:pPr lvl="0" marL="0" indent="0">
              <a:buNone/>
            </a:pPr>
            <a:r>
              <a:rPr/>
              <a:t>$20,820</a:t>
            </a:r>
          </a:p>
          <a:p>
            <a:pPr lvl="0" marL="0" indent="0">
              <a:buNone/>
            </a:pPr>
            <a:r>
              <a:rPr/>
              <a:t>$21,250</a:t>
            </a:r>
          </a:p>
          <a:p>
            <a:pPr lvl="0" marL="0" indent="0">
              <a:buNone/>
            </a:pPr>
            <a:r>
              <a:rPr/>
              <a:t>$22,064</a:t>
            </a:r>
          </a:p>
          <a:p>
            <a:pPr lvl="0" marL="0" indent="0">
              <a:buNone/>
            </a:pPr>
            <a:r>
              <a:rPr/>
              <a:t>$22,680</a:t>
            </a:r>
          </a:p>
          <a:p>
            <a:pPr lvl="0" marL="0" indent="0">
              <a:buNone/>
            </a:pPr>
            <a:r>
              <a:rPr/>
              <a:t>$25,134</a:t>
            </a:r>
          </a:p>
          <a:p>
            <a:pPr lvl="0" marL="0" indent="0">
              <a:buNone/>
            </a:pPr>
            <a:r>
              <a:rPr/>
              <a:t>$26,208</a:t>
            </a:r>
          </a:p>
          <a:p>
            <a:pPr lvl="0" marL="0" indent="0">
              <a:buNone/>
            </a:pPr>
            <a:r>
              <a:rPr/>
              <a:t>$26,404</a:t>
            </a:r>
          </a:p>
          <a:p>
            <a:pPr lvl="0" marL="0" indent="0">
              <a:buNone/>
            </a:pPr>
            <a:r>
              <a:rPr/>
              <a:t>$26,688</a:t>
            </a:r>
          </a:p>
          <a:p>
            <a:pPr lvl="0" marL="0" indent="0">
              <a:buNone/>
            </a:pPr>
            <a:r>
              <a:rPr/>
              <a:t>Nonresident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$25,740</a:t>
            </a:r>
          </a:p>
          <a:p>
            <a:pPr lvl="0" marL="0" indent="0">
              <a:buNone/>
            </a:pPr>
            <a:r>
              <a:rPr/>
              <a:t>$26,946</a:t>
            </a:r>
          </a:p>
          <a:p>
            <a:pPr lvl="0" marL="0" indent="0">
              <a:buNone/>
            </a:pPr>
            <a:r>
              <a:rPr/>
              <a:t>$27,682</a:t>
            </a:r>
          </a:p>
          <a:p>
            <a:pPr lvl="0" marL="0" indent="0">
              <a:buNone/>
            </a:pPr>
            <a:r>
              <a:rPr/>
              <a:t>$28,052</a:t>
            </a:r>
          </a:p>
          <a:p>
            <a:pPr lvl="0" marL="0" indent="0">
              <a:buNone/>
            </a:pPr>
            <a:r>
              <a:rPr/>
              <a:t>$28,472</a:t>
            </a:r>
          </a:p>
          <a:p>
            <a:pPr lvl="0" marL="0" indent="0">
              <a:buNone/>
            </a:pPr>
            <a:r>
              <a:rPr/>
              <a:t>$29,046</a:t>
            </a:r>
          </a:p>
          <a:p>
            <a:pPr lvl="0" marL="0" indent="0">
              <a:buNone/>
            </a:pPr>
            <a:r>
              <a:rPr/>
              <a:t>$29,832</a:t>
            </a:r>
          </a:p>
          <a:p>
            <a:pPr lvl="0" marL="0" indent="0">
              <a:buNone/>
            </a:pPr>
            <a:r>
              <a:rPr/>
              <a:t>$29,844</a:t>
            </a:r>
          </a:p>
          <a:p>
            <a:pPr lvl="0" marL="0" indent="0">
              <a:buNone/>
            </a:pPr>
            <a:r>
              <a:rPr/>
              <a:t>$30,392</a:t>
            </a:r>
          </a:p>
          <a:p>
            <a:pPr lvl="0" marL="0" indent="0">
              <a:buNone/>
            </a:pPr>
            <a:r>
              <a:rPr/>
              <a:t>$30,404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3,746</a:t>
            </a:r>
          </a:p>
          <a:p>
            <a:pPr lvl="0" marL="0" indent="0">
              <a:buNone/>
            </a:pPr>
            <a:r>
              <a:rPr/>
              <a:t>4,662</a:t>
            </a:r>
          </a:p>
          <a:p>
            <a:pPr lvl="0" marL="0" indent="0">
              <a:buNone/>
            </a:pPr>
            <a:r>
              <a:rPr/>
              <a:t>4,250</a:t>
            </a:r>
          </a:p>
          <a:p>
            <a:pPr lvl="0" marL="0" indent="0">
              <a:buNone/>
            </a:pPr>
            <a:r>
              <a:rPr/>
              <a:t>4,334</a:t>
            </a:r>
          </a:p>
          <a:p>
            <a:pPr lvl="0" marL="0" indent="0">
              <a:buNone/>
            </a:pPr>
            <a:r>
              <a:rPr/>
              <a:t>Nonresident Total Costs</a:t>
            </a:r>
          </a:p>
          <a:p>
            <a:pPr lvl="0" marL="0" indent="0">
              <a:buNone/>
            </a:pPr>
            <a:r>
              <a:rPr/>
              <a:t>$36,210</a:t>
            </a:r>
          </a:p>
          <a:p>
            <a:pPr lvl="0" marL="0" indent="0">
              <a:buNone/>
            </a:pPr>
            <a:r>
              <a:rPr/>
              <a:t>$37,946</a:t>
            </a:r>
          </a:p>
          <a:p>
            <a:pPr lvl="0" marL="0" indent="0">
              <a:buNone/>
            </a:pPr>
            <a:r>
              <a:rPr/>
              <a:t>$39,030</a:t>
            </a:r>
          </a:p>
          <a:p>
            <a:pPr lvl="0" marL="0" indent="0">
              <a:buNone/>
            </a:pPr>
            <a:r>
              <a:rPr/>
              <a:t>$39,460</a:t>
            </a:r>
          </a:p>
          <a:p>
            <a:pPr lvl="0" marL="0" indent="0">
              <a:buNone/>
            </a:pPr>
            <a:r>
              <a:rPr/>
              <a:t>$40,274</a:t>
            </a:r>
          </a:p>
          <a:p>
            <a:pPr lvl="0" marL="0" indent="0">
              <a:buNone/>
            </a:pPr>
            <a:r>
              <a:rPr/>
              <a:t>$40,890</a:t>
            </a:r>
          </a:p>
          <a:p>
            <a:pPr lvl="0" marL="0" indent="0">
              <a:buNone/>
            </a:pPr>
            <a:r>
              <a:rPr/>
              <a:t>$43,868</a:t>
            </a:r>
          </a:p>
          <a:p>
            <a:pPr lvl="0" marL="0" indent="0">
              <a:buNone/>
            </a:pPr>
            <a:r>
              <a:rPr/>
              <a:t>$45,128</a:t>
            </a:r>
          </a:p>
          <a:p>
            <a:pPr lvl="0" marL="0" indent="0">
              <a:buNone/>
            </a:pPr>
            <a:r>
              <a:rPr/>
              <a:t>$45,688</a:t>
            </a:r>
          </a:p>
          <a:p>
            <a:pPr lvl="0" marL="0" indent="0">
              <a:buNone/>
            </a:pPr>
            <a:r>
              <a:rPr/>
              <a:t>$45,762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 four - xtable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% latex table generated in R 3.6.3 by xtable 1.8-4 package
## % Mon Mar 09 16:08:04 2020
## \begin{table}[ht]
## \centering
## \begin{tabular}{}
##   \toprule
##  &amp; costs &amp; ay2009-10 &amp; ay2010-11 &amp; ay2011-12 &amp; ay2012-13 &amp; ay2013-14 &amp; ay2014-15 &amp; ay2015-16 &amp; ay2016-17 &amp; ay2017-18 &amp; ay2018-19 \\ 
##   \midrule
## 1 &amp; Resident Costs*: &amp;  &amp;  &amp;  &amp;  &amp;  &amp;  &amp;  &amp;  &amp;  &amp;  \\ 
##   2 &amp; Tuition \&amp; Fees &amp; \$7,530 &amp; \$8,736 &amp; \$9,472 &amp; \$9,842 &amp; \$10,262 &amp; \$10,836 &amp; \$11,622 &amp; \$11,634 &amp; \$11,818 &amp; \$11,830 \\ 
##   3 &amp; Books \&amp; Supplies &amp; 960 &amp; 1,030 &amp; 1,078 &amp; 848 &amp; 916 &amp; 800 &amp; 840 &amp; 1,006 &amp; 986 &amp; 986 \\ 
##   4 &amp; Room \&amp; Board &amp; 8,046 &amp; 8,460 &amp; 8,708 &amp; 8,970 &amp; 9,246 &amp; 9,246 &amp; 9,450 &amp; 9,616 &amp; 10,060 &amp; 10,038 \\ 
##   5 &amp; Misc. \&amp; Travel &amp; 1,464 &amp; 1,510 &amp; 1,562 &amp; 1,590 &amp; 1,640 &amp; 1,798 &amp; 3,222 &amp; 3,952 &amp; 3,540 &amp; 3,834 \\ 
##   6 &amp; Resident Total Costs &amp; \$18,000 &amp; \$19,736 &amp; \$20,820 &amp; \$21,250 &amp; \$22,064 &amp; \$22,680 &amp; \$25,134 &amp; \$26,208 &amp; \$26,404 &amp; \$26,688 \\ 
##   7 &amp; Nonresident Costs*: &amp;  &amp;  &amp;  &amp;  &amp;  &amp;  &amp;  &amp;  &amp;  &amp;  \\ 
##   8 &amp; Tuition \&amp; Fees &amp; \$25,740 &amp; \$26,946 &amp; \$27,682 &amp; \$28,052 &amp; \$28,472 &amp; \$29,046 &amp; \$29,832 &amp; \$29,844 &amp; \$30,392 &amp; \$30,404 \\ 
##   9 &amp; Books \&amp; Supplies &amp; 960 &amp; 1,030 &amp; 1,078 &amp; 848 &amp; 916 &amp; 800 &amp; 840 &amp; 1,006 &amp; 986 &amp; 986 \\ 
##   10 &amp; Room \&amp; Board &amp; 8,046 &amp; 8,460 &amp; 8,708 &amp; 8,970 &amp; 9,246 &amp; 9,246 &amp; 9,450 &amp; 9,616 &amp; 10,060 &amp; 10,038 \\ 
##   11 &amp; Misc. \&amp; Travel &amp; 1,464 &amp; 1,510 &amp; 1,562 &amp; 1,590 &amp; 1,640 &amp; 1,798 &amp; 3,746 &amp; 4,662 &amp; 4,250 &amp; 4,334 \\ 
##   12 &amp; Nonresident Total Costs &amp; \$36,210 &amp; \$37,946 &amp; \$39,030 &amp; \$39,460 &amp; \$40,274 &amp; \$40,890 &amp; \$43,868 &amp; \$45,128 &amp; \$45,688 &amp; \$45,762 \\ 
##    \bottomrule
## \end{tabular}
## \end{table}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COA Charts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of Student Financial Aid</dc:title>
  <dc:creator>Glen C. Falk</dc:creator>
  <cp:keywords/>
  <dc:description>This is a minimal example of using the bookdown package to write a book. The output format for this example is bookdown::gitbook.</dc:description>
  <dcterms:created xsi:type="dcterms:W3CDTF">2020-03-09T20:08:34Z</dcterms:created>
  <dcterms:modified xsi:type="dcterms:W3CDTF">2020-03-09T20:08:34Z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style">
    <vt:lpwstr>apalike</vt:lpwstr>
  </property>
  <property fmtid="{D5CDD505-2E9C-101B-9397-08002B2CF9AE}" pid="3" name="bibliography">
    <vt:lpwstr/>
  </property>
  <property fmtid="{D5CDD505-2E9C-101B-9397-08002B2CF9AE}" pid="4" name="cover-image">
    <vt:lpwstr>images/cover.pdf</vt:lpwstr>
  </property>
  <property fmtid="{D5CDD505-2E9C-101B-9397-08002B2CF9AE}" pid="5" name="date">
    <vt:lpwstr>2020-03-09</vt:lpwstr>
  </property>
  <property fmtid="{D5CDD505-2E9C-101B-9397-08002B2CF9AE}" pid="6" name="documentclass">
    <vt:lpwstr>book</vt:lpwstr>
  </property>
  <property fmtid="{D5CDD505-2E9C-101B-9397-08002B2CF9AE}" pid="7" name="linestretch">
    <vt:lpwstr>1.15</vt:lpwstr>
  </property>
  <property fmtid="{D5CDD505-2E9C-101B-9397-08002B2CF9AE}" pid="8" name="link-citations">
    <vt:lpwstr>yes</vt:lpwstr>
  </property>
  <property fmtid="{D5CDD505-2E9C-101B-9397-08002B2CF9AE}" pid="9" name="links-as-notes">
    <vt:lpwstr>True</vt:lpwstr>
  </property>
  <property fmtid="{D5CDD505-2E9C-101B-9397-08002B2CF9AE}" pid="10" name="output">
    <vt:lpwstr/>
  </property>
  <property fmtid="{D5CDD505-2E9C-101B-9397-08002B2CF9AE}" pid="11" name="subtitle">
    <vt:lpwstr>Annual Reports</vt:lpwstr>
  </property>
</Properties>
</file>