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282" r:id="rId2"/>
    <p:sldId id="276" r:id="rId3"/>
    <p:sldId id="289" r:id="rId4"/>
    <p:sldId id="290" r:id="rId5"/>
    <p:sldId id="291" r:id="rId6"/>
    <p:sldId id="292" r:id="rId7"/>
    <p:sldId id="294" r:id="rId8"/>
    <p:sldId id="295" r:id="rId9"/>
    <p:sldId id="297" r:id="rId10"/>
    <p:sldId id="296" r:id="rId11"/>
    <p:sldId id="298" r:id="rId12"/>
    <p:sldId id="299" r:id="rId13"/>
    <p:sldId id="300" r:id="rId14"/>
    <p:sldId id="302" r:id="rId15"/>
    <p:sldId id="304" r:id="rId16"/>
    <p:sldId id="305" r:id="rId17"/>
    <p:sldId id="308" r:id="rId18"/>
    <p:sldId id="309" r:id="rId19"/>
    <p:sldId id="310" r:id="rId20"/>
    <p:sldId id="311" r:id="rId21"/>
    <p:sldId id="312" r:id="rId22"/>
    <p:sldId id="307" r:id="rId23"/>
    <p:sldId id="319" r:id="rId24"/>
    <p:sldId id="314" r:id="rId25"/>
    <p:sldId id="313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51" autoAdjust="0"/>
  </p:normalViewPr>
  <p:slideViewPr>
    <p:cSldViewPr snapToGrid="0" snapToObjects="1">
      <p:cViewPr varScale="1">
        <p:scale>
          <a:sx n="90" d="100"/>
          <a:sy n="90" d="100"/>
        </p:scale>
        <p:origin x="-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54" d="100"/>
          <a:sy n="154" d="100"/>
        </p:scale>
        <p:origin x="-162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AU" dirty="0" smtClean="0"/>
              <a:t>Introduction to R Workshop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635BC-2B71-7540-ACD9-AA5538E957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55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AU" dirty="0" smtClean="0"/>
              <a:t>Introduction to R Workshop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2421A-2FA4-B84F-A5C2-49214EB25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46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A034B-73A0-8842-8899-DAB527B922EA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01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28/04/16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06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28/04/16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27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28/04/16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688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28/04/16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95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28/04/16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11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28/04/16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28/04/16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018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28/04/16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9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28/04/16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42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28/04/16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812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28/04/16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63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71" y="79257"/>
            <a:ext cx="8916427" cy="560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71" y="825892"/>
            <a:ext cx="8916427" cy="589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8112-EEE6-5F47-9892-8C1975255514}" type="datetimeFigureOut">
              <a:rPr lang="en-US" smtClean="0"/>
              <a:t>28/04/16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61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omyanglim/AnglimModifiedProjectTemplate" TargetMode="External"/><Relationship Id="rId4" Type="http://schemas.openxmlformats.org/officeDocument/2006/relationships/hyperlink" Target="https://github.com/jeromyanglim/AnglimModifiedProjectTemplate/archive/master.zi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eromyanglim.blogspot.com.au/2014/05/customising-projecttemplate-in-r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eromyanglim/AnglimModifiedProjectTemplate/archive/master.zi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tex-project.org/ftp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Reproducible Research and Workflow with </a:t>
            </a:r>
            <a:r>
              <a:rPr lang="en-AU" dirty="0" err="1" smtClean="0"/>
              <a:t>RMarkdown</a:t>
            </a:r>
            <a:r>
              <a:rPr lang="en-AU" dirty="0" smtClean="0"/>
              <a:t> and </a:t>
            </a:r>
            <a:r>
              <a:rPr lang="en-AU" dirty="0" err="1" smtClean="0"/>
              <a:t>ProjectTemplate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2400" dirty="0" smtClean="0"/>
              <a:t>Introduction to R Workshop</a:t>
            </a:r>
            <a:endParaRPr lang="en-AU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Dr Jeromy Anglim</a:t>
            </a:r>
          </a:p>
          <a:p>
            <a:r>
              <a:rPr lang="en-AU" dirty="0" smtClean="0"/>
              <a:t>Deakin University</a:t>
            </a:r>
          </a:p>
          <a:p>
            <a:r>
              <a:rPr lang="en-AU" dirty="0" err="1" smtClean="0"/>
              <a:t>jeromy.anglim@deakin.edu.au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042" y="398433"/>
            <a:ext cx="2400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5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Exercise </a:t>
            </a:r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Create a new folder on your computer</a:t>
            </a:r>
          </a:p>
          <a:p>
            <a:r>
              <a:rPr lang="en-AU" dirty="0" smtClean="0"/>
              <a:t>Create a new </a:t>
            </a:r>
            <a:r>
              <a:rPr lang="en-AU" dirty="0" err="1" smtClean="0"/>
              <a:t>RMarkdown</a:t>
            </a:r>
            <a:r>
              <a:rPr lang="en-AU" dirty="0" smtClean="0"/>
              <a:t> document in RStudio and save to folder</a:t>
            </a:r>
          </a:p>
          <a:p>
            <a:pPr lvl="1"/>
            <a:r>
              <a:rPr lang="en-AU" dirty="0" smtClean="0"/>
              <a:t>e.g., In RStudio o to  "File – New – </a:t>
            </a:r>
            <a:r>
              <a:rPr lang="en-AU" dirty="0" err="1" smtClean="0"/>
              <a:t>Rmarkdown</a:t>
            </a:r>
            <a:r>
              <a:rPr lang="en-AU" dirty="0" smtClean="0"/>
              <a:t>"</a:t>
            </a:r>
          </a:p>
          <a:p>
            <a:r>
              <a:rPr lang="en-AU" dirty="0" smtClean="0"/>
              <a:t>Type a little text after the header using some headings, dot points, and any other markdown syntax you wish.</a:t>
            </a:r>
          </a:p>
          <a:p>
            <a:r>
              <a:rPr lang="en-AU" dirty="0" smtClean="0"/>
              <a:t>Create a first code chunk; put the following code inside; run the code chunk</a:t>
            </a:r>
          </a:p>
          <a:p>
            <a:pPr lvl="1"/>
            <a:r>
              <a:rPr lang="en-AU" dirty="0">
                <a:latin typeface="Courier"/>
                <a:cs typeface="Courier"/>
              </a:rPr>
              <a:t>library(MASS</a:t>
            </a:r>
            <a:r>
              <a:rPr lang="en-AU" dirty="0" smtClean="0">
                <a:latin typeface="Courier"/>
                <a:cs typeface="Courier"/>
              </a:rPr>
              <a:t>)</a:t>
            </a:r>
            <a:br>
              <a:rPr lang="en-AU" dirty="0" smtClean="0">
                <a:latin typeface="Courier"/>
                <a:cs typeface="Courier"/>
              </a:rPr>
            </a:br>
            <a:r>
              <a:rPr lang="en-AU" dirty="0" smtClean="0">
                <a:latin typeface="Courier"/>
                <a:cs typeface="Courier"/>
              </a:rPr>
              <a:t>data</a:t>
            </a:r>
            <a:r>
              <a:rPr lang="en-AU" dirty="0">
                <a:latin typeface="Courier"/>
                <a:cs typeface="Courier"/>
              </a:rPr>
              <a:t>(survey</a:t>
            </a:r>
            <a:r>
              <a:rPr lang="en-AU" dirty="0" smtClean="0">
                <a:latin typeface="Courier"/>
                <a:cs typeface="Courier"/>
              </a:rPr>
              <a:t>)</a:t>
            </a:r>
          </a:p>
          <a:p>
            <a:r>
              <a:rPr lang="en-AU" dirty="0"/>
              <a:t>Add </a:t>
            </a:r>
            <a:r>
              <a:rPr lang="en-AU" dirty="0" smtClean="0"/>
              <a:t>a second code chunk where you add some summary information about the </a:t>
            </a:r>
            <a:r>
              <a:rPr lang="en-AU" dirty="0" smtClean="0">
                <a:latin typeface="Courier"/>
                <a:cs typeface="Courier"/>
              </a:rPr>
              <a:t>survey </a:t>
            </a:r>
            <a:r>
              <a:rPr lang="en-AU" dirty="0" smtClean="0"/>
              <a:t>dataset: e.g., </a:t>
            </a:r>
          </a:p>
          <a:p>
            <a:pPr lvl="1"/>
            <a:r>
              <a:rPr lang="en-AU" dirty="0" smtClean="0">
                <a:latin typeface="Courier"/>
                <a:cs typeface="Courier"/>
              </a:rPr>
              <a:t>summary(survey)</a:t>
            </a:r>
            <a:br>
              <a:rPr lang="en-AU" dirty="0" smtClean="0">
                <a:latin typeface="Courier"/>
                <a:cs typeface="Courier"/>
              </a:rPr>
            </a:br>
            <a:r>
              <a:rPr lang="en-AU" dirty="0" smtClean="0">
                <a:latin typeface="Courier"/>
                <a:cs typeface="Courier"/>
              </a:rPr>
              <a:t>head(survey)</a:t>
            </a:r>
          </a:p>
          <a:p>
            <a:r>
              <a:rPr lang="en-AU" dirty="0" smtClean="0"/>
              <a:t>Compile the document by clicking the "Knit" button</a:t>
            </a:r>
          </a:p>
          <a:p>
            <a:r>
              <a:rPr lang="en-AU" dirty="0" smtClean="0"/>
              <a:t>Add a third chunk that includes some figures (e.g., a scatterplot of height and pulse)</a:t>
            </a:r>
          </a:p>
          <a:p>
            <a:r>
              <a:rPr lang="en-AU" dirty="0"/>
              <a:t>Compile the document by clicking the "Knit" button</a:t>
            </a:r>
          </a:p>
          <a:p>
            <a:endParaRPr lang="en-AU" dirty="0"/>
          </a:p>
          <a:p>
            <a:endParaRPr lang="en-AU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6352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Example: 2-latex-sweave-example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example provides an illustration of </a:t>
            </a:r>
            <a:r>
              <a:rPr lang="en-AU" dirty="0" err="1" smtClean="0"/>
              <a:t>LaTeX</a:t>
            </a:r>
            <a:r>
              <a:rPr lang="en-AU" dirty="0" smtClean="0"/>
              <a:t> and </a:t>
            </a:r>
            <a:r>
              <a:rPr lang="en-AU" dirty="0" err="1" smtClean="0"/>
              <a:t>Sweave</a:t>
            </a:r>
            <a:endParaRPr lang="en-AU" dirty="0" smtClean="0"/>
          </a:p>
          <a:p>
            <a:r>
              <a:rPr lang="en-AU" dirty="0" err="1" smtClean="0"/>
              <a:t>LaTeX</a:t>
            </a:r>
            <a:r>
              <a:rPr lang="en-AU" dirty="0" smtClean="0"/>
              <a:t> is a document </a:t>
            </a:r>
            <a:r>
              <a:rPr lang="en-AU" dirty="0" err="1" smtClean="0"/>
              <a:t>markup</a:t>
            </a:r>
            <a:r>
              <a:rPr lang="en-AU" dirty="0" smtClean="0"/>
              <a:t> system designed for making beautiful scientific documents</a:t>
            </a:r>
          </a:p>
          <a:p>
            <a:r>
              <a:rPr lang="en-AU" dirty="0" smtClean="0"/>
              <a:t>Pros</a:t>
            </a:r>
          </a:p>
          <a:p>
            <a:pPr lvl="1"/>
            <a:r>
              <a:rPr lang="en-AU" dirty="0" smtClean="0"/>
              <a:t>The typesetting is beautiful</a:t>
            </a:r>
          </a:p>
          <a:p>
            <a:pPr lvl="1"/>
            <a:r>
              <a:rPr lang="en-AU" dirty="0" smtClean="0"/>
              <a:t>It is excellent for mathematics</a:t>
            </a:r>
          </a:p>
          <a:p>
            <a:pPr lvl="1"/>
            <a:r>
              <a:rPr lang="en-AU" dirty="0" smtClean="0"/>
              <a:t>It handles complex documents well (e.g., PhD thesis; Scientific books): Table of contents, cross-references, references,  </a:t>
            </a:r>
          </a:p>
          <a:p>
            <a:r>
              <a:rPr lang="en-AU" dirty="0" smtClean="0"/>
              <a:t>Cons</a:t>
            </a:r>
          </a:p>
          <a:p>
            <a:pPr lvl="1"/>
            <a:r>
              <a:rPr lang="en-AU" dirty="0" smtClean="0"/>
              <a:t>If your collaborators and the people who consume your documents (e.g., journal editors, clients, etc.) expect a different system, then you may have an unpleasant time.</a:t>
            </a:r>
          </a:p>
          <a:p>
            <a:pPr lvl="1"/>
            <a:r>
              <a:rPr lang="en-AU" dirty="0" smtClean="0"/>
              <a:t>While it does a lot of things automatically, customising can be difficult, and there is a learning curve (a bit like R)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695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Example pages of PDF of </a:t>
            </a:r>
            <a:r>
              <a:rPr lang="en-AU" dirty="0" err="1" smtClean="0"/>
              <a:t>LaTeX</a:t>
            </a:r>
            <a:r>
              <a:rPr lang="en-AU" dirty="0" smtClean="0"/>
              <a:t> Document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9" y="766242"/>
            <a:ext cx="2654616" cy="3965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142" y="1318433"/>
            <a:ext cx="2306989" cy="3208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131" y="1318433"/>
            <a:ext cx="2014173" cy="30382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304" y="1380493"/>
            <a:ext cx="2155145" cy="314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9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Sweave</a:t>
            </a:r>
            <a:r>
              <a:rPr lang="en-AU" dirty="0" smtClean="0"/>
              <a:t> and </a:t>
            </a:r>
            <a:r>
              <a:rPr lang="en-AU" dirty="0" err="1" smtClean="0"/>
              <a:t>LaTeX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Both </a:t>
            </a:r>
            <a:r>
              <a:rPr lang="en-AU" dirty="0" err="1" smtClean="0"/>
              <a:t>Sweave</a:t>
            </a:r>
            <a:r>
              <a:rPr lang="en-AU" dirty="0" smtClean="0"/>
              <a:t> and </a:t>
            </a:r>
            <a:r>
              <a:rPr lang="en-AU" dirty="0" err="1" smtClean="0"/>
              <a:t>knitr</a:t>
            </a:r>
            <a:r>
              <a:rPr lang="en-AU" dirty="0" smtClean="0"/>
              <a:t> are systems that can combine </a:t>
            </a:r>
            <a:r>
              <a:rPr lang="en-AU" dirty="0" err="1" smtClean="0"/>
              <a:t>LaTeX</a:t>
            </a:r>
            <a:r>
              <a:rPr lang="en-AU" dirty="0" smtClean="0"/>
              <a:t> and R code chunks</a:t>
            </a:r>
          </a:p>
          <a:p>
            <a:r>
              <a:rPr lang="en-AU" dirty="0" smtClean="0"/>
              <a:t>The notation for indicating R code chunks is slightly different to </a:t>
            </a:r>
            <a:br>
              <a:rPr lang="en-AU" dirty="0" smtClean="0"/>
            </a:br>
            <a:r>
              <a:rPr lang="en-AU" dirty="0" err="1" smtClean="0"/>
              <a:t>RMarkdown</a:t>
            </a:r>
            <a:r>
              <a:rPr lang="en-AU" dirty="0" smtClean="0"/>
              <a:t> but the concepts are the same.</a:t>
            </a:r>
          </a:p>
          <a:p>
            <a:r>
              <a:rPr lang="en-AU" dirty="0" smtClean="0"/>
              <a:t>The main difference is the actual </a:t>
            </a:r>
            <a:r>
              <a:rPr lang="en-AU" dirty="0" err="1" smtClean="0"/>
              <a:t>LaTeX</a:t>
            </a:r>
            <a:r>
              <a:rPr lang="en-AU" dirty="0" smtClean="0"/>
              <a:t>.</a:t>
            </a:r>
          </a:p>
          <a:p>
            <a:endParaRPr lang="en-AU" dirty="0" smtClean="0"/>
          </a:p>
          <a:p>
            <a:r>
              <a:rPr lang="en-AU" dirty="0" smtClean="0"/>
              <a:t>Note that you don't have to use </a:t>
            </a:r>
            <a:r>
              <a:rPr lang="en-AU" dirty="0" err="1" smtClean="0"/>
              <a:t>Sweave</a:t>
            </a:r>
            <a:r>
              <a:rPr lang="en-AU" dirty="0" smtClean="0"/>
              <a:t> to combine R and </a:t>
            </a:r>
            <a:r>
              <a:rPr lang="en-AU" dirty="0" err="1" smtClean="0"/>
              <a:t>LaTeX</a:t>
            </a:r>
            <a:r>
              <a:rPr lang="en-AU" dirty="0" smtClean="0"/>
              <a:t>.</a:t>
            </a:r>
            <a:r>
              <a:rPr lang="en-AU" dirty="0"/>
              <a:t> </a:t>
            </a:r>
            <a:r>
              <a:rPr lang="en-AU" dirty="0" smtClean="0"/>
              <a:t>You can export your images and your </a:t>
            </a:r>
            <a:r>
              <a:rPr lang="en-AU" dirty="0" err="1" smtClean="0"/>
              <a:t>LaTeX</a:t>
            </a:r>
            <a:r>
              <a:rPr lang="en-AU" dirty="0" smtClean="0"/>
              <a:t> tables and then manually incorporate them yourself.</a:t>
            </a:r>
          </a:p>
        </p:txBody>
      </p:sp>
    </p:spTree>
    <p:extLst>
      <p:ext uri="{BB962C8B-B14F-4D97-AF65-F5344CB8AC3E}">
        <p14:creationId xmlns:p14="http://schemas.microsoft.com/office/powerpoint/2010/main" val="402643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ProjectTemplate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http://</a:t>
            </a:r>
            <a:r>
              <a:rPr lang="en-AU" dirty="0" err="1"/>
              <a:t>projecttemplate.net</a:t>
            </a:r>
            <a:r>
              <a:rPr lang="en-AU" dirty="0" smtClean="0"/>
              <a:t>/</a:t>
            </a:r>
          </a:p>
          <a:p>
            <a:r>
              <a:rPr lang="en-AU" dirty="0" smtClean="0"/>
              <a:t>Why use </a:t>
            </a:r>
            <a:r>
              <a:rPr lang="en-AU" dirty="0" err="1" smtClean="0"/>
              <a:t>ProjectTemplate</a:t>
            </a:r>
            <a:endParaRPr lang="en-AU" dirty="0" smtClean="0"/>
          </a:p>
          <a:p>
            <a:pPr lvl="1"/>
            <a:r>
              <a:rPr lang="en-AU" dirty="0" smtClean="0"/>
              <a:t>Systematic place to store configuration and package loading settings</a:t>
            </a:r>
          </a:p>
          <a:p>
            <a:pPr lvl="1"/>
            <a:r>
              <a:rPr lang="en-AU" dirty="0"/>
              <a:t>A</a:t>
            </a:r>
            <a:r>
              <a:rPr lang="en-AU" dirty="0" smtClean="0"/>
              <a:t>utomatically load r-script files</a:t>
            </a:r>
          </a:p>
          <a:p>
            <a:pPr lvl="1"/>
            <a:r>
              <a:rPr lang="en-AU" dirty="0"/>
              <a:t>A</a:t>
            </a:r>
            <a:r>
              <a:rPr lang="en-AU" dirty="0" smtClean="0"/>
              <a:t>utomatically load data files stored in data directory</a:t>
            </a:r>
          </a:p>
          <a:p>
            <a:pPr lvl="1"/>
            <a:r>
              <a:rPr lang="en-AU" dirty="0"/>
              <a:t>A</a:t>
            </a:r>
            <a:r>
              <a:rPr lang="en-AU" dirty="0" smtClean="0"/>
              <a:t>utomate running initial data manipulation code</a:t>
            </a:r>
          </a:p>
          <a:p>
            <a:r>
              <a:rPr lang="en-AU" dirty="0" smtClean="0"/>
              <a:t>Installation</a:t>
            </a:r>
          </a:p>
          <a:p>
            <a:pPr lvl="1"/>
            <a:r>
              <a:rPr lang="en-AU" dirty="0" err="1">
                <a:latin typeface="Courier"/>
                <a:cs typeface="Courier"/>
              </a:rPr>
              <a:t>install.project</a:t>
            </a:r>
            <a:r>
              <a:rPr lang="en-AU" dirty="0">
                <a:latin typeface="Courier"/>
                <a:cs typeface="Courier"/>
              </a:rPr>
              <a:t>("</a:t>
            </a:r>
            <a:r>
              <a:rPr lang="en-AU" dirty="0" err="1">
                <a:latin typeface="Courier"/>
                <a:cs typeface="Courier"/>
              </a:rPr>
              <a:t>ProjectTemplate</a:t>
            </a:r>
            <a:r>
              <a:rPr lang="en-AU" dirty="0" smtClean="0">
                <a:latin typeface="Courier"/>
                <a:cs typeface="Courier"/>
              </a:rPr>
              <a:t>", </a:t>
            </a:r>
            <a:r>
              <a:rPr lang="en-AU" dirty="0" err="1" smtClean="0">
                <a:latin typeface="Courier"/>
                <a:cs typeface="Courier"/>
              </a:rPr>
              <a:t>dep</a:t>
            </a:r>
            <a:r>
              <a:rPr lang="en-AU" dirty="0" smtClean="0">
                <a:latin typeface="Courier"/>
                <a:cs typeface="Courier"/>
              </a:rPr>
              <a:t> = TRUE)</a:t>
            </a:r>
            <a:endParaRPr lang="en-AU" dirty="0">
              <a:latin typeface="Courier"/>
              <a:cs typeface="Courier"/>
            </a:endParaRPr>
          </a:p>
          <a:p>
            <a:endParaRPr lang="en-AU" dirty="0" smtClean="0"/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64757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 smtClean="0"/>
              <a:t>Standard Process for Creating a </a:t>
            </a:r>
            <a:r>
              <a:rPr lang="en-AU" sz="3200" dirty="0" err="1" smtClean="0"/>
              <a:t>ProjectTemplate</a:t>
            </a:r>
            <a:r>
              <a:rPr lang="en-AU" sz="3200" dirty="0" smtClean="0"/>
              <a:t> Project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Create the folder structure</a:t>
            </a:r>
          </a:p>
          <a:p>
            <a:pPr lvl="1"/>
            <a:r>
              <a:rPr lang="en-AU" dirty="0" smtClean="0">
                <a:latin typeface="Courier"/>
                <a:cs typeface="Courier"/>
              </a:rPr>
              <a:t>library</a:t>
            </a:r>
            <a:r>
              <a:rPr lang="en-AU" dirty="0">
                <a:latin typeface="Courier"/>
                <a:cs typeface="Courier"/>
              </a:rPr>
              <a:t>('</a:t>
            </a:r>
            <a:r>
              <a:rPr lang="en-AU" dirty="0" err="1">
                <a:latin typeface="Courier"/>
                <a:cs typeface="Courier"/>
              </a:rPr>
              <a:t>ProjectTemplate</a:t>
            </a:r>
            <a:r>
              <a:rPr lang="en-AU" dirty="0">
                <a:latin typeface="Courier"/>
                <a:cs typeface="Courier"/>
              </a:rPr>
              <a:t>'</a:t>
            </a:r>
            <a:r>
              <a:rPr lang="en-AU" dirty="0" smtClean="0">
                <a:latin typeface="Courier"/>
                <a:cs typeface="Courier"/>
              </a:rPr>
              <a:t>)</a:t>
            </a:r>
            <a:br>
              <a:rPr lang="en-AU" dirty="0" smtClean="0">
                <a:latin typeface="Courier"/>
                <a:cs typeface="Courier"/>
              </a:rPr>
            </a:br>
            <a:r>
              <a:rPr lang="en-AU" dirty="0" err="1" smtClean="0">
                <a:latin typeface="Courier"/>
                <a:cs typeface="Courier"/>
              </a:rPr>
              <a:t>create.project</a:t>
            </a:r>
            <a:r>
              <a:rPr lang="en-AU" dirty="0">
                <a:latin typeface="Courier"/>
                <a:cs typeface="Courier"/>
              </a:rPr>
              <a:t>(</a:t>
            </a:r>
            <a:r>
              <a:rPr lang="en-AU" dirty="0" smtClean="0">
                <a:latin typeface="Courier"/>
                <a:cs typeface="Courier"/>
              </a:rPr>
              <a:t>'</a:t>
            </a:r>
            <a:r>
              <a:rPr lang="en-AU" dirty="0" err="1" smtClean="0">
                <a:latin typeface="Courier"/>
                <a:cs typeface="Courier"/>
              </a:rPr>
              <a:t>myproject</a:t>
            </a:r>
            <a:r>
              <a:rPr lang="en-AU" dirty="0" smtClean="0">
                <a:latin typeface="Courier"/>
                <a:cs typeface="Courier"/>
              </a:rPr>
              <a:t>')</a:t>
            </a:r>
          </a:p>
          <a:p>
            <a:r>
              <a:rPr lang="en-AU" dirty="0" smtClean="0"/>
              <a:t>Review </a:t>
            </a:r>
            <a:r>
              <a:rPr lang="en-AU" dirty="0" err="1" smtClean="0">
                <a:latin typeface="Courier"/>
                <a:cs typeface="Courier"/>
              </a:rPr>
              <a:t>config</a:t>
            </a:r>
            <a:r>
              <a:rPr lang="en-AU" dirty="0" smtClean="0">
                <a:latin typeface="Courier"/>
                <a:cs typeface="Courier"/>
              </a:rPr>
              <a:t>/</a:t>
            </a:r>
            <a:r>
              <a:rPr lang="en-AU" dirty="0" err="1" smtClean="0">
                <a:latin typeface="Courier"/>
                <a:cs typeface="Courier"/>
              </a:rPr>
              <a:t>global.dcf</a:t>
            </a:r>
            <a:endParaRPr lang="en-AU" dirty="0" smtClean="0">
              <a:latin typeface="Courier"/>
              <a:cs typeface="Courier"/>
            </a:endParaRPr>
          </a:p>
          <a:p>
            <a:pPr lvl="1"/>
            <a:r>
              <a:rPr lang="en-AU" dirty="0" smtClean="0"/>
              <a:t>Choose settings</a:t>
            </a:r>
          </a:p>
          <a:p>
            <a:pPr lvl="1"/>
            <a:r>
              <a:rPr lang="en-AU" dirty="0" smtClean="0"/>
              <a:t>Specify packages to load</a:t>
            </a:r>
            <a:endParaRPr lang="en-AU" dirty="0"/>
          </a:p>
          <a:p>
            <a:r>
              <a:rPr lang="en-AU" dirty="0" smtClean="0"/>
              <a:t>Add </a:t>
            </a:r>
            <a:r>
              <a:rPr lang="en-AU" dirty="0"/>
              <a:t>data </a:t>
            </a:r>
            <a:r>
              <a:rPr lang="en-AU" dirty="0" smtClean="0"/>
              <a:t>for auto-loading to </a:t>
            </a:r>
            <a:r>
              <a:rPr lang="en-AU" dirty="0" smtClean="0">
                <a:latin typeface="Courier"/>
                <a:cs typeface="Courier"/>
              </a:rPr>
              <a:t>data</a:t>
            </a:r>
            <a:r>
              <a:rPr lang="en-AU" dirty="0"/>
              <a:t> </a:t>
            </a:r>
            <a:r>
              <a:rPr lang="en-AU" dirty="0" smtClean="0"/>
              <a:t>directory</a:t>
            </a:r>
          </a:p>
          <a:p>
            <a:r>
              <a:rPr lang="en-AU" dirty="0" smtClean="0"/>
              <a:t>Add any additional R support functions to the </a:t>
            </a:r>
            <a:r>
              <a:rPr lang="en-AU" dirty="0" smtClean="0">
                <a:latin typeface="Courier"/>
                <a:cs typeface="Courier"/>
              </a:rPr>
              <a:t>lib</a:t>
            </a:r>
            <a:r>
              <a:rPr lang="en-AU" dirty="0"/>
              <a:t> </a:t>
            </a:r>
            <a:r>
              <a:rPr lang="en-AU" dirty="0" smtClean="0"/>
              <a:t>directory</a:t>
            </a:r>
          </a:p>
          <a:p>
            <a:r>
              <a:rPr lang="en-AU" dirty="0" smtClean="0"/>
              <a:t>Load the project</a:t>
            </a:r>
          </a:p>
          <a:p>
            <a:pPr lvl="1"/>
            <a:r>
              <a:rPr lang="en-AU" dirty="0" smtClean="0">
                <a:latin typeface="Courier"/>
                <a:cs typeface="Courier"/>
              </a:rPr>
              <a:t>library</a:t>
            </a:r>
            <a:r>
              <a:rPr lang="en-AU" dirty="0">
                <a:latin typeface="Courier"/>
                <a:cs typeface="Courier"/>
              </a:rPr>
              <a:t>('</a:t>
            </a:r>
            <a:r>
              <a:rPr lang="en-AU" dirty="0" err="1">
                <a:latin typeface="Courier"/>
                <a:cs typeface="Courier"/>
              </a:rPr>
              <a:t>ProjectTemplate</a:t>
            </a:r>
            <a:r>
              <a:rPr lang="en-AU" dirty="0">
                <a:latin typeface="Courier"/>
                <a:cs typeface="Courier"/>
              </a:rPr>
              <a:t>'</a:t>
            </a:r>
            <a:r>
              <a:rPr lang="en-AU" dirty="0" smtClean="0">
                <a:latin typeface="Courier"/>
                <a:cs typeface="Courier"/>
              </a:rPr>
              <a:t>)</a:t>
            </a:r>
            <a:br>
              <a:rPr lang="en-AU" dirty="0" smtClean="0">
                <a:latin typeface="Courier"/>
                <a:cs typeface="Courier"/>
              </a:rPr>
            </a:br>
            <a:r>
              <a:rPr lang="en-AU" dirty="0" err="1" smtClean="0">
                <a:latin typeface="Courier"/>
                <a:cs typeface="Courier"/>
              </a:rPr>
              <a:t>load.project</a:t>
            </a:r>
            <a:r>
              <a:rPr lang="en-AU" dirty="0">
                <a:latin typeface="Courier"/>
                <a:cs typeface="Courier"/>
              </a:rPr>
              <a:t>(</a:t>
            </a:r>
            <a:r>
              <a:rPr lang="en-AU" dirty="0" smtClean="0">
                <a:latin typeface="Courier"/>
                <a:cs typeface="Courier"/>
              </a:rPr>
              <a:t>)</a:t>
            </a:r>
          </a:p>
          <a:p>
            <a:r>
              <a:rPr lang="en-AU" dirty="0" smtClean="0"/>
              <a:t>Write any initial data manipulation code and place in the </a:t>
            </a:r>
            <a:r>
              <a:rPr lang="en-AU" dirty="0" err="1" smtClean="0"/>
              <a:t>munge</a:t>
            </a:r>
            <a:r>
              <a:rPr lang="en-AU" dirty="0" smtClean="0"/>
              <a:t> directory</a:t>
            </a:r>
          </a:p>
          <a:p>
            <a:r>
              <a:rPr lang="en-AU" dirty="0" smtClean="0"/>
              <a:t>Create data analysis files (e.g., r-scripts, </a:t>
            </a:r>
            <a:r>
              <a:rPr lang="en-AU" dirty="0" err="1" smtClean="0"/>
              <a:t>RMarkdown</a:t>
            </a:r>
            <a:r>
              <a:rPr lang="en-AU" dirty="0" smtClean="0"/>
              <a:t>, </a:t>
            </a:r>
            <a:r>
              <a:rPr lang="en-AU" dirty="0" err="1" smtClean="0"/>
              <a:t>Sweave</a:t>
            </a:r>
            <a:r>
              <a:rPr lang="en-AU" dirty="0" smtClean="0"/>
              <a:t> Files) in home or reports directory</a:t>
            </a:r>
          </a:p>
          <a:p>
            <a:pPr lvl="1"/>
            <a:r>
              <a:rPr lang="en-AU" dirty="0" smtClean="0"/>
              <a:t>Include the load project commands above at the top of each such file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621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Customise your own version of </a:t>
            </a:r>
            <a:r>
              <a:rPr lang="en-AU" dirty="0" err="1" smtClean="0"/>
              <a:t>ProjectTemplate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Once you start using </a:t>
            </a:r>
            <a:r>
              <a:rPr lang="en-AU" dirty="0" err="1" smtClean="0"/>
              <a:t>ProjectTemplate</a:t>
            </a:r>
            <a:r>
              <a:rPr lang="en-AU" dirty="0" smtClean="0"/>
              <a:t>, you find that there are many customisations that you always make to a new project</a:t>
            </a:r>
          </a:p>
          <a:p>
            <a:pPr lvl="1"/>
            <a:r>
              <a:rPr lang="en-AU" dirty="0" smtClean="0"/>
              <a:t>libraries that you always use</a:t>
            </a:r>
          </a:p>
          <a:p>
            <a:pPr lvl="1"/>
            <a:r>
              <a:rPr lang="en-AU" dirty="0" smtClean="0"/>
              <a:t>settings that you prefer over the defaults (e.g., </a:t>
            </a:r>
            <a:r>
              <a:rPr lang="en-AU" dirty="0" err="1" smtClean="0">
                <a:latin typeface="Courier"/>
                <a:cs typeface="Courier"/>
              </a:rPr>
              <a:t>as_factors</a:t>
            </a:r>
            <a:r>
              <a:rPr lang="en-AU" dirty="0" smtClean="0">
                <a:latin typeface="Courier"/>
                <a:cs typeface="Courier"/>
              </a:rPr>
              <a:t>: FALSE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particular ways that you generate analysis scripts</a:t>
            </a:r>
          </a:p>
          <a:p>
            <a:pPr lvl="1"/>
            <a:r>
              <a:rPr lang="en-AU" dirty="0" smtClean="0"/>
              <a:t>Integration with </a:t>
            </a:r>
            <a:r>
              <a:rPr lang="en-AU" dirty="0" err="1" smtClean="0"/>
              <a:t>RStudio</a:t>
            </a:r>
            <a:r>
              <a:rPr lang="en-AU" dirty="0" smtClean="0"/>
              <a:t> project structure</a:t>
            </a:r>
          </a:p>
          <a:p>
            <a:r>
              <a:rPr lang="en-AU" dirty="0" smtClean="0"/>
              <a:t>Save this customised version to a special folder on your computer</a:t>
            </a:r>
          </a:p>
          <a:p>
            <a:r>
              <a:rPr lang="en-AU" dirty="0" smtClean="0"/>
              <a:t>To create a new project</a:t>
            </a:r>
          </a:p>
          <a:p>
            <a:pPr lvl="1"/>
            <a:r>
              <a:rPr lang="en-AU" dirty="0" smtClean="0"/>
              <a:t>Make a copy of your customised folder structure</a:t>
            </a:r>
          </a:p>
          <a:p>
            <a:pPr lvl="1"/>
            <a:r>
              <a:rPr lang="en-AU" dirty="0" smtClean="0"/>
              <a:t>Rename the project</a:t>
            </a:r>
          </a:p>
          <a:p>
            <a:pPr lvl="1"/>
            <a:r>
              <a:rPr lang="en-AU" dirty="0" smtClean="0"/>
              <a:t>You only need to complete the project specific customisations</a:t>
            </a:r>
          </a:p>
          <a:p>
            <a:r>
              <a:rPr lang="en-AU" dirty="0" smtClean="0"/>
              <a:t>Over time you may recognise features that you want to add to your customised project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81981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My Customised </a:t>
            </a:r>
            <a:r>
              <a:rPr lang="en-AU" dirty="0" err="1" smtClean="0"/>
              <a:t>ProjectTemplate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Basic description</a:t>
            </a:r>
          </a:p>
          <a:p>
            <a:pPr lvl="1"/>
            <a:r>
              <a:rPr lang="en-AU" sz="1200" dirty="0" smtClean="0">
                <a:hlinkClick r:id="rId2"/>
              </a:rPr>
              <a:t>http</a:t>
            </a:r>
            <a:r>
              <a:rPr lang="en-AU" sz="1200" dirty="0">
                <a:hlinkClick r:id="rId2"/>
              </a:rPr>
              <a:t>://</a:t>
            </a:r>
            <a:r>
              <a:rPr lang="en-AU" sz="1200" dirty="0" err="1">
                <a:hlinkClick r:id="rId2"/>
              </a:rPr>
              <a:t>jeromyanglim.blogspot.com.au</a:t>
            </a:r>
            <a:r>
              <a:rPr lang="en-AU" sz="1200" dirty="0">
                <a:hlinkClick r:id="rId2"/>
              </a:rPr>
              <a:t>/2014/05/customising-</a:t>
            </a:r>
            <a:r>
              <a:rPr lang="en-AU" sz="1200" dirty="0" err="1">
                <a:hlinkClick r:id="rId2"/>
              </a:rPr>
              <a:t>projecttemplate</a:t>
            </a:r>
            <a:r>
              <a:rPr lang="en-AU" sz="1200" dirty="0">
                <a:hlinkClick r:id="rId2"/>
              </a:rPr>
              <a:t>-in-</a:t>
            </a:r>
            <a:r>
              <a:rPr lang="en-AU" sz="1200" dirty="0" err="1" smtClean="0">
                <a:hlinkClick r:id="rId2"/>
              </a:rPr>
              <a:t>r.html</a:t>
            </a:r>
            <a:endParaRPr lang="en-AU" sz="1200" dirty="0" smtClean="0"/>
          </a:p>
          <a:p>
            <a:r>
              <a:rPr lang="en-AU" dirty="0" smtClean="0"/>
              <a:t>Overview of files</a:t>
            </a:r>
          </a:p>
          <a:p>
            <a:pPr lvl="1"/>
            <a:r>
              <a:rPr lang="en-AU" sz="1200" dirty="0" smtClean="0">
                <a:hlinkClick r:id="rId3"/>
              </a:rPr>
              <a:t>https</a:t>
            </a:r>
            <a:r>
              <a:rPr lang="en-AU" sz="1200" dirty="0">
                <a:hlinkClick r:id="rId3"/>
              </a:rPr>
              <a:t>://</a:t>
            </a:r>
            <a:r>
              <a:rPr lang="en-AU" sz="1200" dirty="0" err="1">
                <a:hlinkClick r:id="rId3"/>
              </a:rPr>
              <a:t>github.com</a:t>
            </a:r>
            <a:r>
              <a:rPr lang="en-AU" sz="1200" dirty="0">
                <a:hlinkClick r:id="rId3"/>
              </a:rPr>
              <a:t>/</a:t>
            </a:r>
            <a:r>
              <a:rPr lang="en-AU" sz="1200" dirty="0" err="1">
                <a:hlinkClick r:id="rId3"/>
              </a:rPr>
              <a:t>jeromyanglim</a:t>
            </a:r>
            <a:r>
              <a:rPr lang="en-AU" sz="1200" dirty="0">
                <a:hlinkClick r:id="rId3"/>
              </a:rPr>
              <a:t>/</a:t>
            </a:r>
            <a:r>
              <a:rPr lang="en-AU" sz="1200" dirty="0" err="1" smtClean="0">
                <a:hlinkClick r:id="rId3"/>
              </a:rPr>
              <a:t>AnglimModifiedProjectTemplate</a:t>
            </a:r>
            <a:endParaRPr lang="en-AU" sz="1200" dirty="0" smtClean="0"/>
          </a:p>
          <a:p>
            <a:r>
              <a:rPr lang="en-AU" dirty="0" smtClean="0"/>
              <a:t>Zip file of Template</a:t>
            </a:r>
          </a:p>
          <a:p>
            <a:pPr lvl="1"/>
            <a:r>
              <a:rPr lang="en-AU" sz="1200" dirty="0" smtClean="0">
                <a:hlinkClick r:id="rId4"/>
              </a:rPr>
              <a:t>https://github.com/jeromyanglim/AnglimModifiedProjectTemplate/archive/master.zip</a:t>
            </a:r>
            <a:endParaRPr lang="en-AU" sz="1200" dirty="0" smtClean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026022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Customised </a:t>
            </a:r>
            <a:r>
              <a:rPr lang="en-AU" dirty="0" err="1" smtClean="0"/>
              <a:t>ProjectTemplate</a:t>
            </a:r>
            <a:r>
              <a:rPr lang="en-AU" dirty="0" smtClean="0"/>
              <a:t> Workflow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Setup </a:t>
            </a:r>
            <a:r>
              <a:rPr lang="en-AU" dirty="0" err="1" smtClean="0"/>
              <a:t>ProjectTemplate</a:t>
            </a:r>
            <a:r>
              <a:rPr lang="en-AU" dirty="0" smtClean="0"/>
              <a:t> Folder Structure</a:t>
            </a:r>
          </a:p>
          <a:p>
            <a:pPr lvl="1"/>
            <a:r>
              <a:rPr lang="en-AU" dirty="0" smtClean="0"/>
              <a:t>Download the zip file (I have it bookmarked) and unzip it</a:t>
            </a:r>
          </a:p>
          <a:p>
            <a:pPr lvl="2"/>
            <a:r>
              <a:rPr lang="en-AU" dirty="0">
                <a:hlinkClick r:id="rId2"/>
              </a:rPr>
              <a:t>https://github.com/jeromyanglim/AnglimModifiedProjectTemplate/archive/master.zip</a:t>
            </a:r>
            <a:endParaRPr lang="en-AU" dirty="0"/>
          </a:p>
          <a:p>
            <a:pPr lvl="1"/>
            <a:r>
              <a:rPr lang="en-AU" dirty="0" smtClean="0"/>
              <a:t>Rename the folder and the RStudio Project file</a:t>
            </a:r>
          </a:p>
          <a:p>
            <a:r>
              <a:rPr lang="en-AU" dirty="0" smtClean="0"/>
              <a:t>Data</a:t>
            </a:r>
          </a:p>
          <a:p>
            <a:pPr lvl="1"/>
            <a:r>
              <a:rPr lang="en-AU" dirty="0" smtClean="0"/>
              <a:t>Ensure that raw data is roughly in the right format</a:t>
            </a:r>
          </a:p>
          <a:p>
            <a:pPr lvl="1"/>
            <a:r>
              <a:rPr lang="en-AU" dirty="0" smtClean="0"/>
              <a:t>Place data files in </a:t>
            </a:r>
            <a:r>
              <a:rPr lang="en-AU" dirty="0" smtClean="0">
                <a:latin typeface="Courier"/>
                <a:cs typeface="Courier"/>
              </a:rPr>
              <a:t>data </a:t>
            </a:r>
            <a:r>
              <a:rPr lang="en-AU" dirty="0" smtClean="0"/>
              <a:t>folder with the names you want the </a:t>
            </a:r>
            <a:r>
              <a:rPr lang="en-AU" dirty="0" err="1" smtClean="0"/>
              <a:t>data.frames</a:t>
            </a:r>
            <a:r>
              <a:rPr lang="en-AU" dirty="0" smtClean="0"/>
              <a:t> to have in R (e.g., </a:t>
            </a:r>
            <a:r>
              <a:rPr lang="en-AU" dirty="0" err="1" smtClean="0"/>
              <a:t>mydata.csv</a:t>
            </a:r>
            <a:r>
              <a:rPr lang="en-AU" dirty="0" smtClean="0"/>
              <a:t> becomes </a:t>
            </a:r>
            <a:r>
              <a:rPr lang="en-AU" dirty="0" err="1" smtClean="0">
                <a:latin typeface="Courier"/>
                <a:cs typeface="Courier"/>
              </a:rPr>
              <a:t>mydata</a:t>
            </a:r>
            <a:r>
              <a:rPr lang="en-AU" dirty="0" smtClean="0">
                <a:latin typeface="Courier"/>
                <a:cs typeface="Courier"/>
              </a:rPr>
              <a:t> </a:t>
            </a:r>
            <a:r>
              <a:rPr lang="en-AU" dirty="0" smtClean="0"/>
              <a:t>in R)</a:t>
            </a:r>
          </a:p>
          <a:p>
            <a:r>
              <a:rPr lang="en-AU" dirty="0" smtClean="0"/>
              <a:t>Additional script files</a:t>
            </a:r>
          </a:p>
          <a:p>
            <a:pPr lvl="1"/>
            <a:r>
              <a:rPr lang="en-AU" dirty="0" smtClean="0"/>
              <a:t>Functions that get created during the project or functions that need to be imported get put in .r script files in the </a:t>
            </a:r>
            <a:r>
              <a:rPr lang="en-AU" dirty="0" smtClean="0">
                <a:latin typeface="Courier"/>
                <a:cs typeface="Courier"/>
              </a:rPr>
              <a:t>lib</a:t>
            </a:r>
            <a:r>
              <a:rPr lang="en-AU" dirty="0" smtClean="0"/>
              <a:t> folder (e.g., "</a:t>
            </a:r>
            <a:r>
              <a:rPr lang="en-AU" dirty="0" err="1" smtClean="0"/>
              <a:t>myfuntions.r</a:t>
            </a:r>
            <a:r>
              <a:rPr lang="en-AU" dirty="0" smtClean="0"/>
              <a:t>")</a:t>
            </a:r>
          </a:p>
          <a:p>
            <a:r>
              <a:rPr lang="en-AU" dirty="0" smtClean="0"/>
              <a:t>Data manipulation</a:t>
            </a:r>
          </a:p>
          <a:p>
            <a:pPr lvl="1"/>
            <a:r>
              <a:rPr lang="en-AU" dirty="0" smtClean="0"/>
              <a:t>Before analysing data, it is usually necessary to clean the data, create new variables, merge data, and so on.</a:t>
            </a:r>
          </a:p>
          <a:p>
            <a:pPr lvl="1"/>
            <a:r>
              <a:rPr lang="en-AU" dirty="0" smtClean="0"/>
              <a:t>This all goes in scripts in the </a:t>
            </a:r>
            <a:r>
              <a:rPr lang="en-AU" dirty="0" err="1" smtClean="0"/>
              <a:t>munge</a:t>
            </a:r>
            <a:r>
              <a:rPr lang="en-AU" dirty="0" smtClean="0"/>
              <a:t> folder.</a:t>
            </a:r>
          </a:p>
          <a:p>
            <a:pPr lvl="1"/>
            <a:r>
              <a:rPr lang="en-AU" dirty="0"/>
              <a:t>Run </a:t>
            </a:r>
            <a:r>
              <a:rPr lang="en-AU" dirty="0">
                <a:latin typeface="Courier"/>
                <a:cs typeface="Courier"/>
              </a:rPr>
              <a:t>library("</a:t>
            </a:r>
            <a:r>
              <a:rPr lang="en-AU" dirty="0" err="1">
                <a:latin typeface="Courier"/>
                <a:cs typeface="Courier"/>
              </a:rPr>
              <a:t>ProjectTemplate</a:t>
            </a:r>
            <a:r>
              <a:rPr lang="en-AU" dirty="0">
                <a:latin typeface="Courier"/>
                <a:cs typeface="Courier"/>
              </a:rPr>
              <a:t>"); </a:t>
            </a:r>
            <a:r>
              <a:rPr lang="en-AU" dirty="0" err="1">
                <a:latin typeface="Courier"/>
                <a:cs typeface="Courier"/>
              </a:rPr>
              <a:t>load.project</a:t>
            </a:r>
            <a:r>
              <a:rPr lang="en-AU" dirty="0">
                <a:latin typeface="Courier"/>
                <a:cs typeface="Courier"/>
              </a:rPr>
              <a:t>(</a:t>
            </a:r>
            <a:r>
              <a:rPr lang="en-AU" dirty="0" smtClean="0">
                <a:latin typeface="Courier"/>
                <a:cs typeface="Courier"/>
              </a:rPr>
              <a:t>)</a:t>
            </a:r>
            <a:r>
              <a:rPr lang="en-AU" dirty="0" smtClean="0"/>
              <a:t> to load the data and then write any data manipulation code.</a:t>
            </a:r>
            <a:endParaRPr lang="en-AU" dirty="0"/>
          </a:p>
          <a:p>
            <a:pPr lvl="1"/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725028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Configuration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1" y="825892"/>
            <a:ext cx="8916427" cy="2317821"/>
          </a:xfrm>
        </p:spPr>
        <p:txBody>
          <a:bodyPr/>
          <a:lstStyle/>
          <a:p>
            <a:r>
              <a:rPr lang="en-AU" dirty="0" smtClean="0"/>
              <a:t>Configuration settings are stored in </a:t>
            </a:r>
            <a:r>
              <a:rPr lang="en-AU" dirty="0" err="1" smtClean="0">
                <a:latin typeface="Courier"/>
                <a:cs typeface="Courier"/>
              </a:rPr>
              <a:t>config</a:t>
            </a:r>
            <a:r>
              <a:rPr lang="en-AU" dirty="0" smtClean="0">
                <a:latin typeface="Courier"/>
                <a:cs typeface="Courier"/>
              </a:rPr>
              <a:t>/</a:t>
            </a:r>
            <a:r>
              <a:rPr lang="en-AU" dirty="0" err="1" smtClean="0">
                <a:latin typeface="Courier"/>
                <a:cs typeface="Courier"/>
              </a:rPr>
              <a:t>global.dcf</a:t>
            </a:r>
            <a:endParaRPr lang="en-AU" dirty="0" smtClean="0">
              <a:latin typeface="Courier"/>
              <a:cs typeface="Courier"/>
            </a:endParaRPr>
          </a:p>
          <a:p>
            <a:r>
              <a:rPr lang="en-AU" dirty="0" err="1" smtClean="0">
                <a:latin typeface="Courier"/>
                <a:cs typeface="Courier"/>
              </a:rPr>
              <a:t>data_loading</a:t>
            </a:r>
            <a:r>
              <a:rPr lang="en-AU" dirty="0" smtClean="0">
                <a:latin typeface="Courier"/>
                <a:cs typeface="Courier"/>
              </a:rPr>
              <a:t>, </a:t>
            </a:r>
            <a:r>
              <a:rPr lang="en-AU" dirty="0" err="1" smtClean="0">
                <a:latin typeface="Courier"/>
                <a:cs typeface="Courier"/>
              </a:rPr>
              <a:t>munging</a:t>
            </a:r>
            <a:r>
              <a:rPr lang="en-AU" dirty="0" smtClean="0">
                <a:latin typeface="Courier"/>
                <a:cs typeface="Courier"/>
              </a:rPr>
              <a:t>, </a:t>
            </a:r>
            <a:r>
              <a:rPr lang="en-AU" dirty="0" err="1" smtClean="0">
                <a:latin typeface="Courier"/>
                <a:cs typeface="Courier"/>
              </a:rPr>
              <a:t>load_libraries</a:t>
            </a:r>
            <a:r>
              <a:rPr lang="en-AU" dirty="0" smtClean="0">
                <a:latin typeface="Courier"/>
                <a:cs typeface="Courier"/>
              </a:rPr>
              <a:t>:</a:t>
            </a:r>
            <a:r>
              <a:rPr lang="en-AU" dirty="0" smtClean="0"/>
              <a:t> indicate which aspects of </a:t>
            </a:r>
            <a:r>
              <a:rPr lang="en-AU" dirty="0" err="1" smtClean="0"/>
              <a:t>ProjectTemplate</a:t>
            </a:r>
            <a:r>
              <a:rPr lang="en-AU" dirty="0" smtClean="0"/>
              <a:t> should run</a:t>
            </a:r>
          </a:p>
          <a:p>
            <a:r>
              <a:rPr lang="en-AU" dirty="0" smtClean="0">
                <a:latin typeface="Courier"/>
                <a:cs typeface="Courier"/>
              </a:rPr>
              <a:t>libraries:</a:t>
            </a:r>
            <a:r>
              <a:rPr lang="en-AU" dirty="0" smtClean="0"/>
              <a:t>  Specify which packages you want to use</a:t>
            </a:r>
          </a:p>
          <a:p>
            <a:r>
              <a:rPr lang="en-AU" dirty="0" err="1" smtClean="0">
                <a:latin typeface="Courier"/>
                <a:cs typeface="Courier"/>
              </a:rPr>
              <a:t>as_factors</a:t>
            </a:r>
            <a:r>
              <a:rPr lang="en-AU" dirty="0" smtClean="0">
                <a:latin typeface="Courier"/>
                <a:cs typeface="Courier"/>
              </a:rPr>
              <a:t>: </a:t>
            </a:r>
            <a:r>
              <a:rPr lang="en-AU" dirty="0" smtClean="0"/>
              <a:t>Specifies whether by default strings should be imported as factors</a:t>
            </a: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5" y="3429000"/>
            <a:ext cx="74422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5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Motivation: How to create documents?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Types and distinctions</a:t>
            </a:r>
          </a:p>
          <a:p>
            <a:pPr lvl="1"/>
            <a:r>
              <a:rPr lang="en-AU" b="1" dirty="0"/>
              <a:t>Formal </a:t>
            </a:r>
            <a:r>
              <a:rPr lang="en-AU" b="1" dirty="0" smtClean="0"/>
              <a:t>Documents</a:t>
            </a:r>
            <a:r>
              <a:rPr lang="en-AU" dirty="0" smtClean="0"/>
              <a:t> </a:t>
            </a:r>
          </a:p>
          <a:p>
            <a:pPr lvl="2"/>
            <a:r>
              <a:rPr lang="en-AU" dirty="0" smtClean="0"/>
              <a:t>Journal </a:t>
            </a:r>
            <a:r>
              <a:rPr lang="en-AU" dirty="0"/>
              <a:t>articles, books, book chapters, theses, consulting reports, etc.</a:t>
            </a:r>
          </a:p>
          <a:p>
            <a:pPr lvl="1"/>
            <a:r>
              <a:rPr lang="en-AU" b="1" dirty="0"/>
              <a:t>Informal </a:t>
            </a:r>
            <a:r>
              <a:rPr lang="en-AU" b="1" dirty="0" smtClean="0"/>
              <a:t>documents</a:t>
            </a:r>
          </a:p>
          <a:p>
            <a:pPr lvl="2"/>
            <a:r>
              <a:rPr lang="en-AU" dirty="0" smtClean="0"/>
              <a:t>preliminary </a:t>
            </a:r>
            <a:r>
              <a:rPr lang="en-AU" dirty="0"/>
              <a:t>analyses, statistical homework,</a:t>
            </a:r>
          </a:p>
          <a:p>
            <a:pPr lvl="1"/>
            <a:r>
              <a:rPr lang="en-AU" b="1" dirty="0"/>
              <a:t>Online </a:t>
            </a:r>
            <a:r>
              <a:rPr lang="en-AU" b="1" dirty="0" smtClean="0"/>
              <a:t>content</a:t>
            </a:r>
          </a:p>
          <a:p>
            <a:pPr lvl="2"/>
            <a:r>
              <a:rPr lang="en-AU" dirty="0" smtClean="0"/>
              <a:t>web </a:t>
            </a:r>
            <a:r>
              <a:rPr lang="en-AU" dirty="0"/>
              <a:t>pages, blog posts, forum posts Browser metaphor versus page/slide-based metaphor</a:t>
            </a:r>
          </a:p>
          <a:p>
            <a:r>
              <a:rPr lang="en-AU" dirty="0"/>
              <a:t>Context</a:t>
            </a:r>
          </a:p>
          <a:p>
            <a:pPr lvl="1"/>
            <a:r>
              <a:rPr lang="en-AU" dirty="0"/>
              <a:t>When to use reproducible analysis?</a:t>
            </a:r>
          </a:p>
          <a:p>
            <a:pPr lvl="1"/>
            <a:r>
              <a:rPr lang="en-AU" dirty="0"/>
              <a:t>When to use </a:t>
            </a:r>
            <a:r>
              <a:rPr lang="en-AU" dirty="0" err="1"/>
              <a:t>knitr</a:t>
            </a:r>
            <a:r>
              <a:rPr lang="en-AU" dirty="0"/>
              <a:t> with R Markdown or </a:t>
            </a:r>
            <a:r>
              <a:rPr lang="en-AU" dirty="0" err="1"/>
              <a:t>LaTeX</a:t>
            </a:r>
            <a:r>
              <a:rPr lang="en-A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0515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Customised </a:t>
            </a:r>
            <a:r>
              <a:rPr lang="en-AU" dirty="0" err="1"/>
              <a:t>ProjectTemplate</a:t>
            </a:r>
            <a:r>
              <a:rPr lang="en-AU" dirty="0"/>
              <a:t>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Analyses</a:t>
            </a:r>
          </a:p>
          <a:p>
            <a:pPr lvl="1"/>
            <a:r>
              <a:rPr lang="en-AU" dirty="0" smtClean="0"/>
              <a:t>Store analyses (i.e., code to generate summary statistics, models, tables, figures, etc.) in </a:t>
            </a:r>
            <a:r>
              <a:rPr lang="en-AU" dirty="0" err="1" smtClean="0"/>
              <a:t>Rmarkdown</a:t>
            </a:r>
            <a:r>
              <a:rPr lang="en-AU" dirty="0" smtClean="0"/>
              <a:t> files</a:t>
            </a:r>
          </a:p>
          <a:p>
            <a:pPr lvl="1"/>
            <a:r>
              <a:rPr lang="en-AU" dirty="0" smtClean="0"/>
              <a:t>You need a code chunk before any analysis that loads the project</a:t>
            </a:r>
            <a:br>
              <a:rPr lang="en-AU" dirty="0" smtClean="0"/>
            </a:br>
            <a:r>
              <a:rPr lang="en-AU" dirty="0" smtClean="0"/>
              <a:t> with the following code</a:t>
            </a:r>
          </a:p>
          <a:p>
            <a:pPr lvl="2"/>
            <a:r>
              <a:rPr lang="en-AU" dirty="0" smtClean="0">
                <a:latin typeface="Courier"/>
                <a:cs typeface="Courier"/>
              </a:rPr>
              <a:t>library</a:t>
            </a:r>
            <a:r>
              <a:rPr lang="en-AU" dirty="0">
                <a:latin typeface="Courier"/>
                <a:cs typeface="Courier"/>
              </a:rPr>
              <a:t>("</a:t>
            </a:r>
            <a:r>
              <a:rPr lang="en-AU" dirty="0" err="1">
                <a:latin typeface="Courier"/>
                <a:cs typeface="Courier"/>
              </a:rPr>
              <a:t>ProjectTemplate</a:t>
            </a:r>
            <a:r>
              <a:rPr lang="en-AU" dirty="0">
                <a:latin typeface="Courier"/>
                <a:cs typeface="Courier"/>
              </a:rPr>
              <a:t>"); </a:t>
            </a:r>
            <a:r>
              <a:rPr lang="en-AU" dirty="0" err="1">
                <a:latin typeface="Courier"/>
                <a:cs typeface="Courier"/>
              </a:rPr>
              <a:t>load.project</a:t>
            </a:r>
            <a:r>
              <a:rPr lang="en-AU" dirty="0">
                <a:latin typeface="Courier"/>
                <a:cs typeface="Courier"/>
              </a:rPr>
              <a:t>(</a:t>
            </a:r>
            <a:r>
              <a:rPr lang="en-AU" dirty="0" smtClean="0">
                <a:latin typeface="Courier"/>
                <a:cs typeface="Courier"/>
              </a:rPr>
              <a:t>)</a:t>
            </a:r>
          </a:p>
          <a:p>
            <a:pPr lvl="1"/>
            <a:r>
              <a:rPr lang="en-AU" dirty="0"/>
              <a:t>It can be useful </a:t>
            </a:r>
            <a:r>
              <a:rPr lang="en-AU" dirty="0" smtClean="0"/>
              <a:t>to have multiple </a:t>
            </a:r>
            <a:r>
              <a:rPr lang="en-AU" dirty="0" err="1" smtClean="0"/>
              <a:t>RMarkdown</a:t>
            </a:r>
            <a:r>
              <a:rPr lang="en-AU" dirty="0" smtClean="0"/>
              <a:t> files: e.g., for exploratory analyses, final analyses and so on.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If you store your </a:t>
            </a:r>
            <a:r>
              <a:rPr lang="en-AU" dirty="0" err="1" smtClean="0"/>
              <a:t>RMarkdown</a:t>
            </a:r>
            <a:r>
              <a:rPr lang="en-AU" dirty="0" smtClean="0"/>
              <a:t> files in a subfolder, you also need to include the following in the first code </a:t>
            </a:r>
            <a:r>
              <a:rPr lang="en-AU" dirty="0"/>
              <a:t>chunk:</a:t>
            </a:r>
            <a:br>
              <a:rPr lang="en-AU" dirty="0"/>
            </a:br>
            <a:r>
              <a:rPr lang="en-AU" dirty="0">
                <a:latin typeface="Courier"/>
                <a:cs typeface="Courier"/>
              </a:rPr>
              <a:t>library(</a:t>
            </a:r>
            <a:r>
              <a:rPr lang="en-AU" dirty="0" err="1">
                <a:latin typeface="Courier"/>
                <a:cs typeface="Courier"/>
              </a:rPr>
              <a:t>knitr</a:t>
            </a:r>
            <a:r>
              <a:rPr lang="en-AU" dirty="0" smtClean="0">
                <a:latin typeface="Courier"/>
                <a:cs typeface="Courier"/>
              </a:rPr>
              <a:t>)</a:t>
            </a:r>
            <a:br>
              <a:rPr lang="en-AU" dirty="0" smtClean="0">
                <a:latin typeface="Courier"/>
                <a:cs typeface="Courier"/>
              </a:rPr>
            </a:br>
            <a:r>
              <a:rPr lang="en-AU" dirty="0" err="1" smtClean="0">
                <a:latin typeface="Courier"/>
                <a:cs typeface="Courier"/>
              </a:rPr>
              <a:t>opts_knit</a:t>
            </a:r>
            <a:r>
              <a:rPr lang="en-AU" dirty="0" err="1">
                <a:latin typeface="Courier"/>
                <a:cs typeface="Courier"/>
              </a:rPr>
              <a:t>$set</a:t>
            </a:r>
            <a:r>
              <a:rPr lang="en-AU" dirty="0">
                <a:latin typeface="Courier"/>
                <a:cs typeface="Courier"/>
              </a:rPr>
              <a:t>(</a:t>
            </a:r>
            <a:r>
              <a:rPr lang="en-AU" dirty="0" err="1">
                <a:latin typeface="Courier"/>
                <a:cs typeface="Courier"/>
              </a:rPr>
              <a:t>root.dir</a:t>
            </a:r>
            <a:r>
              <a:rPr lang="en-AU" dirty="0">
                <a:latin typeface="Courier"/>
                <a:cs typeface="Courier"/>
              </a:rPr>
              <a:t> = </a:t>
            </a:r>
            <a:r>
              <a:rPr lang="en-AU" dirty="0" err="1">
                <a:latin typeface="Courier"/>
                <a:cs typeface="Courier"/>
              </a:rPr>
              <a:t>normalizePath</a:t>
            </a:r>
            <a:r>
              <a:rPr lang="en-AU" dirty="0">
                <a:latin typeface="Courier"/>
                <a:cs typeface="Courier"/>
              </a:rPr>
              <a:t>('../')</a:t>
            </a:r>
            <a:r>
              <a:rPr lang="en-AU" dirty="0" smtClean="0">
                <a:latin typeface="Courier"/>
                <a:cs typeface="Courier"/>
              </a:rPr>
              <a:t>)</a:t>
            </a:r>
          </a:p>
          <a:p>
            <a:pPr lvl="1"/>
            <a:r>
              <a:rPr lang="en-AU" dirty="0" smtClean="0"/>
              <a:t>Alternatively, just put file in the working directory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57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Running </a:t>
            </a:r>
            <a:r>
              <a:rPr lang="en-AU" dirty="0" err="1" smtClean="0"/>
              <a:t>ProjectTemplate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AU" dirty="0" smtClean="0"/>
              <a:t>What happens when you run</a:t>
            </a:r>
            <a:br>
              <a:rPr lang="en-AU" dirty="0" smtClean="0"/>
            </a:br>
            <a:r>
              <a:rPr lang="en-AU" dirty="0" smtClean="0">
                <a:latin typeface="Courier"/>
                <a:cs typeface="Courier"/>
              </a:rPr>
              <a:t>library</a:t>
            </a:r>
            <a:r>
              <a:rPr lang="en-AU" dirty="0">
                <a:latin typeface="Courier"/>
                <a:cs typeface="Courier"/>
              </a:rPr>
              <a:t>("</a:t>
            </a:r>
            <a:r>
              <a:rPr lang="en-AU" dirty="0" err="1">
                <a:latin typeface="Courier"/>
                <a:cs typeface="Courier"/>
              </a:rPr>
              <a:t>ProjectTemplate</a:t>
            </a:r>
            <a:r>
              <a:rPr lang="en-AU" dirty="0">
                <a:latin typeface="Courier"/>
                <a:cs typeface="Courier"/>
              </a:rPr>
              <a:t>"); </a:t>
            </a:r>
            <a:r>
              <a:rPr lang="en-AU" dirty="0" err="1">
                <a:latin typeface="Courier"/>
                <a:cs typeface="Courier"/>
              </a:rPr>
              <a:t>load.project</a:t>
            </a:r>
            <a:r>
              <a:rPr lang="en-AU" dirty="0">
                <a:latin typeface="Courier"/>
                <a:cs typeface="Courier"/>
              </a:rPr>
              <a:t>(</a:t>
            </a:r>
            <a:r>
              <a:rPr lang="en-AU" dirty="0" smtClean="0">
                <a:latin typeface="Courier"/>
                <a:cs typeface="Courier"/>
              </a:rPr>
              <a:t>)</a:t>
            </a:r>
          </a:p>
          <a:p>
            <a:pPr marL="914400" lvl="3" indent="-457200"/>
            <a:r>
              <a:rPr lang="en-AU" dirty="0"/>
              <a:t>Configuration file is </a:t>
            </a:r>
            <a:r>
              <a:rPr lang="en-AU" dirty="0" smtClean="0"/>
              <a:t>loaded</a:t>
            </a:r>
          </a:p>
          <a:p>
            <a:pPr marL="914400" lvl="3" indent="-457200"/>
            <a:r>
              <a:rPr lang="en-AU" dirty="0" smtClean="0"/>
              <a:t>Options are set</a:t>
            </a:r>
            <a:endParaRPr lang="en-AU" dirty="0"/>
          </a:p>
          <a:p>
            <a:pPr marL="914400" lvl="3" indent="-457200"/>
            <a:r>
              <a:rPr lang="en-AU" dirty="0" smtClean="0"/>
              <a:t>Scripts in the </a:t>
            </a:r>
            <a:r>
              <a:rPr lang="en-AU" dirty="0" smtClean="0">
                <a:latin typeface="Courier"/>
                <a:cs typeface="Courier"/>
              </a:rPr>
              <a:t>lib</a:t>
            </a:r>
            <a:r>
              <a:rPr lang="en-AU" dirty="0" smtClean="0"/>
              <a:t> file are loaded</a:t>
            </a:r>
          </a:p>
          <a:p>
            <a:pPr marL="914400" lvl="3" indent="-457200"/>
            <a:r>
              <a:rPr lang="en-AU" dirty="0" smtClean="0"/>
              <a:t>Packages specified in the configuration file are loaded</a:t>
            </a:r>
          </a:p>
          <a:p>
            <a:pPr marL="914400" lvl="3" indent="-457200"/>
            <a:r>
              <a:rPr lang="en-AU" dirty="0" smtClean="0"/>
              <a:t>Data in the </a:t>
            </a:r>
            <a:r>
              <a:rPr lang="en-AU" dirty="0" smtClean="0">
                <a:latin typeface="Courier"/>
                <a:cs typeface="Courier"/>
              </a:rPr>
              <a:t>data</a:t>
            </a:r>
            <a:r>
              <a:rPr lang="en-AU" dirty="0" smtClean="0"/>
              <a:t> folder is loaded into R</a:t>
            </a:r>
          </a:p>
          <a:p>
            <a:pPr marL="914400" lvl="3" indent="-457200"/>
            <a:r>
              <a:rPr lang="en-AU" dirty="0" smtClean="0"/>
              <a:t>Data manipulations specified in the </a:t>
            </a:r>
            <a:r>
              <a:rPr lang="en-AU" dirty="0" err="1" smtClean="0">
                <a:latin typeface="Courier"/>
                <a:cs typeface="Courier"/>
              </a:rPr>
              <a:t>munge</a:t>
            </a:r>
            <a:r>
              <a:rPr lang="en-AU" dirty="0" smtClean="0"/>
              <a:t> folder are run</a:t>
            </a:r>
          </a:p>
          <a:p>
            <a:pPr marL="457200" lvl="2" indent="-457200"/>
            <a:r>
              <a:rPr lang="en-AU" dirty="0" smtClean="0"/>
              <a:t>The benefits</a:t>
            </a:r>
          </a:p>
          <a:p>
            <a:pPr marL="914400" lvl="3" indent="-457200"/>
            <a:r>
              <a:rPr lang="en-AU" dirty="0" smtClean="0"/>
              <a:t>Thus, after running a single command you are now ready to analyse your data, or perform new analyses.</a:t>
            </a:r>
          </a:p>
          <a:p>
            <a:pPr marL="914400" lvl="3" indent="-45720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221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Manual integration with MS Word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000" dirty="0" smtClean="0"/>
              <a:t>Results Text</a:t>
            </a:r>
          </a:p>
          <a:p>
            <a:pPr lvl="1"/>
            <a:r>
              <a:rPr lang="en-AU" sz="1700" dirty="0" smtClean="0"/>
              <a:t>Keep the code that generates the relevant script (".r", ".</a:t>
            </a:r>
            <a:r>
              <a:rPr lang="en-AU" sz="1700" dirty="0" err="1" smtClean="0"/>
              <a:t>rmd</a:t>
            </a:r>
            <a:r>
              <a:rPr lang="en-AU" sz="1700" dirty="0" smtClean="0"/>
              <a:t>", etc.)</a:t>
            </a:r>
          </a:p>
          <a:p>
            <a:pPr lvl="1"/>
            <a:r>
              <a:rPr lang="en-AU" sz="1700" dirty="0" smtClean="0"/>
              <a:t>Run the code and read off the values</a:t>
            </a:r>
          </a:p>
          <a:p>
            <a:pPr lvl="1"/>
            <a:r>
              <a:rPr lang="en-AU" sz="1700" dirty="0" smtClean="0"/>
              <a:t>or export the output using one of several options:</a:t>
            </a:r>
          </a:p>
          <a:p>
            <a:pPr lvl="2"/>
            <a:r>
              <a:rPr lang="en-AU" sz="1300" dirty="0" smtClean="0"/>
              <a:t>Running a </a:t>
            </a:r>
            <a:r>
              <a:rPr lang="en-AU" sz="1300" dirty="0" err="1" smtClean="0"/>
              <a:t>knitr</a:t>
            </a:r>
            <a:r>
              <a:rPr lang="en-AU" sz="1300" dirty="0" smtClean="0"/>
              <a:t> document so that input and output is displayed</a:t>
            </a:r>
          </a:p>
          <a:p>
            <a:pPr lvl="2"/>
            <a:r>
              <a:rPr lang="en-AU" sz="1300" dirty="0" smtClean="0"/>
              <a:t>Running the script in batch mode from the command-line: R CMD BATCH </a:t>
            </a:r>
            <a:r>
              <a:rPr lang="en-AU" sz="1300" dirty="0" err="1" smtClean="0"/>
              <a:t>yourfile.r</a:t>
            </a:r>
            <a:endParaRPr lang="en-AU" sz="1300" dirty="0" smtClean="0"/>
          </a:p>
          <a:p>
            <a:r>
              <a:rPr lang="en-AU" sz="2000" dirty="0" smtClean="0"/>
              <a:t>Tables</a:t>
            </a:r>
          </a:p>
          <a:p>
            <a:pPr lvl="1"/>
            <a:r>
              <a:rPr lang="en-AU" sz="1800" dirty="0" smtClean="0"/>
              <a:t>Prepare content of table in R as a </a:t>
            </a:r>
            <a:r>
              <a:rPr lang="en-AU" sz="1800" dirty="0" err="1" smtClean="0"/>
              <a:t>data.frame</a:t>
            </a:r>
            <a:endParaRPr lang="en-AU" sz="1800" dirty="0" smtClean="0"/>
          </a:p>
          <a:p>
            <a:pPr lvl="1"/>
            <a:r>
              <a:rPr lang="en-AU" sz="1800" dirty="0" smtClean="0"/>
              <a:t>Save as a </a:t>
            </a:r>
            <a:r>
              <a:rPr lang="en-AU" sz="1800" dirty="0" err="1" smtClean="0"/>
              <a:t>csv</a:t>
            </a:r>
            <a:r>
              <a:rPr lang="en-AU" sz="1800" dirty="0" smtClean="0"/>
              <a:t> file</a:t>
            </a:r>
            <a:br>
              <a:rPr lang="en-AU" sz="1800" dirty="0" smtClean="0"/>
            </a:br>
            <a:r>
              <a:rPr lang="en-AU" sz="1400" dirty="0" err="1" smtClean="0">
                <a:latin typeface="Courier"/>
                <a:cs typeface="Courier"/>
              </a:rPr>
              <a:t>write.csv</a:t>
            </a:r>
            <a:r>
              <a:rPr lang="en-AU" sz="1400" dirty="0" smtClean="0">
                <a:latin typeface="Courier"/>
                <a:cs typeface="Courier"/>
              </a:rPr>
              <a:t>(</a:t>
            </a:r>
            <a:r>
              <a:rPr lang="en-AU" sz="1400" dirty="0" err="1" smtClean="0">
                <a:latin typeface="Courier"/>
                <a:cs typeface="Courier"/>
              </a:rPr>
              <a:t>mytable</a:t>
            </a:r>
            <a:r>
              <a:rPr lang="en-AU" sz="1400" dirty="0" smtClean="0">
                <a:latin typeface="Courier"/>
                <a:cs typeface="Courier"/>
              </a:rPr>
              <a:t>, file="output/</a:t>
            </a:r>
            <a:r>
              <a:rPr lang="en-AU" sz="1400" dirty="0" err="1" smtClean="0">
                <a:latin typeface="Courier"/>
                <a:cs typeface="Courier"/>
              </a:rPr>
              <a:t>mytable.csv</a:t>
            </a:r>
            <a:r>
              <a:rPr lang="en-AU" sz="1400" dirty="0" smtClean="0">
                <a:latin typeface="Courier"/>
                <a:cs typeface="Courier"/>
              </a:rPr>
              <a:t>")</a:t>
            </a:r>
          </a:p>
          <a:p>
            <a:pPr lvl="1"/>
            <a:r>
              <a:rPr lang="en-AU" sz="2000" dirty="0" smtClean="0"/>
              <a:t>Double click </a:t>
            </a:r>
            <a:r>
              <a:rPr lang="en-AU" sz="2000" dirty="0" err="1" smtClean="0"/>
              <a:t>csv</a:t>
            </a:r>
            <a:r>
              <a:rPr lang="en-AU" sz="2000" dirty="0" smtClean="0"/>
              <a:t> file to open in Excel and copy contents into a data processing Excel file</a:t>
            </a:r>
          </a:p>
          <a:p>
            <a:pPr lvl="1"/>
            <a:r>
              <a:rPr lang="en-AU" sz="2000" dirty="0" smtClean="0"/>
              <a:t>Use Excel to add lines, adjust alignment, etc.</a:t>
            </a:r>
          </a:p>
          <a:p>
            <a:pPr lvl="1"/>
            <a:r>
              <a:rPr lang="en-AU" sz="2000" dirty="0" smtClean="0"/>
              <a:t>Paste formatted table into MS Word</a:t>
            </a:r>
          </a:p>
          <a:p>
            <a:r>
              <a:rPr lang="en-AU" sz="2000" dirty="0" smtClean="0"/>
              <a:t>Figures</a:t>
            </a:r>
          </a:p>
          <a:p>
            <a:pPr lvl="1"/>
            <a:r>
              <a:rPr lang="en-AU" sz="1800" dirty="0" smtClean="0"/>
              <a:t>Export figures to a folder</a:t>
            </a:r>
            <a:br>
              <a:rPr lang="en-AU" sz="1800" dirty="0" smtClean="0"/>
            </a:br>
            <a:r>
              <a:rPr lang="en-AU" sz="1400" dirty="0" err="1" smtClean="0">
                <a:latin typeface="Courier"/>
                <a:cs typeface="Courier"/>
              </a:rPr>
              <a:t>pdf</a:t>
            </a:r>
            <a:r>
              <a:rPr lang="en-AU" sz="1400" dirty="0" smtClean="0">
                <a:latin typeface="Courier"/>
                <a:cs typeface="Courier"/>
              </a:rPr>
              <a:t>(file="output/</a:t>
            </a:r>
            <a:r>
              <a:rPr lang="en-AU" sz="1400" dirty="0" err="1" smtClean="0">
                <a:latin typeface="Courier"/>
                <a:cs typeface="Courier"/>
              </a:rPr>
              <a:t>filename.pdf</a:t>
            </a:r>
            <a:r>
              <a:rPr lang="en-AU" sz="1400" dirty="0" smtClean="0">
                <a:latin typeface="Courier"/>
                <a:cs typeface="Courier"/>
              </a:rPr>
              <a:t>")</a:t>
            </a:r>
            <a:br>
              <a:rPr lang="en-AU" sz="1400" dirty="0" smtClean="0">
                <a:latin typeface="Courier"/>
                <a:cs typeface="Courier"/>
              </a:rPr>
            </a:br>
            <a:r>
              <a:rPr lang="en-AU" sz="1400" i="1" dirty="0" smtClean="0">
                <a:latin typeface="Courier"/>
                <a:cs typeface="Courier"/>
              </a:rPr>
              <a:t>plot code here</a:t>
            </a:r>
            <a:br>
              <a:rPr lang="en-AU" sz="1400" i="1" dirty="0" smtClean="0">
                <a:latin typeface="Courier"/>
                <a:cs typeface="Courier"/>
              </a:rPr>
            </a:br>
            <a:r>
              <a:rPr lang="en-AU" sz="1400" dirty="0" err="1" smtClean="0">
                <a:latin typeface="Courier"/>
                <a:cs typeface="Courier"/>
              </a:rPr>
              <a:t>dev.off</a:t>
            </a:r>
            <a:r>
              <a:rPr lang="en-AU" sz="1400" dirty="0" smtClean="0">
                <a:latin typeface="Courier"/>
                <a:cs typeface="Courier"/>
              </a:rPr>
              <a:t>()</a:t>
            </a:r>
          </a:p>
          <a:p>
            <a:pPr lvl="1"/>
            <a:r>
              <a:rPr lang="en-AU" sz="1800" dirty="0" smtClean="0"/>
              <a:t>Drag and drop image file into relevant place in Word document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18433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Example: 3-simple-project-template-example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Example shows</a:t>
            </a:r>
          </a:p>
          <a:p>
            <a:pPr lvl="1"/>
            <a:r>
              <a:rPr lang="en-AU" dirty="0" smtClean="0"/>
              <a:t>unzip customised project template</a:t>
            </a:r>
          </a:p>
          <a:p>
            <a:pPr lvl="1"/>
            <a:r>
              <a:rPr lang="en-AU" dirty="0" smtClean="0"/>
              <a:t>rename folder and files</a:t>
            </a:r>
          </a:p>
          <a:p>
            <a:pPr lvl="1"/>
            <a:r>
              <a:rPr lang="en-AU" dirty="0" smtClean="0"/>
              <a:t>add data file to "data" folder</a:t>
            </a:r>
          </a:p>
          <a:p>
            <a:pPr lvl="1"/>
            <a:r>
              <a:rPr lang="en-AU" dirty="0" smtClean="0"/>
              <a:t>add script to "lib" folder</a:t>
            </a:r>
          </a:p>
          <a:p>
            <a:pPr lvl="1"/>
            <a:r>
              <a:rPr lang="en-AU" dirty="0" smtClean="0"/>
              <a:t>show example of data manipulations in the "</a:t>
            </a:r>
            <a:r>
              <a:rPr lang="en-AU" dirty="0" err="1" smtClean="0"/>
              <a:t>munge</a:t>
            </a:r>
            <a:r>
              <a:rPr lang="en-AU" dirty="0" smtClean="0"/>
              <a:t>" folder</a:t>
            </a:r>
          </a:p>
          <a:p>
            <a:pPr lvl="1"/>
            <a:r>
              <a:rPr lang="en-AU" dirty="0" smtClean="0"/>
              <a:t>show example of analysis in the </a:t>
            </a:r>
            <a:r>
              <a:rPr lang="en-AU" dirty="0" err="1" smtClean="0"/>
              <a:t>rmd</a:t>
            </a:r>
            <a:r>
              <a:rPr lang="en-AU" dirty="0" smtClean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503788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Exercise </a:t>
            </a:r>
            <a:r>
              <a:rPr lang="en-AU" dirty="0" smtClean="0"/>
              <a:t>2: Project Template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1" y="825892"/>
            <a:ext cx="8916427" cy="5895584"/>
          </a:xfrm>
        </p:spPr>
        <p:txBody>
          <a:bodyPr/>
          <a:lstStyle/>
          <a:p>
            <a:r>
              <a:rPr lang="en-AU" dirty="0" smtClean="0"/>
              <a:t>Go to "exercise-project-template/raw-materials" unzip the Customised version of </a:t>
            </a:r>
            <a:r>
              <a:rPr lang="en-AU" dirty="0" err="1" smtClean="0"/>
              <a:t>ProjectTemplate</a:t>
            </a:r>
            <a:endParaRPr lang="en-AU" dirty="0" smtClean="0"/>
          </a:p>
          <a:p>
            <a:r>
              <a:rPr lang="en-AU" dirty="0" smtClean="0"/>
              <a:t>Give the folder and the </a:t>
            </a:r>
            <a:r>
              <a:rPr lang="en-AU" dirty="0" err="1" smtClean="0"/>
              <a:t>rstudio</a:t>
            </a:r>
            <a:r>
              <a:rPr lang="en-AU" dirty="0" smtClean="0"/>
              <a:t> project file an appropriate name</a:t>
            </a:r>
          </a:p>
          <a:p>
            <a:r>
              <a:rPr lang="en-AU" dirty="0" smtClean="0"/>
              <a:t>Put </a:t>
            </a:r>
            <a:r>
              <a:rPr lang="en-AU" dirty="0" err="1" smtClean="0"/>
              <a:t>cas.sav</a:t>
            </a:r>
            <a:r>
              <a:rPr lang="en-AU" dirty="0" smtClean="0"/>
              <a:t> into the </a:t>
            </a:r>
            <a:r>
              <a:rPr lang="en-AU" dirty="0" smtClean="0">
                <a:latin typeface="Courier"/>
                <a:cs typeface="Courier"/>
              </a:rPr>
              <a:t>data </a:t>
            </a:r>
            <a:r>
              <a:rPr lang="en-AU" dirty="0" smtClean="0"/>
              <a:t>folder (California Schools Data)</a:t>
            </a:r>
          </a:p>
          <a:p>
            <a:r>
              <a:rPr lang="en-AU" dirty="0" smtClean="0"/>
              <a:t>Open the </a:t>
            </a:r>
            <a:r>
              <a:rPr lang="en-AU" dirty="0" err="1"/>
              <a:t>R</a:t>
            </a:r>
            <a:r>
              <a:rPr lang="en-AU" dirty="0" err="1" smtClean="0"/>
              <a:t>studio</a:t>
            </a:r>
            <a:r>
              <a:rPr lang="en-AU" dirty="0" smtClean="0"/>
              <a:t> project file in RStudio</a:t>
            </a:r>
          </a:p>
          <a:p>
            <a:r>
              <a:rPr lang="en-AU" dirty="0" smtClean="0"/>
              <a:t>Open "reports/</a:t>
            </a:r>
            <a:r>
              <a:rPr lang="en-AU" dirty="0" err="1" smtClean="0"/>
              <a:t>explore.rmd</a:t>
            </a:r>
            <a:r>
              <a:rPr lang="en-AU" dirty="0" smtClean="0"/>
              <a:t>" </a:t>
            </a:r>
            <a:r>
              <a:rPr lang="en-AU" dirty="0"/>
              <a:t>and </a:t>
            </a:r>
            <a:r>
              <a:rPr lang="en-AU" dirty="0" smtClean="0"/>
              <a:t>run</a:t>
            </a:r>
            <a:br>
              <a:rPr lang="en-AU" dirty="0" smtClean="0"/>
            </a:br>
            <a:r>
              <a:rPr lang="en-AU" dirty="0" smtClean="0">
                <a:latin typeface="Courier"/>
                <a:cs typeface="Courier"/>
              </a:rPr>
              <a:t>library</a:t>
            </a:r>
            <a:r>
              <a:rPr lang="en-AU" dirty="0">
                <a:latin typeface="Courier"/>
                <a:cs typeface="Courier"/>
              </a:rPr>
              <a:t>(</a:t>
            </a:r>
            <a:r>
              <a:rPr lang="en-AU" dirty="0" err="1">
                <a:latin typeface="Courier"/>
                <a:cs typeface="Courier"/>
              </a:rPr>
              <a:t>ProjectTemplate</a:t>
            </a:r>
            <a:r>
              <a:rPr lang="en-AU" dirty="0">
                <a:latin typeface="Courier"/>
                <a:cs typeface="Courier"/>
              </a:rPr>
              <a:t>); </a:t>
            </a:r>
            <a:r>
              <a:rPr lang="en-AU" dirty="0" err="1">
                <a:latin typeface="Courier"/>
                <a:cs typeface="Courier"/>
              </a:rPr>
              <a:t>load.project</a:t>
            </a:r>
            <a:r>
              <a:rPr lang="en-AU" dirty="0">
                <a:latin typeface="Courier"/>
                <a:cs typeface="Courier"/>
              </a:rPr>
              <a:t>(</a:t>
            </a:r>
            <a:r>
              <a:rPr lang="en-AU" dirty="0" smtClean="0">
                <a:latin typeface="Courier"/>
                <a:cs typeface="Courier"/>
              </a:rPr>
              <a:t>)</a:t>
            </a:r>
          </a:p>
          <a:p>
            <a:r>
              <a:rPr lang="en-AU" dirty="0"/>
              <a:t>Add </a:t>
            </a:r>
            <a:r>
              <a:rPr lang="en-AU" dirty="0" smtClean="0"/>
              <a:t>a few basic analyses of </a:t>
            </a:r>
            <a:r>
              <a:rPr lang="en-AU" dirty="0" err="1" smtClean="0">
                <a:latin typeface="Courier"/>
                <a:cs typeface="Courier"/>
              </a:rPr>
              <a:t>cas</a:t>
            </a:r>
            <a:r>
              <a:rPr lang="en-AU" dirty="0" smtClean="0">
                <a:latin typeface="Courier"/>
                <a:cs typeface="Courier"/>
              </a:rPr>
              <a:t> </a:t>
            </a:r>
            <a:r>
              <a:rPr lang="en-AU" dirty="0" smtClean="0"/>
              <a:t>to the next R code chunk</a:t>
            </a:r>
          </a:p>
          <a:p>
            <a:r>
              <a:rPr lang="en-AU" dirty="0" smtClean="0"/>
              <a:t>Go to "</a:t>
            </a:r>
            <a:r>
              <a:rPr lang="en-AU" dirty="0" err="1" smtClean="0"/>
              <a:t>munge</a:t>
            </a:r>
            <a:r>
              <a:rPr lang="en-AU" dirty="0" smtClean="0"/>
              <a:t>/01-munge.R" and add a new variable to </a:t>
            </a:r>
            <a:r>
              <a:rPr lang="en-AU" dirty="0" err="1" smtClean="0"/>
              <a:t>cas</a:t>
            </a:r>
            <a:r>
              <a:rPr lang="en-AU" dirty="0" smtClean="0"/>
              <a:t> (e.g., create a variable called performance which is the sum of </a:t>
            </a:r>
            <a:r>
              <a:rPr lang="en-AU" dirty="0" err="1" smtClean="0"/>
              <a:t>cas$math</a:t>
            </a:r>
            <a:r>
              <a:rPr lang="en-AU" dirty="0" smtClean="0"/>
              <a:t> and </a:t>
            </a:r>
            <a:r>
              <a:rPr lang="en-AU" dirty="0" err="1" smtClean="0"/>
              <a:t>cas$english</a:t>
            </a:r>
            <a:endParaRPr lang="en-AU" dirty="0" smtClean="0"/>
          </a:p>
          <a:p>
            <a:r>
              <a:rPr lang="en-AU" dirty="0" smtClean="0"/>
              <a:t>Return to </a:t>
            </a:r>
            <a:r>
              <a:rPr lang="en-AU" dirty="0"/>
              <a:t>"reports/</a:t>
            </a:r>
            <a:r>
              <a:rPr lang="en-AU" dirty="0" err="1"/>
              <a:t>explore.rmd</a:t>
            </a:r>
            <a:r>
              <a:rPr lang="en-AU" dirty="0" smtClean="0"/>
              <a:t>" and add another code chunk. Create a histogram of </a:t>
            </a:r>
            <a:r>
              <a:rPr lang="en-AU" dirty="0" err="1" smtClean="0"/>
              <a:t>cas$performance</a:t>
            </a:r>
            <a:r>
              <a:rPr lang="en-AU" dirty="0" smtClean="0"/>
              <a:t>.</a:t>
            </a:r>
          </a:p>
          <a:p>
            <a:r>
              <a:rPr lang="en-AU" dirty="0" smtClean="0"/>
              <a:t>Now imagine that you are exiting RStudio and then returning again. i.e., Quit RStudio and then reload the </a:t>
            </a:r>
            <a:r>
              <a:rPr lang="en-AU" dirty="0" err="1" smtClean="0"/>
              <a:t>Rstudio</a:t>
            </a:r>
            <a:r>
              <a:rPr lang="en-AU" dirty="0" smtClean="0"/>
              <a:t> Project file</a:t>
            </a:r>
          </a:p>
          <a:p>
            <a:r>
              <a:rPr lang="en-AU" dirty="0"/>
              <a:t>Open "reports/</a:t>
            </a:r>
            <a:r>
              <a:rPr lang="en-AU" dirty="0" err="1"/>
              <a:t>explore.rmd</a:t>
            </a:r>
            <a:r>
              <a:rPr lang="en-AU" dirty="0"/>
              <a:t>" and run</a:t>
            </a:r>
            <a:br>
              <a:rPr lang="en-AU" dirty="0"/>
            </a:br>
            <a:r>
              <a:rPr lang="en-AU" dirty="0">
                <a:latin typeface="Courier"/>
                <a:cs typeface="Courier"/>
              </a:rPr>
              <a:t>library(</a:t>
            </a:r>
            <a:r>
              <a:rPr lang="en-AU" dirty="0" err="1">
                <a:latin typeface="Courier"/>
                <a:cs typeface="Courier"/>
              </a:rPr>
              <a:t>ProjectTemplate</a:t>
            </a:r>
            <a:r>
              <a:rPr lang="en-AU" dirty="0">
                <a:latin typeface="Courier"/>
                <a:cs typeface="Courier"/>
              </a:rPr>
              <a:t>); </a:t>
            </a:r>
            <a:r>
              <a:rPr lang="en-AU" dirty="0" err="1">
                <a:latin typeface="Courier"/>
                <a:cs typeface="Courier"/>
              </a:rPr>
              <a:t>load.project</a:t>
            </a:r>
            <a:r>
              <a:rPr lang="en-AU" dirty="0">
                <a:latin typeface="Courier"/>
                <a:cs typeface="Courier"/>
              </a:rPr>
              <a:t>()</a:t>
            </a:r>
          </a:p>
          <a:p>
            <a:r>
              <a:rPr lang="en-AU" dirty="0" smtClean="0"/>
              <a:t>You should see that your histogram code for </a:t>
            </a:r>
            <a:r>
              <a:rPr lang="en-AU" dirty="0" err="1" smtClean="0"/>
              <a:t>cas$performance</a:t>
            </a:r>
            <a:r>
              <a:rPr lang="en-AU" dirty="0" smtClean="0"/>
              <a:t> still runs</a:t>
            </a:r>
          </a:p>
        </p:txBody>
      </p:sp>
    </p:spTree>
    <p:extLst>
      <p:ext uri="{BB962C8B-B14F-4D97-AF65-F5344CB8AC3E}">
        <p14:creationId xmlns:p14="http://schemas.microsoft.com/office/powerpoint/2010/main" val="3599931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Example: 4-complex-project</a:t>
            </a:r>
            <a:r>
              <a:rPr lang="en-AU" dirty="0"/>
              <a:t>-template</a:t>
            </a:r>
            <a:r>
              <a:rPr lang="en-AU" dirty="0" smtClean="0"/>
              <a:t>-example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Example of analyses for a journal article performed using </a:t>
            </a:r>
            <a:r>
              <a:rPr lang="en-AU" dirty="0" err="1" smtClean="0"/>
              <a:t>ProjectTemplate</a:t>
            </a:r>
            <a:endParaRPr lang="en-AU" dirty="0" smtClean="0"/>
          </a:p>
          <a:p>
            <a:r>
              <a:rPr lang="en-AU" dirty="0" smtClean="0"/>
              <a:t>Things to note</a:t>
            </a:r>
          </a:p>
          <a:p>
            <a:pPr lvl="1"/>
            <a:r>
              <a:rPr lang="en-AU" dirty="0" smtClean="0"/>
              <a:t>Metadata</a:t>
            </a:r>
          </a:p>
          <a:p>
            <a:pPr lvl="2"/>
            <a:r>
              <a:rPr lang="en-AU" dirty="0" smtClean="0"/>
              <a:t>It can be useful to import metadata (e.g., how to score tests, variable labels, etc.)</a:t>
            </a:r>
          </a:p>
          <a:p>
            <a:pPr lvl="1"/>
            <a:r>
              <a:rPr lang="en-AU" dirty="0" smtClean="0"/>
              <a:t>Variable lists</a:t>
            </a:r>
          </a:p>
          <a:p>
            <a:pPr lvl="2"/>
            <a:r>
              <a:rPr lang="en-AU" dirty="0" smtClean="0"/>
              <a:t>I often refer to large variable sets in analyses. Thus, storing these variable sets in a list can make it easier to refer to them.</a:t>
            </a:r>
          </a:p>
          <a:p>
            <a:pPr lvl="1"/>
            <a:r>
              <a:rPr lang="en-AU" dirty="0" smtClean="0"/>
              <a:t>Exporting tables, figures, plain text</a:t>
            </a:r>
          </a:p>
          <a:p>
            <a:pPr lvl="2"/>
            <a:r>
              <a:rPr lang="en-AU" dirty="0" smtClean="0"/>
              <a:t>I use </a:t>
            </a:r>
            <a:r>
              <a:rPr lang="en-AU" dirty="0" err="1" smtClean="0"/>
              <a:t>RMarkdown</a:t>
            </a:r>
            <a:r>
              <a:rPr lang="en-AU" dirty="0" smtClean="0"/>
              <a:t> as a way of organising analyses where specific results are exported for inclusion in another document.</a:t>
            </a:r>
          </a:p>
        </p:txBody>
      </p:sp>
    </p:spTree>
    <p:extLst>
      <p:ext uri="{BB962C8B-B14F-4D97-AF65-F5344CB8AC3E}">
        <p14:creationId xmlns:p14="http://schemas.microsoft.com/office/powerpoint/2010/main" val="4169949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Thank you for coming...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356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is reproducible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Reproducibility varies on a continuum </a:t>
            </a:r>
            <a:endParaRPr lang="en-AU" dirty="0" smtClean="0"/>
          </a:p>
          <a:p>
            <a:r>
              <a:rPr lang="en-AU" dirty="0" smtClean="0"/>
              <a:t>One </a:t>
            </a:r>
            <a:r>
              <a:rPr lang="en-AU" dirty="0"/>
              <a:t>particular form:</a:t>
            </a:r>
          </a:p>
          <a:p>
            <a:pPr lvl="1"/>
            <a:r>
              <a:rPr lang="en-AU" dirty="0"/>
              <a:t>code transforms raw data and meta-data into processed data,</a:t>
            </a:r>
          </a:p>
          <a:p>
            <a:pPr lvl="1"/>
            <a:r>
              <a:rPr lang="en-AU" dirty="0"/>
              <a:t>code runs analyses on the data, and</a:t>
            </a:r>
          </a:p>
          <a:p>
            <a:pPr lvl="1"/>
            <a:r>
              <a:rPr lang="en-AU" dirty="0"/>
              <a:t>code incorporates analyses into a report</a:t>
            </a:r>
          </a:p>
          <a:p>
            <a:r>
              <a:rPr lang="en-AU" dirty="0"/>
              <a:t>Ideally, the process involves a one-click build</a:t>
            </a:r>
          </a:p>
          <a:p>
            <a:r>
              <a:rPr lang="en-AU" dirty="0"/>
              <a:t>Public sharing of document, code, and data is optional, but forms part of gold standard of scientific </a:t>
            </a:r>
            <a:r>
              <a:rPr lang="en-AU" dirty="0" smtClean="0"/>
              <a:t>openness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234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Aims of reproducible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Ability to reproduce analysis </a:t>
            </a:r>
            <a:endParaRPr lang="en-AU" dirty="0" smtClean="0"/>
          </a:p>
          <a:p>
            <a:r>
              <a:rPr lang="en-AU" dirty="0" smtClean="0"/>
              <a:t>Increase </a:t>
            </a:r>
            <a:r>
              <a:rPr lang="en-AU" dirty="0"/>
              <a:t>accuracy</a:t>
            </a:r>
          </a:p>
          <a:p>
            <a:pPr lvl="1"/>
            <a:r>
              <a:rPr lang="en-AU" dirty="0"/>
              <a:t>Ability to verify analyses are consistent with intentions </a:t>
            </a:r>
            <a:endParaRPr lang="en-AU" dirty="0" smtClean="0"/>
          </a:p>
          <a:p>
            <a:pPr lvl="1"/>
            <a:r>
              <a:rPr lang="en-AU" dirty="0" smtClean="0"/>
              <a:t>Ability </a:t>
            </a:r>
            <a:r>
              <a:rPr lang="en-AU" dirty="0"/>
              <a:t>to review analysis choices</a:t>
            </a:r>
          </a:p>
          <a:p>
            <a:r>
              <a:rPr lang="en-AU" dirty="0"/>
              <a:t>Increase clarity of communication </a:t>
            </a:r>
            <a:endParaRPr lang="en-AU" dirty="0" smtClean="0"/>
          </a:p>
          <a:p>
            <a:r>
              <a:rPr lang="en-AU" dirty="0" smtClean="0"/>
              <a:t>Increased </a:t>
            </a:r>
            <a:r>
              <a:rPr lang="en-AU" dirty="0"/>
              <a:t>trustworthiness</a:t>
            </a:r>
          </a:p>
          <a:p>
            <a:pPr lvl="1"/>
            <a:r>
              <a:rPr lang="en-AU" dirty="0"/>
              <a:t>Increased accuracy + </a:t>
            </a:r>
            <a:r>
              <a:rPr lang="en-AU" dirty="0" smtClean="0"/>
              <a:t>Ability </a:t>
            </a:r>
            <a:r>
              <a:rPr lang="en-AU" dirty="0"/>
              <a:t>for others to verify</a:t>
            </a:r>
          </a:p>
          <a:p>
            <a:r>
              <a:rPr lang="en-AU" dirty="0"/>
              <a:t>Extensibility</a:t>
            </a:r>
          </a:p>
          <a:p>
            <a:pPr lvl="1"/>
            <a:r>
              <a:rPr lang="en-AU" dirty="0"/>
              <a:t>Ability to easily modify or re-use existing analyses</a:t>
            </a:r>
          </a:p>
        </p:txBody>
      </p:sp>
    </p:spTree>
    <p:extLst>
      <p:ext uri="{BB962C8B-B14F-4D97-AF65-F5344CB8AC3E}">
        <p14:creationId xmlns:p14="http://schemas.microsoft.com/office/powerpoint/2010/main" val="5147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Reproducible analysis in 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Combine R and plain text file format to produce documents (e.g., </a:t>
            </a:r>
            <a:r>
              <a:rPr lang="en-AU" dirty="0" err="1"/>
              <a:t>pdfs</a:t>
            </a:r>
            <a:r>
              <a:rPr lang="en-AU" dirty="0"/>
              <a:t>, HTML documents, etc.</a:t>
            </a:r>
            <a:r>
              <a:rPr lang="en-AU" dirty="0" smtClean="0"/>
              <a:t>)</a:t>
            </a:r>
          </a:p>
          <a:p>
            <a:endParaRPr lang="en-AU" dirty="0"/>
          </a:p>
          <a:p>
            <a:r>
              <a:rPr lang="en-AU" dirty="0" smtClean="0"/>
              <a:t>Popular instances</a:t>
            </a:r>
          </a:p>
          <a:p>
            <a:pPr lvl="1"/>
            <a:r>
              <a:rPr lang="en-AU" dirty="0" err="1" smtClean="0"/>
              <a:t>Sweave</a:t>
            </a:r>
            <a:endParaRPr lang="en-AU" dirty="0" smtClean="0"/>
          </a:p>
          <a:p>
            <a:pPr lvl="1"/>
            <a:r>
              <a:rPr lang="en-AU" dirty="0" err="1" smtClean="0"/>
              <a:t>knitr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795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is markdown?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2" y="825892"/>
            <a:ext cx="3632288" cy="5895584"/>
          </a:xfrm>
        </p:spPr>
        <p:txBody>
          <a:bodyPr/>
          <a:lstStyle/>
          <a:p>
            <a:r>
              <a:rPr lang="en-AU" dirty="0"/>
              <a:t>Simple, readable, intuitive, light-weight </a:t>
            </a:r>
            <a:r>
              <a:rPr lang="en-AU" dirty="0" err="1"/>
              <a:t>markup</a:t>
            </a:r>
            <a:r>
              <a:rPr lang="en-AU" dirty="0"/>
              <a:t> Convert to HTML</a:t>
            </a:r>
          </a:p>
          <a:p>
            <a:r>
              <a:rPr lang="en-AU" dirty="0"/>
              <a:t>Raw HTML can be interspersed to add functionality </a:t>
            </a:r>
            <a:endParaRPr lang="en-AU" dirty="0" smtClean="0"/>
          </a:p>
          <a:p>
            <a:r>
              <a:rPr lang="en-AU" dirty="0" smtClean="0"/>
              <a:t>Various </a:t>
            </a:r>
            <a:r>
              <a:rPr lang="en-AU" dirty="0"/>
              <a:t>extensions and </a:t>
            </a:r>
            <a:r>
              <a:rPr lang="en-AU" dirty="0" err="1"/>
              <a:t>flaours</a:t>
            </a:r>
            <a:r>
              <a:rPr lang="en-AU" dirty="0"/>
              <a:t> of markdown</a:t>
            </a:r>
          </a:p>
          <a:p>
            <a:r>
              <a:rPr lang="en-AU" dirty="0"/>
              <a:t>Popular on websites: e.g., </a:t>
            </a:r>
            <a:r>
              <a:rPr lang="en-AU" dirty="0" err="1"/>
              <a:t>StackOverflow</a:t>
            </a:r>
            <a:r>
              <a:rPr lang="en-AU" dirty="0"/>
              <a:t>, </a:t>
            </a:r>
            <a:r>
              <a:rPr lang="en-AU" dirty="0" err="1"/>
              <a:t>GitHub</a:t>
            </a:r>
            <a:r>
              <a:rPr lang="en-AU" dirty="0"/>
              <a:t>, </a:t>
            </a:r>
            <a:r>
              <a:rPr lang="en-AU" dirty="0" err="1"/>
              <a:t>Reddit</a:t>
            </a:r>
            <a:endParaRPr lang="en-AU" dirty="0"/>
          </a:p>
          <a:p>
            <a:r>
              <a:rPr lang="en-AU" dirty="0"/>
              <a:t>see also: http://</a:t>
            </a:r>
            <a:r>
              <a:rPr lang="en-AU" dirty="0" err="1"/>
              <a:t>daringfireball.net</a:t>
            </a:r>
            <a:r>
              <a:rPr lang="en-AU" dirty="0"/>
              <a:t>/projects/markdown/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017" y="639399"/>
            <a:ext cx="4931041" cy="5612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4497" y="346341"/>
            <a:ext cx="325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RStudio </a:t>
            </a:r>
            <a:r>
              <a:rPr lang="en-AU" dirty="0" err="1" smtClean="0"/>
              <a:t>RMarkdown</a:t>
            </a:r>
            <a:r>
              <a:rPr lang="en-AU" dirty="0" smtClean="0"/>
              <a:t> cheat sheet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528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knitr</a:t>
            </a:r>
            <a:r>
              <a:rPr lang="en-AU" dirty="0" smtClean="0"/>
              <a:t>, </a:t>
            </a:r>
            <a:r>
              <a:rPr lang="en-AU" dirty="0" err="1" smtClean="0"/>
              <a:t>Rmarkdown</a:t>
            </a:r>
            <a:r>
              <a:rPr lang="en-AU" dirty="0" smtClean="0"/>
              <a:t>, RStudio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 dirty="0" err="1" smtClean="0"/>
              <a:t>knitr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R </a:t>
            </a:r>
            <a:r>
              <a:rPr lang="en-AU" dirty="0"/>
              <a:t>Package developed by </a:t>
            </a:r>
            <a:r>
              <a:rPr lang="en-AU" dirty="0" err="1"/>
              <a:t>Yihui</a:t>
            </a:r>
            <a:r>
              <a:rPr lang="en-AU" dirty="0"/>
              <a:t> </a:t>
            </a:r>
            <a:r>
              <a:rPr lang="en-AU" dirty="0" err="1"/>
              <a:t>Xie</a:t>
            </a:r>
            <a:r>
              <a:rPr lang="en-AU" dirty="0"/>
              <a:t> for weaving R (and other languages) with various </a:t>
            </a:r>
            <a:r>
              <a:rPr lang="en-AU" dirty="0" err="1"/>
              <a:t>markup</a:t>
            </a:r>
            <a:r>
              <a:rPr lang="en-AU" dirty="0"/>
              <a:t> </a:t>
            </a:r>
            <a:r>
              <a:rPr lang="en-AU" dirty="0" smtClean="0"/>
              <a:t>languages including markdown</a:t>
            </a:r>
            <a:endParaRPr lang="en-AU" dirty="0"/>
          </a:p>
          <a:p>
            <a:r>
              <a:rPr lang="en-AU" b="1" dirty="0" err="1" smtClean="0"/>
              <a:t>RMarkdown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A </a:t>
            </a:r>
            <a:r>
              <a:rPr lang="en-AU" dirty="0"/>
              <a:t>file format that combines R code chunks and markdown text which is converted by </a:t>
            </a:r>
            <a:r>
              <a:rPr lang="en-AU" dirty="0" err="1"/>
              <a:t>knitr</a:t>
            </a:r>
            <a:r>
              <a:rPr lang="en-AU" dirty="0"/>
              <a:t> into markdown, and other formats (e.g., HTML, </a:t>
            </a:r>
            <a:r>
              <a:rPr lang="en-AU" dirty="0" err="1"/>
              <a:t>pdf</a:t>
            </a:r>
            <a:r>
              <a:rPr lang="en-AU" dirty="0"/>
              <a:t>, etc.).</a:t>
            </a:r>
          </a:p>
          <a:p>
            <a:r>
              <a:rPr lang="en-AU" b="1" dirty="0" smtClean="0"/>
              <a:t>RStudio </a:t>
            </a:r>
          </a:p>
          <a:p>
            <a:pPr lvl="1"/>
            <a:r>
              <a:rPr lang="en-AU" dirty="0" smtClean="0"/>
              <a:t>RStudio facilitates the application of </a:t>
            </a:r>
            <a:r>
              <a:rPr lang="en-AU" dirty="0" err="1" smtClean="0"/>
              <a:t>knitr</a:t>
            </a:r>
            <a:r>
              <a:rPr lang="en-AU" dirty="0" smtClean="0"/>
              <a:t> to </a:t>
            </a:r>
            <a:r>
              <a:rPr lang="en-AU" dirty="0" err="1" smtClean="0"/>
              <a:t>RMarkdown</a:t>
            </a:r>
            <a:r>
              <a:rPr lang="en-AU" dirty="0" smtClean="0"/>
              <a:t> to produce HTML, </a:t>
            </a:r>
            <a:r>
              <a:rPr lang="en-AU" dirty="0" err="1" smtClean="0"/>
              <a:t>pdfs</a:t>
            </a:r>
            <a:r>
              <a:rPr lang="en-AU" dirty="0" smtClean="0"/>
              <a:t>, and so on</a:t>
            </a:r>
          </a:p>
          <a:p>
            <a:pPr lvl="2"/>
            <a:r>
              <a:rPr lang="en-AU" dirty="0" smtClean="0"/>
              <a:t>Syntax highlighting; Easy to run and create code chunks; Single button to convert </a:t>
            </a:r>
            <a:r>
              <a:rPr lang="en-AU" dirty="0" err="1" smtClean="0"/>
              <a:t>RMarkdown</a:t>
            </a:r>
            <a:r>
              <a:rPr lang="en-AU" dirty="0" smtClean="0"/>
              <a:t> to complete documents; useful debugging information</a:t>
            </a:r>
          </a:p>
          <a:p>
            <a:r>
              <a:rPr lang="en-AU" b="1" dirty="0" err="1" smtClean="0"/>
              <a:t>pandoc</a:t>
            </a:r>
            <a:endParaRPr lang="en-AU" b="1" dirty="0" smtClean="0"/>
          </a:p>
          <a:p>
            <a:pPr lvl="1"/>
            <a:r>
              <a:rPr lang="en-AU" dirty="0" smtClean="0"/>
              <a:t>General purpose tool used convert between document formats; included in </a:t>
            </a:r>
            <a:r>
              <a:rPr lang="en-AU" dirty="0" err="1" smtClean="0"/>
              <a:t>Rstudio</a:t>
            </a:r>
            <a:endParaRPr lang="en-AU" dirty="0" smtClean="0"/>
          </a:p>
          <a:p>
            <a:r>
              <a:rPr lang="en-AU" b="1" dirty="0" err="1" smtClean="0"/>
              <a:t>LaTeX</a:t>
            </a:r>
            <a:endParaRPr lang="en-AU" b="1" dirty="0" smtClean="0"/>
          </a:p>
          <a:p>
            <a:pPr lvl="1"/>
            <a:r>
              <a:rPr lang="en-AU" dirty="0" smtClean="0"/>
              <a:t>If you want to be able to convert to PDF, you may need a </a:t>
            </a:r>
            <a:r>
              <a:rPr lang="en-AU" dirty="0" err="1" smtClean="0"/>
              <a:t>LaTeX</a:t>
            </a:r>
            <a:r>
              <a:rPr lang="en-AU" dirty="0" smtClean="0"/>
              <a:t> installation</a:t>
            </a:r>
          </a:p>
          <a:p>
            <a:pPr lvl="1"/>
            <a:r>
              <a:rPr lang="en-AU" dirty="0">
                <a:hlinkClick r:id="rId2"/>
              </a:rPr>
              <a:t>http://latex-project.org/ftp.html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20664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RMarkdown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Refer to the excellent RStudio </a:t>
            </a:r>
            <a:r>
              <a:rPr lang="en-AU" dirty="0" err="1" smtClean="0"/>
              <a:t>RMarkdown</a:t>
            </a:r>
            <a:r>
              <a:rPr lang="en-AU" dirty="0" smtClean="0"/>
              <a:t> </a:t>
            </a:r>
            <a:r>
              <a:rPr lang="en-AU" dirty="0"/>
              <a:t>C</a:t>
            </a:r>
            <a:r>
              <a:rPr lang="en-AU" dirty="0" smtClean="0"/>
              <a:t>heat Sheet</a:t>
            </a:r>
          </a:p>
          <a:p>
            <a:r>
              <a:rPr lang="en-AU" dirty="0" smtClean="0"/>
              <a:t>General workflow</a:t>
            </a:r>
          </a:p>
          <a:p>
            <a:pPr lvl="1"/>
            <a:r>
              <a:rPr lang="en-AU" dirty="0" smtClean="0"/>
              <a:t>Create an </a:t>
            </a:r>
            <a:r>
              <a:rPr lang="en-AU" dirty="0" err="1" smtClean="0"/>
              <a:t>RMarkdown</a:t>
            </a:r>
            <a:r>
              <a:rPr lang="en-AU" dirty="0" smtClean="0"/>
              <a:t> File</a:t>
            </a:r>
          </a:p>
          <a:p>
            <a:pPr lvl="2"/>
            <a:r>
              <a:rPr lang="en-AU" dirty="0" smtClean="0"/>
              <a:t>either use </a:t>
            </a:r>
            <a:r>
              <a:rPr lang="en-AU" dirty="0" err="1" smtClean="0"/>
              <a:t>Rstudio</a:t>
            </a:r>
            <a:r>
              <a:rPr lang="en-AU" dirty="0" smtClean="0"/>
              <a:t> File – New File – </a:t>
            </a:r>
            <a:r>
              <a:rPr lang="en-AU" dirty="0" err="1" smtClean="0"/>
              <a:t>RMarkdown</a:t>
            </a:r>
            <a:r>
              <a:rPr lang="en-AU" dirty="0"/>
              <a:t> </a:t>
            </a:r>
            <a:r>
              <a:rPr lang="en-AU" dirty="0" smtClean="0"/>
              <a:t>or just create a file with an empty text file with the .</a:t>
            </a:r>
            <a:r>
              <a:rPr lang="en-AU" dirty="0" err="1" smtClean="0"/>
              <a:t>rmd</a:t>
            </a:r>
            <a:r>
              <a:rPr lang="en-AU" dirty="0" smtClean="0"/>
              <a:t> extension</a:t>
            </a:r>
          </a:p>
          <a:p>
            <a:pPr lvl="1"/>
            <a:r>
              <a:rPr lang="en-AU" dirty="0" smtClean="0"/>
              <a:t>Optionally add a header</a:t>
            </a:r>
          </a:p>
          <a:p>
            <a:pPr lvl="2"/>
            <a:r>
              <a:rPr lang="en-AU" dirty="0" smtClean="0"/>
              <a:t>Options to specify output format (see </a:t>
            </a:r>
            <a:r>
              <a:rPr lang="en-AU" dirty="0" err="1" smtClean="0"/>
              <a:t>RMarkdown</a:t>
            </a:r>
            <a:r>
              <a:rPr lang="en-AU" dirty="0" smtClean="0"/>
              <a:t> cheat sheet)</a:t>
            </a:r>
          </a:p>
          <a:p>
            <a:pPr lvl="1"/>
            <a:r>
              <a:rPr lang="en-AU" dirty="0" smtClean="0"/>
              <a:t>Write the main document in Markdown</a:t>
            </a:r>
          </a:p>
          <a:p>
            <a:pPr lvl="1"/>
            <a:r>
              <a:rPr lang="en-AU" dirty="0" smtClean="0"/>
              <a:t>Embed R code chunks</a:t>
            </a:r>
          </a:p>
          <a:p>
            <a:pPr lvl="1"/>
            <a:r>
              <a:rPr lang="en-AU" dirty="0" smtClean="0"/>
              <a:t>R code chunks can be customised to control output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07325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Example: 1-rmarkdown</a:t>
            </a:r>
            <a:r>
              <a:rPr lang="en-AU" dirty="0" smtClean="0"/>
              <a:t>-example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Open </a:t>
            </a:r>
            <a:r>
              <a:rPr lang="en-AU" sz="1600" dirty="0" smtClean="0">
                <a:latin typeface="Courier"/>
                <a:cs typeface="Courier"/>
              </a:rPr>
              <a:t>"project</a:t>
            </a:r>
            <a:r>
              <a:rPr lang="en-AU" sz="1600" dirty="0">
                <a:latin typeface="Courier"/>
                <a:cs typeface="Courier"/>
              </a:rPr>
              <a:t>-examples/1-rmarkdown-example/</a:t>
            </a:r>
            <a:r>
              <a:rPr lang="en-AU" sz="1600" dirty="0" err="1">
                <a:latin typeface="Courier"/>
                <a:cs typeface="Courier"/>
              </a:rPr>
              <a:t>rmarkdown-</a:t>
            </a:r>
            <a:r>
              <a:rPr lang="en-AU" sz="1600" dirty="0" err="1" smtClean="0">
                <a:latin typeface="Courier"/>
                <a:cs typeface="Courier"/>
              </a:rPr>
              <a:t>example.Rproj</a:t>
            </a:r>
            <a:r>
              <a:rPr lang="en-AU" sz="1600" dirty="0" smtClean="0">
                <a:latin typeface="Courier"/>
                <a:cs typeface="Courier"/>
              </a:rPr>
              <a:t>"</a:t>
            </a:r>
          </a:p>
          <a:p>
            <a:r>
              <a:rPr lang="en-AU" dirty="0"/>
              <a:t>Then in </a:t>
            </a:r>
            <a:r>
              <a:rPr lang="en-AU" dirty="0" smtClean="0"/>
              <a:t>RStudio, open </a:t>
            </a:r>
            <a:r>
              <a:rPr lang="en-AU" dirty="0">
                <a:latin typeface="Courier"/>
                <a:cs typeface="Courier"/>
              </a:rPr>
              <a:t>"project-examples/1-rmarkdown-example</a:t>
            </a:r>
            <a:r>
              <a:rPr lang="en-AU" dirty="0" smtClean="0">
                <a:latin typeface="Courier"/>
                <a:cs typeface="Courier"/>
              </a:rPr>
              <a:t>/01-multiple-regression.rmd"</a:t>
            </a:r>
            <a:endParaRPr lang="en-AU" dirty="0">
              <a:latin typeface="Courier"/>
              <a:cs typeface="Courier"/>
            </a:endParaRPr>
          </a:p>
          <a:p>
            <a:r>
              <a:rPr lang="en-AU" dirty="0" smtClean="0"/>
              <a:t>General points and </a:t>
            </a:r>
            <a:r>
              <a:rPr lang="en-AU" dirty="0" err="1" smtClean="0"/>
              <a:t>RMarkdown</a:t>
            </a:r>
            <a:endParaRPr lang="en-AU" dirty="0" smtClean="0"/>
          </a:p>
          <a:p>
            <a:pPr lvl="1"/>
            <a:r>
              <a:rPr lang="en-AU" dirty="0" smtClean="0"/>
              <a:t>It is a good strategy to put library, options, data importing and data processing at the start of the </a:t>
            </a:r>
            <a:r>
              <a:rPr lang="en-AU" dirty="0" err="1" smtClean="0"/>
              <a:t>RMarkdown</a:t>
            </a:r>
            <a:r>
              <a:rPr lang="en-AU" dirty="0" smtClean="0"/>
              <a:t> file.</a:t>
            </a:r>
          </a:p>
          <a:p>
            <a:pPr lvl="2"/>
            <a:r>
              <a:rPr lang="en-AU" dirty="0" smtClean="0"/>
              <a:t>Or as we'll see later, have a single command like in </a:t>
            </a:r>
            <a:r>
              <a:rPr lang="en-AU" dirty="0" err="1" smtClean="0"/>
              <a:t>ProjectTemplate</a:t>
            </a:r>
            <a:r>
              <a:rPr lang="en-AU" dirty="0" smtClean="0"/>
              <a:t> that sets up your project at the start (library, options, data importing, data processing, loading scripts, etc.) of your </a:t>
            </a:r>
            <a:r>
              <a:rPr lang="en-AU" dirty="0" err="1" smtClean="0"/>
              <a:t>RMarkdown</a:t>
            </a:r>
            <a:r>
              <a:rPr lang="en-AU" dirty="0" smtClean="0"/>
              <a:t> document.</a:t>
            </a:r>
          </a:p>
          <a:p>
            <a:pPr lvl="1"/>
            <a:r>
              <a:rPr lang="en-AU" dirty="0" err="1" smtClean="0"/>
              <a:t>RMarkdown</a:t>
            </a:r>
            <a:r>
              <a:rPr lang="en-AU" dirty="0" smtClean="0"/>
              <a:t> can be a nice way to organise analysis code even if you have no interest in compiling documents.</a:t>
            </a:r>
          </a:p>
          <a:p>
            <a:pPr lvl="2"/>
            <a:r>
              <a:rPr lang="en-AU" dirty="0" smtClean="0"/>
              <a:t>It's easy to organise code into blocks. </a:t>
            </a:r>
          </a:p>
          <a:p>
            <a:pPr lvl="2"/>
            <a:r>
              <a:rPr lang="en-AU" dirty="0" smtClean="0"/>
              <a:t>It's easy to run code in blocks</a:t>
            </a:r>
          </a:p>
          <a:p>
            <a:pPr lvl="2"/>
            <a:r>
              <a:rPr lang="en-AU" dirty="0" smtClean="0"/>
              <a:t>You can intersperse commentary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15811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4177</TotalTime>
  <Words>1714</Words>
  <Application>Microsoft Macintosh PowerPoint</Application>
  <PresentationFormat>On-screen Show (4:3)</PresentationFormat>
  <Paragraphs>237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1_Office Theme</vt:lpstr>
      <vt:lpstr>Reproducible Research and Workflow with RMarkdown and ProjectTemplate Introduction to R Workshop</vt:lpstr>
      <vt:lpstr>Motivation: How to create documents?</vt:lpstr>
      <vt:lpstr>What is reproducible analysis?</vt:lpstr>
      <vt:lpstr>Aims of reproducible analysis</vt:lpstr>
      <vt:lpstr>Reproducible analysis in R</vt:lpstr>
      <vt:lpstr>What is markdown?</vt:lpstr>
      <vt:lpstr>knitr, Rmarkdown, RStudio</vt:lpstr>
      <vt:lpstr>RMarkdown</vt:lpstr>
      <vt:lpstr>Example: 1-rmarkdown-example</vt:lpstr>
      <vt:lpstr>Exercise 1</vt:lpstr>
      <vt:lpstr>Example: 2-latex-sweave-example</vt:lpstr>
      <vt:lpstr>Example pages of PDF of LaTeX Document</vt:lpstr>
      <vt:lpstr>Sweave and LaTeX</vt:lpstr>
      <vt:lpstr>ProjectTemplate</vt:lpstr>
      <vt:lpstr>Standard Process for Creating a ProjectTemplate Project</vt:lpstr>
      <vt:lpstr>Customise your own version of ProjectTemplate</vt:lpstr>
      <vt:lpstr>My Customised ProjectTemplate</vt:lpstr>
      <vt:lpstr>Customised ProjectTemplate Workflow</vt:lpstr>
      <vt:lpstr>Configuration</vt:lpstr>
      <vt:lpstr>Customised ProjectTemplate Workflow</vt:lpstr>
      <vt:lpstr>Running ProjectTemplate</vt:lpstr>
      <vt:lpstr>Manual integration with MS Word</vt:lpstr>
      <vt:lpstr>Example: 3-simple-project-template-example</vt:lpstr>
      <vt:lpstr>Exercise 2: Project Template</vt:lpstr>
      <vt:lpstr>Example: 4-complex-project-template-example</vt:lpstr>
      <vt:lpstr>Thank you for coming...</vt:lpstr>
    </vt:vector>
  </TitlesOfParts>
  <Company>Deakin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Jeromy Anglim</dc:creator>
  <cp:lastModifiedBy>Jeromy Anglim</cp:lastModifiedBy>
  <cp:revision>151</cp:revision>
  <cp:lastPrinted>2015-06-16T10:38:56Z</cp:lastPrinted>
  <dcterms:created xsi:type="dcterms:W3CDTF">2014-12-02T03:52:40Z</dcterms:created>
  <dcterms:modified xsi:type="dcterms:W3CDTF">2016-04-28T15:46:57Z</dcterms:modified>
</cp:coreProperties>
</file>