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93" r:id="rId4"/>
    <p:sldId id="258" r:id="rId5"/>
    <p:sldId id="259" r:id="rId6"/>
    <p:sldId id="294" r:id="rId7"/>
    <p:sldId id="261" r:id="rId8"/>
    <p:sldId id="263" r:id="rId9"/>
    <p:sldId id="264" r:id="rId10"/>
    <p:sldId id="290" r:id="rId11"/>
    <p:sldId id="265" r:id="rId12"/>
    <p:sldId id="291" r:id="rId13"/>
    <p:sldId id="266" r:id="rId14"/>
    <p:sldId id="292" r:id="rId15"/>
    <p:sldId id="267" r:id="rId16"/>
    <p:sldId id="268" r:id="rId17"/>
    <p:sldId id="269" r:id="rId18"/>
    <p:sldId id="270" r:id="rId19"/>
    <p:sldId id="271" r:id="rId20"/>
    <p:sldId id="277" r:id="rId21"/>
    <p:sldId id="296" r:id="rId22"/>
    <p:sldId id="297" r:id="rId23"/>
    <p:sldId id="278" r:id="rId24"/>
    <p:sldId id="279" r:id="rId25"/>
    <p:sldId id="280" r:id="rId26"/>
    <p:sldId id="281" r:id="rId27"/>
    <p:sldId id="295" r:id="rId28"/>
    <p:sldId id="283" r:id="rId29"/>
    <p:sldId id="284" r:id="rId30"/>
    <p:sldId id="285" r:id="rId31"/>
    <p:sldId id="286" r:id="rId32"/>
    <p:sldId id="288" r:id="rId33"/>
    <p:sldId id="289" r:id="rId34"/>
  </p:sldIdLst>
  <p:sldSz cx="9144000" cy="6858000" type="screen4x3"/>
  <p:notesSz cx="9144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666" y="-37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36244" y="1554861"/>
            <a:ext cx="3295650" cy="3515360"/>
          </a:xfrm>
          <a:prstGeom prst="rect">
            <a:avLst/>
          </a:prstGeom>
        </p:spPr>
        <p:txBody>
          <a:bodyPr wrap="square" lIns="0" tIns="0" rIns="0" bIns="0">
            <a:spAutoFit/>
          </a:bodyPr>
          <a:lstStyle>
            <a:lvl1pPr>
              <a:defRPr sz="2200" b="1" i="0">
                <a:solidFill>
                  <a:schemeClr val="tx1"/>
                </a:solidFill>
                <a:latin typeface="Calibri"/>
                <a:cs typeface="Calibri"/>
              </a:defRPr>
            </a:lvl1pPr>
          </a:lstStyle>
          <a:p>
            <a:endParaRPr/>
          </a:p>
        </p:txBody>
      </p:sp>
      <p:sp>
        <p:nvSpPr>
          <p:cNvPr id="4" name="Holder 4"/>
          <p:cNvSpPr>
            <a:spLocks noGrp="1"/>
          </p:cNvSpPr>
          <p:nvPr>
            <p:ph sz="half" idx="3"/>
          </p:nvPr>
        </p:nvSpPr>
        <p:spPr>
          <a:xfrm>
            <a:off x="4728464" y="1554861"/>
            <a:ext cx="3879215" cy="4320540"/>
          </a:xfrm>
          <a:prstGeom prst="rect">
            <a:avLst/>
          </a:prstGeom>
        </p:spPr>
        <p:txBody>
          <a:bodyPr wrap="square" lIns="0" tIns="0" rIns="0" bIns="0">
            <a:spAutoFit/>
          </a:bodyPr>
          <a:lstStyle>
            <a:lvl1pPr>
              <a:defRPr sz="2200" b="1" i="0">
                <a:solidFill>
                  <a:schemeClr val="tx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10/26/2025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16099" y="480441"/>
            <a:ext cx="5511800" cy="695325"/>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36244" y="1551432"/>
            <a:ext cx="7872730" cy="4261485"/>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10/26/2025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0716" y="60960"/>
            <a:ext cx="1360500" cy="1353312"/>
          </a:xfrm>
          <a:prstGeom prst="rect">
            <a:avLst/>
          </a:prstGeom>
        </p:spPr>
      </p:pic>
      <p:pic>
        <p:nvPicPr>
          <p:cNvPr id="3" name="object 3"/>
          <p:cNvPicPr/>
          <p:nvPr/>
        </p:nvPicPr>
        <p:blipFill>
          <a:blip r:embed="rId3" cstate="print"/>
          <a:stretch>
            <a:fillRect/>
          </a:stretch>
        </p:blipFill>
        <p:spPr>
          <a:xfrm>
            <a:off x="7613904" y="106679"/>
            <a:ext cx="1307592" cy="1307592"/>
          </a:xfrm>
          <a:prstGeom prst="rect">
            <a:avLst/>
          </a:prstGeom>
        </p:spPr>
      </p:pic>
      <p:pic>
        <p:nvPicPr>
          <p:cNvPr id="4" name="object 4"/>
          <p:cNvPicPr/>
          <p:nvPr/>
        </p:nvPicPr>
        <p:blipFill>
          <a:blip r:embed="rId4" cstate="print"/>
          <a:stretch>
            <a:fillRect/>
          </a:stretch>
        </p:blipFill>
        <p:spPr>
          <a:xfrm>
            <a:off x="2530680" y="137234"/>
            <a:ext cx="4497829" cy="1276976"/>
          </a:xfrm>
          <a:prstGeom prst="rect">
            <a:avLst/>
          </a:prstGeom>
        </p:spPr>
      </p:pic>
      <p:sp>
        <p:nvSpPr>
          <p:cNvPr id="5" name="object 5"/>
          <p:cNvSpPr txBox="1"/>
          <p:nvPr/>
        </p:nvSpPr>
        <p:spPr>
          <a:xfrm>
            <a:off x="1636522" y="2313413"/>
            <a:ext cx="6264275" cy="2961067"/>
          </a:xfrm>
          <a:prstGeom prst="rect">
            <a:avLst/>
          </a:prstGeom>
        </p:spPr>
        <p:txBody>
          <a:bodyPr vert="horz" wrap="square" lIns="0" tIns="77470" rIns="0" bIns="0" rtlCol="0">
            <a:spAutoFit/>
          </a:bodyPr>
          <a:lstStyle/>
          <a:p>
            <a:pPr marR="918210" algn="ctr">
              <a:lnSpc>
                <a:spcPct val="100000"/>
              </a:lnSpc>
              <a:spcBef>
                <a:spcPts val="680"/>
              </a:spcBef>
            </a:pPr>
            <a:r>
              <a:rPr lang="en-US" sz="2100" b="1" dirty="0" smtClean="0">
                <a:latin typeface="Times New Roman"/>
                <a:cs typeface="Times New Roman"/>
              </a:rPr>
              <a:t>FAKE NEWS DETECTION USING MACHINE LEARNING </a:t>
            </a:r>
          </a:p>
          <a:p>
            <a:pPr marR="918210" algn="ctr">
              <a:lnSpc>
                <a:spcPct val="100000"/>
              </a:lnSpc>
              <a:spcBef>
                <a:spcPts val="680"/>
              </a:spcBef>
            </a:pPr>
            <a:endParaRPr lang="en-US" sz="1800" b="1" dirty="0" smtClean="0">
              <a:latin typeface="Times New Roman"/>
              <a:cs typeface="Times New Roman"/>
            </a:endParaRPr>
          </a:p>
          <a:p>
            <a:pPr marR="918210" algn="ctr">
              <a:spcBef>
                <a:spcPts val="680"/>
              </a:spcBef>
            </a:pPr>
            <a:r>
              <a:rPr sz="1800" b="1" smtClean="0">
                <a:latin typeface="Times New Roman"/>
                <a:cs typeface="Times New Roman"/>
              </a:rPr>
              <a:t>TEAM</a:t>
            </a:r>
            <a:r>
              <a:rPr sz="1800" b="1" spc="-5" smtClean="0">
                <a:latin typeface="Times New Roman"/>
                <a:cs typeface="Times New Roman"/>
              </a:rPr>
              <a:t> </a:t>
            </a:r>
            <a:r>
              <a:rPr sz="1800" b="1" spc="-10" smtClean="0">
                <a:latin typeface="Times New Roman"/>
                <a:cs typeface="Times New Roman"/>
              </a:rPr>
              <a:t>MEMBER</a:t>
            </a:r>
            <a:endParaRPr lang="en-US" sz="1800" b="1" spc="-10" dirty="0" smtClean="0">
              <a:latin typeface="Times New Roman"/>
              <a:cs typeface="Times New Roman"/>
            </a:endParaRPr>
          </a:p>
          <a:p>
            <a:pPr marR="918210" algn="ctr">
              <a:spcBef>
                <a:spcPts val="680"/>
              </a:spcBef>
            </a:pPr>
            <a:r>
              <a:rPr lang="en-US" sz="1800" b="1" spc="-10" dirty="0" smtClean="0">
                <a:latin typeface="Times New Roman"/>
                <a:cs typeface="Times New Roman"/>
              </a:rPr>
              <a:t> </a:t>
            </a:r>
            <a:r>
              <a:rPr lang="en-US" b="1" dirty="0" smtClean="0">
                <a:latin typeface="Times New Roman"/>
                <a:cs typeface="Times New Roman"/>
              </a:rPr>
              <a:t>U.THIYANESHWAR (211423104701)</a:t>
            </a:r>
          </a:p>
          <a:p>
            <a:pPr marR="918210" algn="ctr">
              <a:spcBef>
                <a:spcPts val="680"/>
              </a:spcBef>
            </a:pPr>
            <a:endParaRPr sz="1800">
              <a:latin typeface="Times New Roman"/>
              <a:cs typeface="Times New Roman"/>
            </a:endParaRPr>
          </a:p>
          <a:p>
            <a:pPr marL="2018664" marR="2189480" indent="-822960">
              <a:lnSpc>
                <a:spcPts val="2880"/>
              </a:lnSpc>
              <a:spcBef>
                <a:spcPts val="175"/>
              </a:spcBef>
              <a:tabLst>
                <a:tab pos="3157220" algn="l"/>
              </a:tabLst>
            </a:pPr>
            <a:r>
              <a:rPr sz="2000" smtClean="0">
                <a:latin typeface="Times New Roman"/>
                <a:cs typeface="Times New Roman"/>
              </a:rPr>
              <a:t>Domain</a:t>
            </a:r>
            <a:r>
              <a:rPr sz="2000" dirty="0">
                <a:latin typeface="Times New Roman"/>
                <a:cs typeface="Times New Roman"/>
              </a:rPr>
              <a:t>:</a:t>
            </a:r>
            <a:r>
              <a:rPr sz="2000" spc="-85" dirty="0">
                <a:latin typeface="Times New Roman"/>
                <a:cs typeface="Times New Roman"/>
              </a:rPr>
              <a:t> </a:t>
            </a:r>
            <a:r>
              <a:rPr sz="2000" spc="-10" dirty="0">
                <a:latin typeface="Times New Roman"/>
                <a:cs typeface="Times New Roman"/>
              </a:rPr>
              <a:t>Machine</a:t>
            </a:r>
            <a:r>
              <a:rPr sz="2000" dirty="0">
                <a:latin typeface="Times New Roman"/>
                <a:cs typeface="Times New Roman"/>
              </a:rPr>
              <a:t>	</a:t>
            </a:r>
            <a:r>
              <a:rPr sz="2000" spc="-20">
                <a:latin typeface="Times New Roman"/>
                <a:cs typeface="Times New Roman"/>
              </a:rPr>
              <a:t>Learning </a:t>
            </a:r>
            <a:r>
              <a:rPr lang="en-US" sz="2000" spc="-30" dirty="0" smtClean="0">
                <a:latin typeface="Times New Roman"/>
                <a:cs typeface="Times New Roman"/>
              </a:rPr>
              <a:t>27</a:t>
            </a:r>
            <a:r>
              <a:rPr sz="2000" spc="-30" smtClean="0">
                <a:latin typeface="Times New Roman"/>
                <a:cs typeface="Times New Roman"/>
              </a:rPr>
              <a:t>-</a:t>
            </a:r>
            <a:r>
              <a:rPr lang="en-US" sz="2000" spc="-10" dirty="0" smtClean="0">
                <a:latin typeface="Times New Roman"/>
                <a:cs typeface="Times New Roman"/>
              </a:rPr>
              <a:t>10</a:t>
            </a:r>
            <a:r>
              <a:rPr sz="2000" spc="-10" smtClean="0">
                <a:latin typeface="Times New Roman"/>
                <a:cs typeface="Times New Roman"/>
              </a:rPr>
              <a:t>-</a:t>
            </a:r>
            <a:r>
              <a:rPr sz="2000" spc="-20" smtClean="0">
                <a:latin typeface="Times New Roman"/>
                <a:cs typeface="Times New Roman"/>
              </a:rPr>
              <a:t>2025</a:t>
            </a:r>
            <a:endParaRPr sz="2000">
              <a:latin typeface="Times New Roman"/>
              <a:cs typeface="Times New Roman"/>
            </a:endParaRPr>
          </a:p>
        </p:txBody>
      </p:sp>
      <p:sp>
        <p:nvSpPr>
          <p:cNvPr id="6" name="object 6"/>
          <p:cNvSpPr txBox="1"/>
          <p:nvPr/>
        </p:nvSpPr>
        <p:spPr>
          <a:xfrm>
            <a:off x="913890" y="5980047"/>
            <a:ext cx="2362709" cy="645690"/>
          </a:xfrm>
          <a:prstGeom prst="rect">
            <a:avLst/>
          </a:prstGeom>
        </p:spPr>
        <p:txBody>
          <a:bodyPr vert="horz" wrap="square" lIns="0" tIns="73025" rIns="0" bIns="0" rtlCol="0">
            <a:spAutoFit/>
          </a:bodyPr>
          <a:lstStyle/>
          <a:p>
            <a:pPr marL="137795">
              <a:lnSpc>
                <a:spcPct val="100000"/>
              </a:lnSpc>
              <a:spcBef>
                <a:spcPts val="575"/>
              </a:spcBef>
            </a:pPr>
            <a:r>
              <a:rPr sz="2000">
                <a:latin typeface="Times New Roman"/>
                <a:cs typeface="Times New Roman"/>
              </a:rPr>
              <a:t>Guide</a:t>
            </a:r>
            <a:r>
              <a:rPr sz="2000" spc="-30">
                <a:latin typeface="Times New Roman"/>
                <a:cs typeface="Times New Roman"/>
              </a:rPr>
              <a:t> </a:t>
            </a:r>
            <a:r>
              <a:rPr sz="2000" spc="-20" smtClean="0">
                <a:latin typeface="Times New Roman"/>
                <a:cs typeface="Times New Roman"/>
              </a:rPr>
              <a:t>Name</a:t>
            </a:r>
          </a:p>
          <a:p>
            <a:pPr marL="12700">
              <a:lnSpc>
                <a:spcPct val="100000"/>
              </a:lnSpc>
              <a:spcBef>
                <a:spcPts val="480"/>
              </a:spcBef>
            </a:pPr>
            <a:r>
              <a:rPr lang="en-US" sz="1300" b="1" dirty="0" err="1" smtClean="0">
                <a:latin typeface="Times New Roman" pitchFamily="18" charset="0"/>
                <a:cs typeface="Times New Roman" pitchFamily="18" charset="0"/>
              </a:rPr>
              <a:t>Mr.VEERAMANIKANDAN</a:t>
            </a:r>
            <a:r>
              <a:rPr lang="en-US" sz="1300" b="1" dirty="0" smtClean="0">
                <a:latin typeface="Times New Roman" pitchFamily="18" charset="0"/>
                <a:cs typeface="Times New Roman" pitchFamily="18" charset="0"/>
              </a:rPr>
              <a:t> </a:t>
            </a:r>
            <a:r>
              <a:rPr lang="en-US" sz="1300" b="1" dirty="0">
                <a:latin typeface="Times New Roman" pitchFamily="18" charset="0"/>
                <a:cs typeface="Times New Roman" pitchFamily="18" charset="0"/>
              </a:rPr>
              <a:t>K</a:t>
            </a:r>
            <a:r>
              <a:rPr lang="en-US" sz="1300" dirty="0"/>
              <a:t> </a:t>
            </a:r>
            <a:endParaRPr sz="1300">
              <a:latin typeface="Times New Roman"/>
              <a:cs typeface="Times New Roman"/>
            </a:endParaRPr>
          </a:p>
        </p:txBody>
      </p:sp>
      <p:sp>
        <p:nvSpPr>
          <p:cNvPr id="7" name="object 7"/>
          <p:cNvSpPr txBox="1"/>
          <p:nvPr/>
        </p:nvSpPr>
        <p:spPr>
          <a:xfrm>
            <a:off x="6603618" y="5980047"/>
            <a:ext cx="1854582" cy="661078"/>
          </a:xfrm>
          <a:prstGeom prst="rect">
            <a:avLst/>
          </a:prstGeom>
        </p:spPr>
        <p:txBody>
          <a:bodyPr vert="horz" wrap="square" lIns="0" tIns="73025" rIns="0" bIns="0" rtlCol="0">
            <a:spAutoFit/>
          </a:bodyPr>
          <a:lstStyle/>
          <a:p>
            <a:pPr marL="41275">
              <a:lnSpc>
                <a:spcPct val="100000"/>
              </a:lnSpc>
              <a:spcBef>
                <a:spcPts val="575"/>
              </a:spcBef>
            </a:pPr>
            <a:r>
              <a:rPr sz="2000" spc="-10" dirty="0">
                <a:latin typeface="Times New Roman"/>
                <a:cs typeface="Times New Roman"/>
              </a:rPr>
              <a:t>Coordinator</a:t>
            </a:r>
            <a:endParaRPr sz="2000">
              <a:latin typeface="Times New Roman"/>
              <a:cs typeface="Times New Roman"/>
            </a:endParaRPr>
          </a:p>
          <a:p>
            <a:pPr marL="12700">
              <a:lnSpc>
                <a:spcPct val="100000"/>
              </a:lnSpc>
              <a:spcBef>
                <a:spcPts val="480"/>
              </a:spcBef>
            </a:pPr>
            <a:r>
              <a:rPr lang="en-US" sz="1400" b="1" spc="-10" dirty="0" err="1" smtClean="0">
                <a:latin typeface="Times New Roman"/>
                <a:cs typeface="Times New Roman"/>
              </a:rPr>
              <a:t>Mr.SASIKUMAR</a:t>
            </a:r>
            <a:r>
              <a:rPr lang="en-US" sz="1400" b="1" spc="-10" dirty="0" smtClean="0">
                <a:latin typeface="Times New Roman"/>
                <a:cs typeface="Times New Roman"/>
              </a:rPr>
              <a:t> A N</a:t>
            </a:r>
            <a:endParaRPr sz="1400" b="1">
              <a:latin typeface="Times New Roman"/>
              <a:cs typeface="Times New Roman"/>
            </a:endParaRPr>
          </a:p>
        </p:txBody>
      </p:sp>
      <p:sp>
        <p:nvSpPr>
          <p:cNvPr id="8" name="object 8"/>
          <p:cNvSpPr txBox="1">
            <a:spLocks noGrp="1"/>
          </p:cNvSpPr>
          <p:nvPr>
            <p:ph type="title"/>
          </p:nvPr>
        </p:nvSpPr>
        <p:spPr>
          <a:xfrm>
            <a:off x="721868" y="1655825"/>
            <a:ext cx="7869555" cy="453390"/>
          </a:xfrm>
          <a:prstGeom prst="rect">
            <a:avLst/>
          </a:prstGeom>
        </p:spPr>
        <p:txBody>
          <a:bodyPr vert="horz" wrap="square" lIns="0" tIns="13335" rIns="0" bIns="0" rtlCol="0">
            <a:spAutoFit/>
          </a:bodyPr>
          <a:lstStyle/>
          <a:p>
            <a:pPr marL="12700">
              <a:lnSpc>
                <a:spcPct val="100000"/>
              </a:lnSpc>
              <a:spcBef>
                <a:spcPts val="105"/>
              </a:spcBef>
              <a:tabLst>
                <a:tab pos="2414270" algn="l"/>
              </a:tabLst>
            </a:pPr>
            <a:r>
              <a:rPr sz="2800" b="1" dirty="0">
                <a:latin typeface="Times New Roman"/>
                <a:cs typeface="Times New Roman"/>
              </a:rPr>
              <a:t>Department</a:t>
            </a:r>
            <a:r>
              <a:rPr sz="2800" b="1" spc="-45" dirty="0">
                <a:latin typeface="Times New Roman"/>
                <a:cs typeface="Times New Roman"/>
              </a:rPr>
              <a:t> </a:t>
            </a:r>
            <a:r>
              <a:rPr sz="2800" b="1" spc="-25" dirty="0">
                <a:latin typeface="Times New Roman"/>
                <a:cs typeface="Times New Roman"/>
              </a:rPr>
              <a:t>of</a:t>
            </a:r>
            <a:r>
              <a:rPr sz="2800" b="1" dirty="0">
                <a:latin typeface="Times New Roman"/>
                <a:cs typeface="Times New Roman"/>
              </a:rPr>
              <a:t>	Computer</a:t>
            </a:r>
            <a:r>
              <a:rPr sz="2800" b="1" spc="-95" dirty="0">
                <a:latin typeface="Times New Roman"/>
                <a:cs typeface="Times New Roman"/>
              </a:rPr>
              <a:t> </a:t>
            </a:r>
            <a:r>
              <a:rPr sz="2800" b="1" dirty="0">
                <a:latin typeface="Times New Roman"/>
                <a:cs typeface="Times New Roman"/>
              </a:rPr>
              <a:t>Science</a:t>
            </a:r>
            <a:r>
              <a:rPr sz="2800" b="1" spc="-220" dirty="0">
                <a:latin typeface="Times New Roman"/>
                <a:cs typeface="Times New Roman"/>
              </a:rPr>
              <a:t> </a:t>
            </a:r>
            <a:r>
              <a:rPr sz="2800" b="1" dirty="0">
                <a:latin typeface="Times New Roman"/>
                <a:cs typeface="Times New Roman"/>
              </a:rPr>
              <a:t>And</a:t>
            </a:r>
            <a:r>
              <a:rPr sz="2800" b="1" spc="-20" dirty="0">
                <a:latin typeface="Times New Roman"/>
                <a:cs typeface="Times New Roman"/>
              </a:rPr>
              <a:t> </a:t>
            </a:r>
            <a:r>
              <a:rPr sz="2800" b="1" spc="-10" dirty="0">
                <a:latin typeface="Times New Roman"/>
                <a:cs typeface="Times New Roman"/>
              </a:rPr>
              <a:t>Engineering</a:t>
            </a:r>
            <a:endParaRPr sz="28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idx="1"/>
          </p:nvPr>
        </p:nvSpPr>
        <p:spPr>
          <a:xfrm>
            <a:off x="533400" y="1066800"/>
            <a:ext cx="7872730" cy="4493538"/>
          </a:xfrm>
        </p:spPr>
        <p:txBody>
          <a:bodyPr/>
          <a:lstStyle/>
          <a:p>
            <a:pPr>
              <a:buFont typeface="Arial" pitchFamily="34" charset="0"/>
              <a:buChar char="•"/>
            </a:pPr>
            <a:r>
              <a:rPr lang="en-US" sz="2500" dirty="0" smtClean="0"/>
              <a:t>Machine Learning Models &amp; Algorithms</a:t>
            </a:r>
          </a:p>
          <a:p>
            <a:pPr>
              <a:buFont typeface="Arial" pitchFamily="34" charset="0"/>
              <a:buChar char="•"/>
            </a:pPr>
            <a:r>
              <a:rPr lang="en-US" sz="2200" b="0" dirty="0" smtClean="0"/>
              <a:t>Random Forest </a:t>
            </a:r>
          </a:p>
          <a:p>
            <a:pPr>
              <a:buFont typeface="Arial" pitchFamily="34" charset="0"/>
              <a:buChar char="•"/>
            </a:pPr>
            <a:r>
              <a:rPr lang="en-US" sz="2200" b="0" dirty="0" smtClean="0"/>
              <a:t>Support Vector Machine (SVM) </a:t>
            </a:r>
          </a:p>
          <a:p>
            <a:pPr>
              <a:buFont typeface="Arial" pitchFamily="34" charset="0"/>
              <a:buChar char="•"/>
            </a:pPr>
            <a:r>
              <a:rPr lang="en-US" sz="2200" b="0" dirty="0" smtClean="0"/>
              <a:t>Naive </a:t>
            </a:r>
            <a:r>
              <a:rPr lang="en-US" sz="2200" b="0" dirty="0" err="1" smtClean="0"/>
              <a:t>Bayes</a:t>
            </a:r>
            <a:r>
              <a:rPr lang="en-US" sz="2200" b="0" dirty="0" smtClean="0"/>
              <a:t> (</a:t>
            </a:r>
            <a:r>
              <a:rPr lang="en-US" sz="2200" b="0" dirty="0" err="1" smtClean="0"/>
              <a:t>MultinomialNB</a:t>
            </a:r>
            <a:r>
              <a:rPr lang="en-US" sz="2200" b="0" dirty="0" smtClean="0"/>
              <a:t>) </a:t>
            </a:r>
          </a:p>
          <a:p>
            <a:pPr>
              <a:buFont typeface="Arial" pitchFamily="34" charset="0"/>
              <a:buChar char="•"/>
            </a:pPr>
            <a:r>
              <a:rPr lang="en-US" sz="2200" b="0" dirty="0" smtClean="0"/>
              <a:t>Ensemble Model (Voting Classifier): Combines the predictions of RF, SVM, and NB for a final vote.</a:t>
            </a:r>
          </a:p>
          <a:p>
            <a:pPr>
              <a:buFont typeface="Arial" pitchFamily="34" charset="0"/>
              <a:buChar char="•"/>
            </a:pPr>
            <a:endParaRPr lang="en-US" sz="2200" b="0" dirty="0" smtClean="0"/>
          </a:p>
          <a:p>
            <a:pPr>
              <a:buFont typeface="Arial" pitchFamily="34" charset="0"/>
              <a:buChar char="•"/>
            </a:pPr>
            <a:r>
              <a:rPr lang="en-US" sz="2500" dirty="0" smtClean="0"/>
              <a:t>Application &amp; Deployment (As described in your report)</a:t>
            </a:r>
          </a:p>
          <a:p>
            <a:pPr>
              <a:buFont typeface="Arial" pitchFamily="34" charset="0"/>
              <a:buChar char="•"/>
            </a:pPr>
            <a:r>
              <a:rPr lang="en-US" sz="2200" b="0" dirty="0" err="1" smtClean="0"/>
              <a:t>Docker</a:t>
            </a:r>
            <a:r>
              <a:rPr lang="en-US" sz="2200" b="0" dirty="0" smtClean="0"/>
              <a:t>: Used to package the application, models, and dependencies into a container.</a:t>
            </a:r>
          </a:p>
          <a:p>
            <a:pPr>
              <a:buFont typeface="Arial" pitchFamily="34" charset="0"/>
              <a:buChar char="•"/>
            </a:pPr>
            <a:r>
              <a:rPr lang="en-US" sz="2200" b="0" dirty="0" err="1" smtClean="0"/>
              <a:t>Kubernetes</a:t>
            </a:r>
            <a:r>
              <a:rPr lang="en-US" sz="2200" b="0" dirty="0" smtClean="0"/>
              <a:t>: Mentioned as the platform to manage and scale the </a:t>
            </a:r>
            <a:r>
              <a:rPr lang="en-US" sz="2200" b="0" dirty="0" err="1" smtClean="0"/>
              <a:t>Docker</a:t>
            </a:r>
            <a:r>
              <a:rPr lang="en-US" sz="2200" b="0" dirty="0" smtClean="0"/>
              <a:t> containers in a production environment .</a:t>
            </a:r>
          </a:p>
          <a:p>
            <a:pPr>
              <a:buFont typeface="Arial" pitchFamily="34" charset="0"/>
              <a:buChar char="•"/>
            </a:pPr>
            <a:endParaRPr lang="en-US" sz="2200"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200" y="609600"/>
            <a:ext cx="7204075" cy="552715"/>
          </a:xfrm>
          <a:prstGeom prst="rect">
            <a:avLst/>
          </a:prstGeom>
        </p:spPr>
        <p:txBody>
          <a:bodyPr vert="horz" wrap="square" lIns="0" tIns="13970" rIns="0" bIns="0" rtlCol="0">
            <a:spAutoFit/>
          </a:bodyPr>
          <a:lstStyle/>
          <a:p>
            <a:pPr marL="12700" algn="ctr">
              <a:lnSpc>
                <a:spcPct val="100000"/>
              </a:lnSpc>
              <a:spcBef>
                <a:spcPts val="110"/>
              </a:spcBef>
            </a:pPr>
            <a:r>
              <a:rPr lang="en-US" sz="3500" b="1" dirty="0" smtClean="0">
                <a:latin typeface="Times New Roman"/>
                <a:cs typeface="Times New Roman"/>
              </a:rPr>
              <a:t>System Workflow</a:t>
            </a:r>
            <a:endParaRPr sz="3500">
              <a:latin typeface="Times New Roman"/>
              <a:cs typeface="Times New Roman"/>
            </a:endParaRPr>
          </a:p>
        </p:txBody>
      </p:sp>
      <p:sp>
        <p:nvSpPr>
          <p:cNvPr id="3" name="object 3"/>
          <p:cNvSpPr txBox="1"/>
          <p:nvPr/>
        </p:nvSpPr>
        <p:spPr>
          <a:xfrm>
            <a:off x="609600" y="1447800"/>
            <a:ext cx="8001000" cy="5196294"/>
          </a:xfrm>
          <a:prstGeom prst="rect">
            <a:avLst/>
          </a:prstGeom>
        </p:spPr>
        <p:txBody>
          <a:bodyPr vert="horz" wrap="square" lIns="0" tIns="12700" rIns="0" bIns="0" rtlCol="0">
            <a:spAutoFit/>
          </a:bodyPr>
          <a:lstStyle/>
          <a:p>
            <a:pPr rtl="0"/>
            <a:r>
              <a:rPr lang="en-US" sz="2400" b="1" dirty="0" smtClean="0">
                <a:latin typeface="Times New Roman" pitchFamily="18" charset="0"/>
                <a:cs typeface="Times New Roman" pitchFamily="18" charset="0"/>
              </a:rPr>
              <a:t>Input Data:</a:t>
            </a:r>
            <a:r>
              <a:rPr lang="en-US" sz="2400" dirty="0" smtClean="0">
                <a:latin typeface="Times New Roman" pitchFamily="18" charset="0"/>
                <a:cs typeface="Times New Roman" pitchFamily="18" charset="0"/>
              </a:rPr>
              <a:t> The process begins with the </a:t>
            </a:r>
            <a:r>
              <a:rPr lang="en-US" sz="2400" b="1" dirty="0" smtClean="0">
                <a:latin typeface="Times New Roman" pitchFamily="18" charset="0"/>
                <a:cs typeface="Times New Roman" pitchFamily="18" charset="0"/>
              </a:rPr>
              <a:t>News Posting Dataset</a:t>
            </a:r>
            <a:r>
              <a:rPr lang="en-US" sz="2400" dirty="0" smtClean="0">
                <a:latin typeface="Times New Roman" pitchFamily="18" charset="0"/>
                <a:cs typeface="Times New Roman" pitchFamily="18" charset="0"/>
              </a:rPr>
              <a:t>, which includes both genuine and fraudulent news advertisements.</a:t>
            </a:r>
          </a:p>
          <a:p>
            <a:pPr rtl="0"/>
            <a:endParaRPr lang="en-US" sz="2400" dirty="0" smtClean="0">
              <a:latin typeface="Times New Roman" pitchFamily="18" charset="0"/>
              <a:cs typeface="Times New Roman" pitchFamily="18" charset="0"/>
            </a:endParaRPr>
          </a:p>
          <a:p>
            <a:pPr rtl="0"/>
            <a:r>
              <a:rPr lang="en-US" sz="2400" b="1" dirty="0" smtClean="0">
                <a:latin typeface="Times New Roman" pitchFamily="18" charset="0"/>
                <a:cs typeface="Times New Roman" pitchFamily="18" charset="0"/>
              </a:rPr>
              <a:t>Data Preprocessing:</a:t>
            </a:r>
            <a:r>
              <a:rPr lang="en-US" sz="2400" dirty="0" smtClean="0">
                <a:latin typeface="Times New Roman" pitchFamily="18" charset="0"/>
                <a:cs typeface="Times New Roman" pitchFamily="18" charset="0"/>
              </a:rPr>
              <a:t> The system receives the raw posting data. It is then cleaned, formatted, and missing values are handled to create a tidy dataset suitable for analysis.</a:t>
            </a:r>
          </a:p>
          <a:p>
            <a:pPr rtl="0"/>
            <a:endParaRPr lang="en-US" sz="2400" dirty="0" smtClean="0">
              <a:latin typeface="Times New Roman" pitchFamily="18" charset="0"/>
              <a:cs typeface="Times New Roman" pitchFamily="18" charset="0"/>
            </a:endParaRPr>
          </a:p>
          <a:p>
            <a:pPr rtl="0"/>
            <a:r>
              <a:rPr lang="en-US" sz="2400" b="1" dirty="0" smtClean="0">
                <a:latin typeface="Times New Roman" pitchFamily="18" charset="0"/>
                <a:cs typeface="Times New Roman" pitchFamily="18" charset="0"/>
              </a:rPr>
              <a:t>Feature Extraction and Construction:</a:t>
            </a:r>
            <a:r>
              <a:rPr lang="en-US" sz="2400" dirty="0" smtClean="0">
                <a:latin typeface="Times New Roman" pitchFamily="18" charset="0"/>
                <a:cs typeface="Times New Roman" pitchFamily="18" charset="0"/>
              </a:rPr>
              <a:t> Following preprocessing, textual analysis is performed to extract relevant features from the news ads. This is done using two primary techniques: </a:t>
            </a:r>
            <a:r>
              <a:rPr lang="en-US" sz="2400" b="1" dirty="0" smtClean="0">
                <a:latin typeface="Times New Roman" pitchFamily="18" charset="0"/>
                <a:cs typeface="Times New Roman" pitchFamily="18" charset="0"/>
              </a:rPr>
              <a:t>Bag-of-Words (</a:t>
            </a:r>
            <a:r>
              <a:rPr lang="en-US" sz="2400" b="1" dirty="0" err="1" smtClean="0">
                <a:latin typeface="Times New Roman" pitchFamily="18" charset="0"/>
                <a:cs typeface="Times New Roman" pitchFamily="18" charset="0"/>
              </a:rPr>
              <a:t>BoW</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and </a:t>
            </a:r>
            <a:r>
              <a:rPr lang="en-US" sz="2400" b="1" dirty="0" smtClean="0">
                <a:latin typeface="Times New Roman" pitchFamily="18" charset="0"/>
                <a:cs typeface="Times New Roman" pitchFamily="18" charset="0"/>
              </a:rPr>
              <a:t>Term Frequency-Inverse Document Frequency (TF-IDF)</a:t>
            </a:r>
            <a:r>
              <a:rPr lang="en-US" sz="2400" dirty="0" smtClean="0">
                <a:latin typeface="Times New Roman" pitchFamily="18" charset="0"/>
                <a:cs typeface="Times New Roman" pitchFamily="18" charset="0"/>
              </a:rPr>
              <a:t>.</a:t>
            </a:r>
          </a:p>
          <a:p>
            <a:pPr marL="12700" marR="342900">
              <a:lnSpc>
                <a:spcPct val="100000"/>
              </a:lnSpc>
              <a:spcBef>
                <a:spcPts val="100"/>
              </a:spcBef>
            </a:pPr>
            <a:endParaRPr sz="240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idx="1"/>
          </p:nvPr>
        </p:nvSpPr>
        <p:spPr>
          <a:xfrm>
            <a:off x="533400" y="609600"/>
            <a:ext cx="7872730" cy="5909310"/>
          </a:xfrm>
        </p:spPr>
        <p:txBody>
          <a:bodyPr/>
          <a:lstStyle/>
          <a:p>
            <a:pPr rtl="0"/>
            <a:r>
              <a:rPr lang="en-US" dirty="0" smtClean="0">
                <a:latin typeface="Times New Roman" pitchFamily="18" charset="0"/>
                <a:cs typeface="Times New Roman" pitchFamily="18" charset="0"/>
              </a:rPr>
              <a:t>Model Classification: </a:t>
            </a:r>
            <a:r>
              <a:rPr lang="en-US" b="0" dirty="0" smtClean="0">
                <a:latin typeface="Times New Roman" pitchFamily="18" charset="0"/>
                <a:cs typeface="Times New Roman" pitchFamily="18" charset="0"/>
              </a:rPr>
              <a:t>The extracted features are fed into three distinct machine learning models for classification: Support Vector Machine (SVM), Random Forest, and Naive </a:t>
            </a:r>
            <a:r>
              <a:rPr lang="en-US" b="0" dirty="0" err="1" smtClean="0">
                <a:latin typeface="Times New Roman" pitchFamily="18" charset="0"/>
                <a:cs typeface="Times New Roman" pitchFamily="18" charset="0"/>
              </a:rPr>
              <a:t>Bayes</a:t>
            </a:r>
            <a:r>
              <a:rPr lang="en-US" b="0" dirty="0" smtClean="0">
                <a:latin typeface="Times New Roman" pitchFamily="18" charset="0"/>
                <a:cs typeface="Times New Roman" pitchFamily="18" charset="0"/>
              </a:rPr>
              <a:t>. Each model is trained to independently predict whether a news posting is fraudulent.</a:t>
            </a:r>
          </a:p>
          <a:p>
            <a:pPr rtl="0"/>
            <a:endParaRPr lang="en-US" b="0" dirty="0" smtClean="0">
              <a:latin typeface="Times New Roman" pitchFamily="18" charset="0"/>
              <a:cs typeface="Times New Roman" pitchFamily="18" charset="0"/>
            </a:endParaRPr>
          </a:p>
          <a:p>
            <a:pPr rtl="0"/>
            <a:r>
              <a:rPr lang="en-US" dirty="0" smtClean="0">
                <a:latin typeface="Times New Roman" pitchFamily="18" charset="0"/>
                <a:cs typeface="Times New Roman" pitchFamily="18" charset="0"/>
              </a:rPr>
              <a:t>Ensemble Prediction: </a:t>
            </a:r>
            <a:r>
              <a:rPr lang="en-US" b="0" dirty="0" smtClean="0">
                <a:latin typeface="Times New Roman" pitchFamily="18" charset="0"/>
                <a:cs typeface="Times New Roman" pitchFamily="18" charset="0"/>
              </a:rPr>
              <a:t>The individual predictions from the three models are then combined in an ensemble model. This model uses a simple majority vote to determine the final classification.</a:t>
            </a:r>
          </a:p>
          <a:p>
            <a:pPr rtl="0"/>
            <a:endParaRPr lang="en-US" b="0" dirty="0" smtClean="0">
              <a:latin typeface="Times New Roman" pitchFamily="18" charset="0"/>
              <a:cs typeface="Times New Roman" pitchFamily="18" charset="0"/>
            </a:endParaRPr>
          </a:p>
          <a:p>
            <a:pPr rtl="0"/>
            <a:r>
              <a:rPr lang="en-US" dirty="0" smtClean="0">
                <a:latin typeface="Times New Roman" pitchFamily="18" charset="0"/>
                <a:cs typeface="Times New Roman" pitchFamily="18" charset="0"/>
              </a:rPr>
              <a:t>Output: </a:t>
            </a:r>
            <a:r>
              <a:rPr lang="en-US" b="0" dirty="0" smtClean="0">
                <a:latin typeface="Times New Roman" pitchFamily="18" charset="0"/>
                <a:cs typeface="Times New Roman" pitchFamily="18" charset="0"/>
              </a:rPr>
              <a:t>Finally, the system outputs a prediction, classifying the news posting as either genuine or false. The model's performance is then evaluated using metrics like accuracy, precision, and recall.</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6910" y="480441"/>
            <a:ext cx="2709545" cy="627095"/>
          </a:xfrm>
          <a:prstGeom prst="rect">
            <a:avLst/>
          </a:prstGeom>
        </p:spPr>
        <p:txBody>
          <a:bodyPr vert="horz" wrap="square" lIns="0" tIns="11430" rIns="0" bIns="0" rtlCol="0">
            <a:spAutoFit/>
          </a:bodyPr>
          <a:lstStyle/>
          <a:p>
            <a:pPr marL="12700" algn="ctr">
              <a:lnSpc>
                <a:spcPct val="100000"/>
              </a:lnSpc>
              <a:spcBef>
                <a:spcPts val="90"/>
              </a:spcBef>
            </a:pPr>
            <a:r>
              <a:rPr sz="4000" b="1" dirty="0">
                <a:latin typeface="Times New Roman"/>
                <a:cs typeface="Times New Roman"/>
              </a:rPr>
              <a:t>Case</a:t>
            </a:r>
            <a:r>
              <a:rPr sz="4000" b="1" spc="-95" dirty="0">
                <a:latin typeface="Times New Roman"/>
                <a:cs typeface="Times New Roman"/>
              </a:rPr>
              <a:t> </a:t>
            </a:r>
            <a:r>
              <a:rPr sz="4000" b="1" spc="-10" dirty="0">
                <a:latin typeface="Times New Roman"/>
                <a:cs typeface="Times New Roman"/>
              </a:rPr>
              <a:t>Study</a:t>
            </a:r>
          </a:p>
        </p:txBody>
      </p:sp>
      <p:sp>
        <p:nvSpPr>
          <p:cNvPr id="3" name="object 3"/>
          <p:cNvSpPr txBox="1"/>
          <p:nvPr/>
        </p:nvSpPr>
        <p:spPr>
          <a:xfrm>
            <a:off x="838200" y="1371600"/>
            <a:ext cx="7405370" cy="5324535"/>
          </a:xfrm>
          <a:prstGeom prst="rect">
            <a:avLst/>
          </a:prstGeom>
        </p:spPr>
        <p:txBody>
          <a:bodyPr vert="horz" wrap="square" lIns="0" tIns="91440" rIns="0" bIns="0" rtlCol="0">
            <a:spAutoFit/>
          </a:bodyPr>
          <a:lstStyle/>
          <a:p>
            <a:r>
              <a:rPr lang="en-US" sz="2000" b="1" dirty="0" smtClean="0">
                <a:latin typeface="Times New Roman" pitchFamily="18" charset="0"/>
                <a:cs typeface="Times New Roman" pitchFamily="18" charset="0"/>
              </a:rPr>
              <a:t>Case Study: Fake News Detection</a:t>
            </a:r>
          </a:p>
          <a:p>
            <a:r>
              <a:rPr lang="en-US" sz="2000" b="1" dirty="0" smtClean="0">
                <a:latin typeface="Times New Roman" pitchFamily="18" charset="0"/>
                <a:cs typeface="Times New Roman" pitchFamily="18" charset="0"/>
              </a:rPr>
              <a:t>Project:</a:t>
            </a:r>
            <a:r>
              <a:rPr lang="en-US" sz="2000" dirty="0" smtClean="0">
                <a:latin typeface="Times New Roman" pitchFamily="18" charset="0"/>
                <a:cs typeface="Times New Roman" pitchFamily="18" charset="0"/>
              </a:rPr>
              <a:t> Fake News Detection using Machine Learning.</a:t>
            </a:r>
          </a:p>
          <a:p>
            <a:r>
              <a:rPr lang="en-US" sz="2000" b="1" dirty="0" smtClean="0">
                <a:latin typeface="Times New Roman" pitchFamily="18" charset="0"/>
                <a:cs typeface="Times New Roman" pitchFamily="18" charset="0"/>
              </a:rPr>
              <a:t>Problem:</a:t>
            </a:r>
            <a:r>
              <a:rPr lang="en-US" sz="2000" dirty="0" smtClean="0">
                <a:latin typeface="Times New Roman" pitchFamily="18" charset="0"/>
                <a:cs typeface="Times New Roman" pitchFamily="18" charset="0"/>
              </a:rPr>
              <a:t> The rapid proliferation of digital media has led to a significant challenge in managing misinformation, particularly fraudulent news postings that threaten user privacy and corporate reputations. Traditional manual fact-checking is too time-consuming and inefficient to handle this large scale.</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Dataset:</a:t>
            </a:r>
            <a:r>
              <a:rPr lang="en-US" sz="2000" dirty="0" smtClean="0">
                <a:latin typeface="Times New Roman" pitchFamily="18" charset="0"/>
                <a:cs typeface="Times New Roman" pitchFamily="18" charset="0"/>
              </a:rPr>
              <a:t> The system was trained and evaluated on the public </a:t>
            </a:r>
            <a:r>
              <a:rPr lang="en-US" sz="2000" b="1" dirty="0" smtClean="0">
                <a:latin typeface="Times New Roman" pitchFamily="18" charset="0"/>
                <a:cs typeface="Times New Roman" pitchFamily="18" charset="0"/>
              </a:rPr>
              <a:t>Employment Scam Aegean Dataset (EMSCAD)</a:t>
            </a:r>
            <a:r>
              <a:rPr lang="en-US" sz="2000" dirty="0" smtClean="0">
                <a:latin typeface="Times New Roman" pitchFamily="18" charset="0"/>
                <a:cs typeface="Times New Roman" pitchFamily="18" charset="0"/>
              </a:rPr>
              <a:t>, which contains 17,800 news advertisements.</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Methodology:</a:t>
            </a:r>
            <a:r>
              <a:rPr lang="en-US" sz="2000" dirty="0" smtClean="0">
                <a:latin typeface="Times New Roman" pitchFamily="18" charset="0"/>
                <a:cs typeface="Times New Roman" pitchFamily="18" charset="0"/>
              </a:rPr>
              <a:t> The project leverages Natural Language Processing (NLP) and supervised machine learning techniques. It uses </a:t>
            </a:r>
            <a:r>
              <a:rPr lang="en-US" sz="2000" b="1" dirty="0" smtClean="0">
                <a:latin typeface="Times New Roman" pitchFamily="18" charset="0"/>
                <a:cs typeface="Times New Roman" pitchFamily="18" charset="0"/>
              </a:rPr>
              <a:t>Bag-of-Words (</a:t>
            </a:r>
            <a:r>
              <a:rPr lang="en-US" sz="2000" b="1" dirty="0" err="1" smtClean="0">
                <a:latin typeface="Times New Roman" pitchFamily="18" charset="0"/>
                <a:cs typeface="Times New Roman" pitchFamily="18" charset="0"/>
              </a:rPr>
              <a:t>BoW</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Term Frequency-Inverse Document Frequency (TF-IDF)</a:t>
            </a:r>
            <a:r>
              <a:rPr lang="en-US" sz="2000" dirty="0" smtClean="0">
                <a:latin typeface="Times New Roman" pitchFamily="18" charset="0"/>
                <a:cs typeface="Times New Roman" pitchFamily="18" charset="0"/>
              </a:rPr>
              <a:t> to convert unstructured text into numerical features suitable for classification.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Text Placeholder 2"/>
          <p:cNvSpPr>
            <a:spLocks noGrp="1"/>
          </p:cNvSpPr>
          <p:nvPr>
            <p:ph type="body" idx="1"/>
          </p:nvPr>
        </p:nvSpPr>
        <p:spPr>
          <a:xfrm>
            <a:off x="533400" y="551145"/>
            <a:ext cx="7872730" cy="6306855"/>
          </a:xfrm>
        </p:spPr>
        <p:txBody>
          <a:bodyPr/>
          <a:lstStyle/>
          <a:p>
            <a:r>
              <a:rPr lang="en-US" dirty="0" smtClean="0">
                <a:latin typeface="Times New Roman" pitchFamily="18" charset="0"/>
                <a:cs typeface="Times New Roman" pitchFamily="18" charset="0"/>
              </a:rPr>
              <a:t>Models Implemented: </a:t>
            </a:r>
            <a:r>
              <a:rPr lang="en-US" b="0" dirty="0" smtClean="0">
                <a:latin typeface="Times New Roman" pitchFamily="18" charset="0"/>
                <a:cs typeface="Times New Roman" pitchFamily="18" charset="0"/>
              </a:rPr>
              <a:t>Four distinct machine learning models were trained and compared</a:t>
            </a:r>
            <a:r>
              <a:rPr lang="en-US" dirty="0" smtClean="0">
                <a:latin typeface="Times New Roman" pitchFamily="18" charset="0"/>
                <a:cs typeface="Times New Roman" pitchFamily="18" charset="0"/>
              </a:rPr>
              <a:t>:</a:t>
            </a:r>
          </a:p>
          <a:p>
            <a:pPr lvl="1">
              <a:buFont typeface="Arial" pitchFamily="34" charset="0"/>
              <a:buChar char="•"/>
            </a:pPr>
            <a:r>
              <a:rPr lang="en-US" dirty="0" smtClean="0">
                <a:latin typeface="Times New Roman" pitchFamily="18" charset="0"/>
                <a:cs typeface="Times New Roman" pitchFamily="18" charset="0"/>
              </a:rPr>
              <a:t>Support Vector Machine (SVM) </a:t>
            </a:r>
          </a:p>
          <a:p>
            <a:pPr lvl="1">
              <a:buFont typeface="Arial" pitchFamily="34" charset="0"/>
              <a:buChar char="•"/>
            </a:pPr>
            <a:r>
              <a:rPr lang="en-US" dirty="0" smtClean="0">
                <a:latin typeface="Times New Roman" pitchFamily="18" charset="0"/>
                <a:cs typeface="Times New Roman" pitchFamily="18" charset="0"/>
              </a:rPr>
              <a:t>Random Forest </a:t>
            </a:r>
          </a:p>
          <a:p>
            <a:pPr lvl="1">
              <a:buFont typeface="Arial" pitchFamily="34" charset="0"/>
              <a:buChar char="•"/>
            </a:pPr>
            <a:r>
              <a:rPr lang="en-US" dirty="0" smtClean="0">
                <a:latin typeface="Times New Roman" pitchFamily="18" charset="0"/>
                <a:cs typeface="Times New Roman" pitchFamily="18" charset="0"/>
              </a:rPr>
              <a:t>Naive </a:t>
            </a:r>
            <a:r>
              <a:rPr lang="en-US" dirty="0" err="1" smtClean="0">
                <a:latin typeface="Times New Roman" pitchFamily="18" charset="0"/>
                <a:cs typeface="Times New Roman" pitchFamily="18" charset="0"/>
              </a:rPr>
              <a:t>Bayes</a:t>
            </a:r>
            <a:r>
              <a:rPr lang="en-US" dirty="0" smtClean="0">
                <a:latin typeface="Times New Roman" pitchFamily="18" charset="0"/>
                <a:cs typeface="Times New Roman" pitchFamily="18" charset="0"/>
              </a:rPr>
              <a:t> </a:t>
            </a:r>
          </a:p>
          <a:p>
            <a:pPr lvl="1">
              <a:buFont typeface="Arial" pitchFamily="34" charset="0"/>
              <a:buChar char="•"/>
            </a:pPr>
            <a:r>
              <a:rPr lang="en-US" dirty="0" err="1" smtClean="0">
                <a:latin typeface="Times New Roman" pitchFamily="18" charset="0"/>
                <a:cs typeface="Times New Roman" pitchFamily="18" charset="0"/>
              </a:rPr>
              <a:t>XGBoost</a:t>
            </a:r>
            <a:r>
              <a:rPr lang="en-US" dirty="0" smtClean="0">
                <a:latin typeface="Times New Roman" pitchFamily="18" charset="0"/>
                <a:cs typeface="Times New Roman" pitchFamily="18" charset="0"/>
              </a:rPr>
              <a:t> (as a state-of-the-art benchmark) </a:t>
            </a:r>
          </a:p>
          <a:p>
            <a:pPr lvl="1"/>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Proposed Solution: </a:t>
            </a:r>
            <a:r>
              <a:rPr lang="en-US" b="0" dirty="0" smtClean="0">
                <a:latin typeface="Times New Roman" pitchFamily="18" charset="0"/>
                <a:cs typeface="Times New Roman" pitchFamily="18" charset="0"/>
              </a:rPr>
              <a:t>An Ensemble Model was created. This model combines the predictions from the three primary classifiers (SVM, Random Forest, and Naive </a:t>
            </a:r>
            <a:r>
              <a:rPr lang="en-US" b="0" dirty="0" err="1" smtClean="0">
                <a:latin typeface="Times New Roman" pitchFamily="18" charset="0"/>
                <a:cs typeface="Times New Roman" pitchFamily="18" charset="0"/>
              </a:rPr>
              <a:t>Bayes</a:t>
            </a:r>
            <a:r>
              <a:rPr lang="en-US" b="0" dirty="0" smtClean="0">
                <a:latin typeface="Times New Roman" pitchFamily="18" charset="0"/>
                <a:cs typeface="Times New Roman" pitchFamily="18" charset="0"/>
              </a:rPr>
              <a:t>) and uses a simple majority vote to make a final, more robust prediction.</a:t>
            </a:r>
          </a:p>
          <a:p>
            <a:endParaRPr lang="en-US" b="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Key Result: </a:t>
            </a:r>
            <a:r>
              <a:rPr lang="en-US" b="0" dirty="0" smtClean="0">
                <a:latin typeface="Times New Roman" pitchFamily="18" charset="0"/>
                <a:cs typeface="Times New Roman" pitchFamily="18" charset="0"/>
              </a:rPr>
              <a:t>The system demonstrated high efficiency. The final Ensemble Model achieved a superior accuracy of 98.6% , proving this methodology is a reliable and modern solution for combating online misinformation</a:t>
            </a:r>
            <a:r>
              <a:rPr lang="en-US" dirty="0" smtClean="0">
                <a:latin typeface="Times New Roman" pitchFamily="18" charset="0"/>
                <a:cs typeface="Times New Roman" pitchFamily="18" charset="0"/>
              </a:rPr>
              <a:t>.</a:t>
            </a:r>
          </a:p>
          <a:p>
            <a:pPr marL="356870" indent="-344170">
              <a:lnSpc>
                <a:spcPct val="100000"/>
              </a:lnSpc>
              <a:spcBef>
                <a:spcPts val="720"/>
              </a:spcBef>
              <a:buFont typeface="Arial MT"/>
              <a:buChar char="•"/>
              <a:tabLst>
                <a:tab pos="356870" algn="l"/>
              </a:tabLst>
            </a:pPr>
            <a:endParaRPr lang="en-US" sz="2600"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6099" y="480441"/>
            <a:ext cx="5511800" cy="627095"/>
          </a:xfrm>
          <a:prstGeom prst="rect">
            <a:avLst/>
          </a:prstGeom>
        </p:spPr>
        <p:txBody>
          <a:bodyPr vert="horz" wrap="square" lIns="0" tIns="11430" rIns="0" bIns="0" rtlCol="0">
            <a:spAutoFit/>
          </a:bodyPr>
          <a:lstStyle/>
          <a:p>
            <a:pPr marL="13970" algn="ctr">
              <a:lnSpc>
                <a:spcPct val="100000"/>
              </a:lnSpc>
              <a:spcBef>
                <a:spcPts val="90"/>
              </a:spcBef>
            </a:pPr>
            <a:r>
              <a:rPr sz="4000" b="1" spc="-60" dirty="0">
                <a:latin typeface="Times New Roman"/>
                <a:cs typeface="Times New Roman"/>
              </a:rPr>
              <a:t>Target</a:t>
            </a:r>
            <a:r>
              <a:rPr sz="4000" b="1" spc="-114" dirty="0">
                <a:latin typeface="Times New Roman"/>
                <a:cs typeface="Times New Roman"/>
              </a:rPr>
              <a:t> </a:t>
            </a:r>
            <a:r>
              <a:rPr sz="4000" b="1" dirty="0">
                <a:latin typeface="Times New Roman"/>
                <a:cs typeface="Times New Roman"/>
              </a:rPr>
              <a:t>Users</a:t>
            </a:r>
            <a:r>
              <a:rPr sz="4000" b="1" spc="-55" dirty="0">
                <a:latin typeface="Times New Roman"/>
                <a:cs typeface="Times New Roman"/>
              </a:rPr>
              <a:t> </a:t>
            </a:r>
            <a:r>
              <a:rPr sz="4000" b="1" dirty="0">
                <a:latin typeface="Times New Roman"/>
                <a:cs typeface="Times New Roman"/>
              </a:rPr>
              <a:t>&amp;</a:t>
            </a:r>
            <a:r>
              <a:rPr sz="4000" b="1" spc="-110" dirty="0">
                <a:latin typeface="Times New Roman"/>
                <a:cs typeface="Times New Roman"/>
              </a:rPr>
              <a:t> </a:t>
            </a:r>
            <a:r>
              <a:rPr sz="4000" b="1" spc="-10" dirty="0">
                <a:latin typeface="Times New Roman"/>
                <a:cs typeface="Times New Roman"/>
              </a:rPr>
              <a:t>Impact</a:t>
            </a:r>
          </a:p>
        </p:txBody>
      </p:sp>
      <p:sp>
        <p:nvSpPr>
          <p:cNvPr id="3" name="object 3"/>
          <p:cNvSpPr txBox="1"/>
          <p:nvPr/>
        </p:nvSpPr>
        <p:spPr>
          <a:xfrm>
            <a:off x="533400" y="1276985"/>
            <a:ext cx="7915909" cy="5581015"/>
          </a:xfrm>
          <a:prstGeom prst="rect">
            <a:avLst/>
          </a:prstGeom>
        </p:spPr>
        <p:txBody>
          <a:bodyPr vert="horz" wrap="square" lIns="0" tIns="12700" rIns="0" bIns="0" rtlCol="0">
            <a:spAutoFit/>
          </a:bodyPr>
          <a:lstStyle/>
          <a:p>
            <a:pPr rtl="0"/>
            <a:r>
              <a:rPr lang="en-US" sz="2000" b="1" u="sng" dirty="0" smtClean="0">
                <a:latin typeface="Times New Roman" pitchFamily="18" charset="0"/>
                <a:cs typeface="Times New Roman" pitchFamily="18" charset="0"/>
              </a:rPr>
              <a:t>Target Users</a:t>
            </a:r>
          </a:p>
          <a:p>
            <a:pPr rtl="0">
              <a:buFont typeface="Arial" pitchFamily="34" charset="0"/>
              <a:buChar char="•"/>
            </a:pPr>
            <a:r>
              <a:rPr lang="en-US" sz="1600" b="1" dirty="0" smtClean="0">
                <a:latin typeface="Times New Roman" pitchFamily="18" charset="0"/>
                <a:cs typeface="Times New Roman" pitchFamily="18" charset="0"/>
              </a:rPr>
              <a:t>Applicants / News Seekers:</a:t>
            </a:r>
            <a:r>
              <a:rPr lang="en-US" sz="1600" dirty="0" smtClean="0">
                <a:latin typeface="Times New Roman" pitchFamily="18" charset="0"/>
                <a:cs typeface="Times New Roman" pitchFamily="18" charset="0"/>
              </a:rPr>
              <a:t> Individuals looking for news, including recent graduates, who are the primary targets of fraudulent postings .</a:t>
            </a:r>
          </a:p>
          <a:p>
            <a:pPr rtl="0">
              <a:buFont typeface="Arial" pitchFamily="34" charset="0"/>
              <a:buChar char="•"/>
            </a:pPr>
            <a:r>
              <a:rPr lang="en-US" sz="1600" b="1" dirty="0" smtClean="0">
                <a:latin typeface="Times New Roman" pitchFamily="18" charset="0"/>
                <a:cs typeface="Times New Roman" pitchFamily="18" charset="0"/>
              </a:rPr>
              <a:t>Companies &amp; Corporations:</a:t>
            </a:r>
            <a:r>
              <a:rPr lang="en-US" sz="1600" dirty="0" smtClean="0">
                <a:latin typeface="Times New Roman" pitchFamily="18" charset="0"/>
                <a:cs typeface="Times New Roman" pitchFamily="18" charset="0"/>
              </a:rPr>
              <a:t> Businesses whose reputations are threatened by fraudulent news postings made in their name.</a:t>
            </a:r>
          </a:p>
          <a:p>
            <a:pPr rtl="0">
              <a:buFont typeface="Arial" pitchFamily="34" charset="0"/>
              <a:buChar char="•"/>
            </a:pPr>
            <a:r>
              <a:rPr lang="en-US" sz="1600" b="1" dirty="0" smtClean="0">
                <a:latin typeface="Times New Roman" pitchFamily="18" charset="0"/>
                <a:cs typeface="Times New Roman" pitchFamily="18" charset="0"/>
              </a:rPr>
              <a:t>Individuals &amp; Communities:</a:t>
            </a:r>
            <a:r>
              <a:rPr lang="en-US" sz="1600" dirty="0" smtClean="0">
                <a:latin typeface="Times New Roman" pitchFamily="18" charset="0"/>
                <a:cs typeface="Times New Roman" pitchFamily="18" charset="0"/>
              </a:rPr>
              <a:t> The general public whose privacy and economic well-being are at risk from online scams.</a:t>
            </a:r>
          </a:p>
          <a:p>
            <a:pPr rtl="0"/>
            <a:endParaRPr lang="en-US" sz="2000" dirty="0" smtClean="0">
              <a:latin typeface="Times New Roman" pitchFamily="18" charset="0"/>
              <a:cs typeface="Times New Roman" pitchFamily="18" charset="0"/>
            </a:endParaRPr>
          </a:p>
          <a:p>
            <a:pPr rtl="0"/>
            <a:r>
              <a:rPr lang="en-US" sz="2000" b="1" u="sng" dirty="0" smtClean="0">
                <a:latin typeface="Times New Roman" pitchFamily="18" charset="0"/>
                <a:cs typeface="Times New Roman" pitchFamily="18" charset="0"/>
              </a:rPr>
              <a:t>Impact</a:t>
            </a:r>
          </a:p>
          <a:p>
            <a:pPr rtl="0">
              <a:buFont typeface="Arial" pitchFamily="34" charset="0"/>
              <a:buChar char="•"/>
            </a:pPr>
            <a:r>
              <a:rPr lang="en-US" sz="1600" b="1" dirty="0" smtClean="0">
                <a:latin typeface="Times New Roman" pitchFamily="18" charset="0"/>
                <a:cs typeface="Times New Roman" pitchFamily="18" charset="0"/>
              </a:rPr>
              <a:t>Combats Misinformation:</a:t>
            </a:r>
            <a:r>
              <a:rPr lang="en-US" sz="1600" dirty="0" smtClean="0">
                <a:latin typeface="Times New Roman" pitchFamily="18" charset="0"/>
                <a:cs typeface="Times New Roman" pitchFamily="18" charset="0"/>
              </a:rPr>
              <a:t> Provides a reliable and modern solution to fight the spread of online misinformation.</a:t>
            </a:r>
          </a:p>
          <a:p>
            <a:pPr rtl="0">
              <a:buFont typeface="Arial" pitchFamily="34" charset="0"/>
              <a:buChar char="•"/>
            </a:pPr>
            <a:r>
              <a:rPr lang="en-US" sz="1600" b="1" dirty="0" smtClean="0">
                <a:latin typeface="Times New Roman" pitchFamily="18" charset="0"/>
                <a:cs typeface="Times New Roman" pitchFamily="18" charset="0"/>
              </a:rPr>
              <a:t>Protects Users:</a:t>
            </a:r>
            <a:r>
              <a:rPr lang="en-US" sz="1600" dirty="0" smtClean="0">
                <a:latin typeface="Times New Roman" pitchFamily="18" charset="0"/>
                <a:cs typeface="Times New Roman" pitchFamily="18" charset="0"/>
              </a:rPr>
              <a:t> Creates a safer environment for news seekers and protects applicants from recruitment fraud, data theft, and financial loss.</a:t>
            </a:r>
          </a:p>
          <a:p>
            <a:pPr rtl="0">
              <a:buFont typeface="Arial" pitchFamily="34" charset="0"/>
              <a:buChar char="•"/>
            </a:pPr>
            <a:r>
              <a:rPr lang="en-US" sz="1600" b="1" dirty="0" smtClean="0">
                <a:latin typeface="Times New Roman" pitchFamily="18" charset="0"/>
                <a:cs typeface="Times New Roman" pitchFamily="18" charset="0"/>
              </a:rPr>
              <a:t>Secures Industry:</a:t>
            </a:r>
            <a:r>
              <a:rPr lang="en-US" sz="1600" dirty="0" smtClean="0">
                <a:latin typeface="Times New Roman" pitchFamily="18" charset="0"/>
                <a:cs typeface="Times New Roman" pitchFamily="18" charset="0"/>
              </a:rPr>
              <a:t> Strengthens the security of online industry infrastructure by identifying and flagging malicious content.</a:t>
            </a:r>
          </a:p>
          <a:p>
            <a:pPr rtl="0">
              <a:buFont typeface="Arial" pitchFamily="34" charset="0"/>
              <a:buChar char="•"/>
            </a:pPr>
            <a:r>
              <a:rPr lang="en-US" sz="1600" b="1" dirty="0" smtClean="0">
                <a:latin typeface="Times New Roman" pitchFamily="18" charset="0"/>
                <a:cs typeface="Times New Roman" pitchFamily="18" charset="0"/>
              </a:rPr>
              <a:t>Safeguards Reputations:</a:t>
            </a:r>
            <a:r>
              <a:rPr lang="en-US" sz="1600" dirty="0" smtClean="0">
                <a:latin typeface="Times New Roman" pitchFamily="18" charset="0"/>
                <a:cs typeface="Times New Roman" pitchFamily="18" charset="0"/>
              </a:rPr>
              <a:t> Protects corporate reputations from being damaged by fraudulent news.</a:t>
            </a:r>
          </a:p>
          <a:p>
            <a:pPr rtl="0">
              <a:buFont typeface="Arial" pitchFamily="34" charset="0"/>
              <a:buChar char="•"/>
            </a:pPr>
            <a:r>
              <a:rPr lang="en-US" sz="1600" b="1" dirty="0" smtClean="0">
                <a:latin typeface="Times New Roman" pitchFamily="18" charset="0"/>
                <a:cs typeface="Times New Roman" pitchFamily="18" charset="0"/>
              </a:rPr>
              <a:t>Protects Individuals:</a:t>
            </a:r>
            <a:r>
              <a:rPr lang="en-US" sz="1600" dirty="0" smtClean="0">
                <a:latin typeface="Times New Roman" pitchFamily="18" charset="0"/>
                <a:cs typeface="Times New Roman" pitchFamily="18" charset="0"/>
              </a:rPr>
              <a:t> Helps protect the economic well-being and privacy of individuals within communities.</a:t>
            </a:r>
          </a:p>
          <a:p>
            <a:pPr rtl="0">
              <a:buFont typeface="Arial" pitchFamily="34" charset="0"/>
              <a:buChar char="•"/>
            </a:pPr>
            <a:r>
              <a:rPr lang="en-US" sz="1600" b="1" dirty="0" smtClean="0">
                <a:latin typeface="Times New Roman" pitchFamily="18" charset="0"/>
                <a:cs typeface="Times New Roman" pitchFamily="18" charset="0"/>
              </a:rPr>
              <a:t>High Accuracy:</a:t>
            </a:r>
            <a:r>
              <a:rPr lang="en-US" sz="1600" dirty="0" smtClean="0">
                <a:latin typeface="Times New Roman" pitchFamily="18" charset="0"/>
                <a:cs typeface="Times New Roman" pitchFamily="18" charset="0"/>
              </a:rPr>
              <a:t> The system is highly effective, with the final ensemble model achieving </a:t>
            </a:r>
            <a:r>
              <a:rPr lang="en-US" sz="1600" b="1" dirty="0" smtClean="0">
                <a:latin typeface="Times New Roman" pitchFamily="18" charset="0"/>
                <a:cs typeface="Times New Roman" pitchFamily="18" charset="0"/>
              </a:rPr>
              <a:t>98.6% accuracy</a:t>
            </a:r>
            <a:r>
              <a:rPr lang="en-US" sz="1600" dirty="0" smtClean="0">
                <a:latin typeface="Times New Roman" pitchFamily="18" charset="0"/>
                <a:cs typeface="Times New Roman" pitchFamily="18" charset="0"/>
              </a:rPr>
              <a:t>.</a:t>
            </a:r>
          </a:p>
          <a:p>
            <a:pPr marL="356870" indent="-344170">
              <a:lnSpc>
                <a:spcPct val="100000"/>
              </a:lnSpc>
              <a:spcBef>
                <a:spcPts val="100"/>
              </a:spcBef>
              <a:buFont typeface="Arial MT"/>
              <a:buChar char="•"/>
              <a:tabLst>
                <a:tab pos="356870" algn="l"/>
              </a:tabLst>
            </a:pPr>
            <a:endParaRPr sz="160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6099" y="480441"/>
            <a:ext cx="5511800" cy="627095"/>
          </a:xfrm>
          <a:prstGeom prst="rect">
            <a:avLst/>
          </a:prstGeom>
        </p:spPr>
        <p:txBody>
          <a:bodyPr vert="horz" wrap="square" lIns="0" tIns="11430" rIns="0" bIns="0" rtlCol="0">
            <a:spAutoFit/>
          </a:bodyPr>
          <a:lstStyle/>
          <a:p>
            <a:pPr marL="208915" algn="ctr">
              <a:lnSpc>
                <a:spcPct val="100000"/>
              </a:lnSpc>
              <a:spcBef>
                <a:spcPts val="90"/>
              </a:spcBef>
            </a:pPr>
            <a:r>
              <a:rPr sz="4000" b="1" dirty="0">
                <a:latin typeface="Times New Roman"/>
                <a:cs typeface="Times New Roman"/>
              </a:rPr>
              <a:t>Future</a:t>
            </a:r>
            <a:r>
              <a:rPr sz="4000" b="1" spc="-110" dirty="0">
                <a:latin typeface="Times New Roman"/>
                <a:cs typeface="Times New Roman"/>
              </a:rPr>
              <a:t> </a:t>
            </a:r>
            <a:r>
              <a:rPr sz="4000" b="1" dirty="0">
                <a:latin typeface="Times New Roman"/>
                <a:cs typeface="Times New Roman"/>
              </a:rPr>
              <a:t>Scope</a:t>
            </a:r>
            <a:r>
              <a:rPr sz="4000" b="1" spc="-105" dirty="0">
                <a:latin typeface="Times New Roman"/>
                <a:cs typeface="Times New Roman"/>
              </a:rPr>
              <a:t> </a:t>
            </a:r>
            <a:r>
              <a:rPr sz="4000" b="1" dirty="0">
                <a:latin typeface="Times New Roman"/>
                <a:cs typeface="Times New Roman"/>
              </a:rPr>
              <a:t>/</a:t>
            </a:r>
            <a:r>
              <a:rPr sz="4000" b="1" spc="-150" dirty="0">
                <a:latin typeface="Times New Roman"/>
                <a:cs typeface="Times New Roman"/>
              </a:rPr>
              <a:t> </a:t>
            </a:r>
            <a:r>
              <a:rPr sz="4000" b="1" spc="-10" dirty="0">
                <a:latin typeface="Times New Roman"/>
                <a:cs typeface="Times New Roman"/>
              </a:rPr>
              <a:t>Vision</a:t>
            </a:r>
          </a:p>
        </p:txBody>
      </p:sp>
      <p:sp>
        <p:nvSpPr>
          <p:cNvPr id="3" name="object 3"/>
          <p:cNvSpPr txBox="1">
            <a:spLocks noGrp="1"/>
          </p:cNvSpPr>
          <p:nvPr>
            <p:ph type="body" idx="1"/>
          </p:nvPr>
        </p:nvSpPr>
        <p:spPr>
          <a:xfrm>
            <a:off x="536244" y="1551432"/>
            <a:ext cx="7872730" cy="3892732"/>
          </a:xfrm>
          <a:prstGeom prst="rect">
            <a:avLst/>
          </a:prstGeom>
        </p:spPr>
        <p:txBody>
          <a:bodyPr vert="horz" wrap="square" lIns="0" tIns="85725" rIns="0" bIns="0" rtlCol="0">
            <a:spAutoFit/>
          </a:bodyPr>
          <a:lstStyle/>
          <a:p>
            <a:pPr marL="356870" indent="-344170">
              <a:lnSpc>
                <a:spcPct val="100000"/>
              </a:lnSpc>
              <a:spcBef>
                <a:spcPts val="675"/>
              </a:spcBef>
              <a:buFont typeface="Arial MT"/>
              <a:buChar char="•"/>
              <a:tabLst>
                <a:tab pos="356870" algn="l"/>
              </a:tabLst>
            </a:pPr>
            <a:r>
              <a:rPr lang="en-US" sz="2500" b="0" spc="-10" dirty="0" smtClean="0">
                <a:latin typeface="Times New Roman" pitchFamily="18" charset="0"/>
                <a:cs typeface="Times New Roman" pitchFamily="18" charset="0"/>
              </a:rPr>
              <a:t>Future iterations of the algorithm could deliver superior outcomes using hybrid ways to achieve the same goals.</a:t>
            </a:r>
          </a:p>
          <a:p>
            <a:pPr marL="356870" indent="-344170">
              <a:lnSpc>
                <a:spcPct val="100000"/>
              </a:lnSpc>
              <a:spcBef>
                <a:spcPts val="675"/>
              </a:spcBef>
              <a:buFont typeface="Arial MT"/>
              <a:buChar char="•"/>
              <a:tabLst>
                <a:tab pos="356870" algn="l"/>
              </a:tabLst>
            </a:pPr>
            <a:r>
              <a:rPr lang="en-US" sz="2500" b="0" spc="-10" dirty="0" smtClean="0">
                <a:latin typeface="Times New Roman" pitchFamily="18" charset="0"/>
                <a:cs typeface="Times New Roman" pitchFamily="18" charset="0"/>
              </a:rPr>
              <a:t>In the future, the prototype's effectiveness and accuracy can be improved to a certain extent.</a:t>
            </a:r>
          </a:p>
          <a:p>
            <a:pPr marL="356870" indent="-344170">
              <a:lnSpc>
                <a:spcPct val="100000"/>
              </a:lnSpc>
              <a:spcBef>
                <a:spcPts val="675"/>
              </a:spcBef>
              <a:buFont typeface="Arial MT"/>
              <a:buChar char="•"/>
              <a:tabLst>
                <a:tab pos="356870" algn="l"/>
              </a:tabLst>
            </a:pPr>
            <a:r>
              <a:rPr lang="en-US" sz="2500" b="0" spc="-10" dirty="0" smtClean="0">
                <a:latin typeface="Times New Roman" pitchFamily="18" charset="0"/>
                <a:cs typeface="Times New Roman" pitchFamily="18" charset="0"/>
              </a:rPr>
              <a:t>The user interface can also be improved.</a:t>
            </a:r>
          </a:p>
          <a:p>
            <a:pPr marL="356870" indent="-344170">
              <a:lnSpc>
                <a:spcPct val="100000"/>
              </a:lnSpc>
              <a:spcBef>
                <a:spcPts val="675"/>
              </a:spcBef>
              <a:buFont typeface="Arial MT"/>
              <a:buChar char="•"/>
              <a:tabLst>
                <a:tab pos="356870" algn="l"/>
              </a:tabLst>
            </a:pPr>
            <a:r>
              <a:rPr lang="en-US" sz="2500" b="0" spc="-10" dirty="0" smtClean="0">
                <a:latin typeface="Times New Roman" pitchFamily="18" charset="0"/>
                <a:cs typeface="Times New Roman" pitchFamily="18" charset="0"/>
              </a:rPr>
              <a:t>Furthermore, hybridized optimization techniques can be used to increase the model's prediction ability for detecting e-recruitment fraud</a:t>
            </a:r>
          </a:p>
          <a:p>
            <a:pPr marL="356870" indent="-344170">
              <a:lnSpc>
                <a:spcPct val="100000"/>
              </a:lnSpc>
              <a:spcBef>
                <a:spcPts val="675"/>
              </a:spcBef>
              <a:buFont typeface="Arial MT"/>
              <a:buChar char="•"/>
              <a:tabLst>
                <a:tab pos="356870" algn="l"/>
              </a:tabLst>
            </a:pPr>
            <a:endParaRPr b="0" spc="-10" dirty="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6099" y="480441"/>
            <a:ext cx="5511800" cy="627095"/>
          </a:xfrm>
          <a:prstGeom prst="rect">
            <a:avLst/>
          </a:prstGeom>
        </p:spPr>
        <p:txBody>
          <a:bodyPr vert="horz" wrap="square" lIns="0" tIns="11430" rIns="0" bIns="0" rtlCol="0">
            <a:spAutoFit/>
          </a:bodyPr>
          <a:lstStyle/>
          <a:p>
            <a:pPr marL="56515" algn="ctr">
              <a:lnSpc>
                <a:spcPct val="100000"/>
              </a:lnSpc>
              <a:spcBef>
                <a:spcPts val="90"/>
              </a:spcBef>
            </a:pPr>
            <a:r>
              <a:rPr sz="4000" b="1" dirty="0">
                <a:latin typeface="Times New Roman"/>
                <a:cs typeface="Times New Roman"/>
              </a:rPr>
              <a:t>Base</a:t>
            </a:r>
            <a:r>
              <a:rPr sz="4000" b="1" spc="-65" dirty="0">
                <a:latin typeface="Times New Roman"/>
                <a:cs typeface="Times New Roman"/>
              </a:rPr>
              <a:t> </a:t>
            </a:r>
            <a:r>
              <a:rPr sz="4000" b="1" spc="-10" dirty="0">
                <a:latin typeface="Times New Roman"/>
                <a:cs typeface="Times New Roman"/>
              </a:rPr>
              <a:t>paper/References</a:t>
            </a:r>
          </a:p>
        </p:txBody>
      </p:sp>
      <p:sp>
        <p:nvSpPr>
          <p:cNvPr id="3" name="object 3"/>
          <p:cNvSpPr txBox="1"/>
          <p:nvPr/>
        </p:nvSpPr>
        <p:spPr>
          <a:xfrm>
            <a:off x="838200" y="1371600"/>
            <a:ext cx="7316470" cy="5633592"/>
          </a:xfrm>
          <a:prstGeom prst="rect">
            <a:avLst/>
          </a:prstGeom>
        </p:spPr>
        <p:txBody>
          <a:bodyPr vert="horz" wrap="square" lIns="0" tIns="61594" rIns="0" bIns="0" rtlCol="0">
            <a:spAutoFit/>
          </a:bodyPr>
          <a:lstStyle/>
          <a:p>
            <a:r>
              <a:rPr lang="en-US" sz="1600" b="1" u="sng" dirty="0" smtClean="0">
                <a:latin typeface="Times New Roman" pitchFamily="18" charset="0"/>
                <a:cs typeface="Times New Roman" pitchFamily="18" charset="0"/>
              </a:rPr>
              <a:t>Base Paper</a:t>
            </a:r>
          </a:p>
          <a:p>
            <a:r>
              <a:rPr lang="en-US" sz="1600" b="1" dirty="0" err="1" smtClean="0">
                <a:latin typeface="Times New Roman" pitchFamily="18" charset="0"/>
                <a:cs typeface="Times New Roman" pitchFamily="18" charset="0"/>
              </a:rPr>
              <a:t>Santhiya</a:t>
            </a:r>
            <a:r>
              <a:rPr lang="en-US" sz="1600" b="1" dirty="0" smtClean="0">
                <a:latin typeface="Times New Roman" pitchFamily="18" charset="0"/>
                <a:cs typeface="Times New Roman" pitchFamily="18" charset="0"/>
              </a:rPr>
              <a:t>, P., </a:t>
            </a:r>
            <a:r>
              <a:rPr lang="en-US" sz="1600" b="1" dirty="0" err="1" smtClean="0">
                <a:latin typeface="Times New Roman" pitchFamily="18" charset="0"/>
                <a:cs typeface="Times New Roman" pitchFamily="18" charset="0"/>
              </a:rPr>
              <a:t>Kavitha</a:t>
            </a:r>
            <a:r>
              <a:rPr lang="en-US" sz="1600" b="1" dirty="0" smtClean="0">
                <a:latin typeface="Times New Roman" pitchFamily="18" charset="0"/>
                <a:cs typeface="Times New Roman" pitchFamily="18" charset="0"/>
              </a:rPr>
              <a:t>, S., </a:t>
            </a:r>
            <a:r>
              <a:rPr lang="en-US" sz="1600" b="1" dirty="0" err="1" smtClean="0">
                <a:latin typeface="Times New Roman" pitchFamily="18" charset="0"/>
                <a:cs typeface="Times New Roman" pitchFamily="18" charset="0"/>
              </a:rPr>
              <a:t>Aravindh</a:t>
            </a:r>
            <a:r>
              <a:rPr lang="en-US" sz="1600" b="1" dirty="0" smtClean="0">
                <a:latin typeface="Times New Roman" pitchFamily="18" charset="0"/>
                <a:cs typeface="Times New Roman" pitchFamily="18" charset="0"/>
              </a:rPr>
              <a:t>, T., et al. (2023). "FAKE NEWS DETECTION USING MACHINE LEARNING."</a:t>
            </a:r>
            <a:endParaRPr lang="en-US"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In </a:t>
            </a:r>
            <a:r>
              <a:rPr lang="en-US" sz="1600" i="1" dirty="0" smtClean="0">
                <a:latin typeface="Times New Roman" pitchFamily="18" charset="0"/>
                <a:cs typeface="Times New Roman" pitchFamily="18" charset="0"/>
              </a:rPr>
              <a:t>Proceedings of the 2023 International Conference on Computer Communication and Informatics (ICCCI)</a:t>
            </a:r>
            <a:r>
              <a:rPr lang="en-US" sz="1600" dirty="0" smtClean="0">
                <a:latin typeface="Times New Roman" pitchFamily="18" charset="0"/>
                <a:cs typeface="Times New Roman" pitchFamily="18" charset="0"/>
              </a:rPr>
              <a:t> .</a:t>
            </a:r>
          </a:p>
          <a:p>
            <a:pPr lvl="1"/>
            <a:r>
              <a:rPr lang="en-US" sz="1600" dirty="0" smtClean="0">
                <a:latin typeface="Times New Roman" pitchFamily="18" charset="0"/>
                <a:cs typeface="Times New Roman" pitchFamily="18" charset="0"/>
              </a:rPr>
              <a:t>Your report identifies this as the base paper for your project, using the EMSCAD dataset and the ensemble methodology.</a:t>
            </a:r>
          </a:p>
          <a:p>
            <a:pPr lvl="1"/>
            <a:endParaRPr lang="en-US" sz="1600" dirty="0" smtClean="0">
              <a:latin typeface="Times New Roman" pitchFamily="18" charset="0"/>
              <a:cs typeface="Times New Roman" pitchFamily="18" charset="0"/>
            </a:endParaRPr>
          </a:p>
          <a:p>
            <a:r>
              <a:rPr lang="en-US" sz="1600" b="1" u="sng" dirty="0" smtClean="0">
                <a:latin typeface="Times New Roman" pitchFamily="18" charset="0"/>
                <a:cs typeface="Times New Roman" pitchFamily="18" charset="0"/>
              </a:rPr>
              <a:t>Key References</a:t>
            </a:r>
          </a:p>
          <a:p>
            <a:r>
              <a:rPr lang="en-US" sz="1600" b="1" dirty="0" err="1" smtClean="0">
                <a:latin typeface="Times New Roman" pitchFamily="18" charset="0"/>
                <a:cs typeface="Times New Roman" pitchFamily="18" charset="0"/>
              </a:rPr>
              <a:t>Vidros</a:t>
            </a:r>
            <a:r>
              <a:rPr lang="en-US" sz="1600" b="1" dirty="0" smtClean="0">
                <a:latin typeface="Times New Roman" pitchFamily="18" charset="0"/>
                <a:cs typeface="Times New Roman" pitchFamily="18" charset="0"/>
              </a:rPr>
              <a:t>, S., </a:t>
            </a:r>
            <a:r>
              <a:rPr lang="en-US" sz="1600" b="1" dirty="0" err="1" smtClean="0">
                <a:latin typeface="Times New Roman" pitchFamily="18" charset="0"/>
                <a:cs typeface="Times New Roman" pitchFamily="18" charset="0"/>
              </a:rPr>
              <a:t>Kolias</a:t>
            </a:r>
            <a:r>
              <a:rPr lang="en-US" sz="1600" b="1" dirty="0" smtClean="0">
                <a:latin typeface="Times New Roman" pitchFamily="18" charset="0"/>
                <a:cs typeface="Times New Roman" pitchFamily="18" charset="0"/>
              </a:rPr>
              <a:t>, C., </a:t>
            </a:r>
            <a:r>
              <a:rPr lang="en-US" sz="1600" b="1" dirty="0" err="1" smtClean="0">
                <a:latin typeface="Times New Roman" pitchFamily="18" charset="0"/>
                <a:cs typeface="Times New Roman" pitchFamily="18" charset="0"/>
              </a:rPr>
              <a:t>Kambourakis</a:t>
            </a:r>
            <a:r>
              <a:rPr lang="en-US" sz="1600" b="1" dirty="0" smtClean="0">
                <a:latin typeface="Times New Roman" pitchFamily="18" charset="0"/>
                <a:cs typeface="Times New Roman" pitchFamily="18" charset="0"/>
              </a:rPr>
              <a:t>, G., &amp; </a:t>
            </a:r>
            <a:r>
              <a:rPr lang="en-US" sz="1600" b="1" dirty="0" err="1" smtClean="0">
                <a:latin typeface="Times New Roman" pitchFamily="18" charset="0"/>
                <a:cs typeface="Times New Roman" pitchFamily="18" charset="0"/>
              </a:rPr>
              <a:t>Akoglu</a:t>
            </a:r>
            <a:r>
              <a:rPr lang="en-US" sz="1600" b="1" dirty="0" smtClean="0">
                <a:latin typeface="Times New Roman" pitchFamily="18" charset="0"/>
                <a:cs typeface="Times New Roman" pitchFamily="18" charset="0"/>
              </a:rPr>
              <a:t>, L. (2017). "Automatic detection of online recruitment frauds: Characteristics, methods, and a public dataset."</a:t>
            </a:r>
            <a:endParaRPr lang="en-US"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This is the paper that introduced the </a:t>
            </a:r>
            <a:r>
              <a:rPr lang="en-US" sz="1600" b="1" dirty="0" smtClean="0">
                <a:latin typeface="Times New Roman" pitchFamily="18" charset="0"/>
                <a:cs typeface="Times New Roman" pitchFamily="18" charset="0"/>
              </a:rPr>
              <a:t>EMSCAD dataset</a:t>
            </a:r>
            <a:r>
              <a:rPr lang="en-US" sz="1600" dirty="0" smtClean="0">
                <a:latin typeface="Times New Roman" pitchFamily="18" charset="0"/>
                <a:cs typeface="Times New Roman" pitchFamily="18" charset="0"/>
              </a:rPr>
              <a:t> used in your project.</a:t>
            </a:r>
          </a:p>
          <a:p>
            <a:r>
              <a:rPr lang="en-US" sz="1600" b="1" dirty="0" smtClean="0">
                <a:latin typeface="Times New Roman" pitchFamily="18" charset="0"/>
                <a:cs typeface="Times New Roman" pitchFamily="18" charset="0"/>
              </a:rPr>
              <a:t>Ahmad, I., </a:t>
            </a:r>
            <a:r>
              <a:rPr lang="en-US" sz="1600" b="1" dirty="0" err="1" smtClean="0">
                <a:latin typeface="Times New Roman" pitchFamily="18" charset="0"/>
                <a:cs typeface="Times New Roman" pitchFamily="18" charset="0"/>
              </a:rPr>
              <a:t>Yousaf</a:t>
            </a:r>
            <a:r>
              <a:rPr lang="en-US" sz="1600" b="1" dirty="0" smtClean="0">
                <a:latin typeface="Times New Roman" pitchFamily="18" charset="0"/>
                <a:cs typeface="Times New Roman" pitchFamily="18" charset="0"/>
              </a:rPr>
              <a:t>, M., et al. (2020). "Fake News Detection Using Machine Learning Ensemble Methods."</a:t>
            </a:r>
            <a:endParaRPr lang="en-US"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Supports your use of ensemble methods for fake news detection .</a:t>
            </a:r>
          </a:p>
          <a:p>
            <a:r>
              <a:rPr lang="en-US" sz="1600" b="1" dirty="0" err="1" smtClean="0">
                <a:latin typeface="Times New Roman" pitchFamily="18" charset="0"/>
                <a:cs typeface="Times New Roman" pitchFamily="18" charset="0"/>
              </a:rPr>
              <a:t>Choudhary</a:t>
            </a:r>
            <a:r>
              <a:rPr lang="en-US" sz="1600" b="1" dirty="0" smtClean="0">
                <a:latin typeface="Times New Roman" pitchFamily="18" charset="0"/>
                <a:cs typeface="Times New Roman" pitchFamily="18" charset="0"/>
              </a:rPr>
              <a:t>, A., &amp; </a:t>
            </a:r>
            <a:r>
              <a:rPr lang="en-US" sz="1600" b="1" dirty="0" err="1" smtClean="0">
                <a:latin typeface="Times New Roman" pitchFamily="18" charset="0"/>
                <a:cs typeface="Times New Roman" pitchFamily="18" charset="0"/>
              </a:rPr>
              <a:t>Arora</a:t>
            </a:r>
            <a:r>
              <a:rPr lang="en-US" sz="1600" b="1" dirty="0" smtClean="0">
                <a:latin typeface="Times New Roman" pitchFamily="18" charset="0"/>
                <a:cs typeface="Times New Roman" pitchFamily="18" charset="0"/>
              </a:rPr>
              <a:t>, A. (2021). "Linguistic feature based learning model for fake news detection and classification."</a:t>
            </a:r>
            <a:endParaRPr lang="en-US"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A key paper on using linguistic features, relevant to your NLP approach .</a:t>
            </a:r>
          </a:p>
          <a:p>
            <a:r>
              <a:rPr lang="en-US" sz="1600" b="1" dirty="0" smtClean="0">
                <a:latin typeface="Times New Roman" pitchFamily="18" charset="0"/>
                <a:cs typeface="Times New Roman" pitchFamily="18" charset="0"/>
              </a:rPr>
              <a:t>Sharma, U., Saran, S., &amp; </a:t>
            </a:r>
            <a:r>
              <a:rPr lang="en-US" sz="1600" b="1" dirty="0" err="1" smtClean="0">
                <a:latin typeface="Times New Roman" pitchFamily="18" charset="0"/>
                <a:cs typeface="Times New Roman" pitchFamily="18" charset="0"/>
              </a:rPr>
              <a:t>Patil</a:t>
            </a:r>
            <a:r>
              <a:rPr lang="en-US" sz="1600" b="1" dirty="0" smtClean="0">
                <a:latin typeface="Times New Roman" pitchFamily="18" charset="0"/>
                <a:cs typeface="Times New Roman" pitchFamily="18" charset="0"/>
              </a:rPr>
              <a:t>, S. M. (2021). "Fake News Detection using Machine Learning Algorithms."</a:t>
            </a:r>
            <a:endParaRPr lang="en-US" sz="1600" dirty="0" smtClean="0">
              <a:latin typeface="Times New Roman" pitchFamily="18" charset="0"/>
              <a:cs typeface="Times New Roman" pitchFamily="18" charset="0"/>
            </a:endParaRPr>
          </a:p>
          <a:p>
            <a:pPr lvl="1"/>
            <a:r>
              <a:rPr lang="en-US" sz="1600" dirty="0" smtClean="0">
                <a:latin typeface="Times New Roman" pitchFamily="18" charset="0"/>
                <a:cs typeface="Times New Roman" pitchFamily="18" charset="0"/>
              </a:rPr>
              <a:t>Discusses the use of ML algorithms for this problem, similar to your own work .</a:t>
            </a:r>
          </a:p>
          <a:p>
            <a:pPr marL="259079" marR="5080" indent="-70485">
              <a:lnSpc>
                <a:spcPts val="3030"/>
              </a:lnSpc>
              <a:spcBef>
                <a:spcPts val="484"/>
              </a:spcBef>
            </a:pPr>
            <a:endParaRPr sz="160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1000" y="17474"/>
            <a:ext cx="8688577" cy="6921125"/>
          </a:xfrm>
          <a:prstGeom prst="rect">
            <a:avLst/>
          </a:prstGeom>
        </p:spPr>
        <p:txBody>
          <a:bodyPr vert="horz" wrap="square" lIns="0" tIns="13970" rIns="0" bIns="0" rtlCol="0">
            <a:spAutoFit/>
          </a:bodyPr>
          <a:lstStyle/>
          <a:p>
            <a:pPr marL="164465">
              <a:lnSpc>
                <a:spcPct val="100000"/>
              </a:lnSpc>
              <a:spcBef>
                <a:spcPts val="440"/>
              </a:spcBef>
            </a:pPr>
            <a:endParaRPr lang="en-US" sz="4400" b="1" dirty="0" smtClean="0">
              <a:latin typeface="Times New Roman"/>
              <a:cs typeface="Times New Roman"/>
            </a:endParaRPr>
          </a:p>
          <a:p>
            <a:pPr marL="164465" algn="ctr">
              <a:lnSpc>
                <a:spcPct val="100000"/>
              </a:lnSpc>
              <a:spcBef>
                <a:spcPts val="440"/>
              </a:spcBef>
            </a:pPr>
            <a:r>
              <a:rPr sz="3800" b="1" smtClean="0">
                <a:latin typeface="Times New Roman"/>
                <a:cs typeface="Times New Roman"/>
              </a:rPr>
              <a:t>PROJECT</a:t>
            </a:r>
            <a:r>
              <a:rPr sz="3800" b="1" spc="-260" smtClean="0">
                <a:latin typeface="Times New Roman"/>
                <a:cs typeface="Times New Roman"/>
              </a:rPr>
              <a:t> </a:t>
            </a:r>
            <a:r>
              <a:rPr sz="3800" b="1" spc="-10" smtClean="0">
                <a:latin typeface="Times New Roman"/>
                <a:cs typeface="Times New Roman"/>
              </a:rPr>
              <a:t>IMPROVEMENTS</a:t>
            </a:r>
          </a:p>
          <a:p>
            <a:pPr rtl="0">
              <a:buFont typeface="Arial" pitchFamily="34" charset="0"/>
              <a:buChar char="•"/>
            </a:pPr>
            <a:r>
              <a:rPr lang="en-US" sz="2200" b="1" dirty="0" smtClean="0">
                <a:latin typeface="Times New Roman" pitchFamily="18" charset="0"/>
                <a:cs typeface="Times New Roman" pitchFamily="18" charset="0"/>
              </a:rPr>
              <a:t>Drawbacks / Limitations</a:t>
            </a:r>
          </a:p>
          <a:p>
            <a:pPr rtl="0"/>
            <a:r>
              <a:rPr lang="en-US" sz="2000" b="1" dirty="0" smtClean="0">
                <a:latin typeface="Times New Roman" pitchFamily="18" charset="0"/>
                <a:cs typeface="Times New Roman" pitchFamily="18" charset="0"/>
              </a:rPr>
              <a:t>Class Imbalance:</a:t>
            </a:r>
            <a:r>
              <a:rPr lang="en-US" sz="2000" dirty="0" smtClean="0">
                <a:latin typeface="Times New Roman" pitchFamily="18" charset="0"/>
                <a:cs typeface="Times New Roman" pitchFamily="18" charset="0"/>
              </a:rPr>
              <a:t> The dataset is naturally imbalanced, with a very small percentage of fraudulent ads compared to legitimate ones, which is a key technical challenge for training .</a:t>
            </a:r>
          </a:p>
          <a:p>
            <a:pPr rtl="0"/>
            <a:r>
              <a:rPr lang="en-US" sz="2000" b="1" dirty="0" smtClean="0">
                <a:latin typeface="Times New Roman" pitchFamily="18" charset="0"/>
                <a:cs typeface="Times New Roman" pitchFamily="18" charset="0"/>
              </a:rPr>
              <a:t>Subtle Feature Identification:</a:t>
            </a:r>
            <a:r>
              <a:rPr lang="en-US" sz="2000" dirty="0" smtClean="0">
                <a:latin typeface="Times New Roman" pitchFamily="18" charset="0"/>
                <a:cs typeface="Times New Roman" pitchFamily="18" charset="0"/>
              </a:rPr>
              <a:t> It can be difficult for the model to identify the </a:t>
            </a:r>
            <a:r>
              <a:rPr lang="en-US" sz="2000" i="1" dirty="0" smtClean="0">
                <a:latin typeface="Times New Roman" pitchFamily="18" charset="0"/>
                <a:cs typeface="Times New Roman" pitchFamily="18" charset="0"/>
              </a:rPr>
              <a:t>subtle patterns</a:t>
            </a:r>
            <a:r>
              <a:rPr lang="en-US" sz="2000" dirty="0" smtClean="0">
                <a:latin typeface="Times New Roman" pitchFamily="18" charset="0"/>
                <a:cs typeface="Times New Roman" pitchFamily="18" charset="0"/>
              </a:rPr>
              <a:t> in textual content and organizational details that signal a scam .</a:t>
            </a:r>
          </a:p>
          <a:p>
            <a:pPr rtl="0"/>
            <a:r>
              <a:rPr lang="en-US" sz="2000" b="1" dirty="0" smtClean="0">
                <a:latin typeface="Times New Roman" pitchFamily="18" charset="0"/>
                <a:cs typeface="Times New Roman" pitchFamily="18" charset="0"/>
              </a:rPr>
              <a:t>Scope Limitation:</a:t>
            </a:r>
            <a:r>
              <a:rPr lang="en-US" sz="2000" dirty="0" smtClean="0">
                <a:latin typeface="Times New Roman" pitchFamily="18" charset="0"/>
                <a:cs typeface="Times New Roman" pitchFamily="18" charset="0"/>
              </a:rPr>
              <a:t> The system's effectiveness is based on its training data; the report notes that "not all </a:t>
            </a:r>
            <a:r>
              <a:rPr lang="en-US" sz="2000" dirty="0" err="1" smtClean="0">
                <a:latin typeface="Times New Roman" pitchFamily="18" charset="0"/>
                <a:cs typeface="Times New Roman" pitchFamily="18" charset="0"/>
              </a:rPr>
              <a:t>phoney</a:t>
            </a:r>
            <a:r>
              <a:rPr lang="en-US" sz="2000" dirty="0" smtClean="0">
                <a:latin typeface="Times New Roman" pitchFamily="18" charset="0"/>
                <a:cs typeface="Times New Roman" pitchFamily="18" charset="0"/>
              </a:rPr>
              <a:t> news will spread via online networking sites".</a:t>
            </a:r>
          </a:p>
          <a:p>
            <a:pPr rtl="0"/>
            <a:endParaRPr lang="en-US" sz="2000" dirty="0" smtClean="0">
              <a:latin typeface="Times New Roman" pitchFamily="18" charset="0"/>
              <a:cs typeface="Times New Roman" pitchFamily="18" charset="0"/>
            </a:endParaRPr>
          </a:p>
          <a:p>
            <a:pPr rtl="0">
              <a:buFont typeface="Arial" pitchFamily="34" charset="0"/>
              <a:buChar char="•"/>
            </a:pPr>
            <a:r>
              <a:rPr lang="en-US" sz="2200" b="1" dirty="0" smtClean="0">
                <a:latin typeface="Times New Roman" pitchFamily="18" charset="0"/>
                <a:cs typeface="Times New Roman" pitchFamily="18" charset="0"/>
              </a:rPr>
              <a:t>Future Scope (Improvements)</a:t>
            </a:r>
          </a:p>
          <a:p>
            <a:pPr rtl="0"/>
            <a:r>
              <a:rPr lang="en-US" sz="2000" b="1" dirty="0" smtClean="0">
                <a:latin typeface="Times New Roman" pitchFamily="18" charset="0"/>
                <a:cs typeface="Times New Roman" pitchFamily="18" charset="0"/>
              </a:rPr>
              <a:t>Improve Accuracy:</a:t>
            </a:r>
            <a:r>
              <a:rPr lang="en-US" sz="2000" dirty="0" smtClean="0">
                <a:latin typeface="Times New Roman" pitchFamily="18" charset="0"/>
                <a:cs typeface="Times New Roman" pitchFamily="18" charset="0"/>
              </a:rPr>
              <a:t> The prototype's effectiveness and accuracy can be improved further.</a:t>
            </a:r>
          </a:p>
          <a:p>
            <a:pPr rtl="0"/>
            <a:r>
              <a:rPr lang="en-US" sz="2000" b="1" dirty="0" smtClean="0">
                <a:latin typeface="Times New Roman" pitchFamily="18" charset="0"/>
                <a:cs typeface="Times New Roman" pitchFamily="18" charset="0"/>
              </a:rPr>
              <a:t>Enhance User Interface:</a:t>
            </a:r>
            <a:r>
              <a:rPr lang="en-US" sz="2000" dirty="0" smtClean="0">
                <a:latin typeface="Times New Roman" pitchFamily="18" charset="0"/>
                <a:cs typeface="Times New Roman" pitchFamily="18" charset="0"/>
              </a:rPr>
              <a:t> The user interface can be improved for a better user experience.</a:t>
            </a:r>
          </a:p>
          <a:p>
            <a:pPr rtl="0"/>
            <a:r>
              <a:rPr lang="en-US" sz="2000" b="1" dirty="0" smtClean="0">
                <a:latin typeface="Times New Roman" pitchFamily="18" charset="0"/>
                <a:cs typeface="Times New Roman" pitchFamily="18" charset="0"/>
              </a:rPr>
              <a:t>Use Hybrid Methods:</a:t>
            </a:r>
            <a:r>
              <a:rPr lang="en-US" sz="2000" dirty="0" smtClean="0">
                <a:latin typeface="Times New Roman" pitchFamily="18" charset="0"/>
                <a:cs typeface="Times New Roman" pitchFamily="18" charset="0"/>
              </a:rPr>
              <a:t> Future iterations could use "hybrid ways" or "hybridized optimization techniques" to deliver superior outcomes and increase prediction ability.</a:t>
            </a:r>
          </a:p>
          <a:p>
            <a:pPr marL="12700">
              <a:lnSpc>
                <a:spcPct val="100000"/>
              </a:lnSpc>
              <a:spcBef>
                <a:spcPts val="2110"/>
              </a:spcBef>
            </a:pPr>
            <a:endParaRPr sz="2000" smtClean="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577" y="480441"/>
            <a:ext cx="5990590" cy="550151"/>
          </a:xfrm>
          <a:prstGeom prst="rect">
            <a:avLst/>
          </a:prstGeom>
        </p:spPr>
        <p:txBody>
          <a:bodyPr vert="horz" wrap="square" lIns="0" tIns="11430" rIns="0" bIns="0" rtlCol="0">
            <a:spAutoFit/>
          </a:bodyPr>
          <a:lstStyle/>
          <a:p>
            <a:pPr marL="12700" algn="ctr">
              <a:lnSpc>
                <a:spcPct val="100000"/>
              </a:lnSpc>
              <a:spcBef>
                <a:spcPts val="90"/>
              </a:spcBef>
            </a:pPr>
            <a:r>
              <a:rPr sz="3500" b="1" dirty="0">
                <a:latin typeface="Times New Roman"/>
                <a:cs typeface="Times New Roman"/>
              </a:rPr>
              <a:t>BASE</a:t>
            </a:r>
            <a:r>
              <a:rPr sz="3500" b="1" spc="-140" dirty="0">
                <a:latin typeface="Times New Roman"/>
                <a:cs typeface="Times New Roman"/>
              </a:rPr>
              <a:t> </a:t>
            </a:r>
            <a:r>
              <a:rPr sz="3500" b="1" spc="-55" dirty="0">
                <a:latin typeface="Times New Roman"/>
                <a:cs typeface="Times New Roman"/>
              </a:rPr>
              <a:t>PAPER</a:t>
            </a:r>
            <a:r>
              <a:rPr sz="3500" b="1" spc="-140" dirty="0">
                <a:latin typeface="Times New Roman"/>
                <a:cs typeface="Times New Roman"/>
              </a:rPr>
              <a:t> </a:t>
            </a:r>
            <a:r>
              <a:rPr sz="3500" b="1" spc="-25" dirty="0">
                <a:latin typeface="Times New Roman"/>
                <a:cs typeface="Times New Roman"/>
              </a:rPr>
              <a:t>DETAILS</a:t>
            </a:r>
          </a:p>
        </p:txBody>
      </p:sp>
      <p:sp>
        <p:nvSpPr>
          <p:cNvPr id="5" name="object 5"/>
          <p:cNvSpPr txBox="1"/>
          <p:nvPr/>
        </p:nvSpPr>
        <p:spPr>
          <a:xfrm>
            <a:off x="990600" y="1752600"/>
            <a:ext cx="6701155" cy="3689472"/>
          </a:xfrm>
          <a:prstGeom prst="rect">
            <a:avLst/>
          </a:prstGeom>
        </p:spPr>
        <p:txBody>
          <a:bodyPr vert="horz" wrap="square" lIns="0" tIns="13970" rIns="0" bIns="0" rtlCol="0">
            <a:spAutoFit/>
          </a:bodyPr>
          <a:lstStyle/>
          <a:p>
            <a:r>
              <a:rPr lang="en-US" sz="2400" b="1" dirty="0" smtClean="0">
                <a:latin typeface="Times New Roman" pitchFamily="18" charset="0"/>
                <a:cs typeface="Times New Roman" pitchFamily="18" charset="0"/>
              </a:rPr>
              <a:t>Title:</a:t>
            </a:r>
            <a:r>
              <a:rPr lang="en-US" sz="2400" dirty="0" smtClean="0">
                <a:latin typeface="Times New Roman" pitchFamily="18" charset="0"/>
                <a:cs typeface="Times New Roman" pitchFamily="18" charset="0"/>
              </a:rPr>
              <a:t> "FAKE NEWS DETECTION USING MACHINE LEARNING" </a:t>
            </a:r>
          </a:p>
          <a:p>
            <a:endParaRPr lang="en-US" sz="2400"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Authors: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Santhiya</a:t>
            </a:r>
            <a:r>
              <a:rPr lang="en-US" sz="2400" dirty="0" smtClean="0">
                <a:latin typeface="Times New Roman" pitchFamily="18" charset="0"/>
                <a:cs typeface="Times New Roman" pitchFamily="18" charset="0"/>
              </a:rPr>
              <a:t>, P., </a:t>
            </a:r>
            <a:r>
              <a:rPr lang="en-US" sz="2400" dirty="0" err="1" smtClean="0">
                <a:latin typeface="Times New Roman" pitchFamily="18" charset="0"/>
                <a:cs typeface="Times New Roman" pitchFamily="18" charset="0"/>
              </a:rPr>
              <a:t>Kavitha</a:t>
            </a:r>
            <a:r>
              <a:rPr lang="en-US" sz="2400" dirty="0" smtClean="0">
                <a:latin typeface="Times New Roman" pitchFamily="18" charset="0"/>
                <a:cs typeface="Times New Roman" pitchFamily="18" charset="0"/>
              </a:rPr>
              <a:t>, S., </a:t>
            </a:r>
            <a:r>
              <a:rPr lang="en-US" sz="2400" dirty="0" err="1" smtClean="0">
                <a:latin typeface="Times New Roman" pitchFamily="18" charset="0"/>
                <a:cs typeface="Times New Roman" pitchFamily="18" charset="0"/>
              </a:rPr>
              <a:t>Aravindh</a:t>
            </a:r>
            <a:r>
              <a:rPr lang="en-US" sz="2400" dirty="0" smtClean="0">
                <a:latin typeface="Times New Roman" pitchFamily="18" charset="0"/>
                <a:cs typeface="Times New Roman" pitchFamily="18" charset="0"/>
              </a:rPr>
              <a:t>, T., </a:t>
            </a:r>
            <a:r>
              <a:rPr lang="en-US" sz="2400" dirty="0" err="1" smtClean="0">
                <a:latin typeface="Times New Roman" pitchFamily="18" charset="0"/>
                <a:cs typeface="Times New Roman" pitchFamily="18" charset="0"/>
              </a:rPr>
              <a:t>Archana</a:t>
            </a:r>
            <a:r>
              <a:rPr lang="en-US" sz="2400" dirty="0" smtClean="0">
                <a:latin typeface="Times New Roman" pitchFamily="18" charset="0"/>
                <a:cs typeface="Times New Roman" pitchFamily="18" charset="0"/>
              </a:rPr>
              <a:t>, S., &amp; Praveen, A. V. </a:t>
            </a:r>
          </a:p>
          <a:p>
            <a:r>
              <a:rPr lang="en-US" sz="2400" b="1" dirty="0" smtClean="0">
                <a:latin typeface="Times New Roman" pitchFamily="18" charset="0"/>
                <a:cs typeface="Times New Roman" pitchFamily="18" charset="0"/>
              </a:rPr>
              <a:t>Publisher / Conference:</a:t>
            </a:r>
            <a:r>
              <a:rPr lang="en-US" sz="2400" dirty="0" smtClean="0">
                <a:latin typeface="Times New Roman" pitchFamily="18" charset="0"/>
                <a:cs typeface="Times New Roman" pitchFamily="18" charset="0"/>
              </a:rPr>
              <a:t> Proceedings of the 2023 International Conference on Computer Communication and Informatics (ICCCI) </a:t>
            </a:r>
          </a:p>
          <a:p>
            <a:r>
              <a:rPr lang="en-US" sz="2400" b="1" dirty="0" smtClean="0">
                <a:latin typeface="Times New Roman" pitchFamily="18" charset="0"/>
                <a:cs typeface="Times New Roman" pitchFamily="18" charset="0"/>
              </a:rPr>
              <a:t>Link (DOI):</a:t>
            </a:r>
            <a:r>
              <a:rPr lang="en-US" sz="2400" dirty="0" smtClean="0">
                <a:latin typeface="Times New Roman" pitchFamily="18" charset="0"/>
                <a:cs typeface="Times New Roman" pitchFamily="18" charset="0"/>
              </a:rPr>
              <a:t> 10.1109/ICCCI56745.2023.10128339 </a:t>
            </a:r>
          </a:p>
          <a:p>
            <a:pPr marL="83185">
              <a:lnSpc>
                <a:spcPct val="100000"/>
              </a:lnSpc>
              <a:spcBef>
                <a:spcPts val="110"/>
              </a:spcBef>
            </a:pPr>
            <a:endParaRPr sz="220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1239520">
              <a:lnSpc>
                <a:spcPct val="100000"/>
              </a:lnSpc>
              <a:spcBef>
                <a:spcPts val="90"/>
              </a:spcBef>
            </a:pPr>
            <a:r>
              <a:rPr b="1" spc="-10" dirty="0">
                <a:latin typeface="Times New Roman"/>
                <a:cs typeface="Times New Roman"/>
              </a:rPr>
              <a:t>ABSTRACT</a:t>
            </a:r>
          </a:p>
        </p:txBody>
      </p:sp>
      <p:sp>
        <p:nvSpPr>
          <p:cNvPr id="3" name="object 3"/>
          <p:cNvSpPr txBox="1"/>
          <p:nvPr/>
        </p:nvSpPr>
        <p:spPr>
          <a:xfrm>
            <a:off x="536244" y="1588389"/>
            <a:ext cx="7977505" cy="4978927"/>
          </a:xfrm>
          <a:prstGeom prst="rect">
            <a:avLst/>
          </a:prstGeom>
        </p:spPr>
        <p:txBody>
          <a:bodyPr vert="horz" wrap="square" lIns="0" tIns="53975" rIns="0" bIns="0" rtlCol="0">
            <a:spAutoFit/>
          </a:bodyPr>
          <a:lstStyle/>
          <a:p>
            <a:pPr marL="356870" marR="394970" indent="-344805">
              <a:lnSpc>
                <a:spcPts val="2590"/>
              </a:lnSpc>
              <a:spcBef>
                <a:spcPts val="425"/>
              </a:spcBef>
              <a:buFont typeface="Arial MT"/>
              <a:buChar char="•"/>
              <a:tabLst>
                <a:tab pos="356870" algn="l"/>
              </a:tabLst>
            </a:pPr>
            <a:r>
              <a:rPr lang="en-US" sz="2400" b="1" dirty="0" smtClean="0">
                <a:latin typeface="Times New Roman"/>
                <a:cs typeface="Times New Roman"/>
              </a:rPr>
              <a:t>Objective</a:t>
            </a:r>
            <a:r>
              <a:rPr lang="en-US" sz="2400" dirty="0" smtClean="0">
                <a:latin typeface="Times New Roman"/>
                <a:cs typeface="Times New Roman"/>
              </a:rPr>
              <a:t>: To create an intelligent system using NLP and machine learning to accurately distinguish between real and fraudulent news postings.</a:t>
            </a:r>
          </a:p>
          <a:p>
            <a:pPr marL="356870" marR="394970" indent="-344805">
              <a:lnSpc>
                <a:spcPts val="2590"/>
              </a:lnSpc>
              <a:spcBef>
                <a:spcPts val="425"/>
              </a:spcBef>
              <a:buFont typeface="Arial MT"/>
              <a:buChar char="•"/>
              <a:tabLst>
                <a:tab pos="356870" algn="l"/>
              </a:tabLst>
            </a:pPr>
            <a:r>
              <a:rPr lang="en-US" sz="2400" b="1" dirty="0" smtClean="0">
                <a:latin typeface="Times New Roman"/>
                <a:cs typeface="Times New Roman"/>
              </a:rPr>
              <a:t>Dataset</a:t>
            </a:r>
            <a:r>
              <a:rPr lang="en-US" sz="2400" dirty="0" smtClean="0">
                <a:latin typeface="Times New Roman"/>
                <a:cs typeface="Times New Roman"/>
              </a:rPr>
              <a:t>: The system was trained and evaluated using the public Employment Scam Aegean Dataset (EMSCAD).</a:t>
            </a:r>
          </a:p>
          <a:p>
            <a:pPr marL="356870" marR="394970" indent="-344805">
              <a:lnSpc>
                <a:spcPts val="2590"/>
              </a:lnSpc>
              <a:spcBef>
                <a:spcPts val="425"/>
              </a:spcBef>
              <a:buFont typeface="Arial MT"/>
              <a:buChar char="•"/>
              <a:tabLst>
                <a:tab pos="356870" algn="l"/>
              </a:tabLst>
            </a:pPr>
            <a:r>
              <a:rPr lang="en-US" sz="2400" b="1" dirty="0" smtClean="0">
                <a:latin typeface="Times New Roman"/>
                <a:cs typeface="Times New Roman"/>
              </a:rPr>
              <a:t>Methods</a:t>
            </a:r>
            <a:r>
              <a:rPr lang="en-US" sz="2400" dirty="0" smtClean="0">
                <a:latin typeface="Times New Roman"/>
                <a:cs typeface="Times New Roman"/>
              </a:rPr>
              <a:t>: It uses Bag-of-Words (</a:t>
            </a:r>
            <a:r>
              <a:rPr lang="en-US" sz="2400" dirty="0" err="1" smtClean="0">
                <a:latin typeface="Times New Roman"/>
                <a:cs typeface="Times New Roman"/>
              </a:rPr>
              <a:t>BoW</a:t>
            </a:r>
            <a:r>
              <a:rPr lang="en-US" sz="2400" dirty="0" smtClean="0">
                <a:latin typeface="Times New Roman"/>
                <a:cs typeface="Times New Roman"/>
              </a:rPr>
              <a:t>) and TF-IDF to convert news text into numerical features for analysis.</a:t>
            </a:r>
          </a:p>
          <a:p>
            <a:pPr marL="356870" marR="394970" indent="-344805">
              <a:lnSpc>
                <a:spcPts val="2590"/>
              </a:lnSpc>
              <a:spcBef>
                <a:spcPts val="425"/>
              </a:spcBef>
              <a:buFont typeface="Arial MT"/>
              <a:buChar char="•"/>
              <a:tabLst>
                <a:tab pos="356870" algn="l"/>
              </a:tabLst>
            </a:pPr>
            <a:r>
              <a:rPr lang="en-US" sz="2400" b="1" dirty="0" smtClean="0">
                <a:latin typeface="Times New Roman"/>
                <a:cs typeface="Times New Roman"/>
              </a:rPr>
              <a:t>Models</a:t>
            </a:r>
            <a:r>
              <a:rPr lang="en-US" sz="2400" dirty="0" smtClean="0">
                <a:latin typeface="Times New Roman"/>
                <a:cs typeface="Times New Roman"/>
              </a:rPr>
              <a:t>: The project compares four ML models: Support Vector Machine (SVM), Random Forest, Naive </a:t>
            </a:r>
            <a:r>
              <a:rPr lang="en-US" sz="2400" dirty="0" err="1" smtClean="0">
                <a:latin typeface="Times New Roman"/>
                <a:cs typeface="Times New Roman"/>
              </a:rPr>
              <a:t>Bayes</a:t>
            </a:r>
            <a:r>
              <a:rPr lang="en-US" sz="2400" dirty="0" smtClean="0">
                <a:latin typeface="Times New Roman"/>
                <a:cs typeface="Times New Roman"/>
              </a:rPr>
              <a:t>, and </a:t>
            </a:r>
            <a:r>
              <a:rPr lang="en-US" sz="2400" dirty="0" err="1" smtClean="0">
                <a:latin typeface="Times New Roman"/>
                <a:cs typeface="Times New Roman"/>
              </a:rPr>
              <a:t>XGBoost</a:t>
            </a:r>
            <a:r>
              <a:rPr lang="en-US" sz="2400" dirty="0" smtClean="0">
                <a:latin typeface="Times New Roman"/>
                <a:cs typeface="Times New Roman"/>
              </a:rPr>
              <a:t>.</a:t>
            </a:r>
          </a:p>
          <a:p>
            <a:pPr marL="356870" marR="394970" indent="-344805">
              <a:lnSpc>
                <a:spcPts val="2590"/>
              </a:lnSpc>
              <a:spcBef>
                <a:spcPts val="425"/>
              </a:spcBef>
              <a:buFont typeface="Arial MT"/>
              <a:buChar char="•"/>
              <a:tabLst>
                <a:tab pos="356870" algn="l"/>
              </a:tabLst>
            </a:pPr>
            <a:r>
              <a:rPr lang="en-US" sz="2400" b="1" dirty="0" smtClean="0">
                <a:latin typeface="Times New Roman"/>
                <a:cs typeface="Times New Roman"/>
              </a:rPr>
              <a:t>Results: </a:t>
            </a:r>
            <a:r>
              <a:rPr lang="en-US" sz="2400" dirty="0" smtClean="0">
                <a:latin typeface="Times New Roman"/>
                <a:cs typeface="Times New Roman"/>
              </a:rPr>
              <a:t>A final ensemble model, combining SVM, RF, and NB, achieved a superior accuracy of 98.6% in detecting fake news.</a:t>
            </a:r>
          </a:p>
          <a:p>
            <a:pPr marL="356870" marR="394970" indent="-344805">
              <a:lnSpc>
                <a:spcPts val="2590"/>
              </a:lnSpc>
              <a:spcBef>
                <a:spcPts val="425"/>
              </a:spcBef>
              <a:buFont typeface="Arial MT"/>
              <a:buChar char="•"/>
              <a:tabLst>
                <a:tab pos="356870" algn="l"/>
              </a:tabLst>
            </a:pPr>
            <a:endParaRPr sz="24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934" y="300989"/>
            <a:ext cx="6851015" cy="552074"/>
          </a:xfrm>
          <a:prstGeom prst="rect">
            <a:avLst/>
          </a:prstGeom>
        </p:spPr>
        <p:txBody>
          <a:bodyPr vert="horz" wrap="square" lIns="0" tIns="13335" rIns="0" bIns="0" rtlCol="0">
            <a:spAutoFit/>
          </a:bodyPr>
          <a:lstStyle/>
          <a:p>
            <a:pPr marL="12700" algn="ctr">
              <a:lnSpc>
                <a:spcPct val="100000"/>
              </a:lnSpc>
              <a:spcBef>
                <a:spcPts val="105"/>
              </a:spcBef>
            </a:pPr>
            <a:r>
              <a:rPr sz="3500" b="1" dirty="0">
                <a:latin typeface="Times New Roman"/>
                <a:cs typeface="Times New Roman"/>
              </a:rPr>
              <a:t>ARCHITECTURE</a:t>
            </a:r>
            <a:r>
              <a:rPr sz="3500" b="1" spc="-75" dirty="0">
                <a:latin typeface="Times New Roman"/>
                <a:cs typeface="Times New Roman"/>
              </a:rPr>
              <a:t> </a:t>
            </a:r>
            <a:r>
              <a:rPr sz="3500" b="1" spc="-10" dirty="0">
                <a:latin typeface="Times New Roman"/>
                <a:cs typeface="Times New Roman"/>
              </a:rPr>
              <a:t>DIAGRAM</a:t>
            </a:r>
            <a:endParaRPr sz="3500">
              <a:latin typeface="Times New Roman"/>
              <a:cs typeface="Times New Roman"/>
            </a:endParaRPr>
          </a:p>
        </p:txBody>
      </p:sp>
      <p:pic>
        <p:nvPicPr>
          <p:cNvPr id="3" name="object 3"/>
          <p:cNvPicPr/>
          <p:nvPr/>
        </p:nvPicPr>
        <p:blipFill>
          <a:blip r:embed="rId2"/>
          <a:srcRect t="21431" r="894" b="20500"/>
          <a:stretch>
            <a:fillRect/>
          </a:stretch>
        </p:blipFill>
        <p:spPr>
          <a:xfrm>
            <a:off x="0" y="1066800"/>
            <a:ext cx="8686800" cy="52578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685800"/>
            <a:ext cx="6870701" cy="1384995"/>
          </a:xfrm>
        </p:spPr>
        <p:txBody>
          <a:bodyPr/>
          <a:lstStyle/>
          <a:p>
            <a:r>
              <a:rPr lang="en-US" sz="4500" dirty="0" smtClean="0"/>
              <a:t>LITERATURE SURVEY</a:t>
            </a:r>
            <a:endParaRPr lang="en-US" sz="4500" dirty="0"/>
          </a:p>
        </p:txBody>
      </p:sp>
      <p:sp>
        <p:nvSpPr>
          <p:cNvPr id="3" name="Text Placeholder 2"/>
          <p:cNvSpPr>
            <a:spLocks noGrp="1"/>
          </p:cNvSpPr>
          <p:nvPr>
            <p:ph type="body" idx="1"/>
          </p:nvPr>
        </p:nvSpPr>
        <p:spPr>
          <a:xfrm>
            <a:off x="536244" y="1551432"/>
            <a:ext cx="7872730" cy="369332"/>
          </a:xfrm>
        </p:spPr>
        <p:txBody>
          <a:bodyPr/>
          <a:lstStyle/>
          <a:p>
            <a:r>
              <a:rPr lang="en-US" dirty="0" smtClean="0"/>
              <a:t> </a:t>
            </a:r>
            <a:endParaRPr lang="en-US" dirty="0"/>
          </a:p>
        </p:txBody>
      </p:sp>
      <p:pic>
        <p:nvPicPr>
          <p:cNvPr id="4" name="Picture 3" descr="Screenshot (131).png"/>
          <p:cNvPicPr>
            <a:picLocks noChangeAspect="1"/>
          </p:cNvPicPr>
          <p:nvPr/>
        </p:nvPicPr>
        <p:blipFill>
          <a:blip r:embed="rId2"/>
          <a:srcRect l="15000" t="14444" r="28333" b="50000"/>
          <a:stretch>
            <a:fillRect/>
          </a:stretch>
        </p:blipFill>
        <p:spPr>
          <a:xfrm>
            <a:off x="457200" y="2133600"/>
            <a:ext cx="8394700" cy="4191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31).png"/>
          <p:cNvPicPr>
            <a:picLocks noChangeAspect="1"/>
          </p:cNvPicPr>
          <p:nvPr/>
        </p:nvPicPr>
        <p:blipFill>
          <a:blip r:embed="rId2"/>
          <a:srcRect l="14167" t="49140" r="26667" b="5555"/>
          <a:stretch>
            <a:fillRect/>
          </a:stretch>
        </p:blipFill>
        <p:spPr>
          <a:xfrm>
            <a:off x="304800" y="914400"/>
            <a:ext cx="8534400" cy="5257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468120">
              <a:lnSpc>
                <a:spcPct val="100000"/>
              </a:lnSpc>
              <a:spcBef>
                <a:spcPts val="105"/>
              </a:spcBef>
            </a:pPr>
            <a:r>
              <a:rPr sz="4000" b="1" spc="-10" dirty="0">
                <a:latin typeface="Times New Roman"/>
                <a:cs typeface="Times New Roman"/>
              </a:rPr>
              <a:t>MODULES</a:t>
            </a:r>
            <a:endParaRPr sz="4000">
              <a:latin typeface="Times New Roman"/>
              <a:cs typeface="Times New Roman"/>
            </a:endParaRPr>
          </a:p>
        </p:txBody>
      </p:sp>
      <p:sp>
        <p:nvSpPr>
          <p:cNvPr id="3" name="object 3"/>
          <p:cNvSpPr txBox="1"/>
          <p:nvPr/>
        </p:nvSpPr>
        <p:spPr>
          <a:xfrm>
            <a:off x="536244" y="1557908"/>
            <a:ext cx="7947025" cy="4519827"/>
          </a:xfrm>
          <a:prstGeom prst="rect">
            <a:avLst/>
          </a:prstGeom>
        </p:spPr>
        <p:txBody>
          <a:bodyPr vert="horz" wrap="square" lIns="0" tIns="13335" rIns="0" bIns="0" rtlCol="0">
            <a:spAutoFit/>
          </a:bodyPr>
          <a:lstStyle/>
          <a:p>
            <a:r>
              <a:rPr lang="en-US" b="1" dirty="0" smtClean="0">
                <a:latin typeface="Times New Roman" pitchFamily="18" charset="0"/>
                <a:cs typeface="Times New Roman" pitchFamily="18" charset="0"/>
              </a:rPr>
              <a:t>Module 1: Data Preprocessing and Feature Engineering</a:t>
            </a:r>
          </a:p>
          <a:p>
            <a:r>
              <a:rPr lang="en-US" dirty="0" smtClean="0">
                <a:latin typeface="Times New Roman" pitchFamily="18" charset="0"/>
                <a:cs typeface="Times New Roman" pitchFamily="18" charset="0"/>
              </a:rPr>
              <a:t>This module transforms the raw news posting text into a clean, numerical format that the machine learning models can understand.</a:t>
            </a:r>
          </a:p>
          <a:p>
            <a:r>
              <a:rPr lang="en-US" b="1" dirty="0" smtClean="0">
                <a:latin typeface="Times New Roman" pitchFamily="18" charset="0"/>
                <a:cs typeface="Times New Roman" pitchFamily="18" charset="0"/>
              </a:rPr>
              <a:t>Key Points:</a:t>
            </a:r>
            <a:endParaRPr lang="en-US"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Data Input:</a:t>
            </a:r>
            <a:r>
              <a:rPr lang="en-US" dirty="0" smtClean="0">
                <a:latin typeface="Times New Roman" pitchFamily="18" charset="0"/>
                <a:cs typeface="Times New Roman" pitchFamily="18" charset="0"/>
              </a:rPr>
              <a:t> Uses the </a:t>
            </a:r>
            <a:r>
              <a:rPr lang="en-US" b="1" dirty="0" smtClean="0">
                <a:latin typeface="Times New Roman" pitchFamily="18" charset="0"/>
                <a:cs typeface="Times New Roman" pitchFamily="18" charset="0"/>
              </a:rPr>
              <a:t>EMSCAD dataset</a:t>
            </a:r>
            <a:r>
              <a:rPr lang="en-US" dirty="0" smtClean="0">
                <a:latin typeface="Times New Roman" pitchFamily="18" charset="0"/>
                <a:cs typeface="Times New Roman" pitchFamily="18" charset="0"/>
              </a:rPr>
              <a:t> (17,800 news ads).</a:t>
            </a:r>
          </a:p>
          <a:p>
            <a:pPr lvl="1"/>
            <a:r>
              <a:rPr lang="en-US" b="1" dirty="0" smtClean="0">
                <a:latin typeface="Times New Roman" pitchFamily="18" charset="0"/>
                <a:cs typeface="Times New Roman" pitchFamily="18" charset="0"/>
              </a:rPr>
              <a:t>Data Cleaning:</a:t>
            </a:r>
            <a:r>
              <a:rPr lang="en-US" dirty="0" smtClean="0">
                <a:latin typeface="Times New Roman" pitchFamily="18" charset="0"/>
                <a:cs typeface="Times New Roman" pitchFamily="18" charset="0"/>
              </a:rPr>
              <a:t> Cleans the text by converting it to lowercase, removing punctuation, and filtering out common "</a:t>
            </a:r>
            <a:r>
              <a:rPr lang="en-US" dirty="0" err="1" smtClean="0">
                <a:latin typeface="Times New Roman" pitchFamily="18" charset="0"/>
                <a:cs typeface="Times New Roman" pitchFamily="18" charset="0"/>
              </a:rPr>
              <a:t>stopwords</a:t>
            </a:r>
            <a:r>
              <a:rPr lang="en-US" dirty="0" smtClean="0">
                <a:latin typeface="Times New Roman" pitchFamily="18" charset="0"/>
                <a:cs typeface="Times New Roman" pitchFamily="18" charset="0"/>
              </a:rPr>
              <a:t>" (like 'the', 'is', 'a') .</a:t>
            </a:r>
          </a:p>
          <a:p>
            <a:pPr lvl="1"/>
            <a:r>
              <a:rPr lang="en-US" b="1" dirty="0" smtClean="0">
                <a:latin typeface="Times New Roman" pitchFamily="18" charset="0"/>
                <a:cs typeface="Times New Roman" pitchFamily="18" charset="0"/>
              </a:rPr>
              <a:t>Feature Construction:</a:t>
            </a:r>
            <a:r>
              <a:rPr lang="en-US" dirty="0" smtClean="0">
                <a:latin typeface="Times New Roman" pitchFamily="18" charset="0"/>
                <a:cs typeface="Times New Roman" pitchFamily="18" charset="0"/>
              </a:rPr>
              <a:t> New features are created, such as text length or whether a company profile is missing.</a:t>
            </a:r>
          </a:p>
          <a:p>
            <a:r>
              <a:rPr lang="en-US" b="1" dirty="0" smtClean="0">
                <a:latin typeface="Times New Roman" pitchFamily="18" charset="0"/>
                <a:cs typeface="Times New Roman" pitchFamily="18" charset="0"/>
              </a:rPr>
              <a:t>Examples of Techniques:</a:t>
            </a:r>
            <a:endParaRPr lang="en-US"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Bag-of-Words (</a:t>
            </a:r>
            <a:r>
              <a:rPr lang="en-US" b="1" dirty="0" err="1" smtClean="0">
                <a:latin typeface="Times New Roman" pitchFamily="18" charset="0"/>
                <a:cs typeface="Times New Roman" pitchFamily="18" charset="0"/>
              </a:rPr>
              <a:t>BoW</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Represents text as a collection of its word frequencies, ignoring grammar.</a:t>
            </a:r>
          </a:p>
          <a:p>
            <a:pPr lvl="1"/>
            <a:r>
              <a:rPr lang="en-US" b="1" dirty="0" smtClean="0">
                <a:latin typeface="Times New Roman" pitchFamily="18" charset="0"/>
                <a:cs typeface="Times New Roman" pitchFamily="18" charset="0"/>
              </a:rPr>
              <a:t>Term Frequency-Inverse Document Frequency (TF-IDF):</a:t>
            </a:r>
            <a:r>
              <a:rPr lang="en-US" dirty="0" smtClean="0">
                <a:latin typeface="Times New Roman" pitchFamily="18" charset="0"/>
                <a:cs typeface="Times New Roman" pitchFamily="18" charset="0"/>
              </a:rPr>
              <a:t> A statistical metric that evaluates how important a word is to a specific document in relation to the entire collection of documents.</a:t>
            </a:r>
          </a:p>
          <a:p>
            <a:pPr marL="356870" indent="-344170">
              <a:lnSpc>
                <a:spcPct val="100000"/>
              </a:lnSpc>
              <a:spcBef>
                <a:spcPts val="105"/>
              </a:spcBef>
              <a:buFont typeface="Arial MT"/>
              <a:buChar char="•"/>
              <a:tabLst>
                <a:tab pos="356870" algn="l"/>
              </a:tabLst>
            </a:pPr>
            <a:endParaRPr sz="22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5965" y="667258"/>
            <a:ext cx="8257540" cy="5257850"/>
          </a:xfrm>
          <a:prstGeom prst="rect">
            <a:avLst/>
          </a:prstGeom>
        </p:spPr>
        <p:txBody>
          <a:bodyPr vert="horz" wrap="square" lIns="0" tIns="12700" rIns="0" bIns="0" rtlCol="0">
            <a:spAutoFit/>
          </a:bodyPr>
          <a:lstStyle/>
          <a:p>
            <a:r>
              <a:rPr lang="en-US" sz="2000" b="1" dirty="0" smtClean="0">
                <a:latin typeface="Times New Roman" pitchFamily="18" charset="0"/>
                <a:cs typeface="Times New Roman" pitchFamily="18" charset="0"/>
              </a:rPr>
              <a:t>Module 2: Classification Models</a:t>
            </a:r>
          </a:p>
          <a:p>
            <a:r>
              <a:rPr lang="en-US" sz="2000" dirty="0" smtClean="0">
                <a:latin typeface="Times New Roman" pitchFamily="18" charset="0"/>
                <a:cs typeface="Times New Roman" pitchFamily="18" charset="0"/>
              </a:rPr>
              <a:t>This module contains the core predictive logic. It uses several machine learning algorithms to classify the news postings as either "Genuine" or "Fraudulent" .</a:t>
            </a:r>
          </a:p>
          <a:p>
            <a:r>
              <a:rPr lang="en-US" sz="2000" b="1" dirty="0" smtClean="0">
                <a:latin typeface="Times New Roman" pitchFamily="18" charset="0"/>
                <a:cs typeface="Times New Roman" pitchFamily="18" charset="0"/>
              </a:rPr>
              <a:t>Key Points:</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It implements, trains, and compares different supervised learning models.</a:t>
            </a:r>
          </a:p>
          <a:p>
            <a:pPr lvl="1"/>
            <a:r>
              <a:rPr lang="en-US" sz="2000" dirty="0" smtClean="0">
                <a:latin typeface="Times New Roman" pitchFamily="18" charset="0"/>
                <a:cs typeface="Times New Roman" pitchFamily="18" charset="0"/>
              </a:rPr>
              <a:t>It includes a high-performance model as a benchmark.</a:t>
            </a:r>
          </a:p>
          <a:p>
            <a:r>
              <a:rPr lang="en-US" sz="2000" b="1" dirty="0" smtClean="0">
                <a:latin typeface="Times New Roman" pitchFamily="18" charset="0"/>
                <a:cs typeface="Times New Roman" pitchFamily="18" charset="0"/>
              </a:rPr>
              <a:t>Examples of Models Used:</a:t>
            </a:r>
            <a:endParaRPr lang="en-US" sz="2000"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Random Forest:</a:t>
            </a:r>
            <a:r>
              <a:rPr lang="en-US" sz="2000" dirty="0" smtClean="0">
                <a:latin typeface="Times New Roman" pitchFamily="18" charset="0"/>
                <a:cs typeface="Times New Roman" pitchFamily="18" charset="0"/>
              </a:rPr>
              <a:t> An ensemble model that builds multiple decision trees and uses their collective vote. It's effective on large datasets and achieved over </a:t>
            </a:r>
            <a:r>
              <a:rPr lang="en-US" sz="2000" b="1" dirty="0" smtClean="0">
                <a:latin typeface="Times New Roman" pitchFamily="18" charset="0"/>
                <a:cs typeface="Times New Roman" pitchFamily="18" charset="0"/>
              </a:rPr>
              <a:t>98.18% accuracy</a:t>
            </a:r>
            <a:r>
              <a:rPr lang="en-US" sz="2000" dirty="0" smtClean="0">
                <a:latin typeface="Times New Roman" pitchFamily="18" charset="0"/>
                <a:cs typeface="Times New Roman" pitchFamily="18" charset="0"/>
              </a:rPr>
              <a:t> in your project.</a:t>
            </a:r>
          </a:p>
          <a:p>
            <a:pPr lvl="1"/>
            <a:r>
              <a:rPr lang="en-US" sz="2000" b="1" dirty="0" smtClean="0">
                <a:latin typeface="Times New Roman" pitchFamily="18" charset="0"/>
                <a:cs typeface="Times New Roman" pitchFamily="18" charset="0"/>
              </a:rPr>
              <a:t>Support Vector Machine (SVM):</a:t>
            </a:r>
            <a:r>
              <a:rPr lang="en-US" sz="2000" dirty="0" smtClean="0">
                <a:latin typeface="Times New Roman" pitchFamily="18" charset="0"/>
                <a:cs typeface="Times New Roman" pitchFamily="18" charset="0"/>
              </a:rPr>
              <a:t> A classifier that finds the optimal boundary (</a:t>
            </a:r>
            <a:r>
              <a:rPr lang="en-US" sz="2000" dirty="0" err="1" smtClean="0">
                <a:latin typeface="Times New Roman" pitchFamily="18" charset="0"/>
                <a:cs typeface="Times New Roman" pitchFamily="18" charset="0"/>
              </a:rPr>
              <a:t>hyperplane</a:t>
            </a:r>
            <a:r>
              <a:rPr lang="en-US" sz="2000" dirty="0" smtClean="0">
                <a:latin typeface="Times New Roman" pitchFamily="18" charset="0"/>
                <a:cs typeface="Times New Roman" pitchFamily="18" charset="0"/>
              </a:rPr>
              <a:t>) to separate data points into two distinct classes .</a:t>
            </a:r>
          </a:p>
          <a:p>
            <a:pPr lvl="1"/>
            <a:r>
              <a:rPr lang="en-US" sz="2000" b="1" dirty="0" smtClean="0">
                <a:latin typeface="Times New Roman" pitchFamily="18" charset="0"/>
                <a:cs typeface="Times New Roman" pitchFamily="18" charset="0"/>
              </a:rPr>
              <a:t>Naive </a:t>
            </a:r>
            <a:r>
              <a:rPr lang="en-US" sz="2000" b="1" dirty="0" err="1" smtClean="0">
                <a:latin typeface="Times New Roman" pitchFamily="18" charset="0"/>
                <a:cs typeface="Times New Roman" pitchFamily="18" charset="0"/>
              </a:rPr>
              <a:t>Bayes</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 classifier based on </a:t>
            </a:r>
            <a:r>
              <a:rPr lang="en-US" sz="2000" dirty="0" err="1" smtClean="0">
                <a:latin typeface="Times New Roman" pitchFamily="18" charset="0"/>
                <a:cs typeface="Times New Roman" pitchFamily="18" charset="0"/>
              </a:rPr>
              <a:t>Bayes</a:t>
            </a:r>
            <a:r>
              <a:rPr lang="en-US" sz="2000" dirty="0" smtClean="0">
                <a:latin typeface="Times New Roman" pitchFamily="18" charset="0"/>
                <a:cs typeface="Times New Roman" pitchFamily="18" charset="0"/>
              </a:rPr>
              <a:t>' Theorem, which is highly effective for text classification tasks .</a:t>
            </a:r>
          </a:p>
          <a:p>
            <a:pPr lvl="1"/>
            <a:r>
              <a:rPr lang="en-US" sz="2000" b="1" dirty="0" err="1" smtClean="0">
                <a:latin typeface="Times New Roman" pitchFamily="18" charset="0"/>
                <a:cs typeface="Times New Roman" pitchFamily="18" charset="0"/>
              </a:rPr>
              <a:t>XGBoost</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An advanced and highly accurate gradient boosting model used as a </a:t>
            </a:r>
            <a:r>
              <a:rPr lang="en-US" sz="2000" b="1" dirty="0" smtClean="0">
                <a:latin typeface="Times New Roman" pitchFamily="18" charset="0"/>
                <a:cs typeface="Times New Roman" pitchFamily="18" charset="0"/>
              </a:rPr>
              <a:t>state-of-the-art benchmark</a:t>
            </a:r>
            <a:r>
              <a:rPr lang="en-US" sz="2000" dirty="0" smtClean="0">
                <a:latin typeface="Times New Roman" pitchFamily="18" charset="0"/>
                <a:cs typeface="Times New Roman" pitchFamily="18" charset="0"/>
              </a:rPr>
              <a:t> to compare the other models against.</a:t>
            </a:r>
          </a:p>
          <a:p>
            <a:pPr marL="12700" marR="4612640">
              <a:lnSpc>
                <a:spcPct val="100000"/>
              </a:lnSpc>
              <a:spcBef>
                <a:spcPts val="100"/>
              </a:spcBef>
            </a:pPr>
            <a:endParaRPr sz="200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64819" y="861440"/>
            <a:ext cx="7618095" cy="4642296"/>
          </a:xfrm>
          <a:prstGeom prst="rect">
            <a:avLst/>
          </a:prstGeom>
        </p:spPr>
        <p:txBody>
          <a:bodyPr vert="horz" wrap="square" lIns="0" tIns="12700" rIns="0" bIns="0" rtlCol="0">
            <a:spAutoFit/>
          </a:bodyPr>
          <a:lstStyle/>
          <a:p>
            <a:r>
              <a:rPr lang="en-US" sz="2000" b="1" dirty="0" smtClean="0">
                <a:latin typeface="Times New Roman" pitchFamily="18" charset="0"/>
                <a:cs typeface="Times New Roman" pitchFamily="18" charset="0"/>
              </a:rPr>
              <a:t>Module 3: Ensemble and Evaluation</a:t>
            </a:r>
          </a:p>
          <a:p>
            <a:r>
              <a:rPr lang="en-US" sz="2000" dirty="0" smtClean="0">
                <a:latin typeface="Times New Roman" pitchFamily="18" charset="0"/>
                <a:cs typeface="Times New Roman" pitchFamily="18" charset="0"/>
              </a:rPr>
              <a:t>This final module integrates the predictions from the individual models to create a more robust final answer and evaluates the system's overall performance .</a:t>
            </a:r>
          </a:p>
          <a:p>
            <a:r>
              <a:rPr lang="en-US" sz="2000" b="1" dirty="0" smtClean="0">
                <a:latin typeface="Times New Roman" pitchFamily="18" charset="0"/>
                <a:cs typeface="Times New Roman" pitchFamily="18" charset="0"/>
              </a:rPr>
              <a:t>Key Points:</a:t>
            </a:r>
            <a:endParaRPr lang="en-US" sz="2000" dirty="0" smtClean="0">
              <a:latin typeface="Times New Roman" pitchFamily="18" charset="0"/>
              <a:cs typeface="Times New Roman" pitchFamily="18" charset="0"/>
            </a:endParaRPr>
          </a:p>
          <a:p>
            <a:pPr lvl="1"/>
            <a:r>
              <a:rPr lang="en-US" sz="2000" dirty="0" smtClean="0">
                <a:latin typeface="Times New Roman" pitchFamily="18" charset="0"/>
                <a:cs typeface="Times New Roman" pitchFamily="18" charset="0"/>
              </a:rPr>
              <a:t>It combines the strengths of multiple models to improve accuracy .</a:t>
            </a:r>
          </a:p>
          <a:p>
            <a:pPr lvl="1"/>
            <a:r>
              <a:rPr lang="en-US" sz="2000" dirty="0" smtClean="0">
                <a:latin typeface="Times New Roman" pitchFamily="18" charset="0"/>
                <a:cs typeface="Times New Roman" pitchFamily="18" charset="0"/>
              </a:rPr>
              <a:t>It uses standard metrics to measure how effective the models are.</a:t>
            </a:r>
          </a:p>
          <a:p>
            <a:r>
              <a:rPr lang="en-US" sz="2000" b="1" dirty="0" smtClean="0">
                <a:latin typeface="Times New Roman" pitchFamily="18" charset="0"/>
                <a:cs typeface="Times New Roman" pitchFamily="18" charset="0"/>
              </a:rPr>
              <a:t>Examples:</a:t>
            </a:r>
            <a:endParaRPr lang="en-US" sz="2000" dirty="0" smtClean="0">
              <a:latin typeface="Times New Roman" pitchFamily="18" charset="0"/>
              <a:cs typeface="Times New Roman" pitchFamily="18" charset="0"/>
            </a:endParaRPr>
          </a:p>
          <a:p>
            <a:pPr lvl="1"/>
            <a:r>
              <a:rPr lang="en-US" sz="2000" b="1" dirty="0" smtClean="0">
                <a:latin typeface="Times New Roman" pitchFamily="18" charset="0"/>
                <a:cs typeface="Times New Roman" pitchFamily="18" charset="0"/>
              </a:rPr>
              <a:t>Ensemble Model:</a:t>
            </a:r>
            <a:r>
              <a:rPr lang="en-US" sz="2000" dirty="0" smtClean="0">
                <a:latin typeface="Times New Roman" pitchFamily="18" charset="0"/>
                <a:cs typeface="Times New Roman" pitchFamily="18" charset="0"/>
              </a:rPr>
              <a:t> The system combines the predictions from </a:t>
            </a:r>
            <a:r>
              <a:rPr lang="en-US" sz="2000" b="1" dirty="0" smtClean="0">
                <a:latin typeface="Times New Roman" pitchFamily="18" charset="0"/>
                <a:cs typeface="Times New Roman" pitchFamily="18" charset="0"/>
              </a:rPr>
              <a:t>SVM, Random Forest, and Naive </a:t>
            </a:r>
            <a:r>
              <a:rPr lang="en-US" sz="2000" b="1" dirty="0" err="1" smtClean="0">
                <a:latin typeface="Times New Roman" pitchFamily="18" charset="0"/>
                <a:cs typeface="Times New Roman" pitchFamily="18" charset="0"/>
              </a:rPr>
              <a:t>Bayes</a:t>
            </a:r>
            <a:r>
              <a:rPr lang="en-US" sz="2000" dirty="0" smtClean="0">
                <a:latin typeface="Times New Roman" pitchFamily="18" charset="0"/>
                <a:cs typeface="Times New Roman" pitchFamily="18" charset="0"/>
              </a:rPr>
              <a:t>. It uses a </a:t>
            </a:r>
            <a:r>
              <a:rPr lang="en-US" sz="2000" b="1" dirty="0" smtClean="0">
                <a:latin typeface="Times New Roman" pitchFamily="18" charset="0"/>
                <a:cs typeface="Times New Roman" pitchFamily="18" charset="0"/>
              </a:rPr>
              <a:t>simple majority vote</a:t>
            </a:r>
            <a:r>
              <a:rPr lang="en-US" sz="2000" dirty="0" smtClean="0">
                <a:latin typeface="Times New Roman" pitchFamily="18" charset="0"/>
                <a:cs typeface="Times New Roman" pitchFamily="18" charset="0"/>
              </a:rPr>
              <a:t> to make the final decision. For example, if two out of three models classify a post as "Fraudulent," the final output is "Fraudulent".</a:t>
            </a:r>
          </a:p>
          <a:p>
            <a:pPr lvl="1"/>
            <a:r>
              <a:rPr lang="en-US" sz="2000" b="1" dirty="0" smtClean="0">
                <a:latin typeface="Times New Roman" pitchFamily="18" charset="0"/>
                <a:cs typeface="Times New Roman" pitchFamily="18" charset="0"/>
              </a:rPr>
              <a:t>Performance Evaluation:</a:t>
            </a:r>
            <a:r>
              <a:rPr lang="en-US" sz="2000" dirty="0" smtClean="0">
                <a:latin typeface="Times New Roman" pitchFamily="18" charset="0"/>
                <a:cs typeface="Times New Roman" pitchFamily="18" charset="0"/>
              </a:rPr>
              <a:t> The system's effectiveness is measured using metrics like </a:t>
            </a:r>
            <a:r>
              <a:rPr lang="en-US" sz="2000" b="1" dirty="0" smtClean="0">
                <a:latin typeface="Times New Roman" pitchFamily="18" charset="0"/>
                <a:cs typeface="Times New Roman" pitchFamily="18" charset="0"/>
              </a:rPr>
              <a:t>Accuracy, Precision, Recall, and F1 Score</a:t>
            </a:r>
            <a:r>
              <a:rPr lang="en-US" sz="2000" dirty="0" smtClean="0">
                <a:latin typeface="Times New Roman" pitchFamily="18" charset="0"/>
                <a:cs typeface="Times New Roman" pitchFamily="18" charset="0"/>
              </a:rPr>
              <a:t>.</a:t>
            </a:r>
          </a:p>
          <a:p>
            <a:pPr marL="12700" marR="5006340">
              <a:lnSpc>
                <a:spcPct val="100000"/>
              </a:lnSpc>
              <a:spcBef>
                <a:spcPts val="100"/>
              </a:spcBef>
            </a:pPr>
            <a:endParaRPr sz="200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8916" y="810259"/>
            <a:ext cx="7584440" cy="4950073"/>
          </a:xfrm>
          <a:prstGeom prst="rect">
            <a:avLst/>
          </a:prstGeom>
        </p:spPr>
        <p:txBody>
          <a:bodyPr vert="horz" wrap="square" lIns="0" tIns="12700" rIns="0" bIns="0" rtlCol="0">
            <a:spAutoFit/>
          </a:bodyPr>
          <a:lstStyle/>
          <a:p>
            <a:r>
              <a:rPr lang="en-US" sz="2000" b="1" dirty="0" smtClean="0">
                <a:latin typeface="Times New Roman" pitchFamily="18" charset="0"/>
                <a:cs typeface="Times New Roman" pitchFamily="18" charset="0"/>
              </a:rPr>
              <a:t>Module 4: Application &amp; Deployment (</a:t>
            </a:r>
            <a:r>
              <a:rPr lang="en-US" sz="2000" b="1" dirty="0" err="1" smtClean="0">
                <a:latin typeface="Times New Roman" pitchFamily="18" charset="0"/>
                <a:cs typeface="Times New Roman" pitchFamily="18" charset="0"/>
              </a:rPr>
              <a:t>Streamlit</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Docker</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Kubernetes</a:t>
            </a:r>
            <a:r>
              <a:rPr lang="en-US" sz="2000" b="1"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This is the plan for a real-world application, describing how a user would interact with your system and how it would run.</a:t>
            </a:r>
          </a:p>
          <a:p>
            <a:r>
              <a:rPr lang="en-US" sz="2000" b="1" dirty="0" smtClean="0">
                <a:latin typeface="Times New Roman" pitchFamily="18" charset="0"/>
                <a:cs typeface="Times New Roman" pitchFamily="18" charset="0"/>
              </a:rPr>
              <a:t>Key Points:</a:t>
            </a:r>
            <a:endParaRPr lang="en-US" sz="2000" dirty="0" smtClean="0">
              <a:latin typeface="Times New Roman" pitchFamily="18" charset="0"/>
              <a:cs typeface="Times New Roman" pitchFamily="18" charset="0"/>
            </a:endParaRPr>
          </a:p>
          <a:p>
            <a:pPr lvl="1"/>
            <a:r>
              <a:rPr lang="en-US" sz="2000" b="1" dirty="0" err="1" smtClean="0">
                <a:latin typeface="Times New Roman" pitchFamily="18" charset="0"/>
                <a:cs typeface="Times New Roman" pitchFamily="18" charset="0"/>
              </a:rPr>
              <a:t>Streamlit</a:t>
            </a:r>
            <a:r>
              <a:rPr lang="en-US" sz="2000" b="1" dirty="0" smtClean="0">
                <a:latin typeface="Times New Roman" pitchFamily="18" charset="0"/>
                <a:cs typeface="Times New Roman" pitchFamily="18" charset="0"/>
              </a:rPr>
              <a:t> (Frontend):</a:t>
            </a:r>
            <a:r>
              <a:rPr lang="en-US" sz="2000" dirty="0" smtClean="0">
                <a:latin typeface="Times New Roman" pitchFamily="18" charset="0"/>
                <a:cs typeface="Times New Roman" pitchFamily="18" charset="0"/>
              </a:rPr>
              <a:t> A simple web interface where a user could paste the text of a news ad and click a button to get a "Genuine" or "Fraudulent" prediction .</a:t>
            </a:r>
          </a:p>
          <a:p>
            <a:pPr lvl="1"/>
            <a:r>
              <a:rPr lang="en-US" sz="2000" b="1" dirty="0" err="1" smtClean="0">
                <a:latin typeface="Times New Roman" pitchFamily="18" charset="0"/>
                <a:cs typeface="Times New Roman" pitchFamily="18" charset="0"/>
              </a:rPr>
              <a:t>Docker</a:t>
            </a:r>
            <a:r>
              <a:rPr lang="en-US" sz="2000" b="1" dirty="0" smtClean="0">
                <a:latin typeface="Times New Roman" pitchFamily="18" charset="0"/>
                <a:cs typeface="Times New Roman" pitchFamily="18" charset="0"/>
              </a:rPr>
              <a:t> (Containerization):</a:t>
            </a:r>
            <a:r>
              <a:rPr lang="en-US" sz="2000" dirty="0" smtClean="0">
                <a:latin typeface="Times New Roman" pitchFamily="18" charset="0"/>
                <a:cs typeface="Times New Roman" pitchFamily="18" charset="0"/>
              </a:rPr>
              <a:t> Used to package the entire application (Python code, libraries, and all the trained ML models like SVM, RF, and </a:t>
            </a:r>
            <a:r>
              <a:rPr lang="en-US" sz="2000" dirty="0" err="1" smtClean="0">
                <a:latin typeface="Times New Roman" pitchFamily="18" charset="0"/>
                <a:cs typeface="Times New Roman" pitchFamily="18" charset="0"/>
              </a:rPr>
              <a:t>XGBoost</a:t>
            </a:r>
            <a:r>
              <a:rPr lang="en-US" sz="2000" dirty="0" smtClean="0">
                <a:latin typeface="Times New Roman" pitchFamily="18" charset="0"/>
                <a:cs typeface="Times New Roman" pitchFamily="18" charset="0"/>
              </a:rPr>
              <a:t>) into a single, portable container .</a:t>
            </a:r>
          </a:p>
          <a:p>
            <a:pPr lvl="1"/>
            <a:r>
              <a:rPr lang="en-US" sz="2000" b="1" dirty="0" err="1" smtClean="0">
                <a:latin typeface="Times New Roman" pitchFamily="18" charset="0"/>
                <a:cs typeface="Times New Roman" pitchFamily="18" charset="0"/>
              </a:rPr>
              <a:t>Kubernetes</a:t>
            </a:r>
            <a:r>
              <a:rPr lang="en-US" sz="2000" b="1" dirty="0" smtClean="0">
                <a:latin typeface="Times New Roman" pitchFamily="18" charset="0"/>
                <a:cs typeface="Times New Roman" pitchFamily="18" charset="0"/>
              </a:rPr>
              <a:t> (Orchestration):</a:t>
            </a:r>
            <a:r>
              <a:rPr lang="en-US" sz="2000" dirty="0" smtClean="0">
                <a:latin typeface="Times New Roman" pitchFamily="18" charset="0"/>
                <a:cs typeface="Times New Roman" pitchFamily="18" charset="0"/>
              </a:rPr>
              <a:t> A platform to manage the </a:t>
            </a:r>
            <a:r>
              <a:rPr lang="en-US" sz="2000" dirty="0" err="1" smtClean="0">
                <a:latin typeface="Times New Roman" pitchFamily="18" charset="0"/>
                <a:cs typeface="Times New Roman" pitchFamily="18" charset="0"/>
              </a:rPr>
              <a:t>Docker</a:t>
            </a:r>
            <a:r>
              <a:rPr lang="en-US" sz="2000" dirty="0" smtClean="0">
                <a:latin typeface="Times New Roman" pitchFamily="18" charset="0"/>
                <a:cs typeface="Times New Roman" pitchFamily="18" charset="0"/>
              </a:rPr>
              <a:t> containers at scale. It would automatically handle scaling (deploying more containers if traffic is high) and "self-healing" (restarting a container if it fails) .</a:t>
            </a:r>
          </a:p>
          <a:p>
            <a:pPr marL="12700" marR="3565525">
              <a:lnSpc>
                <a:spcPct val="100000"/>
              </a:lnSpc>
              <a:spcBef>
                <a:spcPts val="100"/>
              </a:spcBef>
            </a:pPr>
            <a:endParaRPr sz="200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6099" y="480441"/>
            <a:ext cx="5511800" cy="461665"/>
          </a:xfrm>
        </p:spPr>
        <p:txBody>
          <a:bodyPr/>
          <a:lstStyle/>
          <a:p>
            <a:pPr algn="ctr"/>
            <a:r>
              <a:rPr lang="en-US" sz="3000" dirty="0" smtClean="0"/>
              <a:t>TEST CASES</a:t>
            </a:r>
            <a:endParaRPr lang="en-US" sz="3000" dirty="0"/>
          </a:p>
        </p:txBody>
      </p:sp>
      <p:sp>
        <p:nvSpPr>
          <p:cNvPr id="3" name="Text Placeholder 2"/>
          <p:cNvSpPr>
            <a:spLocks noGrp="1"/>
          </p:cNvSpPr>
          <p:nvPr>
            <p:ph type="body" idx="1"/>
          </p:nvPr>
        </p:nvSpPr>
        <p:spPr>
          <a:xfrm>
            <a:off x="609600" y="1295400"/>
            <a:ext cx="7872730" cy="4678204"/>
          </a:xfrm>
        </p:spPr>
        <p:txBody>
          <a:bodyPr/>
          <a:lstStyle/>
          <a:p>
            <a:r>
              <a:rPr lang="en-US" sz="1600" dirty="0" smtClean="0"/>
              <a:t>Test Case 1: </a:t>
            </a:r>
            <a:r>
              <a:rPr lang="en-US" sz="1600" b="0" dirty="0" smtClean="0"/>
              <a:t>Classifying Fake News (Sports Headline)</a:t>
            </a:r>
          </a:p>
          <a:p>
            <a:r>
              <a:rPr lang="en-US" sz="1600" dirty="0" smtClean="0"/>
              <a:t>Model Used: </a:t>
            </a:r>
            <a:r>
              <a:rPr lang="en-US" sz="1600" b="0" dirty="0" err="1" smtClean="0"/>
              <a:t>XGBoost</a:t>
            </a:r>
            <a:r>
              <a:rPr lang="en-US" sz="1600" b="0" dirty="0" smtClean="0"/>
              <a:t> (--model </a:t>
            </a:r>
            <a:r>
              <a:rPr lang="en-US" sz="1600" b="0" dirty="0" err="1" smtClean="0"/>
              <a:t>xgb</a:t>
            </a:r>
            <a:r>
              <a:rPr lang="en-US" sz="1600" b="0" dirty="0" smtClean="0"/>
              <a:t>) </a:t>
            </a:r>
          </a:p>
          <a:p>
            <a:r>
              <a:rPr lang="en-US" sz="1600" dirty="0" smtClean="0"/>
              <a:t>Input Text: </a:t>
            </a:r>
            <a:r>
              <a:rPr lang="en-US" sz="1600" b="0" dirty="0" smtClean="0"/>
              <a:t>"Manchester United wins the championship title in a stunning final match</a:t>
            </a:r>
            <a:r>
              <a:rPr lang="en-US" sz="1600" b="0" dirty="0" smtClean="0"/>
              <a:t>" </a:t>
            </a:r>
          </a:p>
          <a:p>
            <a:r>
              <a:rPr lang="en-US" sz="1600" dirty="0" smtClean="0"/>
              <a:t>Prediction (Result): Fake News </a:t>
            </a:r>
          </a:p>
          <a:p>
            <a:r>
              <a:rPr lang="en-US" sz="1600" dirty="0" smtClean="0"/>
              <a:t>Confidence: </a:t>
            </a:r>
            <a:r>
              <a:rPr lang="en-US" sz="1600" b="0" dirty="0" smtClean="0"/>
              <a:t>99.98% </a:t>
            </a:r>
            <a:endParaRPr lang="en-US" sz="1600" b="0" dirty="0" smtClean="0"/>
          </a:p>
          <a:p>
            <a:endParaRPr lang="en-US" sz="1600" dirty="0" smtClean="0"/>
          </a:p>
          <a:p>
            <a:r>
              <a:rPr lang="en-US" sz="1600" dirty="0" smtClean="0"/>
              <a:t>Test Case 2: </a:t>
            </a:r>
            <a:r>
              <a:rPr lang="en-US" sz="1600" b="0" dirty="0" smtClean="0"/>
              <a:t>Classifying Real News (Reuters</a:t>
            </a:r>
            <a:r>
              <a:rPr lang="en-US" sz="1600" dirty="0" smtClean="0"/>
              <a:t>)</a:t>
            </a:r>
          </a:p>
          <a:p>
            <a:r>
              <a:rPr lang="en-US" sz="1600" dirty="0" smtClean="0"/>
              <a:t>Model Used: </a:t>
            </a:r>
            <a:r>
              <a:rPr lang="en-US" sz="1600" b="0" dirty="0" err="1" smtClean="0"/>
              <a:t>XGBoost</a:t>
            </a:r>
            <a:r>
              <a:rPr lang="en-US" sz="1600" b="0" dirty="0" smtClean="0"/>
              <a:t> (--model </a:t>
            </a:r>
            <a:r>
              <a:rPr lang="en-US" sz="1600" b="0" dirty="0" err="1" smtClean="0"/>
              <a:t>xgb</a:t>
            </a:r>
            <a:r>
              <a:rPr lang="en-US" sz="1600" b="0" dirty="0" smtClean="0"/>
              <a:t>) </a:t>
            </a:r>
          </a:p>
          <a:p>
            <a:r>
              <a:rPr lang="en-US" sz="1600" dirty="0" smtClean="0"/>
              <a:t>Input Text: "</a:t>
            </a:r>
            <a:r>
              <a:rPr lang="en-US" sz="1600" b="0" dirty="0" smtClean="0"/>
              <a:t>LONDON (Reuters) The British government said on Friday it would continue to support Ukraine's sovereignty and called on allies to remain united in their diplomatic efforts. The statement came after a meeting between the Prime Minister and visiting European leaders.</a:t>
            </a:r>
            <a:r>
              <a:rPr lang="en-US" sz="1600" dirty="0" smtClean="0"/>
              <a:t>" </a:t>
            </a:r>
          </a:p>
          <a:p>
            <a:r>
              <a:rPr lang="en-US" sz="1600" dirty="0" smtClean="0"/>
              <a:t>Prediction </a:t>
            </a:r>
            <a:r>
              <a:rPr lang="en-US" sz="1600" dirty="0" smtClean="0"/>
              <a:t>(Result): Real News </a:t>
            </a:r>
          </a:p>
          <a:p>
            <a:r>
              <a:rPr lang="en-US" sz="1600" dirty="0" smtClean="0"/>
              <a:t>Confidence: </a:t>
            </a:r>
            <a:r>
              <a:rPr lang="en-US" sz="1600" b="0" dirty="0" smtClean="0"/>
              <a:t>100.00%</a:t>
            </a:r>
            <a:r>
              <a:rPr lang="en-US" sz="1600" dirty="0" smtClean="0"/>
              <a:t> </a:t>
            </a:r>
            <a:endParaRPr lang="en-US" sz="1600" dirty="0" smtClean="0"/>
          </a:p>
          <a:p>
            <a:endParaRPr lang="en-US" sz="1600" dirty="0" smtClean="0"/>
          </a:p>
          <a:p>
            <a:r>
              <a:rPr lang="en-US" sz="1600" dirty="0" smtClean="0"/>
              <a:t>Test Case 3: </a:t>
            </a:r>
            <a:r>
              <a:rPr lang="en-US" sz="1600" b="0" dirty="0" smtClean="0"/>
              <a:t>Classifying Fake News (Parliament)</a:t>
            </a:r>
          </a:p>
          <a:p>
            <a:r>
              <a:rPr lang="en-US" sz="1600" dirty="0" smtClean="0"/>
              <a:t>Model Used: </a:t>
            </a:r>
            <a:r>
              <a:rPr lang="en-US" sz="1600" b="0" dirty="0" err="1" smtClean="0"/>
              <a:t>XGBoost</a:t>
            </a:r>
            <a:r>
              <a:rPr lang="en-US" sz="1600" b="0" dirty="0" smtClean="0"/>
              <a:t> (--model </a:t>
            </a:r>
            <a:r>
              <a:rPr lang="en-US" sz="1600" b="0" dirty="0" err="1" smtClean="0"/>
              <a:t>xgb</a:t>
            </a:r>
            <a:r>
              <a:rPr lang="en-US" sz="1600" b="0" dirty="0" smtClean="0"/>
              <a:t>) </a:t>
            </a:r>
          </a:p>
          <a:p>
            <a:r>
              <a:rPr lang="en-US" sz="1600" dirty="0" smtClean="0"/>
              <a:t>Input Text: "</a:t>
            </a:r>
            <a:r>
              <a:rPr lang="en-US" sz="1600" b="0" dirty="0" err="1" smtClean="0"/>
              <a:t>german</a:t>
            </a:r>
            <a:r>
              <a:rPr lang="en-US" sz="1600" b="0" dirty="0" smtClean="0"/>
              <a:t> chancellor discusses budget in parliament</a:t>
            </a:r>
            <a:r>
              <a:rPr lang="en-US" sz="1600" dirty="0" smtClean="0"/>
              <a:t>" </a:t>
            </a:r>
          </a:p>
          <a:p>
            <a:r>
              <a:rPr lang="en-US" sz="1600" dirty="0" smtClean="0"/>
              <a:t>Prediction (Result): Fake News </a:t>
            </a:r>
          </a:p>
          <a:p>
            <a:r>
              <a:rPr lang="en-US" sz="1600" dirty="0" smtClean="0"/>
              <a:t>Confidence</a:t>
            </a:r>
            <a:r>
              <a:rPr lang="en-US" sz="1600" dirty="0" smtClean="0"/>
              <a:t>: </a:t>
            </a:r>
            <a:r>
              <a:rPr lang="en-US" sz="1600" b="0" dirty="0" smtClean="0"/>
              <a:t>96.66%</a:t>
            </a:r>
            <a:endParaRPr lang="en-US" sz="1600" b="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5965" y="235153"/>
            <a:ext cx="8022235" cy="396904"/>
          </a:xfrm>
          <a:prstGeom prst="rect">
            <a:avLst/>
          </a:prstGeom>
        </p:spPr>
        <p:txBody>
          <a:bodyPr vert="horz" wrap="square" lIns="0" tIns="12065" rIns="0" bIns="0" rtlCol="0">
            <a:spAutoFit/>
          </a:bodyPr>
          <a:lstStyle/>
          <a:p>
            <a:pPr marL="12700">
              <a:lnSpc>
                <a:spcPct val="100000"/>
              </a:lnSpc>
              <a:spcBef>
                <a:spcPts val="95"/>
              </a:spcBef>
            </a:pPr>
            <a:r>
              <a:rPr sz="2500" b="1" dirty="0">
                <a:latin typeface="Times New Roman"/>
                <a:cs typeface="Times New Roman"/>
              </a:rPr>
              <a:t>SAMPLE</a:t>
            </a:r>
            <a:r>
              <a:rPr sz="2500" b="1" spc="35" dirty="0">
                <a:latin typeface="Times New Roman"/>
                <a:cs typeface="Times New Roman"/>
              </a:rPr>
              <a:t> </a:t>
            </a:r>
            <a:r>
              <a:rPr sz="2500" b="1" spc="-10">
                <a:latin typeface="Times New Roman"/>
                <a:cs typeface="Times New Roman"/>
              </a:rPr>
              <a:t>OUTPUT</a:t>
            </a:r>
            <a:r>
              <a:rPr sz="2500" b="1" spc="-10" smtClean="0">
                <a:latin typeface="Times New Roman"/>
                <a:cs typeface="Times New Roman"/>
              </a:rPr>
              <a:t>:</a:t>
            </a:r>
            <a:r>
              <a:rPr lang="en-US" sz="2500" b="1" spc="-10" dirty="0" smtClean="0"/>
              <a:t>                                   </a:t>
            </a:r>
            <a:r>
              <a:rPr lang="en-US" sz="800" b="1" spc="-10" dirty="0" smtClean="0"/>
              <a:t>https://github.com/UThiyaneshwar/miniproject-701.git</a:t>
            </a:r>
            <a:endParaRPr sz="800">
              <a:latin typeface="Times New Roman"/>
              <a:cs typeface="Times New Roman"/>
            </a:endParaRPr>
          </a:p>
        </p:txBody>
      </p:sp>
      <p:pic>
        <p:nvPicPr>
          <p:cNvPr id="3" name="object 3"/>
          <p:cNvPicPr/>
          <p:nvPr/>
        </p:nvPicPr>
        <p:blipFill>
          <a:blip r:embed="rId2"/>
          <a:srcRect b="37187"/>
          <a:stretch>
            <a:fillRect/>
          </a:stretch>
        </p:blipFill>
        <p:spPr>
          <a:xfrm>
            <a:off x="533400" y="838200"/>
            <a:ext cx="8153400" cy="52578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rcRect l="12407" r="13149"/>
          <a:stretch>
            <a:fillRect/>
          </a:stretch>
        </p:blipFill>
        <p:spPr>
          <a:xfrm>
            <a:off x="1219200" y="762000"/>
            <a:ext cx="5715000" cy="5867400"/>
          </a:xfrm>
          <a:prstGeom prst="rect">
            <a:avLst/>
          </a:prstGeom>
        </p:spPr>
      </p:pic>
      <p:sp>
        <p:nvSpPr>
          <p:cNvPr id="3" name="object 3"/>
          <p:cNvSpPr txBox="1">
            <a:spLocks noGrp="1"/>
          </p:cNvSpPr>
          <p:nvPr>
            <p:ph type="title"/>
          </p:nvPr>
        </p:nvSpPr>
        <p:spPr>
          <a:xfrm>
            <a:off x="293014" y="378028"/>
            <a:ext cx="3596004" cy="512445"/>
          </a:xfrm>
          <a:prstGeom prst="rect">
            <a:avLst/>
          </a:prstGeom>
        </p:spPr>
        <p:txBody>
          <a:bodyPr vert="horz" wrap="square" lIns="0" tIns="12065" rIns="0" bIns="0" rtlCol="0">
            <a:spAutoFit/>
          </a:bodyPr>
          <a:lstStyle/>
          <a:p>
            <a:pPr marL="12700" algn="ctr">
              <a:lnSpc>
                <a:spcPct val="100000"/>
              </a:lnSpc>
              <a:spcBef>
                <a:spcPts val="95"/>
              </a:spcBef>
            </a:pPr>
            <a:r>
              <a:rPr sz="3000" spc="-50" dirty="0">
                <a:latin typeface="Times New Roman" pitchFamily="18" charset="0"/>
                <a:cs typeface="Times New Roman" pitchFamily="18" charset="0"/>
              </a:rPr>
              <a:t>REPRESENTATION</a:t>
            </a:r>
            <a:r>
              <a:rPr sz="3200" spc="-50" dirty="0"/>
              <a:t>:</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6099" y="480441"/>
            <a:ext cx="5511800" cy="550151"/>
          </a:xfrm>
          <a:prstGeom prst="rect">
            <a:avLst/>
          </a:prstGeom>
        </p:spPr>
        <p:txBody>
          <a:bodyPr vert="horz" wrap="square" lIns="0" tIns="11430" rIns="0" bIns="0" rtlCol="0">
            <a:spAutoFit/>
          </a:bodyPr>
          <a:lstStyle/>
          <a:p>
            <a:pPr marL="989330">
              <a:lnSpc>
                <a:spcPct val="100000"/>
              </a:lnSpc>
              <a:spcBef>
                <a:spcPts val="90"/>
              </a:spcBef>
            </a:pPr>
            <a:r>
              <a:rPr sz="3500" b="1" spc="-10" dirty="0">
                <a:latin typeface="Times New Roman"/>
                <a:cs typeface="Times New Roman"/>
              </a:rPr>
              <a:t>OBJECTIVES</a:t>
            </a:r>
          </a:p>
        </p:txBody>
      </p:sp>
      <p:sp>
        <p:nvSpPr>
          <p:cNvPr id="3" name="object 3"/>
          <p:cNvSpPr txBox="1"/>
          <p:nvPr/>
        </p:nvSpPr>
        <p:spPr>
          <a:xfrm>
            <a:off x="381000" y="1066800"/>
            <a:ext cx="8356600" cy="5389039"/>
          </a:xfrm>
          <a:prstGeom prst="rect">
            <a:avLst/>
          </a:prstGeom>
        </p:spPr>
        <p:txBody>
          <a:bodyPr vert="horz" wrap="square" lIns="0" tIns="90805" rIns="0" bIns="0" rtlCol="0">
            <a:spAutoFit/>
          </a:bodyPr>
          <a:lstStyle/>
          <a:p>
            <a:pPr>
              <a:buFont typeface="Arial" pitchFamily="34" charset="0"/>
              <a:buChar char="•"/>
            </a:pPr>
            <a:r>
              <a:rPr lang="en-US" dirty="0" smtClean="0">
                <a:latin typeface="Times New Roman" pitchFamily="18" charset="0"/>
                <a:cs typeface="Times New Roman" pitchFamily="18" charset="0"/>
              </a:rPr>
              <a:t>The </a:t>
            </a:r>
            <a:r>
              <a:rPr lang="en-US" b="1" dirty="0" smtClean="0">
                <a:latin typeface="Times New Roman" pitchFamily="18" charset="0"/>
                <a:cs typeface="Times New Roman" pitchFamily="18" charset="0"/>
              </a:rPr>
              <a:t>primary objective</a:t>
            </a:r>
            <a:r>
              <a:rPr lang="en-US" dirty="0" smtClean="0">
                <a:latin typeface="Times New Roman" pitchFamily="18" charset="0"/>
                <a:cs typeface="Times New Roman" pitchFamily="18" charset="0"/>
              </a:rPr>
              <a:t> is to develop an effective recruitment fraud detection model utilizing state-of-the-art machine learning </a:t>
            </a:r>
            <a:r>
              <a:rPr lang="en-US" dirty="0" smtClean="0">
                <a:latin typeface="Times New Roman" pitchFamily="18" charset="0"/>
                <a:cs typeface="Times New Roman" pitchFamily="18" charset="0"/>
              </a:rPr>
              <a:t>techniques.</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To develop an effective model capable of accurately distinguishing between legitimate and fraudulent news postings.</a:t>
            </a:r>
          </a:p>
          <a:p>
            <a:pPr>
              <a:buFont typeface="Arial" pitchFamily="34" charset="0"/>
              <a:buChar char="•"/>
            </a:pPr>
            <a:r>
              <a:rPr lang="en-US" dirty="0" smtClean="0">
                <a:latin typeface="Times New Roman" pitchFamily="18" charset="0"/>
                <a:cs typeface="Times New Roman" pitchFamily="18" charset="0"/>
              </a:rPr>
              <a:t>To leverage Natural Language Processing (NLP) and supervised machine learning techniques, as traditional manual fact-checking is time-consuming and inefficient at scale</a:t>
            </a:r>
            <a:r>
              <a:rPr lang="en-US" dirty="0" smtClean="0">
                <a:latin typeface="Times New Roman" pitchFamily="18" charset="0"/>
                <a:cs typeface="Times New Roman" pitchFamily="18" charset="0"/>
              </a:rPr>
              <a:t>.</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To employ two powerful feature extraction techniques, </a:t>
            </a:r>
            <a:r>
              <a:rPr lang="en-US" b="1" dirty="0" smtClean="0">
                <a:latin typeface="Times New Roman" pitchFamily="18" charset="0"/>
                <a:cs typeface="Times New Roman" pitchFamily="18" charset="0"/>
              </a:rPr>
              <a:t>Bag-of-Words (</a:t>
            </a:r>
            <a:r>
              <a:rPr lang="en-US" b="1" dirty="0" err="1" smtClean="0">
                <a:latin typeface="Times New Roman" pitchFamily="18" charset="0"/>
                <a:cs typeface="Times New Roman" pitchFamily="18" charset="0"/>
              </a:rPr>
              <a:t>BoW</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Term Frequency-Inverse Document Frequency (TF-IDF)</a:t>
            </a:r>
            <a:r>
              <a:rPr lang="en-US" dirty="0" smtClean="0">
                <a:latin typeface="Times New Roman" pitchFamily="18" charset="0"/>
                <a:cs typeface="Times New Roman" pitchFamily="18" charset="0"/>
              </a:rPr>
              <a:t>, to convert unstructured article text into a numerical format.</a:t>
            </a:r>
          </a:p>
          <a:p>
            <a:pPr>
              <a:buFont typeface="Arial" pitchFamily="34" charset="0"/>
              <a:buChar char="•"/>
            </a:pPr>
            <a:r>
              <a:rPr lang="en-US" dirty="0" smtClean="0">
                <a:latin typeface="Times New Roman" pitchFamily="18" charset="0"/>
                <a:cs typeface="Times New Roman" pitchFamily="18" charset="0"/>
              </a:rPr>
              <a:t>To implement, train, and compare four distinct machine learning models: </a:t>
            </a:r>
            <a:r>
              <a:rPr lang="en-US" b="1" dirty="0" smtClean="0">
                <a:latin typeface="Times New Roman" pitchFamily="18" charset="0"/>
                <a:cs typeface="Times New Roman" pitchFamily="18" charset="0"/>
              </a:rPr>
              <a:t>Support Vector Machine (SVM)</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Random Forest</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Naive </a:t>
            </a:r>
            <a:r>
              <a:rPr lang="en-US" b="1" dirty="0" err="1" smtClean="0">
                <a:latin typeface="Times New Roman" pitchFamily="18" charset="0"/>
                <a:cs typeface="Times New Roman" pitchFamily="18" charset="0"/>
              </a:rPr>
              <a:t>Bayes</a:t>
            </a:r>
            <a:r>
              <a:rPr lang="en-US" dirty="0" smtClean="0">
                <a:latin typeface="Times New Roman" pitchFamily="18" charset="0"/>
                <a:cs typeface="Times New Roman" pitchFamily="18" charset="0"/>
              </a:rPr>
              <a:t>, and </a:t>
            </a:r>
            <a:r>
              <a:rPr lang="en-US" b="1" dirty="0" err="1" smtClean="0">
                <a:latin typeface="Times New Roman" pitchFamily="18" charset="0"/>
                <a:cs typeface="Times New Roman" pitchFamily="18" charset="0"/>
              </a:rPr>
              <a:t>XGBoost</a:t>
            </a:r>
            <a:r>
              <a:rPr lang="en-US" dirty="0" smtClean="0">
                <a:latin typeface="Times New Roman" pitchFamily="18" charset="0"/>
                <a:cs typeface="Times New Roman" pitchFamily="18" charset="0"/>
              </a:rPr>
              <a:t> as a state-of-the-art benchmark</a:t>
            </a:r>
            <a:r>
              <a:rPr lang="en-US" dirty="0" smtClean="0">
                <a:latin typeface="Times New Roman" pitchFamily="18" charset="0"/>
                <a:cs typeface="Times New Roman" pitchFamily="18" charset="0"/>
              </a:rPr>
              <a:t>.</a:t>
            </a:r>
          </a:p>
          <a:p>
            <a:pPr>
              <a:buFont typeface="Arial" pitchFamily="34" charset="0"/>
              <a:buChar char="•"/>
            </a:pP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To create an </a:t>
            </a:r>
            <a:r>
              <a:rPr lang="en-US" b="1" dirty="0" smtClean="0">
                <a:latin typeface="Times New Roman" pitchFamily="18" charset="0"/>
                <a:cs typeface="Times New Roman" pitchFamily="18" charset="0"/>
              </a:rPr>
              <a:t>ensemble model</a:t>
            </a:r>
            <a:r>
              <a:rPr lang="en-US" dirty="0" smtClean="0">
                <a:latin typeface="Times New Roman" pitchFamily="18" charset="0"/>
                <a:cs typeface="Times New Roman" pitchFamily="18" charset="0"/>
              </a:rPr>
              <a:t> that combines the predictions from the three primary classifiers (SVM, RF, and NB) using a simple majority vote to enhance predictive accuracy and robustness.</a:t>
            </a:r>
          </a:p>
          <a:p>
            <a:pPr marL="356870" marR="757555" indent="-344805">
              <a:lnSpc>
                <a:spcPct val="80000"/>
              </a:lnSpc>
              <a:spcBef>
                <a:spcPts val="715"/>
              </a:spcBef>
              <a:buFont typeface="Arial MT"/>
              <a:buChar char="•"/>
              <a:tabLst>
                <a:tab pos="356870" algn="l"/>
              </a:tabLst>
            </a:pPr>
            <a:endParaRPr>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30" rIns="0" bIns="0" rtlCol="0">
            <a:spAutoFit/>
          </a:bodyPr>
          <a:lstStyle/>
          <a:p>
            <a:pPr marL="958850">
              <a:lnSpc>
                <a:spcPct val="100000"/>
              </a:lnSpc>
              <a:spcBef>
                <a:spcPts val="90"/>
              </a:spcBef>
            </a:pPr>
            <a:r>
              <a:rPr spc="-10" dirty="0"/>
              <a:t>CONCLUSION</a:t>
            </a:r>
          </a:p>
        </p:txBody>
      </p:sp>
      <p:sp>
        <p:nvSpPr>
          <p:cNvPr id="3" name="object 3"/>
          <p:cNvSpPr txBox="1"/>
          <p:nvPr/>
        </p:nvSpPr>
        <p:spPr>
          <a:xfrm>
            <a:off x="1007770" y="1518919"/>
            <a:ext cx="7426325" cy="5256567"/>
          </a:xfrm>
          <a:prstGeom prst="rect">
            <a:avLst/>
          </a:prstGeom>
        </p:spPr>
        <p:txBody>
          <a:bodyPr vert="horz" wrap="square" lIns="0" tIns="11430" rIns="0" bIns="0" rtlCol="0">
            <a:spAutoFit/>
          </a:bodyPr>
          <a:lstStyle/>
          <a:p>
            <a:r>
              <a:rPr lang="en-US" sz="2000" dirty="0" smtClean="0">
                <a:latin typeface="Times New Roman" pitchFamily="18" charset="0"/>
                <a:cs typeface="Times New Roman" pitchFamily="18" charset="0"/>
              </a:rPr>
              <a:t>Finding out whether online news is accurate is important. The elements for identifying fake news are explored in the study. Based on the models used, the system in question can identify bogus news. Additionally, it had offered some news suggestions on the subject, which is quite helpful to any user.</a:t>
            </a:r>
          </a:p>
          <a:p>
            <a:r>
              <a:rPr lang="en-US" sz="2000" dirty="0" smtClean="0">
                <a:latin typeface="Times New Roman" pitchFamily="18" charset="0"/>
                <a:cs typeface="Times New Roman" pitchFamily="18" charset="0"/>
              </a:rPr>
              <a:t>The accuracy (98.6%) and f1 scores (0.85) of the ensemble model is higher than the SVM TF IDF model (97.7% and 0.78), the random forest TF-IDF model (98.3% and 0.81) and the Naive </a:t>
            </a:r>
            <a:r>
              <a:rPr lang="en-US" sz="2000" dirty="0" err="1" smtClean="0">
                <a:latin typeface="Times New Roman" pitchFamily="18" charset="0"/>
                <a:cs typeface="Times New Roman" pitchFamily="18" charset="0"/>
              </a:rPr>
              <a:t>Bayes</a:t>
            </a:r>
            <a:r>
              <a:rPr lang="en-US" sz="2000" dirty="0" smtClean="0">
                <a:latin typeface="Times New Roman" pitchFamily="18" charset="0"/>
                <a:cs typeface="Times New Roman" pitchFamily="18" charset="0"/>
              </a:rPr>
              <a:t> model (97.0% and 0.66).</a:t>
            </a:r>
          </a:p>
          <a:p>
            <a:r>
              <a:rPr lang="en-US" sz="2000" dirty="0" smtClean="0">
                <a:latin typeface="Times New Roman" pitchFamily="18" charset="0"/>
                <a:cs typeface="Times New Roman" pitchFamily="18" charset="0"/>
              </a:rPr>
              <a:t>It should be aware that not all </a:t>
            </a:r>
            <a:r>
              <a:rPr lang="en-US" sz="2000" dirty="0" err="1" smtClean="0">
                <a:latin typeface="Times New Roman" pitchFamily="18" charset="0"/>
                <a:cs typeface="Times New Roman" pitchFamily="18" charset="0"/>
              </a:rPr>
              <a:t>phoney</a:t>
            </a:r>
            <a:r>
              <a:rPr lang="en-US" sz="2000" dirty="0" smtClean="0">
                <a:latin typeface="Times New Roman" pitchFamily="18" charset="0"/>
                <a:cs typeface="Times New Roman" pitchFamily="18" charset="0"/>
              </a:rPr>
              <a:t> news will spread via online networking sites. SVM and NLP are currently being </a:t>
            </a:r>
            <a:r>
              <a:rPr lang="en-US" sz="2000" dirty="0" err="1" smtClean="0">
                <a:latin typeface="Times New Roman" pitchFamily="18" charset="0"/>
                <a:cs typeface="Times New Roman" pitchFamily="18" charset="0"/>
              </a:rPr>
              <a:t>utilised</a:t>
            </a:r>
            <a:r>
              <a:rPr lang="en-US" sz="2000" dirty="0" smtClean="0">
                <a:latin typeface="Times New Roman" pitchFamily="18" charset="0"/>
                <a:cs typeface="Times New Roman" pitchFamily="18" charset="0"/>
              </a:rPr>
              <a:t> to evaluate the suggested Naive </a:t>
            </a:r>
            <a:r>
              <a:rPr lang="en-US" sz="2000" dirty="0" err="1" smtClean="0">
                <a:latin typeface="Times New Roman" pitchFamily="18" charset="0"/>
                <a:cs typeface="Times New Roman" pitchFamily="18" charset="0"/>
              </a:rPr>
              <a:t>Bayes</a:t>
            </a:r>
            <a:r>
              <a:rPr lang="en-US" sz="2000" dirty="0" smtClean="0">
                <a:latin typeface="Times New Roman" pitchFamily="18" charset="0"/>
                <a:cs typeface="Times New Roman" pitchFamily="18" charset="0"/>
              </a:rPr>
              <a:t> classification algorithm.</a:t>
            </a:r>
          </a:p>
          <a:p>
            <a:r>
              <a:rPr lang="en-US" sz="2000" dirty="0" smtClean="0">
                <a:latin typeface="Times New Roman" pitchFamily="18" charset="0"/>
                <a:cs typeface="Times New Roman" pitchFamily="18" charset="0"/>
              </a:rPr>
              <a:t>The accuracy (98.6%) and f1 scores (0.85) of the ensemble model is higher than... [list SVM, RF, NB]... and was also found to outperform a state-of-the-art </a:t>
            </a:r>
            <a:r>
              <a:rPr lang="en-US" sz="2000" dirty="0" err="1" smtClean="0">
                <a:latin typeface="Times New Roman" pitchFamily="18" charset="0"/>
                <a:cs typeface="Times New Roman" pitchFamily="18" charset="0"/>
              </a:rPr>
              <a:t>XGBoost</a:t>
            </a:r>
            <a:r>
              <a:rPr lang="en-US" sz="2000" dirty="0" smtClean="0">
                <a:latin typeface="Times New Roman" pitchFamily="18" charset="0"/>
                <a:cs typeface="Times New Roman" pitchFamily="18" charset="0"/>
              </a:rPr>
              <a:t> benchmark model (which achieved [e.g., 98.5%] accuracy [e.g., 0.83] F1 score) .</a:t>
            </a:r>
          </a:p>
          <a:p>
            <a:pPr marL="12700" marR="114300">
              <a:lnSpc>
                <a:spcPct val="100000"/>
              </a:lnSpc>
              <a:spcBef>
                <a:spcPts val="90"/>
              </a:spcBef>
            </a:pPr>
            <a:endParaRPr sz="20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63723" y="420116"/>
            <a:ext cx="3220720" cy="695325"/>
          </a:xfrm>
          <a:prstGeom prst="rect">
            <a:avLst/>
          </a:prstGeom>
        </p:spPr>
        <p:txBody>
          <a:bodyPr vert="horz" wrap="square" lIns="0" tIns="11430" rIns="0" bIns="0" rtlCol="0">
            <a:spAutoFit/>
          </a:bodyPr>
          <a:lstStyle/>
          <a:p>
            <a:pPr marL="12700">
              <a:lnSpc>
                <a:spcPct val="100000"/>
              </a:lnSpc>
              <a:spcBef>
                <a:spcPts val="90"/>
              </a:spcBef>
            </a:pPr>
            <a:r>
              <a:rPr spc="-10" dirty="0"/>
              <a:t>REFERENCE</a:t>
            </a:r>
          </a:p>
        </p:txBody>
      </p:sp>
      <p:sp>
        <p:nvSpPr>
          <p:cNvPr id="3" name="object 3"/>
          <p:cNvSpPr txBox="1"/>
          <p:nvPr/>
        </p:nvSpPr>
        <p:spPr>
          <a:xfrm>
            <a:off x="609600" y="1337899"/>
            <a:ext cx="8159750" cy="5520101"/>
          </a:xfrm>
          <a:prstGeom prst="rect">
            <a:avLst/>
          </a:prstGeom>
        </p:spPr>
        <p:txBody>
          <a:bodyPr vert="horz" wrap="square" lIns="0" tIns="13335" rIns="0" bIns="0" rtlCol="0">
            <a:spAutoFit/>
          </a:bodyPr>
          <a:lstStyle/>
          <a:p>
            <a:r>
              <a:rPr lang="en-US" sz="1700" b="1" dirty="0" smtClean="0">
                <a:latin typeface="Times New Roman" pitchFamily="18" charset="0"/>
                <a:cs typeface="Times New Roman" pitchFamily="18" charset="0"/>
              </a:rPr>
              <a:t>Base Paper</a:t>
            </a:r>
          </a:p>
          <a:p>
            <a:r>
              <a:rPr lang="en-US" sz="1700" b="1" dirty="0" err="1" smtClean="0">
                <a:latin typeface="Times New Roman" pitchFamily="18" charset="0"/>
                <a:cs typeface="Times New Roman" pitchFamily="18" charset="0"/>
              </a:rPr>
              <a:t>Santhiya</a:t>
            </a:r>
            <a:r>
              <a:rPr lang="en-US" sz="1700" b="1" dirty="0" smtClean="0">
                <a:latin typeface="Times New Roman" pitchFamily="18" charset="0"/>
                <a:cs typeface="Times New Roman" pitchFamily="18" charset="0"/>
              </a:rPr>
              <a:t>, P., </a:t>
            </a:r>
            <a:r>
              <a:rPr lang="en-US" sz="1700" b="1" dirty="0" err="1" smtClean="0">
                <a:latin typeface="Times New Roman" pitchFamily="18" charset="0"/>
                <a:cs typeface="Times New Roman" pitchFamily="18" charset="0"/>
              </a:rPr>
              <a:t>Kavitha</a:t>
            </a:r>
            <a:r>
              <a:rPr lang="en-US" sz="1700" b="1" dirty="0" smtClean="0">
                <a:latin typeface="Times New Roman" pitchFamily="18" charset="0"/>
                <a:cs typeface="Times New Roman" pitchFamily="18" charset="0"/>
              </a:rPr>
              <a:t>, S., </a:t>
            </a:r>
            <a:r>
              <a:rPr lang="en-US" sz="1700" b="1" dirty="0" err="1" smtClean="0">
                <a:latin typeface="Times New Roman" pitchFamily="18" charset="0"/>
                <a:cs typeface="Times New Roman" pitchFamily="18" charset="0"/>
              </a:rPr>
              <a:t>Aravindh</a:t>
            </a:r>
            <a:r>
              <a:rPr lang="en-US" sz="1700" b="1" dirty="0" smtClean="0">
                <a:latin typeface="Times New Roman" pitchFamily="18" charset="0"/>
                <a:cs typeface="Times New Roman" pitchFamily="18" charset="0"/>
              </a:rPr>
              <a:t>, T., </a:t>
            </a:r>
            <a:r>
              <a:rPr lang="en-US" sz="1700" b="1" dirty="0" err="1" smtClean="0">
                <a:latin typeface="Times New Roman" pitchFamily="18" charset="0"/>
                <a:cs typeface="Times New Roman" pitchFamily="18" charset="0"/>
              </a:rPr>
              <a:t>Archana</a:t>
            </a:r>
            <a:r>
              <a:rPr lang="en-US" sz="1700" b="1" dirty="0" smtClean="0">
                <a:latin typeface="Times New Roman" pitchFamily="18" charset="0"/>
                <a:cs typeface="Times New Roman" pitchFamily="18" charset="0"/>
              </a:rPr>
              <a:t>, S., &amp; Praveen, A. V. (2023). "FAKE NEWS DETECTION USING MACHINE LEARNING."</a:t>
            </a:r>
            <a:endParaRPr lang="en-US" sz="1700" dirty="0" smtClean="0">
              <a:latin typeface="Times New Roman" pitchFamily="18" charset="0"/>
              <a:cs typeface="Times New Roman" pitchFamily="18" charset="0"/>
            </a:endParaRPr>
          </a:p>
          <a:p>
            <a:pPr lvl="1"/>
            <a:r>
              <a:rPr lang="en-US" sz="1700" dirty="0" smtClean="0">
                <a:latin typeface="Times New Roman" pitchFamily="18" charset="0"/>
                <a:cs typeface="Times New Roman" pitchFamily="18" charset="0"/>
              </a:rPr>
              <a:t>In </a:t>
            </a:r>
            <a:r>
              <a:rPr lang="en-US" sz="1700" i="1" dirty="0" smtClean="0">
                <a:latin typeface="Times New Roman" pitchFamily="18" charset="0"/>
                <a:cs typeface="Times New Roman" pitchFamily="18" charset="0"/>
              </a:rPr>
              <a:t>Proceedings of the 2023 International Conference on Computer Communication and Informatics (ICCCI)</a:t>
            </a:r>
            <a:r>
              <a:rPr lang="en-US" sz="1700" dirty="0" smtClean="0">
                <a:latin typeface="Times New Roman" pitchFamily="18" charset="0"/>
                <a:cs typeface="Times New Roman" pitchFamily="18" charset="0"/>
              </a:rPr>
              <a:t> .</a:t>
            </a:r>
          </a:p>
          <a:p>
            <a:pPr lvl="1"/>
            <a:r>
              <a:rPr lang="en-US" sz="1700" dirty="0" smtClean="0">
                <a:latin typeface="Times New Roman" pitchFamily="18" charset="0"/>
                <a:cs typeface="Times New Roman" pitchFamily="18" charset="0"/>
              </a:rPr>
              <a:t>Your report identifies this as the base paper for your project, which uses the EMSCAD dataset and the ensemble methodology.</a:t>
            </a:r>
          </a:p>
          <a:p>
            <a:r>
              <a:rPr lang="en-US" sz="1700" b="1" dirty="0" smtClean="0">
                <a:latin typeface="Times New Roman" pitchFamily="18" charset="0"/>
                <a:cs typeface="Times New Roman" pitchFamily="18" charset="0"/>
              </a:rPr>
              <a:t>Key Supporting References</a:t>
            </a:r>
          </a:p>
          <a:p>
            <a:r>
              <a:rPr lang="en-US" sz="1700" b="1" dirty="0" err="1" smtClean="0">
                <a:latin typeface="Times New Roman" pitchFamily="18" charset="0"/>
                <a:cs typeface="Times New Roman" pitchFamily="18" charset="0"/>
              </a:rPr>
              <a:t>Vidros</a:t>
            </a:r>
            <a:r>
              <a:rPr lang="en-US" sz="1700" b="1" dirty="0" smtClean="0">
                <a:latin typeface="Times New Roman" pitchFamily="18" charset="0"/>
                <a:cs typeface="Times New Roman" pitchFamily="18" charset="0"/>
              </a:rPr>
              <a:t>, S., </a:t>
            </a:r>
            <a:r>
              <a:rPr lang="en-US" sz="1700" b="1" dirty="0" err="1" smtClean="0">
                <a:latin typeface="Times New Roman" pitchFamily="18" charset="0"/>
                <a:cs typeface="Times New Roman" pitchFamily="18" charset="0"/>
              </a:rPr>
              <a:t>Kolias</a:t>
            </a:r>
            <a:r>
              <a:rPr lang="en-US" sz="1700" b="1" dirty="0" smtClean="0">
                <a:latin typeface="Times New Roman" pitchFamily="18" charset="0"/>
                <a:cs typeface="Times New Roman" pitchFamily="18" charset="0"/>
              </a:rPr>
              <a:t>, C., </a:t>
            </a:r>
            <a:r>
              <a:rPr lang="en-US" sz="1700" b="1" dirty="0" err="1" smtClean="0">
                <a:latin typeface="Times New Roman" pitchFamily="18" charset="0"/>
                <a:cs typeface="Times New Roman" pitchFamily="18" charset="0"/>
              </a:rPr>
              <a:t>Kambourakis</a:t>
            </a:r>
            <a:r>
              <a:rPr lang="en-US" sz="1700" b="1" dirty="0" smtClean="0">
                <a:latin typeface="Times New Roman" pitchFamily="18" charset="0"/>
                <a:cs typeface="Times New Roman" pitchFamily="18" charset="0"/>
              </a:rPr>
              <a:t>, G., &amp; </a:t>
            </a:r>
            <a:r>
              <a:rPr lang="en-US" sz="1700" b="1" dirty="0" err="1" smtClean="0">
                <a:latin typeface="Times New Roman" pitchFamily="18" charset="0"/>
                <a:cs typeface="Times New Roman" pitchFamily="18" charset="0"/>
              </a:rPr>
              <a:t>Akoglu</a:t>
            </a:r>
            <a:r>
              <a:rPr lang="en-US" sz="1700" b="1" dirty="0" smtClean="0">
                <a:latin typeface="Times New Roman" pitchFamily="18" charset="0"/>
                <a:cs typeface="Times New Roman" pitchFamily="18" charset="0"/>
              </a:rPr>
              <a:t>, L. (2017). "Automatic detection of online recruitment frauds: Characteristics, methods, and a public dataset."</a:t>
            </a:r>
            <a:endParaRPr lang="en-US" sz="1700" dirty="0" smtClean="0">
              <a:latin typeface="Times New Roman" pitchFamily="18" charset="0"/>
              <a:cs typeface="Times New Roman" pitchFamily="18" charset="0"/>
            </a:endParaRPr>
          </a:p>
          <a:p>
            <a:pPr lvl="1"/>
            <a:r>
              <a:rPr lang="en-US" sz="1700" dirty="0" smtClean="0">
                <a:latin typeface="Times New Roman" pitchFamily="18" charset="0"/>
                <a:cs typeface="Times New Roman" pitchFamily="18" charset="0"/>
              </a:rPr>
              <a:t>This is the paper that introduced the </a:t>
            </a:r>
            <a:r>
              <a:rPr lang="en-US" sz="1700" b="1" dirty="0" smtClean="0">
                <a:latin typeface="Times New Roman" pitchFamily="18" charset="0"/>
                <a:cs typeface="Times New Roman" pitchFamily="18" charset="0"/>
              </a:rPr>
              <a:t>EMSCAD dataset</a:t>
            </a:r>
            <a:r>
              <a:rPr lang="en-US" sz="1700" dirty="0" smtClean="0">
                <a:latin typeface="Times New Roman" pitchFamily="18" charset="0"/>
                <a:cs typeface="Times New Roman" pitchFamily="18" charset="0"/>
              </a:rPr>
              <a:t> used in your project .</a:t>
            </a:r>
          </a:p>
          <a:p>
            <a:r>
              <a:rPr lang="en-US" sz="1700" b="1" dirty="0" smtClean="0">
                <a:latin typeface="Times New Roman" pitchFamily="18" charset="0"/>
                <a:cs typeface="Times New Roman" pitchFamily="18" charset="0"/>
              </a:rPr>
              <a:t>Ahmad, I., </a:t>
            </a:r>
            <a:r>
              <a:rPr lang="en-US" sz="1700" b="1" dirty="0" err="1" smtClean="0">
                <a:latin typeface="Times New Roman" pitchFamily="18" charset="0"/>
                <a:cs typeface="Times New Roman" pitchFamily="18" charset="0"/>
              </a:rPr>
              <a:t>Yousaf</a:t>
            </a:r>
            <a:r>
              <a:rPr lang="en-US" sz="1700" b="1" dirty="0" smtClean="0">
                <a:latin typeface="Times New Roman" pitchFamily="18" charset="0"/>
                <a:cs typeface="Times New Roman" pitchFamily="18" charset="0"/>
              </a:rPr>
              <a:t>, M., et al. (2020). "Fake News Detection Using Machine Learning Ensemble Methods."</a:t>
            </a:r>
            <a:endParaRPr lang="en-US" sz="1700" dirty="0" smtClean="0">
              <a:latin typeface="Times New Roman" pitchFamily="18" charset="0"/>
              <a:cs typeface="Times New Roman" pitchFamily="18" charset="0"/>
            </a:endParaRPr>
          </a:p>
          <a:p>
            <a:pPr lvl="1"/>
            <a:r>
              <a:rPr lang="en-US" sz="1700" dirty="0" smtClean="0">
                <a:latin typeface="Times New Roman" pitchFamily="18" charset="0"/>
                <a:cs typeface="Times New Roman" pitchFamily="18" charset="0"/>
              </a:rPr>
              <a:t>Supports your project's use of ensemble models .</a:t>
            </a:r>
          </a:p>
          <a:p>
            <a:r>
              <a:rPr lang="en-US" sz="1700" b="1" dirty="0" err="1" smtClean="0">
                <a:latin typeface="Times New Roman" pitchFamily="18" charset="0"/>
                <a:cs typeface="Times New Roman" pitchFamily="18" charset="0"/>
              </a:rPr>
              <a:t>Choudhary</a:t>
            </a:r>
            <a:r>
              <a:rPr lang="en-US" sz="1700" b="1" dirty="0" smtClean="0">
                <a:latin typeface="Times New Roman" pitchFamily="18" charset="0"/>
                <a:cs typeface="Times New Roman" pitchFamily="18" charset="0"/>
              </a:rPr>
              <a:t>, A., &amp; </a:t>
            </a:r>
            <a:r>
              <a:rPr lang="en-US" sz="1700" b="1" dirty="0" err="1" smtClean="0">
                <a:latin typeface="Times New Roman" pitchFamily="18" charset="0"/>
                <a:cs typeface="Times New Roman" pitchFamily="18" charset="0"/>
              </a:rPr>
              <a:t>Arora</a:t>
            </a:r>
            <a:r>
              <a:rPr lang="en-US" sz="1700" b="1" dirty="0" smtClean="0">
                <a:latin typeface="Times New Roman" pitchFamily="18" charset="0"/>
                <a:cs typeface="Times New Roman" pitchFamily="18" charset="0"/>
              </a:rPr>
              <a:t>, A. (2021). "Linguistic feature based learning model for fake news detection and classification."</a:t>
            </a:r>
            <a:endParaRPr lang="en-US" sz="1700" dirty="0" smtClean="0">
              <a:latin typeface="Times New Roman" pitchFamily="18" charset="0"/>
              <a:cs typeface="Times New Roman" pitchFamily="18" charset="0"/>
            </a:endParaRPr>
          </a:p>
          <a:p>
            <a:pPr lvl="1"/>
            <a:r>
              <a:rPr lang="en-US" sz="1700" dirty="0" smtClean="0">
                <a:latin typeface="Times New Roman" pitchFamily="18" charset="0"/>
                <a:cs typeface="Times New Roman" pitchFamily="18" charset="0"/>
              </a:rPr>
              <a:t>Relevant to your NLP approach (</a:t>
            </a:r>
            <a:r>
              <a:rPr lang="en-US" sz="1700" dirty="0" err="1" smtClean="0">
                <a:latin typeface="Times New Roman" pitchFamily="18" charset="0"/>
                <a:cs typeface="Times New Roman" pitchFamily="18" charset="0"/>
              </a:rPr>
              <a:t>BoW</a:t>
            </a:r>
            <a:r>
              <a:rPr lang="en-US" sz="1700" dirty="0" smtClean="0">
                <a:latin typeface="Times New Roman" pitchFamily="18" charset="0"/>
                <a:cs typeface="Times New Roman" pitchFamily="18" charset="0"/>
              </a:rPr>
              <a:t> and TF-IDF) .</a:t>
            </a:r>
          </a:p>
          <a:p>
            <a:r>
              <a:rPr lang="en-US" sz="1700" b="1" dirty="0" smtClean="0">
                <a:latin typeface="Times New Roman" pitchFamily="18" charset="0"/>
                <a:cs typeface="Times New Roman" pitchFamily="18" charset="0"/>
              </a:rPr>
              <a:t>Sharma, U., Saran, S., &amp; </a:t>
            </a:r>
            <a:r>
              <a:rPr lang="en-US" sz="1700" b="1" dirty="0" err="1" smtClean="0">
                <a:latin typeface="Times New Roman" pitchFamily="18" charset="0"/>
                <a:cs typeface="Times New Roman" pitchFamily="18" charset="0"/>
              </a:rPr>
              <a:t>Patil</a:t>
            </a:r>
            <a:r>
              <a:rPr lang="en-US" sz="1700" b="1" dirty="0" smtClean="0">
                <a:latin typeface="Times New Roman" pitchFamily="18" charset="0"/>
                <a:cs typeface="Times New Roman" pitchFamily="18" charset="0"/>
              </a:rPr>
              <a:t>, S. M. (2021). "Fake News Detection using Machine Learning Algorithms.“</a:t>
            </a:r>
          </a:p>
          <a:p>
            <a:endParaRPr lang="en-US" sz="1700" dirty="0" smtClean="0">
              <a:latin typeface="Times New Roman" pitchFamily="18" charset="0"/>
              <a:cs typeface="Times New Roman" pitchFamily="18" charset="0"/>
            </a:endParaRPr>
          </a:p>
          <a:p>
            <a:pPr marL="12700" marR="5080">
              <a:lnSpc>
                <a:spcPct val="100000"/>
              </a:lnSpc>
              <a:spcBef>
                <a:spcPts val="105"/>
              </a:spcBef>
            </a:pPr>
            <a:endParaRPr sz="170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17291" y="2921635"/>
            <a:ext cx="2620010" cy="695325"/>
          </a:xfrm>
          <a:prstGeom prst="rect">
            <a:avLst/>
          </a:prstGeom>
        </p:spPr>
        <p:txBody>
          <a:bodyPr vert="horz" wrap="square" lIns="0" tIns="11430" rIns="0" bIns="0" rtlCol="0">
            <a:spAutoFit/>
          </a:bodyPr>
          <a:lstStyle/>
          <a:p>
            <a:pPr marL="12700">
              <a:lnSpc>
                <a:spcPct val="100000"/>
              </a:lnSpc>
              <a:spcBef>
                <a:spcPts val="90"/>
              </a:spcBef>
            </a:pPr>
            <a:r>
              <a:rPr b="1" dirty="0">
                <a:latin typeface="Times New Roman"/>
                <a:cs typeface="Times New Roman"/>
              </a:rPr>
              <a:t>Thank</a:t>
            </a:r>
            <a:r>
              <a:rPr b="1" spc="-105" dirty="0">
                <a:latin typeface="Times New Roman"/>
                <a:cs typeface="Times New Roman"/>
              </a:rPr>
              <a:t> </a:t>
            </a:r>
            <a:r>
              <a:rPr b="1" spc="-25" dirty="0">
                <a:latin typeface="Times New Roman"/>
                <a:cs typeface="Times New Roman"/>
              </a:rPr>
              <a:t>you</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66261" y="204673"/>
            <a:ext cx="2416175" cy="636905"/>
          </a:xfrm>
          <a:prstGeom prst="rect">
            <a:avLst/>
          </a:prstGeom>
        </p:spPr>
        <p:txBody>
          <a:bodyPr vert="horz" wrap="square" lIns="0" tIns="13970" rIns="0" bIns="0" rtlCol="0">
            <a:spAutoFit/>
          </a:bodyPr>
          <a:lstStyle/>
          <a:p>
            <a:pPr marL="12700">
              <a:lnSpc>
                <a:spcPct val="100000"/>
              </a:lnSpc>
              <a:spcBef>
                <a:spcPts val="110"/>
              </a:spcBef>
            </a:pPr>
            <a:r>
              <a:rPr sz="4000" dirty="0">
                <a:latin typeface="Calibri"/>
                <a:cs typeface="Calibri"/>
              </a:rPr>
              <a:t>Kindly</a:t>
            </a:r>
            <a:r>
              <a:rPr sz="4000" spc="-40" dirty="0">
                <a:latin typeface="Calibri"/>
                <a:cs typeface="Calibri"/>
              </a:rPr>
              <a:t> </a:t>
            </a:r>
            <a:r>
              <a:rPr sz="4000" spc="-20" dirty="0">
                <a:latin typeface="Calibri"/>
                <a:cs typeface="Calibri"/>
              </a:rPr>
              <a:t>Note</a:t>
            </a:r>
            <a:endParaRPr sz="4000">
              <a:latin typeface="Calibri"/>
              <a:cs typeface="Calibri"/>
            </a:endParaRPr>
          </a:p>
        </p:txBody>
      </p:sp>
      <p:sp>
        <p:nvSpPr>
          <p:cNvPr id="3" name="object 3"/>
          <p:cNvSpPr txBox="1"/>
          <p:nvPr/>
        </p:nvSpPr>
        <p:spPr>
          <a:xfrm>
            <a:off x="691692" y="861187"/>
            <a:ext cx="3748404" cy="4417695"/>
          </a:xfrm>
          <a:prstGeom prst="rect">
            <a:avLst/>
          </a:prstGeom>
        </p:spPr>
        <p:txBody>
          <a:bodyPr vert="horz" wrap="square" lIns="0" tIns="13335" rIns="0" bIns="0" rtlCol="0">
            <a:spAutoFit/>
          </a:bodyPr>
          <a:lstStyle/>
          <a:p>
            <a:pPr marL="12700">
              <a:lnSpc>
                <a:spcPct val="100000"/>
              </a:lnSpc>
              <a:spcBef>
                <a:spcPts val="105"/>
              </a:spcBef>
            </a:pPr>
            <a:r>
              <a:rPr sz="1600" b="1" u="sng" dirty="0">
                <a:uFill>
                  <a:solidFill>
                    <a:srgbClr val="000000"/>
                  </a:solidFill>
                </a:uFill>
                <a:latin typeface="Times New Roman"/>
                <a:cs typeface="Times New Roman"/>
              </a:rPr>
              <a:t>17</a:t>
            </a:r>
            <a:r>
              <a:rPr sz="1600" b="1" u="sng" spc="-35" dirty="0">
                <a:uFill>
                  <a:solidFill>
                    <a:srgbClr val="000000"/>
                  </a:solidFill>
                </a:uFill>
                <a:latin typeface="Times New Roman"/>
                <a:cs typeface="Times New Roman"/>
              </a:rPr>
              <a:t> </a:t>
            </a:r>
            <a:r>
              <a:rPr sz="1600" b="1" u="sng" dirty="0">
                <a:uFill>
                  <a:solidFill>
                    <a:srgbClr val="000000"/>
                  </a:solidFill>
                </a:uFill>
                <a:latin typeface="Times New Roman"/>
                <a:cs typeface="Times New Roman"/>
              </a:rPr>
              <a:t>nos</a:t>
            </a:r>
            <a:r>
              <a:rPr sz="1600" b="1" u="sng" spc="-25" dirty="0">
                <a:uFill>
                  <a:solidFill>
                    <a:srgbClr val="000000"/>
                  </a:solidFill>
                </a:uFill>
                <a:latin typeface="Times New Roman"/>
                <a:cs typeface="Times New Roman"/>
              </a:rPr>
              <a:t> </a:t>
            </a:r>
            <a:r>
              <a:rPr sz="1600" b="1" u="sng" dirty="0">
                <a:uFill>
                  <a:solidFill>
                    <a:srgbClr val="000000"/>
                  </a:solidFill>
                </a:uFill>
                <a:latin typeface="Times New Roman"/>
                <a:cs typeface="Times New Roman"/>
              </a:rPr>
              <a:t>of</a:t>
            </a:r>
            <a:r>
              <a:rPr sz="1600" b="1" u="sng" spc="-5" dirty="0">
                <a:uFill>
                  <a:solidFill>
                    <a:srgbClr val="000000"/>
                  </a:solidFill>
                </a:uFill>
                <a:latin typeface="Times New Roman"/>
                <a:cs typeface="Times New Roman"/>
              </a:rPr>
              <a:t> </a:t>
            </a:r>
            <a:r>
              <a:rPr sz="1600" b="1" u="sng" dirty="0">
                <a:uFill>
                  <a:solidFill>
                    <a:srgbClr val="000000"/>
                  </a:solidFill>
                </a:uFill>
                <a:latin typeface="Times New Roman"/>
                <a:cs typeface="Times New Roman"/>
              </a:rPr>
              <a:t>SDG</a:t>
            </a:r>
            <a:r>
              <a:rPr sz="1600" b="1" u="sng" spc="-25" dirty="0">
                <a:uFill>
                  <a:solidFill>
                    <a:srgbClr val="000000"/>
                  </a:solidFill>
                </a:uFill>
                <a:latin typeface="Times New Roman"/>
                <a:cs typeface="Times New Roman"/>
              </a:rPr>
              <a:t> </a:t>
            </a:r>
            <a:r>
              <a:rPr sz="1600" b="1" u="sng" dirty="0">
                <a:uFill>
                  <a:solidFill>
                    <a:srgbClr val="000000"/>
                  </a:solidFill>
                </a:uFill>
                <a:latin typeface="Times New Roman"/>
                <a:cs typeface="Times New Roman"/>
              </a:rPr>
              <a:t>'S </a:t>
            </a:r>
            <a:r>
              <a:rPr sz="1600" b="1" u="sng" spc="-20" dirty="0">
                <a:uFill>
                  <a:solidFill>
                    <a:srgbClr val="000000"/>
                  </a:solidFill>
                </a:uFill>
                <a:latin typeface="Times New Roman"/>
                <a:cs typeface="Times New Roman"/>
              </a:rPr>
              <a:t>are</a:t>
            </a:r>
            <a:r>
              <a:rPr sz="1600" b="1" spc="-20" dirty="0">
                <a:latin typeface="Times New Roman"/>
                <a:cs typeface="Times New Roman"/>
              </a:rPr>
              <a:t>:</a:t>
            </a:r>
            <a:endParaRPr sz="1600">
              <a:latin typeface="Times New Roman"/>
              <a:cs typeface="Times New Roman"/>
            </a:endParaRPr>
          </a:p>
          <a:p>
            <a:pPr marL="356870" indent="-344170">
              <a:lnSpc>
                <a:spcPct val="100000"/>
              </a:lnSpc>
              <a:buAutoNum type="arabicPeriod"/>
              <a:tabLst>
                <a:tab pos="356870" algn="l"/>
              </a:tabLst>
            </a:pPr>
            <a:r>
              <a:rPr sz="1600" dirty="0">
                <a:latin typeface="Times New Roman"/>
                <a:cs typeface="Times New Roman"/>
              </a:rPr>
              <a:t>No</a:t>
            </a:r>
            <a:r>
              <a:rPr sz="1600" spc="-25" dirty="0">
                <a:latin typeface="Times New Roman"/>
                <a:cs typeface="Times New Roman"/>
              </a:rPr>
              <a:t> </a:t>
            </a:r>
            <a:r>
              <a:rPr sz="1600" spc="-10" dirty="0">
                <a:latin typeface="Times New Roman"/>
                <a:cs typeface="Times New Roman"/>
              </a:rPr>
              <a:t>poverty</a:t>
            </a:r>
            <a:endParaRPr sz="1600">
              <a:latin typeface="Times New Roman"/>
              <a:cs typeface="Times New Roman"/>
            </a:endParaRPr>
          </a:p>
          <a:p>
            <a:pPr marL="356870" indent="-344170">
              <a:lnSpc>
                <a:spcPct val="100000"/>
              </a:lnSpc>
              <a:spcBef>
                <a:spcPts val="5"/>
              </a:spcBef>
              <a:buAutoNum type="arabicPeriod"/>
              <a:tabLst>
                <a:tab pos="356870" algn="l"/>
              </a:tabLst>
            </a:pPr>
            <a:r>
              <a:rPr sz="1600" dirty="0">
                <a:latin typeface="Times New Roman"/>
                <a:cs typeface="Times New Roman"/>
              </a:rPr>
              <a:t>Zero</a:t>
            </a:r>
            <a:r>
              <a:rPr sz="1600" spc="-25" dirty="0">
                <a:latin typeface="Times New Roman"/>
                <a:cs typeface="Times New Roman"/>
              </a:rPr>
              <a:t> </a:t>
            </a:r>
            <a:r>
              <a:rPr sz="1600" spc="-10" dirty="0">
                <a:latin typeface="Times New Roman"/>
                <a:cs typeface="Times New Roman"/>
              </a:rPr>
              <a:t>hunger</a:t>
            </a:r>
            <a:endParaRPr sz="1600">
              <a:latin typeface="Times New Roman"/>
              <a:cs typeface="Times New Roman"/>
            </a:endParaRPr>
          </a:p>
          <a:p>
            <a:pPr marL="356870" indent="-344170">
              <a:lnSpc>
                <a:spcPct val="100000"/>
              </a:lnSpc>
              <a:buAutoNum type="arabicPeriod"/>
              <a:tabLst>
                <a:tab pos="356870" algn="l"/>
              </a:tabLst>
            </a:pPr>
            <a:r>
              <a:rPr sz="1600" dirty="0">
                <a:latin typeface="Times New Roman"/>
                <a:cs typeface="Times New Roman"/>
              </a:rPr>
              <a:t>Good health</a:t>
            </a:r>
            <a:r>
              <a:rPr sz="1600" spc="-45" dirty="0">
                <a:latin typeface="Times New Roman"/>
                <a:cs typeface="Times New Roman"/>
              </a:rPr>
              <a:t> </a:t>
            </a:r>
            <a:r>
              <a:rPr sz="1600" dirty="0">
                <a:latin typeface="Times New Roman"/>
                <a:cs typeface="Times New Roman"/>
              </a:rPr>
              <a:t>and</a:t>
            </a:r>
            <a:r>
              <a:rPr sz="1600" spc="-65" dirty="0">
                <a:latin typeface="Times New Roman"/>
                <a:cs typeface="Times New Roman"/>
              </a:rPr>
              <a:t> </a:t>
            </a:r>
            <a:r>
              <a:rPr sz="1600" dirty="0">
                <a:latin typeface="Times New Roman"/>
                <a:cs typeface="Times New Roman"/>
              </a:rPr>
              <a:t>well</a:t>
            </a:r>
            <a:r>
              <a:rPr sz="1600" spc="45" dirty="0">
                <a:latin typeface="Times New Roman"/>
                <a:cs typeface="Times New Roman"/>
              </a:rPr>
              <a:t> </a:t>
            </a:r>
            <a:r>
              <a:rPr sz="1600" dirty="0">
                <a:latin typeface="Times New Roman"/>
                <a:cs typeface="Times New Roman"/>
              </a:rPr>
              <a:t>-</a:t>
            </a:r>
            <a:r>
              <a:rPr sz="1600" spc="-35" dirty="0">
                <a:latin typeface="Times New Roman"/>
                <a:cs typeface="Times New Roman"/>
              </a:rPr>
              <a:t> </a:t>
            </a:r>
            <a:r>
              <a:rPr sz="1600" spc="-20" dirty="0">
                <a:latin typeface="Times New Roman"/>
                <a:cs typeface="Times New Roman"/>
              </a:rPr>
              <a:t>being</a:t>
            </a:r>
            <a:endParaRPr sz="1600">
              <a:latin typeface="Times New Roman"/>
              <a:cs typeface="Times New Roman"/>
            </a:endParaRPr>
          </a:p>
          <a:p>
            <a:pPr marL="356870" indent="-344170">
              <a:lnSpc>
                <a:spcPct val="100000"/>
              </a:lnSpc>
              <a:buAutoNum type="arabicPeriod"/>
              <a:tabLst>
                <a:tab pos="356870" algn="l"/>
              </a:tabLst>
            </a:pPr>
            <a:r>
              <a:rPr sz="1600" dirty="0">
                <a:latin typeface="Times New Roman"/>
                <a:cs typeface="Times New Roman"/>
              </a:rPr>
              <a:t>Quality</a:t>
            </a:r>
            <a:r>
              <a:rPr sz="1600" spc="-60" dirty="0">
                <a:latin typeface="Times New Roman"/>
                <a:cs typeface="Times New Roman"/>
              </a:rPr>
              <a:t> </a:t>
            </a:r>
            <a:r>
              <a:rPr sz="1600" spc="-10" dirty="0">
                <a:latin typeface="Times New Roman"/>
                <a:cs typeface="Times New Roman"/>
              </a:rPr>
              <a:t>education</a:t>
            </a:r>
            <a:endParaRPr sz="1600">
              <a:latin typeface="Times New Roman"/>
              <a:cs typeface="Times New Roman"/>
            </a:endParaRPr>
          </a:p>
          <a:p>
            <a:pPr marL="356870" indent="-344170">
              <a:lnSpc>
                <a:spcPct val="100000"/>
              </a:lnSpc>
              <a:buAutoNum type="arabicPeriod"/>
              <a:tabLst>
                <a:tab pos="356870" algn="l"/>
              </a:tabLst>
            </a:pPr>
            <a:r>
              <a:rPr sz="1600" dirty="0">
                <a:latin typeface="Times New Roman"/>
                <a:cs typeface="Times New Roman"/>
              </a:rPr>
              <a:t>Gender</a:t>
            </a:r>
            <a:r>
              <a:rPr sz="1600" spc="-55" dirty="0">
                <a:latin typeface="Times New Roman"/>
                <a:cs typeface="Times New Roman"/>
              </a:rPr>
              <a:t> </a:t>
            </a:r>
            <a:r>
              <a:rPr sz="1600" spc="-10" dirty="0">
                <a:latin typeface="Times New Roman"/>
                <a:cs typeface="Times New Roman"/>
              </a:rPr>
              <a:t>Equality</a:t>
            </a:r>
            <a:endParaRPr sz="1600">
              <a:latin typeface="Times New Roman"/>
              <a:cs typeface="Times New Roman"/>
            </a:endParaRPr>
          </a:p>
          <a:p>
            <a:pPr marL="356870" indent="-344170">
              <a:lnSpc>
                <a:spcPct val="100000"/>
              </a:lnSpc>
              <a:buAutoNum type="arabicPeriod"/>
              <a:tabLst>
                <a:tab pos="356870" algn="l"/>
              </a:tabLst>
            </a:pPr>
            <a:r>
              <a:rPr sz="1600" dirty="0">
                <a:latin typeface="Times New Roman"/>
                <a:cs typeface="Times New Roman"/>
              </a:rPr>
              <a:t>Clean</a:t>
            </a:r>
            <a:r>
              <a:rPr sz="1600" spc="-40" dirty="0">
                <a:latin typeface="Times New Roman"/>
                <a:cs typeface="Times New Roman"/>
              </a:rPr>
              <a:t> </a:t>
            </a:r>
            <a:r>
              <a:rPr sz="1600" dirty="0">
                <a:latin typeface="Times New Roman"/>
                <a:cs typeface="Times New Roman"/>
              </a:rPr>
              <a:t>water</a:t>
            </a:r>
            <a:r>
              <a:rPr sz="1600" spc="10" dirty="0">
                <a:latin typeface="Times New Roman"/>
                <a:cs typeface="Times New Roman"/>
              </a:rPr>
              <a:t> </a:t>
            </a:r>
            <a:r>
              <a:rPr sz="1600" dirty="0">
                <a:latin typeface="Times New Roman"/>
                <a:cs typeface="Times New Roman"/>
              </a:rPr>
              <a:t>and</a:t>
            </a:r>
            <a:r>
              <a:rPr sz="1600" spc="-60" dirty="0">
                <a:latin typeface="Times New Roman"/>
                <a:cs typeface="Times New Roman"/>
              </a:rPr>
              <a:t> </a:t>
            </a:r>
            <a:r>
              <a:rPr sz="1600" spc="-10" dirty="0">
                <a:latin typeface="Times New Roman"/>
                <a:cs typeface="Times New Roman"/>
              </a:rPr>
              <a:t>sanitation</a:t>
            </a:r>
            <a:endParaRPr sz="1600">
              <a:latin typeface="Times New Roman"/>
              <a:cs typeface="Times New Roman"/>
            </a:endParaRPr>
          </a:p>
          <a:p>
            <a:pPr marL="356870" indent="-344170">
              <a:lnSpc>
                <a:spcPct val="100000"/>
              </a:lnSpc>
              <a:buAutoNum type="arabicPeriod"/>
              <a:tabLst>
                <a:tab pos="356870" algn="l"/>
              </a:tabLst>
            </a:pPr>
            <a:r>
              <a:rPr sz="1600" dirty="0">
                <a:latin typeface="Times New Roman"/>
                <a:cs typeface="Times New Roman"/>
              </a:rPr>
              <a:t>Affordable</a:t>
            </a:r>
            <a:r>
              <a:rPr sz="1600" spc="-30" dirty="0">
                <a:latin typeface="Times New Roman"/>
                <a:cs typeface="Times New Roman"/>
              </a:rPr>
              <a:t> </a:t>
            </a:r>
            <a:r>
              <a:rPr sz="1600" dirty="0">
                <a:latin typeface="Times New Roman"/>
                <a:cs typeface="Times New Roman"/>
              </a:rPr>
              <a:t>and</a:t>
            </a:r>
            <a:r>
              <a:rPr sz="1600" spc="-85" dirty="0">
                <a:latin typeface="Times New Roman"/>
                <a:cs typeface="Times New Roman"/>
              </a:rPr>
              <a:t> </a:t>
            </a:r>
            <a:r>
              <a:rPr sz="1600" dirty="0">
                <a:latin typeface="Times New Roman"/>
                <a:cs typeface="Times New Roman"/>
              </a:rPr>
              <a:t>clean</a:t>
            </a:r>
            <a:r>
              <a:rPr sz="1600" spc="-40" dirty="0">
                <a:latin typeface="Times New Roman"/>
                <a:cs typeface="Times New Roman"/>
              </a:rPr>
              <a:t> </a:t>
            </a:r>
            <a:r>
              <a:rPr sz="1600" spc="-10" dirty="0">
                <a:latin typeface="Times New Roman"/>
                <a:cs typeface="Times New Roman"/>
              </a:rPr>
              <a:t>energy</a:t>
            </a:r>
            <a:endParaRPr sz="1600">
              <a:latin typeface="Times New Roman"/>
              <a:cs typeface="Times New Roman"/>
            </a:endParaRPr>
          </a:p>
          <a:p>
            <a:pPr marL="356870" indent="-344170">
              <a:lnSpc>
                <a:spcPct val="100000"/>
              </a:lnSpc>
              <a:spcBef>
                <a:spcPts val="5"/>
              </a:spcBef>
              <a:buAutoNum type="arabicPeriod"/>
              <a:tabLst>
                <a:tab pos="356870" algn="l"/>
              </a:tabLst>
            </a:pPr>
            <a:r>
              <a:rPr sz="1600" dirty="0">
                <a:latin typeface="Times New Roman"/>
                <a:cs typeface="Times New Roman"/>
              </a:rPr>
              <a:t>Decent</a:t>
            </a:r>
            <a:r>
              <a:rPr sz="1600" spc="-35" dirty="0">
                <a:latin typeface="Times New Roman"/>
                <a:cs typeface="Times New Roman"/>
              </a:rPr>
              <a:t> </a:t>
            </a:r>
            <a:r>
              <a:rPr sz="1600" dirty="0">
                <a:latin typeface="Times New Roman"/>
                <a:cs typeface="Times New Roman"/>
              </a:rPr>
              <a:t>work</a:t>
            </a:r>
            <a:r>
              <a:rPr sz="1600" spc="-30" dirty="0">
                <a:latin typeface="Times New Roman"/>
                <a:cs typeface="Times New Roman"/>
              </a:rPr>
              <a:t> </a:t>
            </a:r>
            <a:r>
              <a:rPr sz="1600" dirty="0">
                <a:latin typeface="Times New Roman"/>
                <a:cs typeface="Times New Roman"/>
              </a:rPr>
              <a:t>and</a:t>
            </a:r>
            <a:r>
              <a:rPr sz="1600" spc="-75" dirty="0">
                <a:latin typeface="Times New Roman"/>
                <a:cs typeface="Times New Roman"/>
              </a:rPr>
              <a:t> </a:t>
            </a:r>
            <a:r>
              <a:rPr sz="1600" dirty="0">
                <a:latin typeface="Times New Roman"/>
                <a:cs typeface="Times New Roman"/>
              </a:rPr>
              <a:t>economic</a:t>
            </a:r>
            <a:r>
              <a:rPr sz="1600" spc="-35" dirty="0">
                <a:latin typeface="Times New Roman"/>
                <a:cs typeface="Times New Roman"/>
              </a:rPr>
              <a:t> </a:t>
            </a:r>
            <a:r>
              <a:rPr sz="1600" spc="-10" dirty="0">
                <a:latin typeface="Times New Roman"/>
                <a:cs typeface="Times New Roman"/>
              </a:rPr>
              <a:t>growth.</a:t>
            </a:r>
            <a:endParaRPr sz="1600">
              <a:latin typeface="Times New Roman"/>
              <a:cs typeface="Times New Roman"/>
            </a:endParaRPr>
          </a:p>
          <a:p>
            <a:pPr marL="356870" indent="-344170">
              <a:lnSpc>
                <a:spcPct val="100000"/>
              </a:lnSpc>
              <a:buAutoNum type="arabicPeriod"/>
              <a:tabLst>
                <a:tab pos="356870" algn="l"/>
              </a:tabLst>
            </a:pPr>
            <a:r>
              <a:rPr sz="1600" spc="-10" dirty="0">
                <a:latin typeface="Times New Roman"/>
                <a:cs typeface="Times New Roman"/>
              </a:rPr>
              <a:t>Industry,</a:t>
            </a:r>
            <a:r>
              <a:rPr sz="1600" spc="-20" dirty="0">
                <a:latin typeface="Times New Roman"/>
                <a:cs typeface="Times New Roman"/>
              </a:rPr>
              <a:t> </a:t>
            </a:r>
            <a:r>
              <a:rPr sz="1600" dirty="0">
                <a:latin typeface="Times New Roman"/>
                <a:cs typeface="Times New Roman"/>
              </a:rPr>
              <a:t>innovation,</a:t>
            </a:r>
            <a:r>
              <a:rPr sz="1600" spc="-100" dirty="0">
                <a:latin typeface="Times New Roman"/>
                <a:cs typeface="Times New Roman"/>
              </a:rPr>
              <a:t> </a:t>
            </a:r>
            <a:r>
              <a:rPr sz="1600" dirty="0">
                <a:latin typeface="Times New Roman"/>
                <a:cs typeface="Times New Roman"/>
              </a:rPr>
              <a:t>and</a:t>
            </a:r>
            <a:r>
              <a:rPr sz="1600" spc="-75" dirty="0">
                <a:latin typeface="Times New Roman"/>
                <a:cs typeface="Times New Roman"/>
              </a:rPr>
              <a:t> </a:t>
            </a:r>
            <a:r>
              <a:rPr sz="1600" spc="-10" dirty="0">
                <a:latin typeface="Times New Roman"/>
                <a:cs typeface="Times New Roman"/>
              </a:rPr>
              <a:t>infrastructure</a:t>
            </a:r>
            <a:endParaRPr sz="1600">
              <a:latin typeface="Times New Roman"/>
              <a:cs typeface="Times New Roman"/>
            </a:endParaRPr>
          </a:p>
          <a:p>
            <a:pPr marL="355600" indent="-342900">
              <a:lnSpc>
                <a:spcPct val="100000"/>
              </a:lnSpc>
              <a:buAutoNum type="arabicPeriod"/>
              <a:tabLst>
                <a:tab pos="355600" algn="l"/>
              </a:tabLst>
            </a:pPr>
            <a:r>
              <a:rPr sz="1600" dirty="0">
                <a:latin typeface="Times New Roman"/>
                <a:cs typeface="Times New Roman"/>
              </a:rPr>
              <a:t>Sustainable</a:t>
            </a:r>
            <a:r>
              <a:rPr sz="1600" spc="-75" dirty="0">
                <a:latin typeface="Times New Roman"/>
                <a:cs typeface="Times New Roman"/>
              </a:rPr>
              <a:t> </a:t>
            </a:r>
            <a:r>
              <a:rPr sz="1600" dirty="0">
                <a:latin typeface="Times New Roman"/>
                <a:cs typeface="Times New Roman"/>
              </a:rPr>
              <a:t>cities</a:t>
            </a:r>
            <a:r>
              <a:rPr sz="1600" spc="-35" dirty="0">
                <a:latin typeface="Times New Roman"/>
                <a:cs typeface="Times New Roman"/>
              </a:rPr>
              <a:t> </a:t>
            </a:r>
            <a:r>
              <a:rPr sz="1600" dirty="0">
                <a:latin typeface="Times New Roman"/>
                <a:cs typeface="Times New Roman"/>
              </a:rPr>
              <a:t>and</a:t>
            </a:r>
            <a:r>
              <a:rPr sz="1600" spc="-45" dirty="0">
                <a:latin typeface="Times New Roman"/>
                <a:cs typeface="Times New Roman"/>
              </a:rPr>
              <a:t> </a:t>
            </a:r>
            <a:r>
              <a:rPr sz="1600" spc="-10" dirty="0">
                <a:latin typeface="Times New Roman"/>
                <a:cs typeface="Times New Roman"/>
              </a:rPr>
              <a:t>communities</a:t>
            </a:r>
            <a:endParaRPr sz="1600">
              <a:latin typeface="Times New Roman"/>
              <a:cs typeface="Times New Roman"/>
            </a:endParaRPr>
          </a:p>
          <a:p>
            <a:pPr marL="356235" indent="-343535">
              <a:lnSpc>
                <a:spcPct val="100000"/>
              </a:lnSpc>
              <a:buAutoNum type="arabicPeriod"/>
              <a:tabLst>
                <a:tab pos="356235" algn="l"/>
              </a:tabLst>
            </a:pPr>
            <a:r>
              <a:rPr sz="1600" dirty="0">
                <a:latin typeface="Times New Roman"/>
                <a:cs typeface="Times New Roman"/>
              </a:rPr>
              <a:t>Reduced</a:t>
            </a:r>
            <a:r>
              <a:rPr sz="1600" spc="-60" dirty="0">
                <a:latin typeface="Times New Roman"/>
                <a:cs typeface="Times New Roman"/>
              </a:rPr>
              <a:t> </a:t>
            </a:r>
            <a:r>
              <a:rPr sz="1600" spc="-10" dirty="0">
                <a:latin typeface="Times New Roman"/>
                <a:cs typeface="Times New Roman"/>
              </a:rPr>
              <a:t>inequality</a:t>
            </a:r>
            <a:endParaRPr sz="1600">
              <a:latin typeface="Times New Roman"/>
              <a:cs typeface="Times New Roman"/>
            </a:endParaRPr>
          </a:p>
          <a:p>
            <a:pPr marL="356235" indent="-343535">
              <a:lnSpc>
                <a:spcPct val="100000"/>
              </a:lnSpc>
              <a:buAutoNum type="arabicPeriod"/>
              <a:tabLst>
                <a:tab pos="356235" algn="l"/>
              </a:tabLst>
            </a:pPr>
            <a:r>
              <a:rPr sz="1600" dirty="0">
                <a:latin typeface="Times New Roman"/>
                <a:cs typeface="Times New Roman"/>
              </a:rPr>
              <a:t>Responsible</a:t>
            </a:r>
            <a:r>
              <a:rPr sz="1600" spc="-55" dirty="0">
                <a:latin typeface="Times New Roman"/>
                <a:cs typeface="Times New Roman"/>
              </a:rPr>
              <a:t> </a:t>
            </a:r>
            <a:r>
              <a:rPr sz="1600" dirty="0">
                <a:latin typeface="Times New Roman"/>
                <a:cs typeface="Times New Roman"/>
              </a:rPr>
              <a:t>consumption</a:t>
            </a:r>
            <a:r>
              <a:rPr sz="1600" spc="-70" dirty="0">
                <a:latin typeface="Times New Roman"/>
                <a:cs typeface="Times New Roman"/>
              </a:rPr>
              <a:t> </a:t>
            </a:r>
            <a:r>
              <a:rPr sz="1600" dirty="0">
                <a:latin typeface="Times New Roman"/>
                <a:cs typeface="Times New Roman"/>
              </a:rPr>
              <a:t>and</a:t>
            </a:r>
            <a:r>
              <a:rPr sz="1600" spc="-50" dirty="0">
                <a:latin typeface="Times New Roman"/>
                <a:cs typeface="Times New Roman"/>
              </a:rPr>
              <a:t> </a:t>
            </a:r>
            <a:r>
              <a:rPr sz="1600" spc="-10" dirty="0">
                <a:latin typeface="Times New Roman"/>
                <a:cs typeface="Times New Roman"/>
              </a:rPr>
              <a:t>production</a:t>
            </a:r>
            <a:endParaRPr sz="1600">
              <a:latin typeface="Times New Roman"/>
              <a:cs typeface="Times New Roman"/>
            </a:endParaRPr>
          </a:p>
          <a:p>
            <a:pPr marL="356235" indent="-343535">
              <a:lnSpc>
                <a:spcPct val="100000"/>
              </a:lnSpc>
              <a:spcBef>
                <a:spcPts val="5"/>
              </a:spcBef>
              <a:buAutoNum type="arabicPeriod"/>
              <a:tabLst>
                <a:tab pos="356235" algn="l"/>
              </a:tabLst>
            </a:pPr>
            <a:r>
              <a:rPr sz="1600" dirty="0">
                <a:latin typeface="Times New Roman"/>
                <a:cs typeface="Times New Roman"/>
              </a:rPr>
              <a:t>Climate</a:t>
            </a:r>
            <a:r>
              <a:rPr sz="1600" spc="-50" dirty="0">
                <a:latin typeface="Times New Roman"/>
                <a:cs typeface="Times New Roman"/>
              </a:rPr>
              <a:t> </a:t>
            </a:r>
            <a:r>
              <a:rPr sz="1600" spc="-10" dirty="0">
                <a:latin typeface="Times New Roman"/>
                <a:cs typeface="Times New Roman"/>
              </a:rPr>
              <a:t>action</a:t>
            </a:r>
            <a:endParaRPr sz="1600">
              <a:latin typeface="Times New Roman"/>
              <a:cs typeface="Times New Roman"/>
            </a:endParaRPr>
          </a:p>
          <a:p>
            <a:pPr marL="356235" indent="-343535">
              <a:lnSpc>
                <a:spcPct val="100000"/>
              </a:lnSpc>
              <a:buAutoNum type="arabicPeriod"/>
              <a:tabLst>
                <a:tab pos="356235" algn="l"/>
              </a:tabLst>
            </a:pPr>
            <a:r>
              <a:rPr sz="1600" dirty="0">
                <a:latin typeface="Times New Roman"/>
                <a:cs typeface="Times New Roman"/>
              </a:rPr>
              <a:t>life</a:t>
            </a:r>
            <a:r>
              <a:rPr sz="1600" spc="-20" dirty="0">
                <a:latin typeface="Times New Roman"/>
                <a:cs typeface="Times New Roman"/>
              </a:rPr>
              <a:t> </a:t>
            </a:r>
            <a:r>
              <a:rPr sz="1600" dirty="0">
                <a:latin typeface="Times New Roman"/>
                <a:cs typeface="Times New Roman"/>
              </a:rPr>
              <a:t>below</a:t>
            </a:r>
            <a:r>
              <a:rPr sz="1600" spc="-5" dirty="0">
                <a:latin typeface="Times New Roman"/>
                <a:cs typeface="Times New Roman"/>
              </a:rPr>
              <a:t> </a:t>
            </a:r>
            <a:r>
              <a:rPr sz="1600" dirty="0">
                <a:latin typeface="Times New Roman"/>
                <a:cs typeface="Times New Roman"/>
              </a:rPr>
              <a:t>the</a:t>
            </a:r>
            <a:r>
              <a:rPr sz="1600" spc="-60" dirty="0">
                <a:latin typeface="Times New Roman"/>
                <a:cs typeface="Times New Roman"/>
              </a:rPr>
              <a:t> </a:t>
            </a:r>
            <a:r>
              <a:rPr sz="1600" spc="-20" dirty="0">
                <a:latin typeface="Times New Roman"/>
                <a:cs typeface="Times New Roman"/>
              </a:rPr>
              <a:t>river</a:t>
            </a:r>
            <a:endParaRPr sz="1600">
              <a:latin typeface="Times New Roman"/>
              <a:cs typeface="Times New Roman"/>
            </a:endParaRPr>
          </a:p>
          <a:p>
            <a:pPr marL="355600" indent="-342900">
              <a:lnSpc>
                <a:spcPct val="100000"/>
              </a:lnSpc>
              <a:buAutoNum type="arabicPeriod"/>
              <a:tabLst>
                <a:tab pos="355600" algn="l"/>
              </a:tabLst>
            </a:pPr>
            <a:r>
              <a:rPr sz="1600" dirty="0">
                <a:latin typeface="Times New Roman"/>
                <a:cs typeface="Times New Roman"/>
              </a:rPr>
              <a:t>Life</a:t>
            </a:r>
            <a:r>
              <a:rPr sz="1600" spc="-15" dirty="0">
                <a:latin typeface="Times New Roman"/>
                <a:cs typeface="Times New Roman"/>
              </a:rPr>
              <a:t> </a:t>
            </a:r>
            <a:r>
              <a:rPr sz="1600" dirty="0">
                <a:latin typeface="Times New Roman"/>
                <a:cs typeface="Times New Roman"/>
              </a:rPr>
              <a:t>on</a:t>
            </a:r>
            <a:r>
              <a:rPr sz="1600" spc="-45" dirty="0">
                <a:latin typeface="Times New Roman"/>
                <a:cs typeface="Times New Roman"/>
              </a:rPr>
              <a:t> </a:t>
            </a:r>
            <a:r>
              <a:rPr sz="1600" spc="-20" dirty="0">
                <a:latin typeface="Times New Roman"/>
                <a:cs typeface="Times New Roman"/>
              </a:rPr>
              <a:t>land</a:t>
            </a:r>
            <a:endParaRPr sz="1600">
              <a:latin typeface="Times New Roman"/>
              <a:cs typeface="Times New Roman"/>
            </a:endParaRPr>
          </a:p>
          <a:p>
            <a:pPr marL="356235" indent="-343535">
              <a:lnSpc>
                <a:spcPct val="100000"/>
              </a:lnSpc>
              <a:buAutoNum type="arabicPeriod"/>
              <a:tabLst>
                <a:tab pos="356235" algn="l"/>
              </a:tabLst>
            </a:pPr>
            <a:r>
              <a:rPr sz="1600" dirty="0">
                <a:latin typeface="Times New Roman"/>
                <a:cs typeface="Times New Roman"/>
              </a:rPr>
              <a:t>Peace,</a:t>
            </a:r>
            <a:r>
              <a:rPr sz="1600" spc="-20" dirty="0">
                <a:latin typeface="Times New Roman"/>
                <a:cs typeface="Times New Roman"/>
              </a:rPr>
              <a:t> </a:t>
            </a:r>
            <a:r>
              <a:rPr sz="1600" dirty="0">
                <a:latin typeface="Times New Roman"/>
                <a:cs typeface="Times New Roman"/>
              </a:rPr>
              <a:t>justice,</a:t>
            </a:r>
            <a:r>
              <a:rPr sz="1600" spc="-55" dirty="0">
                <a:latin typeface="Times New Roman"/>
                <a:cs typeface="Times New Roman"/>
              </a:rPr>
              <a:t> </a:t>
            </a:r>
            <a:r>
              <a:rPr sz="1600" dirty="0">
                <a:latin typeface="Times New Roman"/>
                <a:cs typeface="Times New Roman"/>
              </a:rPr>
              <a:t>and</a:t>
            </a:r>
            <a:r>
              <a:rPr sz="1600" spc="-60" dirty="0">
                <a:latin typeface="Times New Roman"/>
                <a:cs typeface="Times New Roman"/>
              </a:rPr>
              <a:t> </a:t>
            </a:r>
            <a:r>
              <a:rPr sz="1600" dirty="0">
                <a:latin typeface="Times New Roman"/>
                <a:cs typeface="Times New Roman"/>
              </a:rPr>
              <a:t>strong</a:t>
            </a:r>
            <a:r>
              <a:rPr sz="1600" spc="-30" dirty="0">
                <a:latin typeface="Times New Roman"/>
                <a:cs typeface="Times New Roman"/>
              </a:rPr>
              <a:t> </a:t>
            </a:r>
            <a:r>
              <a:rPr sz="1600" spc="-10" dirty="0">
                <a:latin typeface="Times New Roman"/>
                <a:cs typeface="Times New Roman"/>
              </a:rPr>
              <a:t>institution</a:t>
            </a:r>
            <a:endParaRPr sz="1600">
              <a:latin typeface="Times New Roman"/>
              <a:cs typeface="Times New Roman"/>
            </a:endParaRPr>
          </a:p>
          <a:p>
            <a:pPr marL="356235" indent="-343535">
              <a:lnSpc>
                <a:spcPct val="100000"/>
              </a:lnSpc>
              <a:buAutoNum type="arabicPeriod"/>
              <a:tabLst>
                <a:tab pos="356235" algn="l"/>
              </a:tabLst>
            </a:pPr>
            <a:r>
              <a:rPr sz="1600" dirty="0">
                <a:latin typeface="Times New Roman"/>
                <a:cs typeface="Times New Roman"/>
              </a:rPr>
              <a:t>Partnership</a:t>
            </a:r>
            <a:r>
              <a:rPr sz="1600" spc="-60" dirty="0">
                <a:latin typeface="Times New Roman"/>
                <a:cs typeface="Times New Roman"/>
              </a:rPr>
              <a:t> </a:t>
            </a:r>
            <a:r>
              <a:rPr sz="1600" dirty="0">
                <a:latin typeface="Times New Roman"/>
                <a:cs typeface="Times New Roman"/>
              </a:rPr>
              <a:t>for</a:t>
            </a:r>
            <a:r>
              <a:rPr sz="1600" spc="-10" dirty="0">
                <a:latin typeface="Times New Roman"/>
                <a:cs typeface="Times New Roman"/>
              </a:rPr>
              <a:t> </a:t>
            </a:r>
            <a:r>
              <a:rPr sz="1600" dirty="0">
                <a:latin typeface="Times New Roman"/>
                <a:cs typeface="Times New Roman"/>
              </a:rPr>
              <a:t>the</a:t>
            </a:r>
            <a:r>
              <a:rPr sz="1600" spc="-40" dirty="0">
                <a:latin typeface="Times New Roman"/>
                <a:cs typeface="Times New Roman"/>
              </a:rPr>
              <a:t> </a:t>
            </a:r>
            <a:r>
              <a:rPr sz="1600" spc="-10" dirty="0">
                <a:latin typeface="Times New Roman"/>
                <a:cs typeface="Times New Roman"/>
              </a:rPr>
              <a:t>goals.</a:t>
            </a:r>
            <a:endParaRPr sz="1600">
              <a:latin typeface="Times New Roman"/>
              <a:cs typeface="Times New Roman"/>
            </a:endParaRPr>
          </a:p>
        </p:txBody>
      </p:sp>
      <p:pic>
        <p:nvPicPr>
          <p:cNvPr id="4" name="object 4"/>
          <p:cNvPicPr/>
          <p:nvPr/>
        </p:nvPicPr>
        <p:blipFill>
          <a:blip r:embed="rId2" cstate="print"/>
          <a:stretch>
            <a:fillRect/>
          </a:stretch>
        </p:blipFill>
        <p:spPr>
          <a:xfrm>
            <a:off x="4428744" y="1117522"/>
            <a:ext cx="4608576" cy="553335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93494" y="1735913"/>
            <a:ext cx="6750306" cy="3961982"/>
          </a:xfrm>
          <a:prstGeom prst="rect">
            <a:avLst/>
          </a:prstGeom>
        </p:spPr>
        <p:txBody>
          <a:bodyPr vert="horz" wrap="square" lIns="0" tIns="12065" rIns="0" bIns="0" rtlCol="0">
            <a:spAutoFit/>
          </a:bodyPr>
          <a:lstStyle/>
          <a:p>
            <a:pPr marL="154940" indent="-150495">
              <a:lnSpc>
                <a:spcPct val="100000"/>
              </a:lnSpc>
              <a:spcBef>
                <a:spcPts val="95"/>
              </a:spcBef>
              <a:buSzPct val="96875"/>
              <a:buFont typeface="Arial MT"/>
              <a:buChar char="•"/>
              <a:tabLst>
                <a:tab pos="154940" algn="l"/>
              </a:tabLst>
            </a:pPr>
            <a:r>
              <a:rPr lang="en-US" sz="2500" dirty="0" smtClean="0">
                <a:latin typeface="Times New Roman"/>
                <a:cs typeface="Times New Roman"/>
              </a:rPr>
              <a:t>Intelligent Fraud Detection </a:t>
            </a:r>
          </a:p>
          <a:p>
            <a:pPr marL="154940" indent="-150495">
              <a:lnSpc>
                <a:spcPct val="100000"/>
              </a:lnSpc>
              <a:spcBef>
                <a:spcPts val="95"/>
              </a:spcBef>
              <a:buSzPct val="96875"/>
              <a:buFont typeface="Arial MT"/>
              <a:buChar char="•"/>
              <a:tabLst>
                <a:tab pos="154940" algn="l"/>
              </a:tabLst>
            </a:pPr>
            <a:r>
              <a:rPr lang="en-US" sz="2500" dirty="0" smtClean="0">
                <a:latin typeface="Times New Roman"/>
                <a:cs typeface="Times New Roman"/>
              </a:rPr>
              <a:t>High-Accuracy Ensemble Model </a:t>
            </a:r>
          </a:p>
          <a:p>
            <a:pPr marL="154940" indent="-150495">
              <a:lnSpc>
                <a:spcPct val="100000"/>
              </a:lnSpc>
              <a:spcBef>
                <a:spcPts val="95"/>
              </a:spcBef>
              <a:buSzPct val="96875"/>
              <a:buFont typeface="Arial MT"/>
              <a:buChar char="•"/>
              <a:tabLst>
                <a:tab pos="154940" algn="l"/>
              </a:tabLst>
            </a:pPr>
            <a:r>
              <a:rPr lang="en-US" sz="2500" dirty="0" smtClean="0">
                <a:latin typeface="Times New Roman"/>
                <a:cs typeface="Times New Roman"/>
              </a:rPr>
              <a:t>Advanced Machine Learning (SVM, Random Forest, Naive </a:t>
            </a:r>
            <a:r>
              <a:rPr lang="en-US" sz="2500" dirty="0" err="1" smtClean="0">
                <a:latin typeface="Times New Roman"/>
                <a:cs typeface="Times New Roman"/>
              </a:rPr>
              <a:t>Bayes</a:t>
            </a:r>
            <a:r>
              <a:rPr lang="en-US" sz="2500" dirty="0" smtClean="0">
                <a:latin typeface="Times New Roman"/>
                <a:cs typeface="Times New Roman"/>
              </a:rPr>
              <a:t> &amp; </a:t>
            </a:r>
            <a:r>
              <a:rPr lang="en-US" sz="2500" dirty="0" err="1" smtClean="0">
                <a:latin typeface="Times New Roman"/>
                <a:cs typeface="Times New Roman"/>
              </a:rPr>
              <a:t>XGBoost</a:t>
            </a:r>
            <a:r>
              <a:rPr lang="en-US" sz="2500" dirty="0" smtClean="0">
                <a:latin typeface="Times New Roman"/>
                <a:cs typeface="Times New Roman"/>
              </a:rPr>
              <a:t>) </a:t>
            </a:r>
          </a:p>
          <a:p>
            <a:pPr marL="154940" indent="-150495">
              <a:lnSpc>
                <a:spcPct val="100000"/>
              </a:lnSpc>
              <a:spcBef>
                <a:spcPts val="95"/>
              </a:spcBef>
              <a:buSzPct val="96875"/>
              <a:buFont typeface="Arial MT"/>
              <a:buChar char="•"/>
              <a:tabLst>
                <a:tab pos="154940" algn="l"/>
              </a:tabLst>
            </a:pPr>
            <a:r>
              <a:rPr lang="en-US" sz="2500" dirty="0" smtClean="0">
                <a:latin typeface="Times New Roman"/>
                <a:cs typeface="Times New Roman"/>
              </a:rPr>
              <a:t>NLP Text Analysis (TF-IDF &amp; Bag-of-Words) </a:t>
            </a:r>
          </a:p>
          <a:p>
            <a:pPr marL="154940" indent="-150495">
              <a:lnSpc>
                <a:spcPct val="100000"/>
              </a:lnSpc>
              <a:spcBef>
                <a:spcPts val="95"/>
              </a:spcBef>
              <a:buSzPct val="96875"/>
              <a:buFont typeface="Arial MT"/>
              <a:buChar char="•"/>
              <a:tabLst>
                <a:tab pos="154940" algn="l"/>
              </a:tabLst>
            </a:pPr>
            <a:r>
              <a:rPr lang="en-US" sz="2500" dirty="0" smtClean="0">
                <a:latin typeface="Times New Roman"/>
                <a:cs typeface="Times New Roman"/>
              </a:rPr>
              <a:t>State-of-the-Art Benchmarking (using </a:t>
            </a:r>
            <a:r>
              <a:rPr lang="en-US" sz="2500" dirty="0" err="1" smtClean="0">
                <a:latin typeface="Times New Roman"/>
                <a:cs typeface="Times New Roman"/>
              </a:rPr>
              <a:t>XGBoost</a:t>
            </a:r>
            <a:r>
              <a:rPr lang="en-US" sz="2500" dirty="0" smtClean="0">
                <a:latin typeface="Times New Roman"/>
                <a:cs typeface="Times New Roman"/>
              </a:rPr>
              <a:t>) </a:t>
            </a:r>
          </a:p>
          <a:p>
            <a:pPr marL="154940" indent="-150495">
              <a:lnSpc>
                <a:spcPct val="100000"/>
              </a:lnSpc>
              <a:spcBef>
                <a:spcPts val="95"/>
              </a:spcBef>
              <a:buSzPct val="96875"/>
              <a:buFont typeface="Arial MT"/>
              <a:buChar char="•"/>
              <a:tabLst>
                <a:tab pos="154940" algn="l"/>
              </a:tabLst>
            </a:pPr>
            <a:r>
              <a:rPr lang="en-US" sz="2500" dirty="0" smtClean="0">
                <a:latin typeface="Times New Roman"/>
                <a:cs typeface="Times New Roman"/>
              </a:rPr>
              <a:t>Automated &amp; Fast Classification </a:t>
            </a:r>
          </a:p>
          <a:p>
            <a:pPr marL="154940" indent="-150495">
              <a:lnSpc>
                <a:spcPct val="100000"/>
              </a:lnSpc>
              <a:spcBef>
                <a:spcPts val="95"/>
              </a:spcBef>
              <a:buSzPct val="96875"/>
              <a:buFont typeface="Arial MT"/>
              <a:buChar char="•"/>
              <a:tabLst>
                <a:tab pos="154940" algn="l"/>
              </a:tabLst>
            </a:pPr>
            <a:r>
              <a:rPr lang="en-US" sz="2500" dirty="0" smtClean="0">
                <a:latin typeface="Times New Roman"/>
                <a:cs typeface="Times New Roman"/>
              </a:rPr>
              <a:t>Protects Users from Misinformation </a:t>
            </a:r>
          </a:p>
          <a:p>
            <a:pPr marL="154940" indent="-150495">
              <a:lnSpc>
                <a:spcPct val="100000"/>
              </a:lnSpc>
              <a:spcBef>
                <a:spcPts val="95"/>
              </a:spcBef>
              <a:buSzPct val="96875"/>
              <a:buFont typeface="Arial MT"/>
              <a:buChar char="•"/>
              <a:tabLst>
                <a:tab pos="154940" algn="l"/>
              </a:tabLst>
            </a:pPr>
            <a:r>
              <a:rPr lang="en-US" sz="2500" dirty="0" smtClean="0">
                <a:latin typeface="Times New Roman"/>
                <a:cs typeface="Times New Roman"/>
              </a:rPr>
              <a:t>Reliable Solution (98.6% Accuracy)</a:t>
            </a:r>
          </a:p>
          <a:p>
            <a:pPr marL="154940" indent="-150495">
              <a:lnSpc>
                <a:spcPct val="100000"/>
              </a:lnSpc>
              <a:spcBef>
                <a:spcPts val="95"/>
              </a:spcBef>
              <a:buSzPct val="96875"/>
              <a:buFont typeface="Arial MT"/>
              <a:buChar char="•"/>
              <a:tabLst>
                <a:tab pos="154940" algn="l"/>
              </a:tabLst>
            </a:pPr>
            <a:endParaRPr sz="2500">
              <a:latin typeface="Times New Roman"/>
              <a:cs typeface="Times New Roman"/>
            </a:endParaRPr>
          </a:p>
        </p:txBody>
      </p:sp>
      <p:sp>
        <p:nvSpPr>
          <p:cNvPr id="3" name="object 3"/>
          <p:cNvSpPr txBox="1">
            <a:spLocks noGrp="1"/>
          </p:cNvSpPr>
          <p:nvPr>
            <p:ph type="title"/>
          </p:nvPr>
        </p:nvSpPr>
        <p:spPr>
          <a:xfrm>
            <a:off x="1447800" y="762000"/>
            <a:ext cx="5459095" cy="475130"/>
          </a:xfrm>
          <a:prstGeom prst="rect">
            <a:avLst/>
          </a:prstGeom>
        </p:spPr>
        <p:txBody>
          <a:bodyPr vert="horz" wrap="square" lIns="0" tIns="13335" rIns="0" bIns="0" rtlCol="0">
            <a:spAutoFit/>
          </a:bodyPr>
          <a:lstStyle/>
          <a:p>
            <a:pPr marL="12700">
              <a:lnSpc>
                <a:spcPct val="100000"/>
              </a:lnSpc>
              <a:spcBef>
                <a:spcPts val="105"/>
              </a:spcBef>
            </a:pPr>
            <a:r>
              <a:rPr sz="3000" b="1" dirty="0">
                <a:latin typeface="Times New Roman"/>
                <a:cs typeface="Times New Roman"/>
              </a:rPr>
              <a:t>What</a:t>
            </a:r>
            <a:r>
              <a:rPr sz="3000" b="1" spc="-55" dirty="0">
                <a:latin typeface="Times New Roman"/>
                <a:cs typeface="Times New Roman"/>
              </a:rPr>
              <a:t> </a:t>
            </a:r>
            <a:r>
              <a:rPr sz="3000" b="1">
                <a:latin typeface="Times New Roman"/>
                <a:cs typeface="Times New Roman"/>
              </a:rPr>
              <a:t>Our</a:t>
            </a:r>
            <a:r>
              <a:rPr sz="3000" b="1" spc="-100">
                <a:latin typeface="Times New Roman"/>
                <a:cs typeface="Times New Roman"/>
              </a:rPr>
              <a:t> </a:t>
            </a:r>
            <a:r>
              <a:rPr lang="en-US" sz="3000" b="1" spc="-100" dirty="0" smtClean="0"/>
              <a:t>Project</a:t>
            </a:r>
            <a:r>
              <a:rPr sz="3000" b="1" spc="-30" smtClean="0">
                <a:latin typeface="Times New Roman"/>
                <a:cs typeface="Times New Roman"/>
              </a:rPr>
              <a:t> </a:t>
            </a:r>
            <a:r>
              <a:rPr sz="3000" b="1" spc="-10" dirty="0">
                <a:latin typeface="Times New Roman"/>
                <a:cs typeface="Times New Roman"/>
              </a:rPr>
              <a:t>Offers</a:t>
            </a:r>
            <a:endParaRPr sz="30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5675" y="547827"/>
            <a:ext cx="7381240" cy="936154"/>
          </a:xfrm>
          <a:prstGeom prst="rect">
            <a:avLst/>
          </a:prstGeom>
        </p:spPr>
        <p:txBody>
          <a:bodyPr vert="horz" wrap="square" lIns="0" tIns="12700" rIns="0" bIns="0" rtlCol="0">
            <a:spAutoFit/>
          </a:bodyPr>
          <a:lstStyle/>
          <a:p>
            <a:pPr marL="1375410" marR="5080" indent="-1363345" algn="l">
              <a:lnSpc>
                <a:spcPct val="100000"/>
              </a:lnSpc>
              <a:spcBef>
                <a:spcPts val="100"/>
              </a:spcBef>
            </a:pPr>
            <a:r>
              <a:rPr sz="3000" b="1" dirty="0">
                <a:latin typeface="Times New Roman"/>
                <a:cs typeface="Times New Roman"/>
              </a:rPr>
              <a:t>Sustainable</a:t>
            </a:r>
            <a:r>
              <a:rPr sz="3000" b="1" spc="-10" dirty="0">
                <a:latin typeface="Times New Roman"/>
                <a:cs typeface="Times New Roman"/>
              </a:rPr>
              <a:t> </a:t>
            </a:r>
            <a:r>
              <a:rPr sz="3000" b="1" dirty="0">
                <a:latin typeface="Times New Roman"/>
                <a:cs typeface="Times New Roman"/>
              </a:rPr>
              <a:t>Development</a:t>
            </a:r>
            <a:r>
              <a:rPr sz="3000" b="1" spc="-40" dirty="0">
                <a:latin typeface="Times New Roman"/>
                <a:cs typeface="Times New Roman"/>
              </a:rPr>
              <a:t> </a:t>
            </a:r>
            <a:r>
              <a:rPr sz="3000" b="1" dirty="0">
                <a:latin typeface="Times New Roman"/>
                <a:cs typeface="Times New Roman"/>
              </a:rPr>
              <a:t>Goal</a:t>
            </a:r>
            <a:r>
              <a:rPr sz="3000" b="1" spc="-15" dirty="0">
                <a:latin typeface="Times New Roman"/>
                <a:cs typeface="Times New Roman"/>
              </a:rPr>
              <a:t> </a:t>
            </a:r>
            <a:r>
              <a:rPr sz="3000" b="1" spc="-10" dirty="0">
                <a:latin typeface="Times New Roman"/>
                <a:cs typeface="Times New Roman"/>
              </a:rPr>
              <a:t>(SDG</a:t>
            </a:r>
            <a:r>
              <a:rPr sz="3000" b="1" spc="-10">
                <a:latin typeface="Times New Roman"/>
                <a:cs typeface="Times New Roman"/>
              </a:rPr>
              <a:t>) </a:t>
            </a:r>
            <a:r>
              <a:rPr lang="en-US" sz="3000" b="1" spc="-10" dirty="0" smtClean="0">
                <a:latin typeface="Times New Roman"/>
                <a:cs typeface="Times New Roman"/>
              </a:rPr>
              <a:t/>
            </a:r>
            <a:br>
              <a:rPr lang="en-US" sz="3000" b="1" spc="-10" dirty="0" smtClean="0">
                <a:latin typeface="Times New Roman"/>
                <a:cs typeface="Times New Roman"/>
              </a:rPr>
            </a:br>
            <a:r>
              <a:rPr sz="3000" b="1" spc="-40" smtClean="0">
                <a:latin typeface="Times New Roman"/>
                <a:cs typeface="Times New Roman"/>
              </a:rPr>
              <a:t>Target</a:t>
            </a:r>
            <a:r>
              <a:rPr sz="3000" b="1" spc="-75" smtClean="0">
                <a:latin typeface="Times New Roman"/>
                <a:cs typeface="Times New Roman"/>
              </a:rPr>
              <a:t> </a:t>
            </a:r>
            <a:r>
              <a:rPr sz="3000" b="1" dirty="0">
                <a:latin typeface="Times New Roman"/>
                <a:cs typeface="Times New Roman"/>
              </a:rPr>
              <a:t>for</a:t>
            </a:r>
            <a:r>
              <a:rPr sz="3000" b="1" spc="-180" dirty="0">
                <a:latin typeface="Times New Roman"/>
                <a:cs typeface="Times New Roman"/>
              </a:rPr>
              <a:t> </a:t>
            </a:r>
            <a:r>
              <a:rPr sz="3000" b="1" dirty="0">
                <a:latin typeface="Times New Roman"/>
                <a:cs typeface="Times New Roman"/>
              </a:rPr>
              <a:t>This</a:t>
            </a:r>
            <a:r>
              <a:rPr sz="3000" b="1" spc="-60" dirty="0">
                <a:latin typeface="Times New Roman"/>
                <a:cs typeface="Times New Roman"/>
              </a:rPr>
              <a:t> </a:t>
            </a:r>
            <a:r>
              <a:rPr sz="3000" b="1" spc="-10" dirty="0">
                <a:latin typeface="Times New Roman"/>
                <a:cs typeface="Times New Roman"/>
              </a:rPr>
              <a:t>Project:</a:t>
            </a:r>
            <a:endParaRPr sz="3000">
              <a:latin typeface="Times New Roman"/>
              <a:cs typeface="Times New Roman"/>
            </a:endParaRPr>
          </a:p>
        </p:txBody>
      </p:sp>
      <p:sp>
        <p:nvSpPr>
          <p:cNvPr id="3" name="object 3"/>
          <p:cNvSpPr txBox="1"/>
          <p:nvPr/>
        </p:nvSpPr>
        <p:spPr>
          <a:xfrm>
            <a:off x="507593" y="1878914"/>
            <a:ext cx="4347845" cy="512445"/>
          </a:xfrm>
          <a:prstGeom prst="rect">
            <a:avLst/>
          </a:prstGeom>
        </p:spPr>
        <p:txBody>
          <a:bodyPr vert="horz" wrap="square" lIns="0" tIns="12065" rIns="0" bIns="0" rtlCol="0">
            <a:spAutoFit/>
          </a:bodyPr>
          <a:lstStyle/>
          <a:p>
            <a:pPr marL="12700">
              <a:lnSpc>
                <a:spcPct val="100000"/>
              </a:lnSpc>
              <a:spcBef>
                <a:spcPts val="95"/>
              </a:spcBef>
            </a:pPr>
            <a:endParaRPr sz="3200">
              <a:latin typeface="Times New Roman"/>
              <a:cs typeface="Times New Roman"/>
            </a:endParaRPr>
          </a:p>
        </p:txBody>
      </p:sp>
      <p:sp>
        <p:nvSpPr>
          <p:cNvPr id="6" name="object 6"/>
          <p:cNvSpPr txBox="1"/>
          <p:nvPr/>
        </p:nvSpPr>
        <p:spPr>
          <a:xfrm>
            <a:off x="914400" y="1828800"/>
            <a:ext cx="7467600" cy="5062924"/>
          </a:xfrm>
          <a:prstGeom prst="rect">
            <a:avLst/>
          </a:prstGeom>
        </p:spPr>
        <p:txBody>
          <a:bodyPr vert="horz" wrap="square" lIns="0" tIns="12700" rIns="0" bIns="0" rtlCol="0">
            <a:spAutoFit/>
          </a:bodyPr>
          <a:lstStyle/>
          <a:p>
            <a:pPr marL="12700" marR="5080">
              <a:lnSpc>
                <a:spcPct val="100000"/>
              </a:lnSpc>
              <a:spcBef>
                <a:spcPts val="100"/>
              </a:spcBef>
            </a:pPr>
            <a:r>
              <a:rPr lang="en-US" sz="1800" b="1" dirty="0" smtClean="0">
                <a:latin typeface="Times New Roman"/>
                <a:cs typeface="Times New Roman"/>
              </a:rPr>
              <a:t>SDG 4 &amp; 8 (Quality Education &amp; Decent Work): </a:t>
            </a:r>
            <a:r>
              <a:rPr lang="en-US" sz="1800" dirty="0" smtClean="0">
                <a:latin typeface="Times New Roman"/>
                <a:cs typeface="Times New Roman"/>
              </a:rPr>
              <a:t>The project helps create a safer environment for news seekers. It protects applicants from recruitment fraud and scams that aim to steal personal information or cause economic hardship.</a:t>
            </a:r>
          </a:p>
          <a:p>
            <a:pPr marL="12700" marR="5080">
              <a:lnSpc>
                <a:spcPct val="100000"/>
              </a:lnSpc>
              <a:spcBef>
                <a:spcPts val="100"/>
              </a:spcBef>
            </a:pPr>
            <a:r>
              <a:rPr lang="en-US" sz="1800" b="1" dirty="0" smtClean="0">
                <a:latin typeface="Times New Roman"/>
                <a:cs typeface="Times New Roman"/>
              </a:rPr>
              <a:t>SDG 3 (Good Health and Well-being):</a:t>
            </a:r>
            <a:r>
              <a:rPr lang="en-US" sz="1800" dirty="0" smtClean="0">
                <a:latin typeface="Times New Roman"/>
                <a:cs typeface="Times New Roman"/>
              </a:rPr>
              <a:t> The report notes that your project's methodology (using SVM, Random Forest, etc.) could be adapted to identify and filter malicious fake news related to health, preventing the spread of misinformation .</a:t>
            </a:r>
          </a:p>
          <a:p>
            <a:pPr marL="12700" marR="5080">
              <a:lnSpc>
                <a:spcPct val="100000"/>
              </a:lnSpc>
              <a:spcBef>
                <a:spcPts val="100"/>
              </a:spcBef>
            </a:pPr>
            <a:r>
              <a:rPr lang="en-US" sz="1800" b="1" dirty="0" smtClean="0">
                <a:latin typeface="Times New Roman"/>
                <a:cs typeface="Times New Roman"/>
              </a:rPr>
              <a:t>SDG 5 (Gender Equality)</a:t>
            </a:r>
            <a:r>
              <a:rPr lang="en-US" sz="1800" dirty="0" smtClean="0">
                <a:latin typeface="Times New Roman"/>
                <a:cs typeface="Times New Roman"/>
              </a:rPr>
              <a:t>: By making the online hiring process safer, the system inherently protects all news applicants from fraud, regardless of gender.</a:t>
            </a:r>
          </a:p>
          <a:p>
            <a:pPr marL="12700" marR="5080">
              <a:lnSpc>
                <a:spcPct val="100000"/>
              </a:lnSpc>
              <a:spcBef>
                <a:spcPts val="100"/>
              </a:spcBef>
            </a:pPr>
            <a:r>
              <a:rPr lang="en-US" sz="1800" b="1" dirty="0" smtClean="0">
                <a:latin typeface="Times New Roman"/>
                <a:cs typeface="Times New Roman"/>
              </a:rPr>
              <a:t>SDG 9 (Industry, Innovation, and Infrastructure): </a:t>
            </a:r>
            <a:r>
              <a:rPr lang="en-US" sz="1800" dirty="0" smtClean="0">
                <a:latin typeface="Times New Roman"/>
                <a:cs typeface="Times New Roman"/>
              </a:rPr>
              <a:t>Your project is an example of technological innovation applied to combat modern cybercrime. It uses advanced ML and ensemble models to build an "effective recruitment fraud detection model," which strengthens the security of online industry infrastructure.</a:t>
            </a:r>
          </a:p>
          <a:p>
            <a:pPr marL="12700" marR="5080">
              <a:lnSpc>
                <a:spcPct val="100000"/>
              </a:lnSpc>
              <a:spcBef>
                <a:spcPts val="100"/>
              </a:spcBef>
            </a:pPr>
            <a:r>
              <a:rPr lang="en-US" sz="1800" b="1" dirty="0" smtClean="0">
                <a:latin typeface="Times New Roman"/>
                <a:cs typeface="Times New Roman"/>
              </a:rPr>
              <a:t>SDG 11 (Sustainable Cities and Communities):</a:t>
            </a:r>
            <a:r>
              <a:rPr lang="en-US" sz="1800" dirty="0" smtClean="0">
                <a:latin typeface="Times New Roman"/>
                <a:cs typeface="Times New Roman"/>
              </a:rPr>
              <a:t> By addressing online recruitment scams, the system helps protect the economic well-being and privacy of individuals within communities.</a:t>
            </a:r>
          </a:p>
          <a:p>
            <a:pPr marL="12700" marR="5080">
              <a:lnSpc>
                <a:spcPct val="100000"/>
              </a:lnSpc>
              <a:spcBef>
                <a:spcPts val="100"/>
              </a:spcBef>
            </a:pPr>
            <a:endParaRPr sz="18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8095" y="556971"/>
            <a:ext cx="6804659" cy="473848"/>
          </a:xfrm>
          <a:prstGeom prst="rect">
            <a:avLst/>
          </a:prstGeom>
        </p:spPr>
        <p:txBody>
          <a:bodyPr vert="horz" wrap="square" lIns="0" tIns="12065" rIns="0" bIns="0" rtlCol="0">
            <a:spAutoFit/>
          </a:bodyPr>
          <a:lstStyle/>
          <a:p>
            <a:pPr marL="12700">
              <a:lnSpc>
                <a:spcPct val="100000"/>
              </a:lnSpc>
              <a:spcBef>
                <a:spcPts val="95"/>
              </a:spcBef>
            </a:pPr>
            <a:r>
              <a:rPr sz="3000" b="1" dirty="0">
                <a:latin typeface="Times New Roman"/>
                <a:cs typeface="Times New Roman"/>
              </a:rPr>
              <a:t>Problem</a:t>
            </a:r>
            <a:r>
              <a:rPr sz="3000" b="1" spc="-229" dirty="0">
                <a:latin typeface="Times New Roman"/>
                <a:cs typeface="Times New Roman"/>
              </a:rPr>
              <a:t> </a:t>
            </a:r>
            <a:r>
              <a:rPr sz="3000" b="1" dirty="0">
                <a:latin typeface="Times New Roman"/>
                <a:cs typeface="Times New Roman"/>
              </a:rPr>
              <a:t>Statement</a:t>
            </a:r>
            <a:r>
              <a:rPr sz="3000" b="1" spc="-195" dirty="0">
                <a:latin typeface="Times New Roman"/>
                <a:cs typeface="Times New Roman"/>
              </a:rPr>
              <a:t> </a:t>
            </a:r>
            <a:r>
              <a:rPr sz="3000" b="1" spc="-10" dirty="0">
                <a:latin typeface="Times New Roman"/>
                <a:cs typeface="Times New Roman"/>
              </a:rPr>
              <a:t>(WHY?)</a:t>
            </a:r>
            <a:endParaRPr sz="3000">
              <a:latin typeface="Times New Roman"/>
              <a:cs typeface="Times New Roman"/>
            </a:endParaRPr>
          </a:p>
        </p:txBody>
      </p:sp>
      <p:sp>
        <p:nvSpPr>
          <p:cNvPr id="3" name="object 3"/>
          <p:cNvSpPr txBox="1"/>
          <p:nvPr/>
        </p:nvSpPr>
        <p:spPr>
          <a:xfrm>
            <a:off x="533400" y="1338540"/>
            <a:ext cx="7617156" cy="5519460"/>
          </a:xfrm>
          <a:prstGeom prst="rect">
            <a:avLst/>
          </a:prstGeom>
        </p:spPr>
        <p:txBody>
          <a:bodyPr vert="horz" wrap="square" lIns="0" tIns="12700" rIns="0" bIns="0" rtlCol="0">
            <a:spAutoFit/>
          </a:bodyPr>
          <a:lstStyle/>
          <a:p>
            <a:r>
              <a:rPr lang="en-US" sz="1700" b="1" dirty="0" smtClean="0">
                <a:latin typeface="Times New Roman" pitchFamily="18" charset="0"/>
                <a:cs typeface="Times New Roman" pitchFamily="18" charset="0"/>
              </a:rPr>
              <a:t>The Problem:</a:t>
            </a:r>
            <a:r>
              <a:rPr lang="en-US" sz="1700" dirty="0" smtClean="0">
                <a:latin typeface="Times New Roman" pitchFamily="18" charset="0"/>
                <a:cs typeface="Times New Roman" pitchFamily="18" charset="0"/>
              </a:rPr>
              <a:t> The widespread use of the World Wide Web and social media for online recruitment has created an environment ripe for fraudulent activities.</a:t>
            </a:r>
          </a:p>
          <a:p>
            <a:endParaRPr lang="en-US" sz="1700" dirty="0" smtClean="0">
              <a:latin typeface="Times New Roman" pitchFamily="18" charset="0"/>
              <a:cs typeface="Times New Roman" pitchFamily="18" charset="0"/>
            </a:endParaRPr>
          </a:p>
          <a:p>
            <a:r>
              <a:rPr lang="en-US" sz="1700" b="1" dirty="0" smtClean="0">
                <a:latin typeface="Times New Roman" pitchFamily="18" charset="0"/>
                <a:cs typeface="Times New Roman" pitchFamily="18" charset="0"/>
              </a:rPr>
              <a:t>Why?</a:t>
            </a:r>
            <a:r>
              <a:rPr lang="en-US" sz="1700" dirty="0" smtClean="0">
                <a:latin typeface="Times New Roman" pitchFamily="18" charset="0"/>
                <a:cs typeface="Times New Roman" pitchFamily="18" charset="0"/>
              </a:rPr>
              <a:t> Scammers exploit these platforms by posting fake news advertisements to deceive applicants, leading to consequences like:</a:t>
            </a:r>
          </a:p>
          <a:p>
            <a:pPr>
              <a:buFont typeface="Arial"/>
              <a:buChar char="•"/>
            </a:pPr>
            <a:r>
              <a:rPr lang="en-US" sz="1700" dirty="0" smtClean="0">
                <a:latin typeface="Times New Roman" pitchFamily="18" charset="0"/>
                <a:cs typeface="Times New Roman" pitchFamily="18" charset="0"/>
              </a:rPr>
              <a:t>Theft of private information </a:t>
            </a:r>
          </a:p>
          <a:p>
            <a:pPr>
              <a:buFont typeface="Arial"/>
              <a:buChar char="•"/>
            </a:pPr>
            <a:r>
              <a:rPr lang="en-US" sz="1700" dirty="0" smtClean="0">
                <a:latin typeface="Times New Roman" pitchFamily="18" charset="0"/>
                <a:cs typeface="Times New Roman" pitchFamily="18" charset="0"/>
              </a:rPr>
              <a:t>Financial loss </a:t>
            </a:r>
          </a:p>
          <a:p>
            <a:pPr>
              <a:buFont typeface="Arial"/>
              <a:buChar char="•"/>
            </a:pPr>
            <a:r>
              <a:rPr lang="en-US" sz="1700" dirty="0" smtClean="0">
                <a:latin typeface="Times New Roman" pitchFamily="18" charset="0"/>
                <a:cs typeface="Times New Roman" pitchFamily="18" charset="0"/>
              </a:rPr>
              <a:t>Damage to corporate reputations </a:t>
            </a:r>
          </a:p>
          <a:p>
            <a:pPr>
              <a:buFont typeface="Arial"/>
              <a:buChar char="•"/>
            </a:pPr>
            <a:endParaRPr lang="en-US" sz="1700" dirty="0" smtClean="0">
              <a:latin typeface="Times New Roman" pitchFamily="18" charset="0"/>
              <a:cs typeface="Times New Roman" pitchFamily="18" charset="0"/>
            </a:endParaRPr>
          </a:p>
          <a:p>
            <a:r>
              <a:rPr lang="en-US" sz="1700" b="1" dirty="0" smtClean="0">
                <a:latin typeface="Times New Roman" pitchFamily="18" charset="0"/>
                <a:cs typeface="Times New Roman" pitchFamily="18" charset="0"/>
              </a:rPr>
              <a:t>The Need:</a:t>
            </a:r>
            <a:r>
              <a:rPr lang="en-US" sz="1700" dirty="0" smtClean="0">
                <a:latin typeface="Times New Roman" pitchFamily="18" charset="0"/>
                <a:cs typeface="Times New Roman" pitchFamily="18" charset="0"/>
              </a:rPr>
              <a:t> The primary problem is to develop an </a:t>
            </a:r>
            <a:r>
              <a:rPr lang="en-US" sz="1700" b="1" dirty="0" smtClean="0">
                <a:latin typeface="Times New Roman" pitchFamily="18" charset="0"/>
                <a:cs typeface="Times New Roman" pitchFamily="18" charset="0"/>
              </a:rPr>
              <a:t>automated and reliable system</a:t>
            </a:r>
            <a:r>
              <a:rPr lang="en-US" sz="1700" dirty="0" smtClean="0">
                <a:latin typeface="Times New Roman" pitchFamily="18" charset="0"/>
                <a:cs typeface="Times New Roman" pitchFamily="18" charset="0"/>
              </a:rPr>
              <a:t> that can accurately distinguish between legitimate and fraudulent news postings from a large volume of online data.</a:t>
            </a:r>
          </a:p>
          <a:p>
            <a:endParaRPr lang="en-US" sz="1700" dirty="0" smtClean="0">
              <a:latin typeface="Times New Roman" pitchFamily="18" charset="0"/>
              <a:cs typeface="Times New Roman" pitchFamily="18" charset="0"/>
            </a:endParaRPr>
          </a:p>
          <a:p>
            <a:r>
              <a:rPr lang="en-US" sz="1700" b="1" dirty="0" smtClean="0">
                <a:latin typeface="Times New Roman" pitchFamily="18" charset="0"/>
                <a:cs typeface="Times New Roman" pitchFamily="18" charset="0"/>
              </a:rPr>
              <a:t>Key Challenges:</a:t>
            </a:r>
            <a:endParaRPr lang="en-US" sz="1700" dirty="0" smtClean="0">
              <a:latin typeface="Times New Roman" pitchFamily="18" charset="0"/>
              <a:cs typeface="Times New Roman" pitchFamily="18" charset="0"/>
            </a:endParaRPr>
          </a:p>
          <a:p>
            <a:pPr>
              <a:buFont typeface="Arial"/>
              <a:buChar char="•"/>
            </a:pPr>
            <a:r>
              <a:rPr lang="en-US" sz="1700" b="1" dirty="0" smtClean="0">
                <a:latin typeface="Times New Roman" pitchFamily="18" charset="0"/>
                <a:cs typeface="Times New Roman" pitchFamily="18" charset="0"/>
              </a:rPr>
              <a:t>Handling Unstructured and Mixed Data:</a:t>
            </a:r>
            <a:r>
              <a:rPr lang="en-US" sz="1700" dirty="0" smtClean="0">
                <a:latin typeface="Times New Roman" pitchFamily="18" charset="0"/>
                <a:cs typeface="Times New Roman" pitchFamily="18" charset="0"/>
              </a:rPr>
              <a:t> News postings contain a combination of structured and unstructured free-text data (e.g., company profile, description).</a:t>
            </a:r>
          </a:p>
          <a:p>
            <a:pPr>
              <a:buFont typeface="Arial"/>
              <a:buChar char="•"/>
            </a:pPr>
            <a:r>
              <a:rPr lang="en-US" sz="1700" b="1" dirty="0" smtClean="0">
                <a:latin typeface="Times New Roman" pitchFamily="18" charset="0"/>
                <a:cs typeface="Times New Roman" pitchFamily="18" charset="0"/>
              </a:rPr>
              <a:t>Class Imbalance:</a:t>
            </a:r>
            <a:r>
              <a:rPr lang="en-US" sz="1700" dirty="0" smtClean="0">
                <a:latin typeface="Times New Roman" pitchFamily="18" charset="0"/>
                <a:cs typeface="Times New Roman" pitchFamily="18" charset="0"/>
              </a:rPr>
              <a:t> Datasets are inherently imbalanced, with a very small percentage of fraudulent ads compared to legitimate ones, making it hard for models to learn.</a:t>
            </a:r>
          </a:p>
          <a:p>
            <a:pPr>
              <a:buFont typeface="Arial"/>
              <a:buChar char="•"/>
            </a:pPr>
            <a:r>
              <a:rPr lang="en-US" sz="1700" b="1" dirty="0" smtClean="0">
                <a:latin typeface="Times New Roman" pitchFamily="18" charset="0"/>
                <a:cs typeface="Times New Roman" pitchFamily="18" charset="0"/>
              </a:rPr>
              <a:t>Feature Identification:</a:t>
            </a:r>
            <a:r>
              <a:rPr lang="en-US" sz="1700" dirty="0" smtClean="0">
                <a:latin typeface="Times New Roman" pitchFamily="18" charset="0"/>
                <a:cs typeface="Times New Roman" pitchFamily="18" charset="0"/>
              </a:rPr>
              <a:t> It is crucial to determine the most indicative features that differentiate fake posts from real ones.</a:t>
            </a:r>
          </a:p>
          <a:p>
            <a:pPr marL="356870" marR="5080" indent="-344805">
              <a:lnSpc>
                <a:spcPct val="100000"/>
              </a:lnSpc>
              <a:spcBef>
                <a:spcPts val="100"/>
              </a:spcBef>
              <a:buFont typeface="Arial MT"/>
              <a:buChar char="•"/>
              <a:tabLst>
                <a:tab pos="356870" algn="l"/>
              </a:tabLst>
            </a:pPr>
            <a:endParaRPr sz="170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6244" y="556971"/>
            <a:ext cx="8226756" cy="6424195"/>
          </a:xfrm>
          <a:prstGeom prst="rect">
            <a:avLst/>
          </a:prstGeom>
        </p:spPr>
        <p:txBody>
          <a:bodyPr vert="horz" wrap="square" lIns="0" tIns="12065" rIns="0" bIns="0" rtlCol="0">
            <a:spAutoFit/>
          </a:bodyPr>
          <a:lstStyle/>
          <a:p>
            <a:pPr marL="444500">
              <a:lnSpc>
                <a:spcPct val="100000"/>
              </a:lnSpc>
              <a:spcBef>
                <a:spcPts val="95"/>
              </a:spcBef>
            </a:pPr>
            <a:r>
              <a:rPr sz="2100" b="1" dirty="0">
                <a:latin typeface="Times New Roman"/>
                <a:cs typeface="Times New Roman"/>
              </a:rPr>
              <a:t>Proposed</a:t>
            </a:r>
            <a:r>
              <a:rPr sz="2100" b="1" spc="-190" dirty="0">
                <a:latin typeface="Times New Roman"/>
                <a:cs typeface="Times New Roman"/>
              </a:rPr>
              <a:t> </a:t>
            </a:r>
            <a:r>
              <a:rPr sz="2100" b="1">
                <a:latin typeface="Times New Roman"/>
                <a:cs typeface="Times New Roman"/>
              </a:rPr>
              <a:t>Solution</a:t>
            </a:r>
            <a:r>
              <a:rPr sz="2100" b="1" spc="-185">
                <a:latin typeface="Times New Roman"/>
                <a:cs typeface="Times New Roman"/>
              </a:rPr>
              <a:t> </a:t>
            </a:r>
            <a:endParaRPr sz="2100" b="1" spc="-10" smtClean="0">
              <a:latin typeface="Times New Roman"/>
              <a:cs typeface="Times New Roman"/>
            </a:endParaRPr>
          </a:p>
          <a:p>
            <a:pPr marL="356870" indent="-344170">
              <a:spcBef>
                <a:spcPts val="3135"/>
              </a:spcBef>
              <a:buFont typeface="Arial MT"/>
              <a:buChar char="•"/>
              <a:tabLst>
                <a:tab pos="356870" algn="l"/>
              </a:tabLst>
            </a:pPr>
            <a:r>
              <a:rPr lang="en-US" sz="1500" spc="-40" dirty="0" smtClean="0">
                <a:latin typeface="Times New Roman" pitchFamily="18" charset="0"/>
                <a:cs typeface="Times New Roman" pitchFamily="18" charset="0"/>
              </a:rPr>
              <a:t>The proposed system is an effective recruitment fraud detection model designed to determine whether a news posting is genuine or fraudulent. It follows a structured workflow: Data Preprocessing, Textual Analysis, Feature Construction, Classification, and Performance Evaluation. The system extracts features from the text data using two primary techniques: Bag-of-Words (</a:t>
            </a:r>
            <a:r>
              <a:rPr lang="en-US" sz="1500" spc="-40" dirty="0" err="1" smtClean="0">
                <a:latin typeface="Times New Roman" pitchFamily="18" charset="0"/>
                <a:cs typeface="Times New Roman" pitchFamily="18" charset="0"/>
              </a:rPr>
              <a:t>BoW</a:t>
            </a:r>
            <a:r>
              <a:rPr lang="en-US" sz="1500" spc="-40" dirty="0" smtClean="0">
                <a:latin typeface="Times New Roman" pitchFamily="18" charset="0"/>
                <a:cs typeface="Times New Roman" pitchFamily="18" charset="0"/>
              </a:rPr>
              <a:t>) and Term Frequency-Inverse Document Frequency (TF-IDF).</a:t>
            </a:r>
          </a:p>
          <a:p>
            <a:pPr marL="356870" indent="-344170">
              <a:spcBef>
                <a:spcPts val="3135"/>
              </a:spcBef>
              <a:buFont typeface="Arial MT"/>
              <a:buChar char="•"/>
              <a:tabLst>
                <a:tab pos="356870" algn="l"/>
              </a:tabLst>
            </a:pPr>
            <a:r>
              <a:rPr lang="en-US" sz="1500" spc="-40" dirty="0" smtClean="0">
                <a:latin typeface="Times New Roman" pitchFamily="18" charset="0"/>
                <a:cs typeface="Times New Roman" pitchFamily="18" charset="0"/>
              </a:rPr>
              <a:t>It trains and evaluates four distinct supervised machine learning models:</a:t>
            </a:r>
          </a:p>
          <a:p>
            <a:pPr marL="356870" indent="-344170">
              <a:spcBef>
                <a:spcPts val="3135"/>
              </a:spcBef>
              <a:buFont typeface="Arial MT"/>
              <a:buChar char="•"/>
              <a:tabLst>
                <a:tab pos="356870" algn="l"/>
              </a:tabLst>
            </a:pPr>
            <a:r>
              <a:rPr lang="en-US" sz="1500" spc="-40" dirty="0" smtClean="0">
                <a:latin typeface="Times New Roman" pitchFamily="18" charset="0"/>
                <a:cs typeface="Times New Roman" pitchFamily="18" charset="0"/>
              </a:rPr>
              <a:t>Support Vector Machine (SVM) </a:t>
            </a:r>
          </a:p>
          <a:p>
            <a:pPr marL="356870" indent="-344170">
              <a:spcBef>
                <a:spcPts val="3135"/>
              </a:spcBef>
              <a:buFont typeface="Arial MT"/>
              <a:buChar char="•"/>
              <a:tabLst>
                <a:tab pos="356870" algn="l"/>
              </a:tabLst>
            </a:pPr>
            <a:r>
              <a:rPr lang="en-US" sz="1500" spc="-40" dirty="0" smtClean="0">
                <a:latin typeface="Times New Roman" pitchFamily="18" charset="0"/>
                <a:cs typeface="Times New Roman" pitchFamily="18" charset="0"/>
              </a:rPr>
              <a:t>Random Forest </a:t>
            </a:r>
          </a:p>
          <a:p>
            <a:pPr marL="356870" indent="-344170">
              <a:spcBef>
                <a:spcPts val="3135"/>
              </a:spcBef>
              <a:buFont typeface="Arial MT"/>
              <a:buChar char="•"/>
              <a:tabLst>
                <a:tab pos="356870" algn="l"/>
              </a:tabLst>
            </a:pPr>
            <a:r>
              <a:rPr lang="en-US" sz="1500" spc="-40" dirty="0" smtClean="0">
                <a:latin typeface="Times New Roman" pitchFamily="18" charset="0"/>
                <a:cs typeface="Times New Roman" pitchFamily="18" charset="0"/>
              </a:rPr>
              <a:t>Naive </a:t>
            </a:r>
            <a:r>
              <a:rPr lang="en-US" sz="1500" spc="-40" dirty="0" err="1" smtClean="0">
                <a:latin typeface="Times New Roman" pitchFamily="18" charset="0"/>
                <a:cs typeface="Times New Roman" pitchFamily="18" charset="0"/>
              </a:rPr>
              <a:t>Bayes</a:t>
            </a:r>
            <a:r>
              <a:rPr lang="en-US" sz="1500" spc="-40" dirty="0" smtClean="0">
                <a:latin typeface="Times New Roman" pitchFamily="18" charset="0"/>
                <a:cs typeface="Times New Roman" pitchFamily="18" charset="0"/>
              </a:rPr>
              <a:t> Classifier </a:t>
            </a:r>
          </a:p>
          <a:p>
            <a:pPr marL="356870" indent="-344170">
              <a:spcBef>
                <a:spcPts val="3135"/>
              </a:spcBef>
              <a:buFont typeface="Arial MT"/>
              <a:buChar char="•"/>
              <a:tabLst>
                <a:tab pos="356870" algn="l"/>
              </a:tabLst>
            </a:pPr>
            <a:r>
              <a:rPr lang="en-US" sz="1500" spc="-40" dirty="0" err="1" smtClean="0">
                <a:latin typeface="Times New Roman" pitchFamily="18" charset="0"/>
                <a:cs typeface="Times New Roman" pitchFamily="18" charset="0"/>
              </a:rPr>
              <a:t>XGBoost</a:t>
            </a:r>
            <a:r>
              <a:rPr lang="en-US" sz="1500" spc="-40" dirty="0" smtClean="0">
                <a:latin typeface="Times New Roman" pitchFamily="18" charset="0"/>
                <a:cs typeface="Times New Roman" pitchFamily="18" charset="0"/>
              </a:rPr>
              <a:t> (Extreme Gradient Boosting), which is included as a state-of-the-art benchmark for comparison.</a:t>
            </a:r>
          </a:p>
          <a:p>
            <a:pPr marL="356870" indent="-344170">
              <a:spcBef>
                <a:spcPts val="3135"/>
              </a:spcBef>
              <a:buFont typeface="Arial MT"/>
              <a:buChar char="•"/>
              <a:tabLst>
                <a:tab pos="356870" algn="l"/>
              </a:tabLst>
            </a:pPr>
            <a:r>
              <a:rPr lang="en-US" sz="1500" spc="-40" dirty="0" smtClean="0">
                <a:latin typeface="Times New Roman" pitchFamily="18" charset="0"/>
                <a:cs typeface="Times New Roman" pitchFamily="18" charset="0"/>
              </a:rPr>
              <a:t>Finally, an ensemble model is created by combining the predictions from the three individual models (SVM, Random Forest, and Naive </a:t>
            </a:r>
            <a:r>
              <a:rPr lang="en-US" sz="1500" spc="-40" dirty="0" err="1" smtClean="0">
                <a:latin typeface="Times New Roman" pitchFamily="18" charset="0"/>
                <a:cs typeface="Times New Roman" pitchFamily="18" charset="0"/>
              </a:rPr>
              <a:t>Bayes</a:t>
            </a:r>
            <a:r>
              <a:rPr lang="en-US" sz="1500" spc="-40" dirty="0" smtClean="0">
                <a:latin typeface="Times New Roman" pitchFamily="18" charset="0"/>
                <a:cs typeface="Times New Roman" pitchFamily="18" charset="0"/>
              </a:rPr>
              <a:t>).</a:t>
            </a:r>
          </a:p>
          <a:p>
            <a:pPr marL="356870" indent="-344170">
              <a:spcBef>
                <a:spcPts val="3135"/>
              </a:spcBef>
              <a:buFont typeface="Arial MT"/>
              <a:buChar char="•"/>
              <a:tabLst>
                <a:tab pos="356870" algn="l"/>
              </a:tabLst>
            </a:pPr>
            <a:endParaRPr sz="10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85622" y="628599"/>
            <a:ext cx="7282815" cy="473848"/>
          </a:xfrm>
          <a:prstGeom prst="rect">
            <a:avLst/>
          </a:prstGeom>
        </p:spPr>
        <p:txBody>
          <a:bodyPr vert="horz" wrap="square" lIns="0" tIns="12065" rIns="0" bIns="0" rtlCol="0">
            <a:spAutoFit/>
          </a:bodyPr>
          <a:lstStyle/>
          <a:p>
            <a:pPr marL="12700" algn="ctr">
              <a:lnSpc>
                <a:spcPct val="100000"/>
              </a:lnSpc>
              <a:spcBef>
                <a:spcPts val="95"/>
              </a:spcBef>
            </a:pPr>
            <a:r>
              <a:rPr sz="3000" b="1" spc="-10" dirty="0">
                <a:latin typeface="Times New Roman"/>
                <a:cs typeface="Times New Roman"/>
              </a:rPr>
              <a:t>Implementation</a:t>
            </a:r>
            <a:r>
              <a:rPr sz="3000" b="1" spc="-110" dirty="0">
                <a:latin typeface="Times New Roman"/>
                <a:cs typeface="Times New Roman"/>
              </a:rPr>
              <a:t> </a:t>
            </a:r>
            <a:r>
              <a:rPr sz="3000" b="1" dirty="0">
                <a:latin typeface="Times New Roman"/>
                <a:cs typeface="Times New Roman"/>
              </a:rPr>
              <a:t>Plan</a:t>
            </a:r>
            <a:r>
              <a:rPr sz="3000" b="1" spc="-135" dirty="0">
                <a:latin typeface="Times New Roman"/>
                <a:cs typeface="Times New Roman"/>
              </a:rPr>
              <a:t> </a:t>
            </a:r>
            <a:r>
              <a:rPr sz="3000" b="1" spc="-10" dirty="0">
                <a:latin typeface="Times New Roman"/>
                <a:cs typeface="Times New Roman"/>
              </a:rPr>
              <a:t>(HOW?)</a:t>
            </a:r>
            <a:endParaRPr sz="3000">
              <a:latin typeface="Times New Roman"/>
              <a:cs typeface="Times New Roman"/>
            </a:endParaRPr>
          </a:p>
        </p:txBody>
      </p:sp>
      <p:sp>
        <p:nvSpPr>
          <p:cNvPr id="3" name="object 3"/>
          <p:cNvSpPr txBox="1"/>
          <p:nvPr/>
        </p:nvSpPr>
        <p:spPr>
          <a:xfrm>
            <a:off x="533400" y="1447800"/>
            <a:ext cx="7537450" cy="5175776"/>
          </a:xfrm>
          <a:prstGeom prst="rect">
            <a:avLst/>
          </a:prstGeom>
        </p:spPr>
        <p:txBody>
          <a:bodyPr vert="horz" wrap="square" lIns="0" tIns="12700" rIns="0" bIns="0" rtlCol="0">
            <a:spAutoFit/>
          </a:bodyPr>
          <a:lstStyle/>
          <a:p>
            <a:pPr marL="356870" marR="211454" indent="-344805">
              <a:lnSpc>
                <a:spcPct val="100000"/>
              </a:lnSpc>
              <a:spcBef>
                <a:spcPts val="100"/>
              </a:spcBef>
              <a:tabLst>
                <a:tab pos="356870" algn="l"/>
                <a:tab pos="433070" algn="l"/>
              </a:tabLst>
            </a:pPr>
            <a:r>
              <a:rPr lang="en-US" sz="1700" dirty="0" smtClean="0">
                <a:latin typeface="Times New Roman"/>
                <a:cs typeface="Times New Roman"/>
              </a:rPr>
              <a:t>1</a:t>
            </a:r>
            <a:r>
              <a:rPr lang="en-US" sz="1700" b="1" dirty="0" smtClean="0">
                <a:latin typeface="Times New Roman"/>
                <a:cs typeface="Times New Roman"/>
              </a:rPr>
              <a:t>. Data Preprocessing</a:t>
            </a:r>
            <a:r>
              <a:rPr lang="en-US" sz="1700" dirty="0" smtClean="0">
                <a:latin typeface="Times New Roman"/>
                <a:cs typeface="Times New Roman"/>
              </a:rPr>
              <a:t>:</a:t>
            </a:r>
          </a:p>
          <a:p>
            <a:pPr marL="356870" marR="211454" indent="-344805">
              <a:lnSpc>
                <a:spcPct val="100000"/>
              </a:lnSpc>
              <a:spcBef>
                <a:spcPts val="100"/>
              </a:spcBef>
              <a:tabLst>
                <a:tab pos="356870" algn="l"/>
                <a:tab pos="433070" algn="l"/>
              </a:tabLst>
            </a:pPr>
            <a:r>
              <a:rPr lang="en-US" sz="1700" dirty="0" smtClean="0">
                <a:latin typeface="Times New Roman"/>
                <a:cs typeface="Times New Roman"/>
              </a:rPr>
              <a:t>Load and label the EMSCAD dataset (Real=0, Fake=1) .</a:t>
            </a:r>
          </a:p>
          <a:p>
            <a:pPr marL="356870" marR="211454" indent="-344805">
              <a:lnSpc>
                <a:spcPct val="100000"/>
              </a:lnSpc>
              <a:spcBef>
                <a:spcPts val="100"/>
              </a:spcBef>
              <a:tabLst>
                <a:tab pos="356870" algn="l"/>
                <a:tab pos="433070" algn="l"/>
              </a:tabLst>
            </a:pPr>
            <a:r>
              <a:rPr lang="en-US" sz="1700" dirty="0" smtClean="0">
                <a:latin typeface="Times New Roman"/>
                <a:cs typeface="Times New Roman"/>
              </a:rPr>
              <a:t>Clean all text: Convert to lowercase, remove </a:t>
            </a:r>
            <a:r>
              <a:rPr lang="en-US" sz="1700" dirty="0" err="1" smtClean="0">
                <a:latin typeface="Times New Roman"/>
                <a:cs typeface="Times New Roman"/>
              </a:rPr>
              <a:t>stopwords</a:t>
            </a:r>
            <a:r>
              <a:rPr lang="en-US" sz="1700" dirty="0" smtClean="0">
                <a:latin typeface="Times New Roman"/>
                <a:cs typeface="Times New Roman"/>
              </a:rPr>
              <a:t>, and remove punctuation/numbers .</a:t>
            </a:r>
          </a:p>
          <a:p>
            <a:pPr marL="356870" marR="211454" indent="-344805">
              <a:lnSpc>
                <a:spcPct val="100000"/>
              </a:lnSpc>
              <a:spcBef>
                <a:spcPts val="100"/>
              </a:spcBef>
              <a:tabLst>
                <a:tab pos="356870" algn="l"/>
                <a:tab pos="433070" algn="l"/>
              </a:tabLst>
            </a:pPr>
            <a:r>
              <a:rPr lang="en-US" sz="1700" dirty="0" smtClean="0">
                <a:latin typeface="Times New Roman"/>
                <a:cs typeface="Times New Roman"/>
              </a:rPr>
              <a:t>2</a:t>
            </a:r>
            <a:r>
              <a:rPr lang="en-US" sz="1700" b="1" dirty="0" smtClean="0">
                <a:latin typeface="Times New Roman"/>
                <a:cs typeface="Times New Roman"/>
              </a:rPr>
              <a:t>. Feature Engineering:</a:t>
            </a:r>
          </a:p>
          <a:p>
            <a:pPr marL="356870" marR="211454" indent="-344805">
              <a:lnSpc>
                <a:spcPct val="100000"/>
              </a:lnSpc>
              <a:spcBef>
                <a:spcPts val="100"/>
              </a:spcBef>
              <a:tabLst>
                <a:tab pos="356870" algn="l"/>
                <a:tab pos="433070" algn="l"/>
              </a:tabLst>
            </a:pPr>
            <a:r>
              <a:rPr lang="en-US" sz="1700" dirty="0" smtClean="0">
                <a:latin typeface="Times New Roman"/>
                <a:cs typeface="Times New Roman"/>
              </a:rPr>
              <a:t>Convert cleaned text into numerical vectors using TF-IDF </a:t>
            </a:r>
            <a:r>
              <a:rPr lang="en-US" sz="1700" dirty="0" err="1" smtClean="0">
                <a:latin typeface="Times New Roman"/>
                <a:cs typeface="Times New Roman"/>
              </a:rPr>
              <a:t>Vectorizer</a:t>
            </a:r>
            <a:r>
              <a:rPr lang="en-US" sz="1700" dirty="0" smtClean="0">
                <a:latin typeface="Times New Roman"/>
                <a:cs typeface="Times New Roman"/>
              </a:rPr>
              <a:t> .</a:t>
            </a:r>
          </a:p>
          <a:p>
            <a:pPr marL="356870" marR="211454" indent="-344805">
              <a:lnSpc>
                <a:spcPct val="100000"/>
              </a:lnSpc>
              <a:spcBef>
                <a:spcPts val="100"/>
              </a:spcBef>
              <a:tabLst>
                <a:tab pos="356870" algn="l"/>
                <a:tab pos="433070" algn="l"/>
              </a:tabLst>
            </a:pPr>
            <a:r>
              <a:rPr lang="en-US" sz="1700" dirty="0" smtClean="0">
                <a:latin typeface="Times New Roman"/>
                <a:cs typeface="Times New Roman"/>
              </a:rPr>
              <a:t>Split the data into 80% Training and 20% Testing sets .</a:t>
            </a:r>
          </a:p>
          <a:p>
            <a:pPr marL="356870" marR="211454" indent="-344805">
              <a:lnSpc>
                <a:spcPct val="100000"/>
              </a:lnSpc>
              <a:spcBef>
                <a:spcPts val="100"/>
              </a:spcBef>
              <a:tabLst>
                <a:tab pos="356870" algn="l"/>
                <a:tab pos="433070" algn="l"/>
              </a:tabLst>
            </a:pPr>
            <a:r>
              <a:rPr lang="en-US" sz="1700" dirty="0" smtClean="0">
                <a:latin typeface="Times New Roman"/>
                <a:cs typeface="Times New Roman"/>
              </a:rPr>
              <a:t>3. </a:t>
            </a:r>
            <a:r>
              <a:rPr lang="en-US" sz="1700" b="1" dirty="0" smtClean="0">
                <a:latin typeface="Times New Roman"/>
                <a:cs typeface="Times New Roman"/>
              </a:rPr>
              <a:t>Model Training:</a:t>
            </a:r>
          </a:p>
          <a:p>
            <a:pPr marL="356870" marR="211454" indent="-344805">
              <a:lnSpc>
                <a:spcPct val="100000"/>
              </a:lnSpc>
              <a:spcBef>
                <a:spcPts val="100"/>
              </a:spcBef>
              <a:tabLst>
                <a:tab pos="356870" algn="l"/>
                <a:tab pos="433070" algn="l"/>
              </a:tabLst>
            </a:pPr>
            <a:r>
              <a:rPr lang="en-US" sz="1700" dirty="0" smtClean="0">
                <a:latin typeface="Times New Roman"/>
                <a:cs typeface="Times New Roman"/>
              </a:rPr>
              <a:t>Train four individual models: Random Forest, SVM, Naive </a:t>
            </a:r>
            <a:r>
              <a:rPr lang="en-US" sz="1700" dirty="0" err="1" smtClean="0">
                <a:latin typeface="Times New Roman"/>
                <a:cs typeface="Times New Roman"/>
              </a:rPr>
              <a:t>Bayes</a:t>
            </a:r>
            <a:r>
              <a:rPr lang="en-US" sz="1700" dirty="0" smtClean="0">
                <a:latin typeface="Times New Roman"/>
                <a:cs typeface="Times New Roman"/>
              </a:rPr>
              <a:t>, and </a:t>
            </a:r>
            <a:r>
              <a:rPr lang="en-US" sz="1700" dirty="0" err="1" smtClean="0">
                <a:latin typeface="Times New Roman"/>
                <a:cs typeface="Times New Roman"/>
              </a:rPr>
              <a:t>XGBoost</a:t>
            </a:r>
            <a:r>
              <a:rPr lang="en-US" sz="1700" dirty="0" smtClean="0">
                <a:latin typeface="Times New Roman"/>
                <a:cs typeface="Times New Roman"/>
              </a:rPr>
              <a:t> .</a:t>
            </a:r>
          </a:p>
          <a:p>
            <a:pPr marL="356870" marR="211454" indent="-344805">
              <a:lnSpc>
                <a:spcPct val="100000"/>
              </a:lnSpc>
              <a:spcBef>
                <a:spcPts val="100"/>
              </a:spcBef>
              <a:tabLst>
                <a:tab pos="356870" algn="l"/>
                <a:tab pos="433070" algn="l"/>
              </a:tabLst>
            </a:pPr>
            <a:r>
              <a:rPr lang="en-US" sz="1700" dirty="0" smtClean="0">
                <a:latin typeface="Times New Roman"/>
                <a:cs typeface="Times New Roman"/>
              </a:rPr>
              <a:t>Create and train a final Ensemble Model (a </a:t>
            </a:r>
            <a:r>
              <a:rPr lang="en-US" sz="1700" dirty="0" err="1" smtClean="0">
                <a:latin typeface="Times New Roman"/>
                <a:cs typeface="Times New Roman"/>
              </a:rPr>
              <a:t>VotingClassifier</a:t>
            </a:r>
            <a:r>
              <a:rPr lang="en-US" sz="1700" dirty="0" smtClean="0">
                <a:latin typeface="Times New Roman"/>
                <a:cs typeface="Times New Roman"/>
              </a:rPr>
              <a:t>) that combines the predictions of RF, SVM, and NB .</a:t>
            </a:r>
          </a:p>
          <a:p>
            <a:pPr marL="356870" marR="211454" indent="-344805">
              <a:lnSpc>
                <a:spcPct val="100000"/>
              </a:lnSpc>
              <a:spcBef>
                <a:spcPts val="100"/>
              </a:spcBef>
              <a:tabLst>
                <a:tab pos="356870" algn="l"/>
                <a:tab pos="433070" algn="l"/>
              </a:tabLst>
            </a:pPr>
            <a:r>
              <a:rPr lang="en-US" sz="1700" dirty="0" smtClean="0">
                <a:latin typeface="Times New Roman"/>
                <a:cs typeface="Times New Roman"/>
              </a:rPr>
              <a:t>4. </a:t>
            </a:r>
            <a:r>
              <a:rPr lang="en-US" sz="1700" b="1" dirty="0" smtClean="0">
                <a:latin typeface="Times New Roman"/>
                <a:cs typeface="Times New Roman"/>
              </a:rPr>
              <a:t>Evaluation</a:t>
            </a:r>
            <a:r>
              <a:rPr lang="en-US" sz="1700" dirty="0" smtClean="0">
                <a:latin typeface="Times New Roman"/>
                <a:cs typeface="Times New Roman"/>
              </a:rPr>
              <a:t>:</a:t>
            </a:r>
          </a:p>
          <a:p>
            <a:pPr marL="356870" marR="211454" indent="-344805">
              <a:lnSpc>
                <a:spcPct val="100000"/>
              </a:lnSpc>
              <a:spcBef>
                <a:spcPts val="100"/>
              </a:spcBef>
              <a:tabLst>
                <a:tab pos="356870" algn="l"/>
                <a:tab pos="433070" algn="l"/>
              </a:tabLst>
            </a:pPr>
            <a:r>
              <a:rPr lang="en-US" sz="1700" dirty="0" smtClean="0">
                <a:latin typeface="Times New Roman"/>
                <a:cs typeface="Times New Roman"/>
              </a:rPr>
              <a:t>Test all trained models on the unseen 20% test data .</a:t>
            </a:r>
          </a:p>
          <a:p>
            <a:pPr marL="356870" marR="211454" indent="-344805">
              <a:lnSpc>
                <a:spcPct val="100000"/>
              </a:lnSpc>
              <a:spcBef>
                <a:spcPts val="100"/>
              </a:spcBef>
              <a:tabLst>
                <a:tab pos="356870" algn="l"/>
                <a:tab pos="433070" algn="l"/>
              </a:tabLst>
            </a:pPr>
            <a:r>
              <a:rPr lang="en-US" sz="1700" dirty="0" smtClean="0">
                <a:latin typeface="Times New Roman"/>
                <a:cs typeface="Times New Roman"/>
              </a:rPr>
              <a:t>Compare performance using Accuracy, Precision, Recall, and F1-Score .</a:t>
            </a:r>
          </a:p>
          <a:p>
            <a:pPr marL="356870" marR="211454" indent="-344805">
              <a:lnSpc>
                <a:spcPct val="100000"/>
              </a:lnSpc>
              <a:spcBef>
                <a:spcPts val="100"/>
              </a:spcBef>
              <a:tabLst>
                <a:tab pos="356870" algn="l"/>
                <a:tab pos="433070" algn="l"/>
              </a:tabLst>
            </a:pPr>
            <a:r>
              <a:rPr lang="en-US" sz="1700" dirty="0" smtClean="0">
                <a:latin typeface="Times New Roman"/>
                <a:cs typeface="Times New Roman"/>
              </a:rPr>
              <a:t>5. </a:t>
            </a:r>
            <a:r>
              <a:rPr lang="en-US" sz="1700" b="1" dirty="0" smtClean="0">
                <a:latin typeface="Times New Roman"/>
                <a:cs typeface="Times New Roman"/>
              </a:rPr>
              <a:t>Implementation</a:t>
            </a:r>
            <a:r>
              <a:rPr lang="en-US" sz="1700" dirty="0" smtClean="0">
                <a:latin typeface="Times New Roman"/>
                <a:cs typeface="Times New Roman"/>
              </a:rPr>
              <a:t>:</a:t>
            </a:r>
          </a:p>
          <a:p>
            <a:pPr marL="356870" marR="211454" indent="-344805">
              <a:lnSpc>
                <a:spcPct val="100000"/>
              </a:lnSpc>
              <a:spcBef>
                <a:spcPts val="100"/>
              </a:spcBef>
              <a:tabLst>
                <a:tab pos="356870" algn="l"/>
                <a:tab pos="433070" algn="l"/>
              </a:tabLst>
            </a:pPr>
            <a:r>
              <a:rPr lang="en-US" sz="1700" dirty="0" smtClean="0">
                <a:latin typeface="Times New Roman"/>
                <a:cs typeface="Times New Roman"/>
              </a:rPr>
              <a:t>Save the trained TF-IDF </a:t>
            </a:r>
            <a:r>
              <a:rPr lang="en-US" sz="1700" dirty="0" err="1" smtClean="0">
                <a:latin typeface="Times New Roman"/>
                <a:cs typeface="Times New Roman"/>
              </a:rPr>
              <a:t>vectorizer</a:t>
            </a:r>
            <a:r>
              <a:rPr lang="en-US" sz="1700" dirty="0" smtClean="0">
                <a:latin typeface="Times New Roman"/>
                <a:cs typeface="Times New Roman"/>
              </a:rPr>
              <a:t> and the best-performing models (Ensemble, </a:t>
            </a:r>
            <a:r>
              <a:rPr lang="en-US" sz="1700" dirty="0" err="1" smtClean="0">
                <a:latin typeface="Times New Roman"/>
                <a:cs typeface="Times New Roman"/>
              </a:rPr>
              <a:t>XGBoost</a:t>
            </a:r>
            <a:r>
              <a:rPr lang="en-US" sz="1700" dirty="0" smtClean="0">
                <a:latin typeface="Times New Roman"/>
                <a:cs typeface="Times New Roman"/>
              </a:rPr>
              <a:t>) using </a:t>
            </a:r>
            <a:r>
              <a:rPr lang="en-US" sz="1700" dirty="0" err="1" smtClean="0">
                <a:latin typeface="Times New Roman"/>
                <a:cs typeface="Times New Roman"/>
              </a:rPr>
              <a:t>joblib</a:t>
            </a:r>
            <a:r>
              <a:rPr lang="en-US" sz="1700" dirty="0" smtClean="0">
                <a:latin typeface="Times New Roman"/>
                <a:cs typeface="Times New Roman"/>
              </a:rPr>
              <a:t> .</a:t>
            </a:r>
          </a:p>
          <a:p>
            <a:pPr marL="356870" marR="211454" indent="-344805">
              <a:lnSpc>
                <a:spcPct val="100000"/>
              </a:lnSpc>
              <a:spcBef>
                <a:spcPts val="100"/>
              </a:spcBef>
              <a:tabLst>
                <a:tab pos="356870" algn="l"/>
                <a:tab pos="433070" algn="l"/>
              </a:tabLst>
            </a:pPr>
            <a:r>
              <a:rPr lang="en-US" sz="1700" dirty="0" smtClean="0">
                <a:latin typeface="Times New Roman"/>
                <a:cs typeface="Times New Roman"/>
              </a:rPr>
              <a:t>Create a final predict.py script that loads these files to classify new, raw text input .</a:t>
            </a:r>
          </a:p>
          <a:p>
            <a:pPr marL="356870" marR="211454" indent="-344805">
              <a:lnSpc>
                <a:spcPct val="100000"/>
              </a:lnSpc>
              <a:spcBef>
                <a:spcPts val="100"/>
              </a:spcBef>
              <a:tabLst>
                <a:tab pos="356870" algn="l"/>
                <a:tab pos="433070" algn="l"/>
              </a:tabLst>
            </a:pPr>
            <a:endParaRPr sz="170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32738" y="521284"/>
            <a:ext cx="6219825" cy="473848"/>
          </a:xfrm>
          <a:prstGeom prst="rect">
            <a:avLst/>
          </a:prstGeom>
        </p:spPr>
        <p:txBody>
          <a:bodyPr vert="horz" wrap="square" lIns="0" tIns="12065" rIns="0" bIns="0" rtlCol="0">
            <a:spAutoFit/>
          </a:bodyPr>
          <a:lstStyle/>
          <a:p>
            <a:pPr marL="12700" algn="ctr">
              <a:lnSpc>
                <a:spcPct val="100000"/>
              </a:lnSpc>
              <a:spcBef>
                <a:spcPts val="95"/>
              </a:spcBef>
            </a:pPr>
            <a:r>
              <a:rPr sz="3000" b="1" spc="-10">
                <a:latin typeface="Times New Roman"/>
                <a:cs typeface="Times New Roman"/>
              </a:rPr>
              <a:t>TECHNOLOGIES</a:t>
            </a:r>
            <a:r>
              <a:rPr sz="3000" b="1" spc="-200">
                <a:latin typeface="Times New Roman"/>
                <a:cs typeface="Times New Roman"/>
              </a:rPr>
              <a:t> </a:t>
            </a:r>
            <a:r>
              <a:rPr lang="en-US" sz="3000" b="1" spc="-200" dirty="0" smtClean="0">
                <a:latin typeface="Times New Roman"/>
                <a:cs typeface="Times New Roman"/>
              </a:rPr>
              <a:t> </a:t>
            </a:r>
            <a:r>
              <a:rPr sz="3000" b="1" spc="-20" smtClean="0">
                <a:latin typeface="Times New Roman"/>
                <a:cs typeface="Times New Roman"/>
              </a:rPr>
              <a:t>USED</a:t>
            </a:r>
            <a:endParaRPr sz="3000" b="1" spc="-20" dirty="0">
              <a:latin typeface="Times New Roman"/>
              <a:cs typeface="Times New Roman"/>
            </a:endParaRPr>
          </a:p>
        </p:txBody>
      </p:sp>
      <p:sp>
        <p:nvSpPr>
          <p:cNvPr id="3" name="object 3"/>
          <p:cNvSpPr txBox="1"/>
          <p:nvPr/>
        </p:nvSpPr>
        <p:spPr>
          <a:xfrm>
            <a:off x="381000" y="1167981"/>
            <a:ext cx="8305800" cy="5413020"/>
          </a:xfrm>
          <a:prstGeom prst="rect">
            <a:avLst/>
          </a:prstGeom>
        </p:spPr>
        <p:txBody>
          <a:bodyPr vert="horz" wrap="square" lIns="0" tIns="13970" rIns="0" bIns="0" rtlCol="0">
            <a:spAutoFit/>
          </a:bodyPr>
          <a:lstStyle/>
          <a:p>
            <a:pPr marL="137160" indent="-133350">
              <a:lnSpc>
                <a:spcPct val="100000"/>
              </a:lnSpc>
              <a:spcBef>
                <a:spcPts val="110"/>
              </a:spcBef>
              <a:buSzPct val="96428"/>
              <a:buFont typeface="Arial MT"/>
              <a:buChar char="•"/>
              <a:tabLst>
                <a:tab pos="137160" algn="l"/>
              </a:tabLst>
            </a:pPr>
            <a:r>
              <a:rPr lang="en-US" sz="2000" b="1" dirty="0" smtClean="0">
                <a:latin typeface="Times New Roman" pitchFamily="18" charset="0"/>
                <a:cs typeface="Times New Roman" pitchFamily="18" charset="0"/>
              </a:rPr>
              <a:t>Core Language</a:t>
            </a:r>
          </a:p>
          <a:p>
            <a:pPr marL="137160" indent="-133350">
              <a:lnSpc>
                <a:spcPct val="100000"/>
              </a:lnSpc>
              <a:spcBef>
                <a:spcPts val="110"/>
              </a:spcBef>
              <a:buSzPct val="96428"/>
              <a:buFont typeface="Arial MT"/>
              <a:buChar char="•"/>
              <a:tabLst>
                <a:tab pos="137160" algn="l"/>
              </a:tabLst>
            </a:pPr>
            <a:r>
              <a:rPr lang="en-US" sz="2000" dirty="0" smtClean="0">
                <a:latin typeface="Times New Roman" pitchFamily="18" charset="0"/>
                <a:cs typeface="Times New Roman" pitchFamily="18" charset="0"/>
              </a:rPr>
              <a:t>Python </a:t>
            </a:r>
          </a:p>
          <a:p>
            <a:pPr marL="137160" indent="-133350">
              <a:lnSpc>
                <a:spcPct val="100000"/>
              </a:lnSpc>
              <a:spcBef>
                <a:spcPts val="110"/>
              </a:spcBef>
              <a:buSzPct val="96428"/>
              <a:buFont typeface="Arial MT"/>
              <a:buChar char="•"/>
              <a:tabLst>
                <a:tab pos="137160" algn="l"/>
              </a:tabLst>
            </a:pPr>
            <a:endParaRPr lang="en-US" sz="2000" dirty="0" smtClean="0">
              <a:latin typeface="Times New Roman" pitchFamily="18" charset="0"/>
              <a:cs typeface="Times New Roman" pitchFamily="18" charset="0"/>
            </a:endParaRPr>
          </a:p>
          <a:p>
            <a:pPr marL="137160" indent="-133350">
              <a:lnSpc>
                <a:spcPct val="100000"/>
              </a:lnSpc>
              <a:spcBef>
                <a:spcPts val="110"/>
              </a:spcBef>
              <a:buSzPct val="96428"/>
              <a:buFont typeface="Arial MT"/>
              <a:buChar char="•"/>
              <a:tabLst>
                <a:tab pos="137160" algn="l"/>
              </a:tabLst>
            </a:pPr>
            <a:r>
              <a:rPr lang="en-US" sz="2000" b="1" dirty="0" smtClean="0">
                <a:latin typeface="Times New Roman" pitchFamily="18" charset="0"/>
                <a:cs typeface="Times New Roman" pitchFamily="18" charset="0"/>
              </a:rPr>
              <a:t>Machine Learning &amp; Data Science Libraries</a:t>
            </a:r>
          </a:p>
          <a:p>
            <a:pPr marL="137160" indent="-133350">
              <a:lnSpc>
                <a:spcPct val="100000"/>
              </a:lnSpc>
              <a:spcBef>
                <a:spcPts val="110"/>
              </a:spcBef>
              <a:buSzPct val="96428"/>
              <a:buFont typeface="Arial MT"/>
              <a:buChar char="•"/>
              <a:tabLst>
                <a:tab pos="137160" algn="l"/>
              </a:tabLst>
            </a:pPr>
            <a:r>
              <a:rPr lang="en-US" sz="2000" dirty="0" err="1" smtClean="0">
                <a:latin typeface="Times New Roman" pitchFamily="18" charset="0"/>
                <a:cs typeface="Times New Roman" pitchFamily="18" charset="0"/>
              </a:rPr>
              <a:t>Scikit</a:t>
            </a:r>
            <a:r>
              <a:rPr lang="en-US" sz="2000" dirty="0" smtClean="0">
                <a:latin typeface="Times New Roman" pitchFamily="18" charset="0"/>
                <a:cs typeface="Times New Roman" pitchFamily="18" charset="0"/>
              </a:rPr>
              <a:t>-learn (</a:t>
            </a:r>
            <a:r>
              <a:rPr lang="en-US" sz="2000" dirty="0" err="1" smtClean="0">
                <a:latin typeface="Times New Roman" pitchFamily="18" charset="0"/>
                <a:cs typeface="Times New Roman" pitchFamily="18" charset="0"/>
              </a:rPr>
              <a:t>sklearn</a:t>
            </a:r>
            <a:r>
              <a:rPr lang="en-US" sz="2000" dirty="0" smtClean="0">
                <a:latin typeface="Times New Roman" pitchFamily="18" charset="0"/>
                <a:cs typeface="Times New Roman" pitchFamily="18" charset="0"/>
              </a:rPr>
              <a:t>): Used for ML models, </a:t>
            </a:r>
            <a:r>
              <a:rPr lang="en-US" sz="2000" dirty="0" err="1" smtClean="0">
                <a:latin typeface="Times New Roman" pitchFamily="18" charset="0"/>
                <a:cs typeface="Times New Roman" pitchFamily="18" charset="0"/>
              </a:rPr>
              <a:t>vectorizers</a:t>
            </a:r>
            <a:r>
              <a:rPr lang="en-US" sz="2000" dirty="0" smtClean="0">
                <a:latin typeface="Times New Roman" pitchFamily="18" charset="0"/>
                <a:cs typeface="Times New Roman" pitchFamily="18" charset="0"/>
              </a:rPr>
              <a:t>, and metrics.</a:t>
            </a:r>
          </a:p>
          <a:p>
            <a:pPr marL="137160" indent="-133350">
              <a:lnSpc>
                <a:spcPct val="100000"/>
              </a:lnSpc>
              <a:spcBef>
                <a:spcPts val="110"/>
              </a:spcBef>
              <a:buSzPct val="96428"/>
              <a:buFont typeface="Arial MT"/>
              <a:buChar char="•"/>
              <a:tabLst>
                <a:tab pos="137160" algn="l"/>
              </a:tabLst>
            </a:pPr>
            <a:r>
              <a:rPr lang="en-US" sz="2000" dirty="0" smtClean="0">
                <a:latin typeface="Times New Roman" pitchFamily="18" charset="0"/>
                <a:cs typeface="Times New Roman" pitchFamily="18" charset="0"/>
              </a:rPr>
              <a:t>Pandas: Used for data loading, manipulation, and analysis (e.g., </a:t>
            </a:r>
            <a:r>
              <a:rPr lang="en-US" sz="2000" dirty="0" err="1" smtClean="0">
                <a:latin typeface="Times New Roman" pitchFamily="18" charset="0"/>
                <a:cs typeface="Times New Roman" pitchFamily="18" charset="0"/>
              </a:rPr>
              <a:t>DataFrames</a:t>
            </a:r>
            <a:r>
              <a:rPr lang="en-US" sz="2000" dirty="0" smtClean="0">
                <a:latin typeface="Times New Roman" pitchFamily="18" charset="0"/>
                <a:cs typeface="Times New Roman" pitchFamily="18" charset="0"/>
              </a:rPr>
              <a:t>).</a:t>
            </a:r>
          </a:p>
          <a:p>
            <a:pPr marL="137160" indent="-133350">
              <a:lnSpc>
                <a:spcPct val="100000"/>
              </a:lnSpc>
              <a:spcBef>
                <a:spcPts val="110"/>
              </a:spcBef>
              <a:buSzPct val="96428"/>
              <a:buFont typeface="Arial MT"/>
              <a:buChar char="•"/>
              <a:tabLst>
                <a:tab pos="137160" algn="l"/>
              </a:tabLst>
            </a:pPr>
            <a:r>
              <a:rPr lang="en-US" sz="2000" dirty="0" err="1" smtClean="0">
                <a:latin typeface="Times New Roman" pitchFamily="18" charset="0"/>
                <a:cs typeface="Times New Roman" pitchFamily="18" charset="0"/>
              </a:rPr>
              <a:t>XGBoost</a:t>
            </a:r>
            <a:r>
              <a:rPr lang="en-US" sz="2000" dirty="0" smtClean="0">
                <a:latin typeface="Times New Roman" pitchFamily="18" charset="0"/>
                <a:cs typeface="Times New Roman" pitchFamily="18" charset="0"/>
              </a:rPr>
              <a:t>: Used for the high-performance </a:t>
            </a:r>
            <a:r>
              <a:rPr lang="en-US" sz="2000" dirty="0" err="1" smtClean="0">
                <a:latin typeface="Times New Roman" pitchFamily="18" charset="0"/>
                <a:cs typeface="Times New Roman" pitchFamily="18" charset="0"/>
              </a:rPr>
              <a:t>XGBClassifier</a:t>
            </a:r>
            <a:r>
              <a:rPr lang="en-US" sz="2000" dirty="0" smtClean="0">
                <a:latin typeface="Times New Roman" pitchFamily="18" charset="0"/>
                <a:cs typeface="Times New Roman" pitchFamily="18" charset="0"/>
              </a:rPr>
              <a:t> model.</a:t>
            </a:r>
          </a:p>
          <a:p>
            <a:pPr marL="137160" indent="-133350">
              <a:lnSpc>
                <a:spcPct val="100000"/>
              </a:lnSpc>
              <a:spcBef>
                <a:spcPts val="110"/>
              </a:spcBef>
              <a:buSzPct val="96428"/>
              <a:buFont typeface="Arial MT"/>
              <a:buChar char="•"/>
              <a:tabLst>
                <a:tab pos="137160" algn="l"/>
              </a:tabLst>
            </a:pPr>
            <a:r>
              <a:rPr lang="en-US" sz="2000" dirty="0" err="1" smtClean="0">
                <a:latin typeface="Times New Roman" pitchFamily="18" charset="0"/>
                <a:cs typeface="Times New Roman" pitchFamily="18" charset="0"/>
              </a:rPr>
              <a:t>Joblib</a:t>
            </a:r>
            <a:r>
              <a:rPr lang="en-US" sz="2000" dirty="0" smtClean="0">
                <a:latin typeface="Times New Roman" pitchFamily="18" charset="0"/>
                <a:cs typeface="Times New Roman" pitchFamily="18" charset="0"/>
              </a:rPr>
              <a:t>: Used for saving and loading the trained models .</a:t>
            </a:r>
          </a:p>
          <a:p>
            <a:pPr marL="137160" indent="-133350">
              <a:lnSpc>
                <a:spcPct val="100000"/>
              </a:lnSpc>
              <a:spcBef>
                <a:spcPts val="110"/>
              </a:spcBef>
              <a:buSzPct val="96428"/>
              <a:buFont typeface="Arial MT"/>
              <a:buChar char="•"/>
              <a:tabLst>
                <a:tab pos="137160" algn="l"/>
              </a:tabLst>
            </a:pPr>
            <a:endParaRPr lang="en-US" sz="2000" dirty="0" smtClean="0">
              <a:latin typeface="Times New Roman" pitchFamily="18" charset="0"/>
              <a:cs typeface="Times New Roman" pitchFamily="18" charset="0"/>
            </a:endParaRPr>
          </a:p>
          <a:p>
            <a:pPr marL="137160" indent="-133350">
              <a:lnSpc>
                <a:spcPct val="100000"/>
              </a:lnSpc>
              <a:spcBef>
                <a:spcPts val="110"/>
              </a:spcBef>
              <a:buSzPct val="96428"/>
              <a:buFont typeface="Arial MT"/>
              <a:buChar char="•"/>
              <a:tabLst>
                <a:tab pos="137160" algn="l"/>
              </a:tabLst>
            </a:pPr>
            <a:r>
              <a:rPr lang="en-US" sz="2000" b="1" dirty="0" smtClean="0">
                <a:latin typeface="Times New Roman" pitchFamily="18" charset="0"/>
                <a:cs typeface="Times New Roman" pitchFamily="18" charset="0"/>
              </a:rPr>
              <a:t>Natural Language Processing (NLP)</a:t>
            </a:r>
          </a:p>
          <a:p>
            <a:pPr marL="137160" indent="-133350">
              <a:lnSpc>
                <a:spcPct val="100000"/>
              </a:lnSpc>
              <a:spcBef>
                <a:spcPts val="110"/>
              </a:spcBef>
              <a:buSzPct val="96428"/>
              <a:buFont typeface="Arial MT"/>
              <a:buChar char="•"/>
              <a:tabLst>
                <a:tab pos="137160" algn="l"/>
              </a:tabLst>
            </a:pPr>
            <a:r>
              <a:rPr lang="en-US" sz="2000" dirty="0" smtClean="0">
                <a:latin typeface="Times New Roman" pitchFamily="18" charset="0"/>
                <a:cs typeface="Times New Roman" pitchFamily="18" charset="0"/>
              </a:rPr>
              <a:t>NLTK (Natural Language Toolkit): Used for text processing, specifically for removing "</a:t>
            </a:r>
            <a:r>
              <a:rPr lang="en-US" sz="2000" dirty="0" err="1" smtClean="0">
                <a:latin typeface="Times New Roman" pitchFamily="18" charset="0"/>
                <a:cs typeface="Times New Roman" pitchFamily="18" charset="0"/>
              </a:rPr>
              <a:t>stopwords</a:t>
            </a:r>
            <a:r>
              <a:rPr lang="en-US" sz="2000" dirty="0" smtClean="0">
                <a:latin typeface="Times New Roman" pitchFamily="18" charset="0"/>
                <a:cs typeface="Times New Roman" pitchFamily="18" charset="0"/>
              </a:rPr>
              <a:t>".</a:t>
            </a:r>
          </a:p>
          <a:p>
            <a:pPr marL="137160" indent="-133350">
              <a:lnSpc>
                <a:spcPct val="100000"/>
              </a:lnSpc>
              <a:spcBef>
                <a:spcPts val="110"/>
              </a:spcBef>
              <a:buSzPct val="96428"/>
              <a:buFont typeface="Arial MT"/>
              <a:buChar char="•"/>
              <a:tabLst>
                <a:tab pos="137160" algn="l"/>
              </a:tabLst>
            </a:pPr>
            <a:r>
              <a:rPr lang="en-US" sz="2000" dirty="0" smtClean="0">
                <a:latin typeface="Times New Roman" pitchFamily="18" charset="0"/>
                <a:cs typeface="Times New Roman" pitchFamily="18" charset="0"/>
              </a:rPr>
              <a:t>TF-IDF (Term Frequency-Inverse Document Frequency): The main technique used to convert text into numerical features.</a:t>
            </a:r>
          </a:p>
          <a:p>
            <a:pPr marL="137160" indent="-133350">
              <a:lnSpc>
                <a:spcPct val="100000"/>
              </a:lnSpc>
              <a:spcBef>
                <a:spcPts val="110"/>
              </a:spcBef>
              <a:buSzPct val="96428"/>
              <a:buFont typeface="Arial MT"/>
              <a:buChar char="•"/>
              <a:tabLst>
                <a:tab pos="137160" algn="l"/>
              </a:tabLst>
            </a:pPr>
            <a:r>
              <a:rPr lang="en-US" sz="2000" dirty="0" smtClean="0">
                <a:latin typeface="Times New Roman" pitchFamily="18" charset="0"/>
                <a:cs typeface="Times New Roman" pitchFamily="18" charset="0"/>
              </a:rPr>
              <a:t>Bag-of-Words (</a:t>
            </a:r>
            <a:r>
              <a:rPr lang="en-US" sz="2000" dirty="0" err="1" smtClean="0">
                <a:latin typeface="Times New Roman" pitchFamily="18" charset="0"/>
                <a:cs typeface="Times New Roman" pitchFamily="18" charset="0"/>
              </a:rPr>
              <a:t>BoW</a:t>
            </a:r>
            <a:r>
              <a:rPr lang="en-US" sz="2000" dirty="0" smtClean="0">
                <a:latin typeface="Times New Roman" pitchFamily="18" charset="0"/>
                <a:cs typeface="Times New Roman" pitchFamily="18" charset="0"/>
              </a:rPr>
              <a:t>) / </a:t>
            </a:r>
            <a:r>
              <a:rPr lang="en-US" sz="2000" dirty="0" err="1" smtClean="0">
                <a:latin typeface="Times New Roman" pitchFamily="18" charset="0"/>
                <a:cs typeface="Times New Roman" pitchFamily="18" charset="0"/>
              </a:rPr>
              <a:t>CountVectorizer</a:t>
            </a:r>
            <a:r>
              <a:rPr lang="en-US" sz="2000" dirty="0" smtClean="0">
                <a:latin typeface="Times New Roman" pitchFamily="18" charset="0"/>
                <a:cs typeface="Times New Roman" pitchFamily="18" charset="0"/>
              </a:rPr>
              <a:t>: The alternative feature extraction technique mentioned.</a:t>
            </a:r>
          </a:p>
          <a:p>
            <a:pPr marL="137160" indent="-133350">
              <a:lnSpc>
                <a:spcPct val="100000"/>
              </a:lnSpc>
              <a:spcBef>
                <a:spcPts val="110"/>
              </a:spcBef>
              <a:buSzPct val="96428"/>
              <a:buFont typeface="Arial MT"/>
              <a:buChar char="•"/>
              <a:tabLst>
                <a:tab pos="137160" algn="l"/>
              </a:tabLst>
            </a:pPr>
            <a:endParaRPr sz="200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TotalTime>
  <Words>3623</Words>
  <Application>Microsoft Office PowerPoint</Application>
  <PresentationFormat>On-screen Show (4:3)</PresentationFormat>
  <Paragraphs>279</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Department of Computer Science And Engineering</vt:lpstr>
      <vt:lpstr>ABSTRACT</vt:lpstr>
      <vt:lpstr>OBJECTIVES</vt:lpstr>
      <vt:lpstr>What Our Project Offers</vt:lpstr>
      <vt:lpstr>Sustainable Development Goal (SDG)  Target for This Project:</vt:lpstr>
      <vt:lpstr>Slide 6</vt:lpstr>
      <vt:lpstr>Slide 7</vt:lpstr>
      <vt:lpstr>Slide 8</vt:lpstr>
      <vt:lpstr>TECHNOLOGIES  USED</vt:lpstr>
      <vt:lpstr> </vt:lpstr>
      <vt:lpstr>Slide 11</vt:lpstr>
      <vt:lpstr> </vt:lpstr>
      <vt:lpstr>Case Study</vt:lpstr>
      <vt:lpstr>  </vt:lpstr>
      <vt:lpstr>Target Users &amp; Impact</vt:lpstr>
      <vt:lpstr>Future Scope / Vision</vt:lpstr>
      <vt:lpstr>Base paper/References</vt:lpstr>
      <vt:lpstr>Slide 18</vt:lpstr>
      <vt:lpstr>BASE PAPER DETAILS</vt:lpstr>
      <vt:lpstr>ARCHITECTURE DIAGRAM</vt:lpstr>
      <vt:lpstr>LITERATURE SURVEY</vt:lpstr>
      <vt:lpstr>Slide 22</vt:lpstr>
      <vt:lpstr>MODULES</vt:lpstr>
      <vt:lpstr>Slide 24</vt:lpstr>
      <vt:lpstr>Slide 25</vt:lpstr>
      <vt:lpstr>Slide 26</vt:lpstr>
      <vt:lpstr>TEST CASES</vt:lpstr>
      <vt:lpstr>SAMPLE OUTPUT:                                   https://github.com/UThiyaneshwar/miniproject-701.git</vt:lpstr>
      <vt:lpstr>REPRESENTATION:</vt:lpstr>
      <vt:lpstr>CONCLUSION</vt:lpstr>
      <vt:lpstr>REFERENCE</vt:lpstr>
      <vt:lpstr>Thank you</vt:lpstr>
      <vt:lpstr>Kindly Note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welcome</dc:creator>
  <cp:lastModifiedBy>welcome</cp:lastModifiedBy>
  <cp:revision>7</cp:revision>
  <dcterms:created xsi:type="dcterms:W3CDTF">2025-10-24T11:49:35Z</dcterms:created>
  <dcterms:modified xsi:type="dcterms:W3CDTF">2025-10-26T10:58:11Z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2025-09-25T00:00:00Z</vt:filetime>
  </property>
  <property fmtid="{D5CDD505-2E9C-101B-9397-08002B2CF9AE}" pid="3" name="Creator">
    <vt:lpwstr>Microsoft® PowerPoint® 2016</vt:lpwstr>
  </property>
  <property fmtid="{D5CDD505-2E9C-101B-9397-08002B2CF9AE}" pid="4" name="LastSaved">
    <vt:filetime>2025-10-24T00:00:00Z</vt:filetime>
  </property>
  <property fmtid="{D5CDD505-2E9C-101B-9397-08002B2CF9AE}" pid="5" name="Producer">
    <vt:lpwstr>www.ilovepdf.com</vt:lpwstr>
  </property>
</Properties>
</file>