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6" r:id="rId13"/>
    <p:sldId id="267" r:id="rId14"/>
    <p:sldId id="269" r:id="rId15"/>
    <p:sldId id="268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mber\Documents\Polito\TESI\kn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800"/>
              <a:t>Results</a:t>
            </a:r>
            <a:endParaRPr lang="it-IT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CNN+MLP (dense 30)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noFill/>
              </a:ln>
              <a:effectLst/>
            </c:spPr>
          </c:marker>
          <c:xVal>
            <c:numRef>
              <c:f>Sheet1!$B$2:$B$36</c:f>
              <c:numCache>
                <c:formatCode>General</c:formatCode>
                <c:ptCount val="35"/>
                <c:pt idx="0">
                  <c:v>33</c:v>
                </c:pt>
                <c:pt idx="1">
                  <c:v>62</c:v>
                </c:pt>
                <c:pt idx="2">
                  <c:v>13</c:v>
                </c:pt>
                <c:pt idx="3">
                  <c:v>37</c:v>
                </c:pt>
                <c:pt idx="4">
                  <c:v>37</c:v>
                </c:pt>
                <c:pt idx="5">
                  <c:v>12</c:v>
                </c:pt>
                <c:pt idx="6">
                  <c:v>124</c:v>
                </c:pt>
                <c:pt idx="7">
                  <c:v>30</c:v>
                </c:pt>
                <c:pt idx="8">
                  <c:v>30</c:v>
                </c:pt>
                <c:pt idx="9">
                  <c:v>10</c:v>
                </c:pt>
                <c:pt idx="10">
                  <c:v>20</c:v>
                </c:pt>
                <c:pt idx="11">
                  <c:v>18</c:v>
                </c:pt>
                <c:pt idx="12">
                  <c:v>10</c:v>
                </c:pt>
                <c:pt idx="13">
                  <c:v>4</c:v>
                </c:pt>
                <c:pt idx="14">
                  <c:v>8</c:v>
                </c:pt>
                <c:pt idx="15">
                  <c:v>13</c:v>
                </c:pt>
                <c:pt idx="16">
                  <c:v>18</c:v>
                </c:pt>
                <c:pt idx="17">
                  <c:v>8</c:v>
                </c:pt>
                <c:pt idx="18">
                  <c:v>11</c:v>
                </c:pt>
                <c:pt idx="19">
                  <c:v>4</c:v>
                </c:pt>
                <c:pt idx="20">
                  <c:v>46</c:v>
                </c:pt>
                <c:pt idx="21">
                  <c:v>10</c:v>
                </c:pt>
                <c:pt idx="22">
                  <c:v>20</c:v>
                </c:pt>
                <c:pt idx="23">
                  <c:v>20</c:v>
                </c:pt>
                <c:pt idx="24">
                  <c:v>21</c:v>
                </c:pt>
                <c:pt idx="25">
                  <c:v>10</c:v>
                </c:pt>
                <c:pt idx="26">
                  <c:v>25</c:v>
                </c:pt>
                <c:pt idx="27">
                  <c:v>23</c:v>
                </c:pt>
                <c:pt idx="28">
                  <c:v>12</c:v>
                </c:pt>
                <c:pt idx="29">
                  <c:v>31</c:v>
                </c:pt>
                <c:pt idx="30">
                  <c:v>10</c:v>
                </c:pt>
                <c:pt idx="31">
                  <c:v>7</c:v>
                </c:pt>
              </c:numCache>
            </c:numRef>
          </c:xVal>
          <c:yVal>
            <c:numRef>
              <c:f>Sheet1!$C$2:$C$36</c:f>
              <c:numCache>
                <c:formatCode>General</c:formatCode>
                <c:ptCount val="35"/>
                <c:pt idx="1">
                  <c:v>0.88500000000000001</c:v>
                </c:pt>
                <c:pt idx="2">
                  <c:v>0.78800000000000003</c:v>
                </c:pt>
                <c:pt idx="3">
                  <c:v>0.877</c:v>
                </c:pt>
                <c:pt idx="4">
                  <c:v>0.85599999999999998</c:v>
                </c:pt>
                <c:pt idx="5">
                  <c:v>0.79100000000000004</c:v>
                </c:pt>
                <c:pt idx="6">
                  <c:v>0.88300000000000001</c:v>
                </c:pt>
                <c:pt idx="7">
                  <c:v>0.88700000000000001</c:v>
                </c:pt>
                <c:pt idx="8">
                  <c:v>0.88800000000000001</c:v>
                </c:pt>
                <c:pt idx="9">
                  <c:v>0.78600000000000003</c:v>
                </c:pt>
                <c:pt idx="10">
                  <c:v>0.85099999999999998</c:v>
                </c:pt>
                <c:pt idx="11">
                  <c:v>0.83499999999999996</c:v>
                </c:pt>
                <c:pt idx="12">
                  <c:v>0.30099999999999999</c:v>
                </c:pt>
                <c:pt idx="13">
                  <c:v>0.48299999999999998</c:v>
                </c:pt>
                <c:pt idx="14">
                  <c:v>0.45200000000000001</c:v>
                </c:pt>
                <c:pt idx="15">
                  <c:v>0.33</c:v>
                </c:pt>
                <c:pt idx="16">
                  <c:v>0.76700000000000002</c:v>
                </c:pt>
                <c:pt idx="17">
                  <c:v>0.60399999999999998</c:v>
                </c:pt>
                <c:pt idx="18">
                  <c:v>0.84199999999999997</c:v>
                </c:pt>
                <c:pt idx="19">
                  <c:v>0.65600000000000003</c:v>
                </c:pt>
                <c:pt idx="20">
                  <c:v>0.88600000000000001</c:v>
                </c:pt>
                <c:pt idx="21">
                  <c:v>0.872</c:v>
                </c:pt>
                <c:pt idx="22">
                  <c:v>0.84699999999999998</c:v>
                </c:pt>
                <c:pt idx="23">
                  <c:v>0.88</c:v>
                </c:pt>
                <c:pt idx="24">
                  <c:v>0.81399999999999995</c:v>
                </c:pt>
                <c:pt idx="25">
                  <c:v>0.83299999999999996</c:v>
                </c:pt>
                <c:pt idx="26">
                  <c:v>0.89200000000000002</c:v>
                </c:pt>
                <c:pt idx="27">
                  <c:v>0.79200000000000004</c:v>
                </c:pt>
                <c:pt idx="28">
                  <c:v>0.76900000000000002</c:v>
                </c:pt>
                <c:pt idx="29">
                  <c:v>0.89600000000000002</c:v>
                </c:pt>
                <c:pt idx="30">
                  <c:v>0.77</c:v>
                </c:pt>
                <c:pt idx="31">
                  <c:v>0.76700000000000002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270-4752-8ABF-A98B84BDBBDE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CNN+KNN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noFill/>
              </a:ln>
              <a:effectLst/>
            </c:spPr>
          </c:marker>
          <c:xVal>
            <c:numRef>
              <c:f>Sheet1!$B$2:$B$36</c:f>
              <c:numCache>
                <c:formatCode>General</c:formatCode>
                <c:ptCount val="35"/>
                <c:pt idx="0">
                  <c:v>33</c:v>
                </c:pt>
                <c:pt idx="1">
                  <c:v>62</c:v>
                </c:pt>
                <c:pt idx="2">
                  <c:v>13</c:v>
                </c:pt>
                <c:pt idx="3">
                  <c:v>37</c:v>
                </c:pt>
                <c:pt idx="4">
                  <c:v>37</c:v>
                </c:pt>
                <c:pt idx="5">
                  <c:v>12</c:v>
                </c:pt>
                <c:pt idx="6">
                  <c:v>124</c:v>
                </c:pt>
                <c:pt idx="7">
                  <c:v>30</c:v>
                </c:pt>
                <c:pt idx="8">
                  <c:v>30</c:v>
                </c:pt>
                <c:pt idx="9">
                  <c:v>10</c:v>
                </c:pt>
                <c:pt idx="10">
                  <c:v>20</c:v>
                </c:pt>
                <c:pt idx="11">
                  <c:v>18</c:v>
                </c:pt>
                <c:pt idx="12">
                  <c:v>10</c:v>
                </c:pt>
                <c:pt idx="13">
                  <c:v>4</c:v>
                </c:pt>
                <c:pt idx="14">
                  <c:v>8</c:v>
                </c:pt>
                <c:pt idx="15">
                  <c:v>13</c:v>
                </c:pt>
                <c:pt idx="16">
                  <c:v>18</c:v>
                </c:pt>
                <c:pt idx="17">
                  <c:v>8</c:v>
                </c:pt>
                <c:pt idx="18">
                  <c:v>11</c:v>
                </c:pt>
                <c:pt idx="19">
                  <c:v>4</c:v>
                </c:pt>
                <c:pt idx="20">
                  <c:v>46</c:v>
                </c:pt>
                <c:pt idx="21">
                  <c:v>10</c:v>
                </c:pt>
                <c:pt idx="22">
                  <c:v>20</c:v>
                </c:pt>
                <c:pt idx="23">
                  <c:v>20</c:v>
                </c:pt>
                <c:pt idx="24">
                  <c:v>21</c:v>
                </c:pt>
                <c:pt idx="25">
                  <c:v>10</c:v>
                </c:pt>
                <c:pt idx="26">
                  <c:v>25</c:v>
                </c:pt>
                <c:pt idx="27">
                  <c:v>23</c:v>
                </c:pt>
                <c:pt idx="28">
                  <c:v>12</c:v>
                </c:pt>
                <c:pt idx="29">
                  <c:v>31</c:v>
                </c:pt>
                <c:pt idx="30">
                  <c:v>10</c:v>
                </c:pt>
                <c:pt idx="31">
                  <c:v>7</c:v>
                </c:pt>
              </c:numCache>
            </c:numRef>
          </c:xVal>
          <c:yVal>
            <c:numRef>
              <c:f>Sheet1!$D$2:$D$36</c:f>
              <c:numCache>
                <c:formatCode>General</c:formatCode>
                <c:ptCount val="35"/>
                <c:pt idx="1">
                  <c:v>0.91200000000000003</c:v>
                </c:pt>
                <c:pt idx="2">
                  <c:v>0.86699999999999999</c:v>
                </c:pt>
                <c:pt idx="3">
                  <c:v>0.86699999999999999</c:v>
                </c:pt>
                <c:pt idx="4">
                  <c:v>0.86699999999999999</c:v>
                </c:pt>
                <c:pt idx="5">
                  <c:v>0.86699999999999999</c:v>
                </c:pt>
                <c:pt idx="6">
                  <c:v>0.94299999999999995</c:v>
                </c:pt>
                <c:pt idx="7">
                  <c:v>0.91500000000000004</c:v>
                </c:pt>
                <c:pt idx="8">
                  <c:v>0.91700000000000004</c:v>
                </c:pt>
                <c:pt idx="9">
                  <c:v>0.84599999999999997</c:v>
                </c:pt>
                <c:pt idx="10">
                  <c:v>0.89600000000000002</c:v>
                </c:pt>
                <c:pt idx="11">
                  <c:v>0.82099999999999995</c:v>
                </c:pt>
                <c:pt idx="12">
                  <c:v>0.69699999999999995</c:v>
                </c:pt>
                <c:pt idx="13">
                  <c:v>0.72099999999999997</c:v>
                </c:pt>
                <c:pt idx="14">
                  <c:v>0.84299999999999997</c:v>
                </c:pt>
                <c:pt idx="15">
                  <c:v>0.89700000000000002</c:v>
                </c:pt>
                <c:pt idx="16">
                  <c:v>0.88500000000000001</c:v>
                </c:pt>
                <c:pt idx="17">
                  <c:v>0.75</c:v>
                </c:pt>
                <c:pt idx="18">
                  <c:v>0.871</c:v>
                </c:pt>
                <c:pt idx="19">
                  <c:v>0.68600000000000005</c:v>
                </c:pt>
                <c:pt idx="20">
                  <c:v>0.92400000000000004</c:v>
                </c:pt>
                <c:pt idx="21">
                  <c:v>0.872</c:v>
                </c:pt>
                <c:pt idx="22">
                  <c:v>0.89800000000000002</c:v>
                </c:pt>
                <c:pt idx="23">
                  <c:v>0.90700000000000003</c:v>
                </c:pt>
                <c:pt idx="24">
                  <c:v>0.90100000000000002</c:v>
                </c:pt>
                <c:pt idx="25">
                  <c:v>0.82899999999999996</c:v>
                </c:pt>
                <c:pt idx="26">
                  <c:v>0.90800000000000003</c:v>
                </c:pt>
                <c:pt idx="27">
                  <c:v>0.91600000000000004</c:v>
                </c:pt>
                <c:pt idx="28">
                  <c:v>0.85699999999999998</c:v>
                </c:pt>
                <c:pt idx="29">
                  <c:v>0.90900000000000003</c:v>
                </c:pt>
                <c:pt idx="30">
                  <c:v>0.83199999999999996</c:v>
                </c:pt>
                <c:pt idx="31">
                  <c:v>0.85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270-4752-8ABF-A98B84BDBBDE}"/>
            </c:ext>
          </c:extLst>
        </c:ser>
        <c:ser>
          <c:idx val="2"/>
          <c:order val="2"/>
          <c:tx>
            <c:strRef>
              <c:f>Sheet1!$A$2</c:f>
              <c:strCache>
                <c:ptCount val="1"/>
                <c:pt idx="0">
                  <c:v>Ref.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rgbClr val="FF0000"/>
              </a:solidFill>
              <a:ln w="9525">
                <a:noFill/>
              </a:ln>
              <a:effectLst/>
            </c:spPr>
          </c:marker>
          <c:xVal>
            <c:numRef>
              <c:f>Sheet1!$B$2:$B$36</c:f>
              <c:numCache>
                <c:formatCode>General</c:formatCode>
                <c:ptCount val="35"/>
                <c:pt idx="0">
                  <c:v>33</c:v>
                </c:pt>
                <c:pt idx="1">
                  <c:v>62</c:v>
                </c:pt>
                <c:pt idx="2">
                  <c:v>13</c:v>
                </c:pt>
                <c:pt idx="3">
                  <c:v>37</c:v>
                </c:pt>
                <c:pt idx="4">
                  <c:v>37</c:v>
                </c:pt>
                <c:pt idx="5">
                  <c:v>12</c:v>
                </c:pt>
                <c:pt idx="6">
                  <c:v>124</c:v>
                </c:pt>
                <c:pt idx="7">
                  <c:v>30</c:v>
                </c:pt>
                <c:pt idx="8">
                  <c:v>30</c:v>
                </c:pt>
                <c:pt idx="9">
                  <c:v>10</c:v>
                </c:pt>
                <c:pt idx="10">
                  <c:v>20</c:v>
                </c:pt>
                <c:pt idx="11">
                  <c:v>18</c:v>
                </c:pt>
                <c:pt idx="12">
                  <c:v>10</c:v>
                </c:pt>
                <c:pt idx="13">
                  <c:v>4</c:v>
                </c:pt>
                <c:pt idx="14">
                  <c:v>8</c:v>
                </c:pt>
                <c:pt idx="15">
                  <c:v>13</c:v>
                </c:pt>
                <c:pt idx="16">
                  <c:v>18</c:v>
                </c:pt>
                <c:pt idx="17">
                  <c:v>8</c:v>
                </c:pt>
                <c:pt idx="18">
                  <c:v>11</c:v>
                </c:pt>
                <c:pt idx="19">
                  <c:v>4</c:v>
                </c:pt>
                <c:pt idx="20">
                  <c:v>46</c:v>
                </c:pt>
                <c:pt idx="21">
                  <c:v>10</c:v>
                </c:pt>
                <c:pt idx="22">
                  <c:v>20</c:v>
                </c:pt>
                <c:pt idx="23">
                  <c:v>20</c:v>
                </c:pt>
                <c:pt idx="24">
                  <c:v>21</c:v>
                </c:pt>
                <c:pt idx="25">
                  <c:v>10</c:v>
                </c:pt>
                <c:pt idx="26">
                  <c:v>25</c:v>
                </c:pt>
                <c:pt idx="27">
                  <c:v>23</c:v>
                </c:pt>
                <c:pt idx="28">
                  <c:v>12</c:v>
                </c:pt>
                <c:pt idx="29">
                  <c:v>31</c:v>
                </c:pt>
                <c:pt idx="30">
                  <c:v>10</c:v>
                </c:pt>
                <c:pt idx="31">
                  <c:v>7</c:v>
                </c:pt>
              </c:numCache>
            </c:numRef>
          </c:xVal>
          <c:yVal>
            <c:numRef>
              <c:f>Sheet1!$E$2:$E$36</c:f>
              <c:numCache>
                <c:formatCode>General</c:formatCode>
                <c:ptCount val="35"/>
                <c:pt idx="0">
                  <c:v>0.88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270-4752-8ABF-A98B84BDBBDE}"/>
            </c:ext>
          </c:extLst>
        </c:ser>
        <c:ser>
          <c:idx val="3"/>
          <c:order val="3"/>
          <c:tx>
            <c:strRef>
              <c:f>Sheet1!$G$2</c:f>
              <c:strCache>
                <c:ptCount val="1"/>
                <c:pt idx="0">
                  <c:v>MJPK (single beat)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FF00"/>
              </a:solidFill>
              <a:ln w="9525">
                <a:solidFill>
                  <a:srgbClr val="FF6600"/>
                </a:solidFill>
              </a:ln>
              <a:effectLst/>
            </c:spPr>
          </c:marker>
          <c:xVal>
            <c:numRef>
              <c:f>Sheet1!$H$3:$H$11</c:f>
              <c:numCache>
                <c:formatCode>General</c:formatCode>
                <c:ptCount val="9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15</c:v>
                </c:pt>
                <c:pt idx="4">
                  <c:v>15</c:v>
                </c:pt>
                <c:pt idx="5">
                  <c:v>15</c:v>
                </c:pt>
                <c:pt idx="6">
                  <c:v>21</c:v>
                </c:pt>
                <c:pt idx="7">
                  <c:v>21</c:v>
                </c:pt>
                <c:pt idx="8">
                  <c:v>21</c:v>
                </c:pt>
              </c:numCache>
            </c:numRef>
          </c:xVal>
          <c:yVal>
            <c:numRef>
              <c:f>Sheet1!$I$3:$I$11</c:f>
              <c:numCache>
                <c:formatCode>General</c:formatCode>
                <c:ptCount val="9"/>
                <c:pt idx="0">
                  <c:v>0.497</c:v>
                </c:pt>
                <c:pt idx="1">
                  <c:v>0.61199999999999999</c:v>
                </c:pt>
                <c:pt idx="2">
                  <c:v>0.52600000000000002</c:v>
                </c:pt>
                <c:pt idx="3">
                  <c:v>0.48799999999999999</c:v>
                </c:pt>
                <c:pt idx="4">
                  <c:v>0.50900000000000001</c:v>
                </c:pt>
                <c:pt idx="5">
                  <c:v>0.51600000000000001</c:v>
                </c:pt>
                <c:pt idx="6">
                  <c:v>0.54900000000000004</c:v>
                </c:pt>
                <c:pt idx="7">
                  <c:v>0.56799999999999995</c:v>
                </c:pt>
                <c:pt idx="8">
                  <c:v>0.51800000000000002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7270-4752-8ABF-A98B84BDBBDE}"/>
            </c:ext>
          </c:extLst>
        </c:ser>
        <c:ser>
          <c:idx val="4"/>
          <c:order val="4"/>
          <c:tx>
            <c:strRef>
              <c:f>Sheet1!$G$13</c:f>
              <c:strCache>
                <c:ptCount val="1"/>
                <c:pt idx="0">
                  <c:v>MJPK (multi beat)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6600"/>
              </a:solidFill>
              <a:ln w="9525">
                <a:noFill/>
              </a:ln>
              <a:effectLst/>
            </c:spPr>
          </c:marker>
          <c:xVal>
            <c:numRef>
              <c:f>Sheet1!$H$14:$H$22</c:f>
              <c:numCache>
                <c:formatCode>General</c:formatCode>
                <c:ptCount val="9"/>
                <c:pt idx="0">
                  <c:v>15</c:v>
                </c:pt>
                <c:pt idx="1">
                  <c:v>15</c:v>
                </c:pt>
                <c:pt idx="2">
                  <c:v>15</c:v>
                </c:pt>
                <c:pt idx="3">
                  <c:v>17</c:v>
                </c:pt>
                <c:pt idx="4">
                  <c:v>17</c:v>
                </c:pt>
                <c:pt idx="5">
                  <c:v>17</c:v>
                </c:pt>
                <c:pt idx="6">
                  <c:v>19</c:v>
                </c:pt>
                <c:pt idx="7">
                  <c:v>19</c:v>
                </c:pt>
                <c:pt idx="8">
                  <c:v>19</c:v>
                </c:pt>
              </c:numCache>
            </c:numRef>
          </c:xVal>
          <c:yVal>
            <c:numRef>
              <c:f>Sheet1!$I$14:$I$22</c:f>
              <c:numCache>
                <c:formatCode>General</c:formatCode>
                <c:ptCount val="9"/>
                <c:pt idx="0">
                  <c:v>0.60499999999999998</c:v>
                </c:pt>
                <c:pt idx="1">
                  <c:v>0.621</c:v>
                </c:pt>
                <c:pt idx="2">
                  <c:v>0.55600000000000005</c:v>
                </c:pt>
                <c:pt idx="3">
                  <c:v>0.79100000000000004</c:v>
                </c:pt>
                <c:pt idx="4">
                  <c:v>0.58199999999999996</c:v>
                </c:pt>
                <c:pt idx="5">
                  <c:v>0.51200000000000001</c:v>
                </c:pt>
                <c:pt idx="6">
                  <c:v>0.54500000000000004</c:v>
                </c:pt>
                <c:pt idx="7">
                  <c:v>0.80100000000000005</c:v>
                </c:pt>
                <c:pt idx="8">
                  <c:v>0.55900000000000005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7270-4752-8ABF-A98B84BDBB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43708848"/>
        <c:axId val="1043707888"/>
      </c:scatterChart>
      <c:valAx>
        <c:axId val="1043708848"/>
        <c:scaling>
          <c:orientation val="minMax"/>
          <c:max val="50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400"/>
                  <a:t>n. Features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043707888"/>
        <c:crosses val="autoZero"/>
        <c:crossBetween val="midCat"/>
      </c:valAx>
      <c:valAx>
        <c:axId val="1043707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600"/>
                  <a:t>Accuracy</a:t>
                </a:r>
                <a:endParaRPr lang="it-IT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0437088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BF68-BF5C-448D-AFBA-78A07E0F7C5F}" type="datetimeFigureOut">
              <a:rPr lang="it-IT" smtClean="0"/>
              <a:t>12/09/2024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7484-9485-42C6-B6F2-B3192BD4BF04}" type="slidenum">
              <a:rPr lang="it-IT" smtClean="0"/>
              <a:t>‹#›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217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BF68-BF5C-448D-AFBA-78A07E0F7C5F}" type="datetimeFigureOut">
              <a:rPr lang="it-IT" smtClean="0"/>
              <a:t>12/09/2024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7484-9485-42C6-B6F2-B3192BD4BF0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0128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BF68-BF5C-448D-AFBA-78A07E0F7C5F}" type="datetimeFigureOut">
              <a:rPr lang="it-IT" smtClean="0"/>
              <a:t>12/09/2024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7484-9485-42C6-B6F2-B3192BD4BF0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45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BF68-BF5C-448D-AFBA-78A07E0F7C5F}" type="datetimeFigureOut">
              <a:rPr lang="it-IT" smtClean="0"/>
              <a:t>12/09/2024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7484-9485-42C6-B6F2-B3192BD4BF0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0781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BF68-BF5C-448D-AFBA-78A07E0F7C5F}" type="datetimeFigureOut">
              <a:rPr lang="it-IT" smtClean="0"/>
              <a:t>12/09/2024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7484-9485-42C6-B6F2-B3192BD4BF04}" type="slidenum">
              <a:rPr lang="it-IT" smtClean="0"/>
              <a:t>‹#›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350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BF68-BF5C-448D-AFBA-78A07E0F7C5F}" type="datetimeFigureOut">
              <a:rPr lang="it-IT" smtClean="0"/>
              <a:t>12/09/2024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7484-9485-42C6-B6F2-B3192BD4BF0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4609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BF68-BF5C-448D-AFBA-78A07E0F7C5F}" type="datetimeFigureOut">
              <a:rPr lang="it-IT" smtClean="0"/>
              <a:t>12/09/2024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7484-9485-42C6-B6F2-B3192BD4BF0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5301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BF68-BF5C-448D-AFBA-78A07E0F7C5F}" type="datetimeFigureOut">
              <a:rPr lang="it-IT" smtClean="0"/>
              <a:t>12/09/2024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7484-9485-42C6-B6F2-B3192BD4BF0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2427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BF68-BF5C-448D-AFBA-78A07E0F7C5F}" type="datetimeFigureOut">
              <a:rPr lang="it-IT" smtClean="0"/>
              <a:t>12/09/2024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7484-9485-42C6-B6F2-B3192BD4BF0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244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E0EBF68-BF5C-448D-AFBA-78A07E0F7C5F}" type="datetimeFigureOut">
              <a:rPr lang="it-IT" smtClean="0"/>
              <a:t>12/09/2024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3D7484-9485-42C6-B6F2-B3192BD4BF0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5766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BF68-BF5C-448D-AFBA-78A07E0F7C5F}" type="datetimeFigureOut">
              <a:rPr lang="it-IT" smtClean="0"/>
              <a:t>12/09/2024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7484-9485-42C6-B6F2-B3192BD4BF0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5953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E0EBF68-BF5C-448D-AFBA-78A07E0F7C5F}" type="datetimeFigureOut">
              <a:rPr lang="it-IT" smtClean="0"/>
              <a:t>12/09/2024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E3D7484-9485-42C6-B6F2-B3192BD4BF04}" type="slidenum">
              <a:rPr lang="it-IT" smtClean="0"/>
              <a:t>‹#›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993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3FEF1-1944-6039-0C03-8A390C282B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ECG </a:t>
            </a:r>
            <a:r>
              <a:rPr lang="it-IT" dirty="0" err="1"/>
              <a:t>Classification</a:t>
            </a:r>
            <a:endParaRPr lang="it-I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AF3BFE-10B4-1456-96BD-CC8CFB1836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38101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9ED89-3A2E-6760-EA37-4FFB84116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Classification work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E3CC8-D79F-4616-74E9-692FB24AA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r>
              <a:rPr lang="it-IT" dirty="0" err="1"/>
              <a:t>Normalized</a:t>
            </a:r>
            <a:r>
              <a:rPr lang="it-IT" dirty="0"/>
              <a:t> dataset: </a:t>
            </a:r>
          </a:p>
          <a:p>
            <a:pPr lvl="1"/>
            <a:r>
              <a:rPr lang="it-IT" dirty="0"/>
              <a:t>CNN + MLP</a:t>
            </a:r>
          </a:p>
          <a:p>
            <a:pPr lvl="1"/>
            <a:r>
              <a:rPr lang="it-IT" dirty="0"/>
              <a:t>Picchi/valli + MLP</a:t>
            </a:r>
          </a:p>
          <a:p>
            <a:r>
              <a:rPr lang="it-IT" dirty="0" err="1"/>
              <a:t>Original</a:t>
            </a:r>
            <a:r>
              <a:rPr lang="it-IT" dirty="0"/>
              <a:t> </a:t>
            </a:r>
            <a:r>
              <a:rPr lang="it-IT" dirty="0" err="1"/>
              <a:t>waveforms</a:t>
            </a:r>
            <a:r>
              <a:rPr lang="it-IT" dirty="0"/>
              <a:t> dataset:</a:t>
            </a:r>
          </a:p>
          <a:p>
            <a:pPr lvl="1"/>
            <a:r>
              <a:rPr lang="it-IT" dirty="0"/>
              <a:t>Picchi/Valli + MLP</a:t>
            </a:r>
          </a:p>
          <a:p>
            <a:pPr lvl="1"/>
            <a:r>
              <a:rPr lang="it-IT" dirty="0"/>
              <a:t>Major </a:t>
            </a:r>
            <a:r>
              <a:rPr lang="it-IT" dirty="0" err="1"/>
              <a:t>Peaks</a:t>
            </a:r>
            <a:r>
              <a:rPr lang="it-IT" dirty="0"/>
              <a:t> + MLP</a:t>
            </a:r>
          </a:p>
          <a:p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tests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KNN </a:t>
            </a:r>
            <a:r>
              <a:rPr lang="it-IT" dirty="0" err="1"/>
              <a:t>classifier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21933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1174-FE10-48C0-8B1E-C3F4BAF40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Normalized</a:t>
            </a:r>
            <a:r>
              <a:rPr lang="it-IT" dirty="0"/>
              <a:t>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AA789-7B47-C5FA-7FDA-EAA0C20FD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lvl="1"/>
            <a:r>
              <a:rPr lang="it-IT" dirty="0" err="1"/>
              <a:t>Fixed</a:t>
            </a:r>
            <a:r>
              <a:rPr lang="it-IT" dirty="0"/>
              <a:t> </a:t>
            </a:r>
            <a:r>
              <a:rPr lang="it-IT" dirty="0" err="1"/>
              <a:t>length</a:t>
            </a:r>
            <a:r>
              <a:rPr lang="it-IT" dirty="0"/>
              <a:t> of 187 points</a:t>
            </a:r>
          </a:p>
          <a:p>
            <a:pPr lvl="1"/>
            <a:r>
              <a:rPr lang="it-IT" dirty="0"/>
              <a:t>Zero </a:t>
            </a:r>
            <a:r>
              <a:rPr lang="it-IT" dirty="0" err="1"/>
              <a:t>padding</a:t>
            </a:r>
            <a:r>
              <a:rPr lang="it-IT" dirty="0"/>
              <a:t> for </a:t>
            </a:r>
            <a:r>
              <a:rPr lang="it-IT" dirty="0" err="1"/>
              <a:t>shorter</a:t>
            </a:r>
            <a:r>
              <a:rPr lang="it-IT" dirty="0"/>
              <a:t> </a:t>
            </a:r>
            <a:r>
              <a:rPr lang="it-IT" dirty="0" err="1"/>
              <a:t>heartbeats</a:t>
            </a:r>
            <a:endParaRPr lang="it-IT" dirty="0"/>
          </a:p>
          <a:p>
            <a:pPr lvl="1"/>
            <a:r>
              <a:rPr lang="it-IT" dirty="0" err="1"/>
              <a:t>Normalized</a:t>
            </a:r>
            <a:r>
              <a:rPr lang="it-IT" dirty="0"/>
              <a:t> </a:t>
            </a:r>
            <a:r>
              <a:rPr lang="it-IT" dirty="0" err="1"/>
              <a:t>amplitude</a:t>
            </a:r>
            <a:r>
              <a:rPr lang="it-IT" dirty="0"/>
              <a:t> 0-1</a:t>
            </a:r>
          </a:p>
          <a:p>
            <a:pPr lvl="1"/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heartbeat</a:t>
            </a:r>
            <a:r>
              <a:rPr lang="it-IT" dirty="0"/>
              <a:t> starts from the </a:t>
            </a:r>
            <a:r>
              <a:rPr lang="it-IT" dirty="0" err="1"/>
              <a:t>classification</a:t>
            </a:r>
            <a:r>
              <a:rPr lang="it-IT" dirty="0"/>
              <a:t> </a:t>
            </a:r>
            <a:r>
              <a:rPr lang="it-IT" dirty="0" err="1"/>
              <a:t>peak</a:t>
            </a:r>
            <a:r>
              <a:rPr lang="it-IT" dirty="0"/>
              <a:t> of the </a:t>
            </a:r>
            <a:r>
              <a:rPr lang="it-IT" dirty="0" err="1"/>
              <a:t>previous</a:t>
            </a:r>
            <a:r>
              <a:rPr lang="it-IT" dirty="0"/>
              <a:t> </a:t>
            </a:r>
            <a:r>
              <a:rPr lang="it-IT" dirty="0" err="1"/>
              <a:t>heartbeat</a:t>
            </a:r>
            <a:endParaRPr lang="it-IT" dirty="0"/>
          </a:p>
          <a:p>
            <a:endParaRPr lang="it-I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8D3E51-46B9-4AFB-D65F-5AA90C5AE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423" y="3562567"/>
            <a:ext cx="5490128" cy="264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90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F00F3-8DAF-FEF4-807C-9BA8DDCD8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Classic CNN+MLP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5B7AA-D761-056F-9DD7-7B38C57E0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r>
              <a:rPr lang="it-IT" dirty="0" err="1"/>
              <a:t>Convolution</a:t>
            </a:r>
            <a:r>
              <a:rPr lang="it-IT" dirty="0"/>
              <a:t> for feature </a:t>
            </a:r>
            <a:r>
              <a:rPr lang="it-IT" dirty="0" err="1"/>
              <a:t>extraction</a:t>
            </a:r>
            <a:endParaRPr lang="it-IT" dirty="0"/>
          </a:p>
          <a:p>
            <a:r>
              <a:rPr lang="it-IT" dirty="0"/>
              <a:t>MLP for </a:t>
            </a:r>
            <a:r>
              <a:rPr lang="it-IT" dirty="0" err="1"/>
              <a:t>classification</a:t>
            </a:r>
            <a:endParaRPr lang="it-I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EFE447-A0DB-E175-7BF8-EA64C3319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23" y="3739849"/>
            <a:ext cx="3543795" cy="17052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DC07F5-2F9F-BFCC-5390-D26CBBDC1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2767" y="3711269"/>
            <a:ext cx="3543795" cy="17623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21CCA1-E70D-4228-003D-79408B093C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8869" y="3684613"/>
            <a:ext cx="3496163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680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2523D-E887-2676-C571-F09CBD758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Picchi/Valli + MLP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0884D-2970-DD6F-8B01-C15C649FE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r>
              <a:rPr lang="it-IT" dirty="0"/>
              <a:t>Select </a:t>
            </a:r>
            <a:r>
              <a:rPr lang="it-IT" dirty="0" err="1"/>
              <a:t>important</a:t>
            </a:r>
            <a:r>
              <a:rPr lang="it-IT" dirty="0"/>
              <a:t> points </a:t>
            </a:r>
            <a:r>
              <a:rPr lang="it-IT" dirty="0" err="1"/>
              <a:t>based</a:t>
            </a:r>
            <a:r>
              <a:rPr lang="it-IT" dirty="0"/>
              <a:t> on:</a:t>
            </a:r>
          </a:p>
          <a:p>
            <a:pPr lvl="1"/>
            <a:r>
              <a:rPr lang="it-IT" dirty="0"/>
              <a:t>Local max or min</a:t>
            </a:r>
          </a:p>
          <a:p>
            <a:pPr lvl="1"/>
            <a:r>
              <a:rPr lang="it-IT" dirty="0" err="1"/>
              <a:t>Amplitude</a:t>
            </a:r>
            <a:r>
              <a:rPr lang="it-IT" dirty="0"/>
              <a:t> </a:t>
            </a:r>
            <a:r>
              <a:rPr lang="it-IT" dirty="0" err="1"/>
              <a:t>difference</a:t>
            </a:r>
            <a:r>
              <a:rPr lang="it-IT" dirty="0"/>
              <a:t> from </a:t>
            </a:r>
            <a:r>
              <a:rPr lang="it-IT" dirty="0" err="1"/>
              <a:t>previous</a:t>
            </a:r>
            <a:r>
              <a:rPr lang="it-IT" dirty="0"/>
              <a:t> point</a:t>
            </a:r>
          </a:p>
          <a:p>
            <a:pPr lvl="1"/>
            <a:r>
              <a:rPr lang="it-IT" dirty="0"/>
              <a:t>Time </a:t>
            </a:r>
            <a:r>
              <a:rPr lang="it-IT" dirty="0" err="1"/>
              <a:t>difference</a:t>
            </a:r>
            <a:r>
              <a:rPr lang="it-IT" dirty="0"/>
              <a:t> from </a:t>
            </a:r>
            <a:r>
              <a:rPr lang="it-IT" dirty="0" err="1"/>
              <a:t>previous</a:t>
            </a:r>
            <a:r>
              <a:rPr lang="it-IT" dirty="0"/>
              <a:t> point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9B20B8-22BF-0BE6-451B-128CBF9FB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094" y="3857414"/>
            <a:ext cx="3524742" cy="17433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42FC7D-B791-305D-58BD-2A13D38CB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196" y="3847887"/>
            <a:ext cx="3505689" cy="17528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B21F89-A1C9-3386-EEE5-5DFE65650C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4262" y="3800256"/>
            <a:ext cx="3553321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559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B2CED-5509-D861-B7F8-DC0E3C0FE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Original</a:t>
            </a:r>
            <a:r>
              <a:rPr lang="it-IT" dirty="0"/>
              <a:t> </a:t>
            </a:r>
            <a:r>
              <a:rPr lang="it-IT" dirty="0" err="1"/>
              <a:t>waveforms</a:t>
            </a:r>
            <a:r>
              <a:rPr lang="it-IT" dirty="0"/>
              <a:t> dataset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4309B01-B234-578F-0970-A55C07525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r>
              <a:rPr lang="it-IT" dirty="0" err="1"/>
              <a:t>Raw</a:t>
            </a:r>
            <a:r>
              <a:rPr lang="it-IT" dirty="0"/>
              <a:t> readings from the ECG machine</a:t>
            </a:r>
          </a:p>
          <a:p>
            <a:r>
              <a:rPr lang="it-IT" dirty="0" err="1"/>
              <a:t>Each</a:t>
            </a:r>
            <a:r>
              <a:rPr lang="it-IT" dirty="0"/>
              <a:t> beat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classified</a:t>
            </a:r>
            <a:r>
              <a:rPr lang="it-IT" dirty="0"/>
              <a:t> by doctors on the R </a:t>
            </a:r>
            <a:r>
              <a:rPr lang="it-IT" dirty="0" err="1"/>
              <a:t>peak</a:t>
            </a:r>
            <a:endParaRPr lang="it-IT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41F33D3-123C-9035-133C-045CFC5B0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085" y="3273585"/>
            <a:ext cx="7675829" cy="282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918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1411B-9FEF-83B4-7F76-6052154EF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Picchi/Valli + MLP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7A724-3819-B0CF-0889-4E1D1EA57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r>
              <a:rPr lang="it-IT" dirty="0"/>
              <a:t>Same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before</a:t>
            </a:r>
            <a:r>
              <a:rPr lang="it-IT" dirty="0"/>
              <a:t>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applied</a:t>
            </a:r>
            <a:r>
              <a:rPr lang="it-IT" dirty="0"/>
              <a:t> to </a:t>
            </a:r>
            <a:r>
              <a:rPr lang="it-IT" dirty="0" err="1"/>
              <a:t>original</a:t>
            </a:r>
            <a:r>
              <a:rPr lang="it-IT" dirty="0"/>
              <a:t> </a:t>
            </a:r>
            <a:r>
              <a:rPr lang="it-IT" dirty="0" err="1"/>
              <a:t>signal</a:t>
            </a:r>
            <a:endParaRPr lang="it-I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A6FFDC-FD59-1A88-0816-FE7391DE7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56" y="2642481"/>
            <a:ext cx="11155680" cy="366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817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15617-A6BB-C37E-CF43-8DE511A9C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Major </a:t>
            </a:r>
            <a:r>
              <a:rPr lang="it-IT" dirty="0" err="1"/>
              <a:t>Peaks</a:t>
            </a:r>
            <a:r>
              <a:rPr lang="it-IT" dirty="0"/>
              <a:t> + MLP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994BF-7122-B144-CC7A-41F25A960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Extract</a:t>
            </a:r>
            <a:r>
              <a:rPr lang="it-IT" dirty="0"/>
              <a:t> the P,Q,R,S,T </a:t>
            </a:r>
            <a:r>
              <a:rPr lang="it-IT" dirty="0" err="1"/>
              <a:t>wave</a:t>
            </a:r>
            <a:r>
              <a:rPr lang="it-IT" dirty="0"/>
              <a:t> </a:t>
            </a:r>
            <a:r>
              <a:rPr lang="it-IT" dirty="0" err="1"/>
              <a:t>peaks</a:t>
            </a:r>
            <a:r>
              <a:rPr lang="it-IT" dirty="0"/>
              <a:t> </a:t>
            </a:r>
            <a:r>
              <a:rPr lang="it-IT" dirty="0" err="1"/>
              <a:t>instead</a:t>
            </a:r>
            <a:r>
              <a:rPr lang="it-IT" dirty="0"/>
              <a:t> of random </a:t>
            </a:r>
            <a:r>
              <a:rPr lang="it-IT" dirty="0" err="1"/>
              <a:t>peaks</a:t>
            </a:r>
            <a:r>
              <a:rPr lang="it-IT" dirty="0"/>
              <a:t> and </a:t>
            </a:r>
            <a:r>
              <a:rPr lang="it-IT" dirty="0" err="1"/>
              <a:t>valleys</a:t>
            </a:r>
            <a:endParaRPr lang="it-IT" dirty="0"/>
          </a:p>
          <a:p>
            <a:r>
              <a:rPr lang="it-IT" dirty="0" err="1"/>
              <a:t>Why</a:t>
            </a:r>
            <a:r>
              <a:rPr lang="it-IT" dirty="0"/>
              <a:t>:</a:t>
            </a:r>
          </a:p>
          <a:p>
            <a:pPr lvl="1"/>
            <a:r>
              <a:rPr lang="it-IT" dirty="0" err="1"/>
              <a:t>These</a:t>
            </a:r>
            <a:r>
              <a:rPr lang="it-IT" dirty="0"/>
              <a:t> points are </a:t>
            </a:r>
            <a:r>
              <a:rPr lang="it-IT" dirty="0" err="1"/>
              <a:t>used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reference</a:t>
            </a:r>
            <a:r>
              <a:rPr lang="it-IT" dirty="0"/>
              <a:t> by doctors </a:t>
            </a:r>
            <a:r>
              <a:rPr lang="it-IT" dirty="0" err="1"/>
              <a:t>when</a:t>
            </a:r>
            <a:r>
              <a:rPr lang="it-IT" dirty="0"/>
              <a:t> reading </a:t>
            </a:r>
            <a:r>
              <a:rPr lang="it-IT" dirty="0" err="1"/>
              <a:t>ECGs</a:t>
            </a:r>
            <a:endParaRPr lang="it-IT" dirty="0"/>
          </a:p>
          <a:p>
            <a:pPr lvl="1"/>
            <a:r>
              <a:rPr lang="it-IT" dirty="0" err="1"/>
              <a:t>They’re</a:t>
            </a:r>
            <a:r>
              <a:rPr lang="it-IT" dirty="0"/>
              <a:t> </a:t>
            </a:r>
            <a:r>
              <a:rPr lang="it-IT" dirty="0" err="1"/>
              <a:t>directly</a:t>
            </a:r>
            <a:r>
              <a:rPr lang="it-IT" dirty="0"/>
              <a:t> </a:t>
            </a:r>
            <a:r>
              <a:rPr lang="it-IT" dirty="0" err="1"/>
              <a:t>connected</a:t>
            </a:r>
            <a:r>
              <a:rPr lang="it-IT" dirty="0"/>
              <a:t> to the </a:t>
            </a:r>
            <a:r>
              <a:rPr lang="it-IT" dirty="0" err="1"/>
              <a:t>electrical</a:t>
            </a:r>
            <a:r>
              <a:rPr lang="it-IT" dirty="0"/>
              <a:t> activity of the </a:t>
            </a:r>
            <a:r>
              <a:rPr lang="it-IT" dirty="0" err="1"/>
              <a:t>heart</a:t>
            </a:r>
            <a:endParaRPr lang="it-IT" dirty="0"/>
          </a:p>
          <a:p>
            <a:r>
              <a:rPr lang="it-IT" dirty="0"/>
              <a:t>How:</a:t>
            </a:r>
          </a:p>
          <a:p>
            <a:pPr lvl="1"/>
            <a:r>
              <a:rPr lang="it-IT" dirty="0"/>
              <a:t>R </a:t>
            </a:r>
            <a:r>
              <a:rPr lang="it-IT" dirty="0" err="1"/>
              <a:t>peak</a:t>
            </a:r>
            <a:r>
              <a:rPr lang="it-IT" dirty="0"/>
              <a:t> : Pan-Tompkins </a:t>
            </a:r>
            <a:r>
              <a:rPr lang="it-IT" dirty="0" err="1"/>
              <a:t>algorithm</a:t>
            </a:r>
            <a:r>
              <a:rPr lang="it-IT" dirty="0"/>
              <a:t> (</a:t>
            </a:r>
            <a:r>
              <a:rPr lang="it-IT" dirty="0" err="1"/>
              <a:t>now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look </a:t>
            </a:r>
            <a:r>
              <a:rPr lang="it-IT" dirty="0" err="1"/>
              <a:t>at</a:t>
            </a:r>
            <a:r>
              <a:rPr lang="it-IT" dirty="0"/>
              <a:t> the </a:t>
            </a:r>
            <a:r>
              <a:rPr lang="it-IT" dirty="0" err="1"/>
              <a:t>annotation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Q/S </a:t>
            </a:r>
            <a:r>
              <a:rPr lang="it-IT" dirty="0" err="1"/>
              <a:t>peaks</a:t>
            </a:r>
            <a:r>
              <a:rPr lang="it-IT" dirty="0"/>
              <a:t> : </a:t>
            </a:r>
            <a:r>
              <a:rPr lang="it-IT" dirty="0" err="1"/>
              <a:t>local</a:t>
            </a:r>
            <a:r>
              <a:rPr lang="it-IT" dirty="0"/>
              <a:t> minimum close to R </a:t>
            </a:r>
            <a:r>
              <a:rPr lang="it-IT" dirty="0" err="1"/>
              <a:t>peak</a:t>
            </a:r>
            <a:endParaRPr lang="it-IT" dirty="0"/>
          </a:p>
          <a:p>
            <a:pPr lvl="1"/>
            <a:r>
              <a:rPr lang="it-IT" dirty="0"/>
              <a:t>P/T </a:t>
            </a:r>
            <a:r>
              <a:rPr lang="it-IT" dirty="0" err="1"/>
              <a:t>peaks</a:t>
            </a:r>
            <a:r>
              <a:rPr lang="it-IT" dirty="0"/>
              <a:t>: </a:t>
            </a:r>
            <a:r>
              <a:rPr lang="it-IT" dirty="0" err="1"/>
              <a:t>phasor</a:t>
            </a:r>
            <a:r>
              <a:rPr lang="it-IT" dirty="0"/>
              <a:t> </a:t>
            </a:r>
            <a:r>
              <a:rPr lang="it-IT" dirty="0" err="1"/>
              <a:t>transform</a:t>
            </a:r>
            <a:endParaRPr lang="it-I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95F8AD-33DD-7D8C-65DD-51FEAC964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4885" y="2652069"/>
            <a:ext cx="3299008" cy="332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833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15617-A6BB-C37E-CF43-8DE511A9C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Major </a:t>
            </a:r>
            <a:r>
              <a:rPr lang="it-IT" dirty="0" err="1"/>
              <a:t>Peaks</a:t>
            </a:r>
            <a:r>
              <a:rPr lang="it-IT" dirty="0"/>
              <a:t> + MLP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994BF-7122-B144-CC7A-41F25A960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try</a:t>
            </a:r>
            <a:r>
              <a:rPr lang="it-IT" dirty="0"/>
              <a:t> multiple </a:t>
            </a:r>
            <a:r>
              <a:rPr lang="it-IT" dirty="0" err="1"/>
              <a:t>combinations</a:t>
            </a:r>
            <a:r>
              <a:rPr lang="it-IT" dirty="0"/>
              <a:t> of points </a:t>
            </a:r>
            <a:r>
              <a:rPr lang="it-IT" dirty="0" err="1"/>
              <a:t>as</a:t>
            </a:r>
            <a:r>
              <a:rPr lang="it-IT" dirty="0"/>
              <a:t> features</a:t>
            </a:r>
          </a:p>
          <a:p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extract</a:t>
            </a:r>
            <a:r>
              <a:rPr lang="it-IT" dirty="0"/>
              <a:t>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useful</a:t>
            </a:r>
            <a:r>
              <a:rPr lang="it-IT" dirty="0"/>
              <a:t> data:</a:t>
            </a:r>
          </a:p>
          <a:p>
            <a:pPr lvl="1"/>
            <a:r>
              <a:rPr lang="it-IT" dirty="0" err="1"/>
              <a:t>Average</a:t>
            </a:r>
            <a:r>
              <a:rPr lang="it-IT" dirty="0"/>
              <a:t> BPM</a:t>
            </a:r>
          </a:p>
          <a:p>
            <a:pPr lvl="1"/>
            <a:r>
              <a:rPr lang="it-IT" dirty="0" err="1"/>
              <a:t>Heartbeat</a:t>
            </a:r>
            <a:r>
              <a:rPr lang="it-IT" dirty="0"/>
              <a:t> </a:t>
            </a:r>
            <a:r>
              <a:rPr lang="it-IT" dirty="0" err="1"/>
              <a:t>variability</a:t>
            </a:r>
            <a:endParaRPr lang="it-I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27A3E6-DD65-779D-3084-F82A04FC6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2" y="3618346"/>
            <a:ext cx="12080655" cy="293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841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6C049-8D73-DD6D-8BEF-ECF8D976E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Other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AAE44-848C-483F-30B7-06C687BC5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r>
              <a:rPr lang="it-IT" dirty="0" err="1"/>
              <a:t>Comparison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CNN+MLP and CNN+KNN</a:t>
            </a:r>
          </a:p>
          <a:p>
            <a:pPr lvl="1"/>
            <a:r>
              <a:rPr lang="it-IT" dirty="0"/>
              <a:t>Classic training CNN+MLP</a:t>
            </a:r>
          </a:p>
          <a:p>
            <a:pPr lvl="1"/>
            <a:r>
              <a:rPr lang="it-IT" dirty="0"/>
              <a:t>Select last </a:t>
            </a:r>
            <a:r>
              <a:rPr lang="it-IT" dirty="0" err="1"/>
              <a:t>conv</a:t>
            </a:r>
            <a:r>
              <a:rPr lang="it-IT" dirty="0"/>
              <a:t> </a:t>
            </a:r>
            <a:r>
              <a:rPr lang="it-IT" dirty="0" err="1"/>
              <a:t>layer</a:t>
            </a:r>
            <a:r>
              <a:rPr lang="it-IT" dirty="0"/>
              <a:t> output </a:t>
            </a:r>
            <a:r>
              <a:rPr lang="it-IT" dirty="0" err="1"/>
              <a:t>as</a:t>
            </a:r>
            <a:r>
              <a:rPr lang="it-IT" dirty="0"/>
              <a:t> input for the KNN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3001C8D-784F-3C2A-14F4-018782ACAC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686383"/>
              </p:ext>
            </p:extLst>
          </p:nvPr>
        </p:nvGraphicFramePr>
        <p:xfrm>
          <a:off x="6436852" y="2721272"/>
          <a:ext cx="4718828" cy="30403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7905">
                  <a:extLst>
                    <a:ext uri="{9D8B030D-6E8A-4147-A177-3AD203B41FA5}">
                      <a16:colId xmlns:a16="http://schemas.microsoft.com/office/drawing/2014/main" val="3285005742"/>
                    </a:ext>
                  </a:extLst>
                </a:gridCol>
                <a:gridCol w="1149765">
                  <a:extLst>
                    <a:ext uri="{9D8B030D-6E8A-4147-A177-3AD203B41FA5}">
                      <a16:colId xmlns:a16="http://schemas.microsoft.com/office/drawing/2014/main" val="1216680759"/>
                    </a:ext>
                  </a:extLst>
                </a:gridCol>
                <a:gridCol w="1221626">
                  <a:extLst>
                    <a:ext uri="{9D8B030D-6E8A-4147-A177-3AD203B41FA5}">
                      <a16:colId xmlns:a16="http://schemas.microsoft.com/office/drawing/2014/main" val="395453410"/>
                    </a:ext>
                  </a:extLst>
                </a:gridCol>
                <a:gridCol w="1269532">
                  <a:extLst>
                    <a:ext uri="{9D8B030D-6E8A-4147-A177-3AD203B41FA5}">
                      <a16:colId xmlns:a16="http://schemas.microsoft.com/office/drawing/2014/main" val="257865872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u="none" strike="noStrike" dirty="0">
                          <a:effectLst/>
                        </a:rPr>
                        <a:t>N model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u="none" strike="noStrike" dirty="0">
                          <a:effectLst/>
                        </a:rPr>
                        <a:t>Features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u="none" strike="noStrike" dirty="0">
                          <a:effectLst/>
                        </a:rPr>
                        <a:t>CNN+MLP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u="none" strike="noStrike">
                          <a:effectLst/>
                        </a:rPr>
                        <a:t>CNN+KNN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988775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u="none" strike="noStrike" dirty="0">
                          <a:effectLst/>
                        </a:rPr>
                        <a:t>Ref.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u="none" strike="noStrike">
                          <a:effectLst/>
                        </a:rPr>
                        <a:t>33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151732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u="none" strike="noStrike" dirty="0">
                          <a:effectLst/>
                        </a:rPr>
                        <a:t>10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u="none" strike="noStrike">
                          <a:effectLst/>
                        </a:rPr>
                        <a:t>62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u="none" strike="noStrike" dirty="0">
                          <a:effectLst/>
                        </a:rPr>
                        <a:t>0.885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u="none" strike="noStrike">
                          <a:effectLst/>
                        </a:rPr>
                        <a:t>0.912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282408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u="none" strike="noStrike" dirty="0">
                          <a:effectLst/>
                        </a:rPr>
                        <a:t>11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u="none" strike="noStrike">
                          <a:effectLst/>
                        </a:rPr>
                        <a:t>13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u="none" strike="noStrike">
                          <a:effectLst/>
                        </a:rPr>
                        <a:t>0.788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u="none" strike="noStrike">
                          <a:effectLst/>
                        </a:rPr>
                        <a:t>0.867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981808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u="none" strike="noStrike" dirty="0">
                          <a:effectLst/>
                        </a:rPr>
                        <a:t>12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u="none" strike="noStrike" dirty="0">
                          <a:effectLst/>
                        </a:rPr>
                        <a:t>37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u="none" strike="noStrike">
                          <a:effectLst/>
                        </a:rPr>
                        <a:t>0.877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u="none" strike="noStrike">
                          <a:effectLst/>
                        </a:rPr>
                        <a:t>0.867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830251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u="none" strike="noStrike">
                          <a:effectLst/>
                        </a:rPr>
                        <a:t>13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u="none" strike="noStrike" dirty="0">
                          <a:effectLst/>
                        </a:rPr>
                        <a:t>37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u="none" strike="noStrike">
                          <a:effectLst/>
                        </a:rPr>
                        <a:t>0.856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u="none" strike="noStrike">
                          <a:effectLst/>
                        </a:rPr>
                        <a:t>0.867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640263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u="none" strike="noStrike">
                          <a:effectLst/>
                        </a:rPr>
                        <a:t>14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u="none" strike="noStrike" dirty="0">
                          <a:effectLst/>
                        </a:rPr>
                        <a:t>12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u="none" strike="noStrike">
                          <a:effectLst/>
                        </a:rPr>
                        <a:t>0.791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u="none" strike="noStrike">
                          <a:effectLst/>
                        </a:rPr>
                        <a:t>0.867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252401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u="none" strike="noStrike">
                          <a:effectLst/>
                        </a:rPr>
                        <a:t>15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u="none" strike="noStrike">
                          <a:effectLst/>
                        </a:rPr>
                        <a:t>124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u="none" strike="noStrike" dirty="0">
                          <a:effectLst/>
                        </a:rPr>
                        <a:t>0.883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u="none" strike="noStrike">
                          <a:effectLst/>
                        </a:rPr>
                        <a:t>0.943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527811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u="none" strike="noStrike">
                          <a:effectLst/>
                        </a:rPr>
                        <a:t>17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u="none" strike="noStrike">
                          <a:effectLst/>
                        </a:rPr>
                        <a:t>30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u="none" strike="noStrike" dirty="0">
                          <a:effectLst/>
                        </a:rPr>
                        <a:t>0.887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u="none" strike="noStrike">
                          <a:effectLst/>
                        </a:rPr>
                        <a:t>0.915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86406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u="none" strike="noStrike">
                          <a:effectLst/>
                        </a:rPr>
                        <a:t>18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u="none" strike="noStrike">
                          <a:effectLst/>
                        </a:rPr>
                        <a:t>30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u="none" strike="noStrike" dirty="0">
                          <a:effectLst/>
                        </a:rPr>
                        <a:t>0.888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u="none" strike="noStrike" dirty="0">
                          <a:effectLst/>
                        </a:rPr>
                        <a:t>0.917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867961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u="none" strike="noStrike">
                          <a:effectLst/>
                        </a:rPr>
                        <a:t>19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u="none" strike="noStrike">
                          <a:effectLst/>
                        </a:rPr>
                        <a:t>10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u="none" strike="noStrike">
                          <a:effectLst/>
                        </a:rPr>
                        <a:t>0.786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u="none" strike="noStrike" dirty="0">
                          <a:effectLst/>
                        </a:rPr>
                        <a:t>0.846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295003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u="none" strike="noStrike">
                          <a:effectLst/>
                        </a:rPr>
                        <a:t>20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u="none" strike="noStrike">
                          <a:effectLst/>
                        </a:rPr>
                        <a:t>20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u="none" strike="noStrike">
                          <a:effectLst/>
                        </a:rPr>
                        <a:t>0.851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600" u="none" strike="noStrike" dirty="0">
                          <a:effectLst/>
                        </a:rPr>
                        <a:t>0.896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6325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2545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E818A-738A-7F42-8A66-C94345A0A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Current</a:t>
            </a:r>
            <a:r>
              <a:rPr lang="it-IT" dirty="0"/>
              <a:t> </a:t>
            </a:r>
            <a:r>
              <a:rPr lang="it-IT" dirty="0" err="1"/>
              <a:t>results</a:t>
            </a:r>
            <a:endParaRPr lang="it-IT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B57B27B-9055-5F50-4CA5-C15EA9643A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3676248"/>
              </p:ext>
            </p:extLst>
          </p:nvPr>
        </p:nvGraphicFramePr>
        <p:xfrm>
          <a:off x="714375" y="1737360"/>
          <a:ext cx="10715625" cy="46727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49363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C2169-A8EC-358A-4E16-4566F3219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6DD1F-F553-6EE6-F85B-42CD5FC93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r>
              <a:rPr lang="it-IT" dirty="0"/>
              <a:t>- </a:t>
            </a:r>
            <a:r>
              <a:rPr lang="it-IT" dirty="0" err="1"/>
              <a:t>Heartbeat</a:t>
            </a:r>
            <a:r>
              <a:rPr lang="it-IT" dirty="0"/>
              <a:t> </a:t>
            </a:r>
            <a:r>
              <a:rPr lang="it-IT" dirty="0" err="1"/>
              <a:t>shape</a:t>
            </a:r>
            <a:r>
              <a:rPr lang="it-IT" dirty="0"/>
              <a:t> and </a:t>
            </a:r>
            <a:r>
              <a:rPr lang="it-IT" dirty="0" err="1"/>
              <a:t>peaks</a:t>
            </a:r>
            <a:endParaRPr lang="it-IT" dirty="0"/>
          </a:p>
          <a:p>
            <a:r>
              <a:rPr lang="it-IT" dirty="0"/>
              <a:t>- </a:t>
            </a:r>
            <a:r>
              <a:rPr lang="it-IT" dirty="0" err="1"/>
              <a:t>Arrhythmia</a:t>
            </a:r>
            <a:r>
              <a:rPr lang="it-IT" dirty="0"/>
              <a:t> </a:t>
            </a:r>
            <a:r>
              <a:rPr lang="it-IT" dirty="0" err="1"/>
              <a:t>classification</a:t>
            </a:r>
            <a:endParaRPr lang="it-IT" dirty="0"/>
          </a:p>
          <a:p>
            <a:r>
              <a:rPr lang="it-IT" dirty="0"/>
              <a:t>- </a:t>
            </a:r>
            <a:r>
              <a:rPr lang="it-IT" dirty="0" err="1"/>
              <a:t>Example</a:t>
            </a:r>
            <a:r>
              <a:rPr lang="it-IT" dirty="0"/>
              <a:t> </a:t>
            </a:r>
            <a:r>
              <a:rPr lang="it-IT" dirty="0" err="1"/>
              <a:t>waveforms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50810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E0F21-5BA6-1152-8F4A-D3AA8F424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Heartbeat</a:t>
            </a:r>
            <a:r>
              <a:rPr lang="it-IT" dirty="0"/>
              <a:t> </a:t>
            </a:r>
            <a:r>
              <a:rPr lang="it-IT" dirty="0" err="1"/>
              <a:t>shape</a:t>
            </a:r>
            <a:endParaRPr lang="it-IT" dirty="0"/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0583F41A-4E75-519B-3884-2FD934EF3D2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815" y="2192694"/>
            <a:ext cx="6882369" cy="3592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259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631B-1DF3-01C2-353A-E325DAEAB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Arrhythmia</a:t>
            </a:r>
            <a:r>
              <a:rPr lang="it-IT" dirty="0"/>
              <a:t> </a:t>
            </a:r>
            <a:r>
              <a:rPr lang="it-IT" dirty="0" err="1"/>
              <a:t>classification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3CAD3-0FC6-2683-BBC0-249A0A5D3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dirty="0"/>
          </a:p>
          <a:p>
            <a:r>
              <a:rPr lang="it-IT" dirty="0"/>
              <a:t>Classes:</a:t>
            </a:r>
          </a:p>
          <a:p>
            <a:pPr lvl="1"/>
            <a:r>
              <a:rPr lang="it-IT" dirty="0"/>
              <a:t>N : </a:t>
            </a:r>
            <a:r>
              <a:rPr lang="it-IT" dirty="0" err="1"/>
              <a:t>Normal</a:t>
            </a:r>
            <a:r>
              <a:rPr lang="it-IT" dirty="0"/>
              <a:t> beats</a:t>
            </a:r>
          </a:p>
          <a:p>
            <a:pPr lvl="1"/>
            <a:r>
              <a:rPr lang="it-IT" dirty="0"/>
              <a:t>S : </a:t>
            </a:r>
            <a:r>
              <a:rPr lang="it-IT" dirty="0" err="1"/>
              <a:t>Supraventricular</a:t>
            </a:r>
            <a:r>
              <a:rPr lang="it-IT" dirty="0"/>
              <a:t> </a:t>
            </a:r>
            <a:r>
              <a:rPr lang="it-IT" dirty="0" err="1"/>
              <a:t>ectopic</a:t>
            </a:r>
            <a:r>
              <a:rPr lang="it-IT" dirty="0"/>
              <a:t> beats</a:t>
            </a:r>
          </a:p>
          <a:p>
            <a:pPr lvl="1"/>
            <a:r>
              <a:rPr lang="it-IT" dirty="0"/>
              <a:t>V : </a:t>
            </a:r>
            <a:r>
              <a:rPr lang="it-IT" dirty="0" err="1"/>
              <a:t>Ventricular</a:t>
            </a:r>
            <a:r>
              <a:rPr lang="it-IT" dirty="0"/>
              <a:t> </a:t>
            </a:r>
            <a:r>
              <a:rPr lang="it-IT" dirty="0" err="1"/>
              <a:t>ectopic</a:t>
            </a:r>
            <a:r>
              <a:rPr lang="it-IT" dirty="0"/>
              <a:t> beats</a:t>
            </a:r>
          </a:p>
          <a:p>
            <a:pPr lvl="1"/>
            <a:r>
              <a:rPr lang="it-IT" dirty="0"/>
              <a:t>F : Fusion Beats</a:t>
            </a:r>
          </a:p>
          <a:p>
            <a:pPr lvl="1"/>
            <a:r>
              <a:rPr lang="it-IT" dirty="0"/>
              <a:t>Q : </a:t>
            </a:r>
            <a:r>
              <a:rPr lang="it-IT" dirty="0" err="1"/>
              <a:t>Unknown</a:t>
            </a:r>
            <a:r>
              <a:rPr lang="it-IT" dirty="0"/>
              <a:t> Beats</a:t>
            </a:r>
          </a:p>
        </p:txBody>
      </p:sp>
    </p:spTree>
    <p:extLst>
      <p:ext uri="{BB962C8B-B14F-4D97-AF65-F5344CB8AC3E}">
        <p14:creationId xmlns:p14="http://schemas.microsoft.com/office/powerpoint/2010/main" val="3843197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99B37-269C-4EFC-FB73-2802D09B7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Normal</a:t>
            </a:r>
            <a:r>
              <a:rPr lang="it-IT" dirty="0"/>
              <a:t> Beats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0B72CC-C652-32DF-DA74-0B12B469B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526" y="1948883"/>
            <a:ext cx="3364323" cy="18796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185CAB-7780-989B-362D-1F5970B4B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498" y="1944565"/>
            <a:ext cx="3739976" cy="18840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1D8F5F-8548-92A9-9E93-B07F4F077D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7526" y="4040094"/>
            <a:ext cx="3937874" cy="19827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A08C73-DB29-52B2-C0D6-0D3C8900E5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4498" y="4026285"/>
            <a:ext cx="4453354" cy="201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453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374CF-ADBC-C5F9-691A-9BE06CBA7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Supraventricular</a:t>
            </a:r>
            <a:r>
              <a:rPr lang="it-IT" dirty="0"/>
              <a:t> Premature Beats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70A8C0-EE94-FBC6-4D60-A74510595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40768"/>
            <a:ext cx="2214646" cy="18951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3B67D9-E656-1AD6-A1D8-C2E07EC49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9568" y="1940768"/>
            <a:ext cx="3135086" cy="18952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831847-9E2E-0366-7202-DC7324AAC2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4531" y="1940768"/>
            <a:ext cx="3743527" cy="18951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AD8D1B-40FE-2BFF-3006-86E95F5221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280" y="4039296"/>
            <a:ext cx="2952897" cy="16321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E78902-9D6F-FE66-4E12-6D7E72D18B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9445" y="4039296"/>
            <a:ext cx="3135086" cy="16913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E14E25-C967-CA25-436F-B899470095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31633" y="4106654"/>
            <a:ext cx="3723361" cy="156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682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1EA23-6470-6B70-DF81-075EBDCD5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Premature </a:t>
            </a:r>
            <a:r>
              <a:rPr lang="it-IT" dirty="0" err="1"/>
              <a:t>Ventricular</a:t>
            </a:r>
            <a:r>
              <a:rPr lang="it-IT" dirty="0"/>
              <a:t> </a:t>
            </a:r>
            <a:r>
              <a:rPr lang="it-IT" dirty="0" err="1"/>
              <a:t>Contraction</a:t>
            </a:r>
            <a:endParaRPr lang="it-I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009C07-F08F-1D2D-ECAE-0DFAE3F73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801" y="1804803"/>
            <a:ext cx="2970867" cy="20540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2D22D1-E53A-524C-E1F3-418E337E7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363" y="1737360"/>
            <a:ext cx="3118830" cy="20540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154755-D144-1E05-FD4F-5A6595F4DB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320" y="4026194"/>
            <a:ext cx="4239830" cy="20221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CB83A4-B6C2-4DA9-277A-C2FA857AC8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4363" y="3974361"/>
            <a:ext cx="3303036" cy="207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173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E5460-BD69-E32B-CFB4-24DEC98CC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Fusion Beats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C8C2EE-4247-EB08-4FF8-C650B83DC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0890" y="4083596"/>
            <a:ext cx="3306769" cy="20031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9ACF82-5CD3-EAE3-1C56-9970DEF85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127" y="1818934"/>
            <a:ext cx="2776790" cy="21830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B56E44-6615-53A0-D035-EBDF410D6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7099" y="1826789"/>
            <a:ext cx="5864447" cy="264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130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EE075-B8A4-C575-8961-C777040E6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Unclassifiable</a:t>
            </a:r>
            <a:r>
              <a:rPr lang="it-IT" dirty="0"/>
              <a:t> Beats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BC4886-530E-B0AF-937B-23311B51B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53491"/>
            <a:ext cx="3133925" cy="17257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BBF406-93F3-7C5B-420C-667EF69C2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762" y="2053491"/>
            <a:ext cx="2791942" cy="18612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84BA38-70C1-9D51-AA3D-7B9161E77A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8704" y="3994195"/>
            <a:ext cx="2680102" cy="21694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F74169-3F23-E130-BEC3-62E658FC31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506" y="3977399"/>
            <a:ext cx="5872505" cy="21694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81F274-D9FD-2E61-7C93-C5305714FC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3880" y="1881512"/>
            <a:ext cx="4301830" cy="216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82142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398</TotalTime>
  <Words>367</Words>
  <Application>Microsoft Office PowerPoint</Application>
  <PresentationFormat>Widescreen</PresentationFormat>
  <Paragraphs>123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Calibri</vt:lpstr>
      <vt:lpstr>Calibri Light</vt:lpstr>
      <vt:lpstr>Retrospect</vt:lpstr>
      <vt:lpstr>ECG Classification</vt:lpstr>
      <vt:lpstr>Background</vt:lpstr>
      <vt:lpstr>Heartbeat shape</vt:lpstr>
      <vt:lpstr>Arrhythmia classification</vt:lpstr>
      <vt:lpstr>Normal Beats</vt:lpstr>
      <vt:lpstr>Supraventricular Premature Beats</vt:lpstr>
      <vt:lpstr>Premature Ventricular Contraction</vt:lpstr>
      <vt:lpstr>Fusion Beats</vt:lpstr>
      <vt:lpstr>Unclassifiable Beats</vt:lpstr>
      <vt:lpstr>Classification work</vt:lpstr>
      <vt:lpstr>Normalized dataset</vt:lpstr>
      <vt:lpstr>Classic CNN+MLP</vt:lpstr>
      <vt:lpstr>Picchi/Valli + MLP</vt:lpstr>
      <vt:lpstr>Original waveforms dataset </vt:lpstr>
      <vt:lpstr>Picchi/Valli + MLP</vt:lpstr>
      <vt:lpstr>Major Peaks + MLP</vt:lpstr>
      <vt:lpstr>Major Peaks + MLP</vt:lpstr>
      <vt:lpstr>Other</vt:lpstr>
      <vt:lpstr>Current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Umberto Toppino</dc:creator>
  <cp:lastModifiedBy>Umberto Toppino</cp:lastModifiedBy>
  <cp:revision>5</cp:revision>
  <dcterms:created xsi:type="dcterms:W3CDTF">2024-09-12T07:44:41Z</dcterms:created>
  <dcterms:modified xsi:type="dcterms:W3CDTF">2024-09-12T14:22:46Z</dcterms:modified>
</cp:coreProperties>
</file>