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1" r:id="rId3"/>
    <p:sldId id="262" r:id="rId4"/>
    <p:sldId id="263" r:id="rId5"/>
    <p:sldId id="264" r:id="rId6"/>
    <p:sldId id="278" r:id="rId7"/>
    <p:sldId id="266" r:id="rId8"/>
    <p:sldId id="279" r:id="rId9"/>
    <p:sldId id="265" r:id="rId10"/>
    <p:sldId id="267" r:id="rId11"/>
    <p:sldId id="280" r:id="rId12"/>
    <p:sldId id="281" r:id="rId13"/>
    <p:sldId id="282" r:id="rId14"/>
    <p:sldId id="271" r:id="rId15"/>
    <p:sldId id="272" r:id="rId16"/>
    <p:sldId id="283" r:id="rId17"/>
    <p:sldId id="284" r:id="rId18"/>
    <p:sldId id="274" r:id="rId19"/>
    <p:sldId id="286" r:id="rId20"/>
    <p:sldId id="275" r:id="rId21"/>
    <p:sldId id="288" r:id="rId22"/>
    <p:sldId id="289" r:id="rId23"/>
    <p:sldId id="290" r:id="rId24"/>
    <p:sldId id="276" r:id="rId25"/>
  </p:sldIdLst>
  <p:sldSz cx="12192000" cy="6858000"/>
  <p:notesSz cx="6858000" cy="9144000"/>
  <p:defaultTextStyle>
    <a:defPPr lvl="0">
      <a:defRPr lang="nl-NL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6"/>
    <p:restoredTop sz="94789"/>
  </p:normalViewPr>
  <p:slideViewPr>
    <p:cSldViewPr snapToGrid="0">
      <p:cViewPr varScale="1">
        <p:scale>
          <a:sx n="104" d="100"/>
          <a:sy n="104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07:32:23.6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7980 316 24575,'-85'-9'0,"1"0"0,0 0 0,0-1 0,-5-1 0,1 0 0,7 1 0,12 3 0,4 1 0,-7-1 0,-6-1 0,-10 0 0,-5-1 0,5 1 0,12 2 0,-24-2 0,5 2 0,0 1 0,-6 0 0,15 1 0,29 2 0,6 1 0,-3-1 0,-1 1 0,-2 0 0,-1 1 0,-2-1 0,-1 2 0,-3-1 0,0 1 0,0 0 0,0-1 0,-2 1 0,-1 0 0,-2 0 0,-1 0 0,0 0 0,-1 0 0,3 0 0,2 0 0,3 0 0,3 0 0,4-1 0,2 1 0,-45-1 0,11 0 0,10 0 0,8 0 0,1 0 0,-9 1 0,-10 0 0,-9 0 0,46 0 0,0-1 0,-3 0 0,0 1 0,-1-1 0,0 1 0,-3 0 0,0-1 0,0 1 0,0 0 0,0-1 0,-1 0 0,1 0 0,0 0 0,-1 0 0,-1-1 0,0 1 0,0-1 0,0 0 0,-1 0 0,3 0 0,-1 0 0,3 0 0,-1 1 0,1-2 0,-1 0 0,0 1 0,-1-1 0,3 0 0,1 0 0,3 1 0,1-1 0,-37 0 0,9 0 0,-2 0 0,-8-1 0,-8-1 0,44 1 0,-1 1 0,-1 0 0,0-1 0,-2 1 0,0 0 0,0 1 0,0-1 0,4 1 0,0-1 0,1 0 0,0 1 0,-40-1 0,4-2 0,8 2 0,7 0 0,-2 0 0,-2 1 0,1 0 0,3 2 0,6 3 0,3 6 0,2 6 0,2 7 0,4 4 0,5 0 0,5-2 0,7-2 0,6-2 0,6-2 0,5 0 0,4 2 0,1 2 0,1 2 0,1 0 0,4 0 0,2-2 0,3 1 0,1 0 0,2 0 0,0 0 0,0-3 0,2 0 0,0-1 0,1 0 0,1 1 0,1-1 0,1 2 0,2 2 0,0 2 0,0 9 0,3 9 0,5 7 0,10 4 0,13-5 0,5-8 0,5-7 0,-3-6 0,1-6 0,9-3 0,15-1 0,17-2 0,-34-9 0,3-2 0,8 1 0,3-1 0,9-2 0,1-1 0,7 0 0,0-1 0,2-2 0,-1 1 0,-1-1 0,0 1 0,-5-1 0,0 0 0,2 0 0,0-2 0,3 1 0,2-2 0,3 0 0,1 0 0,0 1 0,1 0 0,-3 1 0,0 0 0,-2 0 0,-1 1 0,2 0 0,0 0 0,1 0 0,0 0 0,1 1 0,-2 0 0,-5 0 0,-2 1 0,-4 0 0,-1 1 0,-1 0 0,2 0 0,3 0 0,3-1 0,6 0 0,1-1 0,5 0 0,0 0 0,-4-1 0,-3 0 0,-6 0 0,-3 0 0,-7 0 0,-2 0 0,-7 0 0,0 0 0,3 0 0,-1 0 0,-5 0 0,1 0 0,16 0 0,3 0 0,5 0 0,1 0 0,2 0 0,1 0 0,4 0 0,-1 0 0,-11 0 0,-2 1 0,2 0 0,0 1 0,5-1 0,0 1 0,-1-1 0,1 1 0,1-1 0,2-1 0,0 1 0,1-1 0,3 1 0,-1 0 0,-5 0 0,-3-1 0,-9 0 0,-4-1 0,-13-1 0,-2 0 0,30-3 0,-7-3 0,0-1 0,-2-5 0,-4-4 0,-7-3 0,-10-2 0,-6 0 0,-3-2 0,1 1 0,-1-2 0,-2-1 0,-6 0 0,-5-2 0,-5 0 0,-1-2 0,-3-2 0,-2-2 0,-4-3 0,-2-6 0,-2-8 0,-1-12 0,-2-7 0,-3-3 0,-2-4 0,0-2 0,0-2 0,-3 4 0,0 18 0,-2 19 0,-1 17 0,0 9 0,0 4 0,-5 4 0,4 4 0,-4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4T07:53:55.619"/>
    </inkml:context>
    <inkml:brush xml:id="br0">
      <inkml:brushProperty name="width" value="0.5" units="cm"/>
      <inkml:brushProperty name="height" value="1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68,'90'0,"0"0,2-1,-2 0,-6 1,0-1,6 0,3 1,-27 0,2 0,1 0,7 1,1-1,2 0,9-1,2 0,1 0,4-1,0-1,0 1,-1-1,1 0,-3 0,-5 0,-1 1,-2 0,-5 0,-1 1,-1 0,-3 1,0 0,0 0,-2-1,0 1,-1 0,-1-1,-1 0,0 0,30-1,0 1,-2-1,0 1,2 0,0 1,-31-1,1 1,0-1,3 0,1 0,-2 0,-1-1,-1 1,-1-1,29-1,-2 0,-9 0,-2 1,-3 1,-1 0,9 1,2 0,-23 1,1 0,1 0,3 0,1 1,0-1,3 0,1 0,-1 0,-1-1,-1 0,0 0,-5 0,0-1,-1 1,2 0,-1 0,-1 0,27 0,-2 0,-5 1,-3-1,-9 1,-2 0,-8-1,-1 0,-7 0,0 1,1-1,-1 1,1 1,1 0,2 0,1 0,7 0,1 1,8-1,2 1,5-1,2 0,4 0,1 0,1 0,1 0,-29 0,2-1,0 1,3-1,2 1,1-1,3 1,1 0,0 0,1 0,0-1,0 1,2-1,-1 1,0 0,-1-1,0 1,1-1,1 0,0 0,1 0,0 0,1 0,0-1,2 1,0-1,-1 1,-6-1,-1 0,-2 0,24 0,0-1,-27 0,0 1,1 0,-4 0,-1 0,2 0,6-1,2 1,0-1,-1 0,0 1,-3-2,23-1,-4-1,-5-1,-2 0,-9 0,-3 1,-7 0,-1 0,-2 2,1-1,4 1,1-1,5 0,2-1,0 1,0-1,-4 1,-1 0,-4 1,-1 0,-3 1,0 0,0 0,0 0,2 1,-1 0,-1 1,1-1,-1 1,0 0,2 0,0 1,7-1,1 1,2-1,0 1,1-1,-1 0,-5 0,-3-1,-6 1,0 0,4 0,2 0,8 0,3 0,10 0,1 0,-2 0,-3-2,-8 1,-5-1,-19 0,-5-1,13 0,-28 0,-18 1,-8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4T07:53:57.060"/>
    </inkml:context>
    <inkml:brush xml:id="br0">
      <inkml:brushProperty name="width" value="0.5" units="cm"/>
      <inkml:brushProperty name="height" value="1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19,'86'-4,"0"0,-15 2,4 0,4 0,-2 1,5 0,3 0,2 1,-9-1,2 1,2-1,0 1,-1 0,1 0,-1 0,1 0,-1 1,-1-1,13 1,0 0,-2-1,-5 2,6-1,-4 1,-4 0,-12 0,-2 1,-1-1,27 2,-2-2,-7 1,-2-1,-6 0,-1 0,-11-1,-4 0,36 1,-32-1,3 0,13-1,13 0,-9 0,-24 0,-28-1,-3 1,11 0,5 1,-3 0,-2-1,4 0,12 0,5 0,-9 0,-10 0,1 0,5 0,-3 1,-12 0,-18 0,-14-1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4T07:53:55.619"/>
    </inkml:context>
    <inkml:brush xml:id="br0">
      <inkml:brushProperty name="width" value="0.5" units="cm"/>
      <inkml:brushProperty name="height" value="1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68,'90'0,"0"0,2-1,-2 0,-6 1,0-1,6 0,3 1,-27 0,2 0,1 0,7 1,1-1,2 0,9-1,2 0,1 0,4-1,0-1,0 1,-1-1,1 0,-3 0,-5 0,-1 1,-2 0,-5 0,-1 1,-1 0,-3 1,0 0,0 0,-2-1,0 1,-1 0,-1-1,-1 0,0 0,30-1,0 1,-2-1,0 1,2 0,0 1,-31-1,1 1,0-1,3 0,1 0,-2 0,-1-1,-1 1,-1-1,29-1,-2 0,-9 0,-2 1,-3 1,-1 0,9 1,2 0,-23 1,1 0,1 0,3 0,1 1,0-1,3 0,1 0,-1 0,-1-1,-1 0,0 0,-5 0,0-1,-1 1,2 0,-1 0,-1 0,27 0,-2 0,-5 1,-3-1,-9 1,-2 0,-8-1,-1 0,-7 0,0 1,1-1,-1 1,1 1,1 0,2 0,1 0,7 0,1 1,8-1,2 1,5-1,2 0,4 0,1 0,1 0,1 0,-29 0,2-1,0 1,3-1,2 1,1-1,3 1,1 0,0 0,1 0,0-1,0 1,2-1,-1 1,0 0,-1-1,0 1,1-1,1 0,0 0,1 0,0 0,1 0,0-1,2 1,0-1,-1 1,-6-1,-1 0,-2 0,24 0,0-1,-27 0,0 1,1 0,-4 0,-1 0,2 0,6-1,2 1,0-1,-1 0,0 1,-3-2,23-1,-4-1,-5-1,-2 0,-9 0,-3 1,-7 0,-1 0,-2 2,1-1,4 1,1-1,5 0,2-1,0 1,0-1,-4 1,-1 0,-4 1,-1 0,-3 1,0 0,0 0,0 0,2 1,-1 0,-1 1,1-1,-1 1,0 0,2 0,0 1,7-1,1 1,2-1,0 1,1-1,-1 0,-5 0,-3-1,-6 1,0 0,4 0,2 0,8 0,3 0,10 0,1 0,-2 0,-3-2,-8 1,-5-1,-19 0,-5-1,13 0,-28 0,-18 1,-8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4T07:53:57.060"/>
    </inkml:context>
    <inkml:brush xml:id="br0">
      <inkml:brushProperty name="width" value="0.5" units="cm"/>
      <inkml:brushProperty name="height" value="1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19,'86'-4,"0"0,-15 2,4 0,4 0,-2 1,5 0,3 0,2 1,-9-1,2 1,2-1,0 1,-1 0,1 0,-1 0,1 0,-1 1,-1-1,13 1,0 0,-2-1,-5 2,6-1,-4 1,-4 0,-12 0,-2 1,-1-1,27 2,-2-2,-7 1,-2-1,-6 0,-1 0,-11-1,-4 0,36 1,-32-1,3 0,13-1,13 0,-9 0,-24 0,-28-1,-3 1,11 0,5 1,-3 0,-2-1,4 0,12 0,5 0,-9 0,-10 0,1 0,5 0,-3 1,-12 0,-18 0,-14-1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yellow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atum 3">
            <a:extLst>
              <a:ext uri="{FF2B5EF4-FFF2-40B4-BE49-F238E27FC236}">
                <a16:creationId xmlns:a16="http://schemas.microsoft.com/office/drawing/2014/main" id="{9F183073-10E5-1148-8165-AEA6349E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82776" y="512911"/>
            <a:ext cx="1852952" cy="216025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36659775-6C1A-1243-8382-ABB3D4DC6BEB}" type="datetimeFigureOut">
              <a:rPr lang="en-NL" smtClean="0"/>
              <a:t>13/05/2024</a:t>
            </a:fld>
            <a:endParaRPr lang="en-NL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DA766916-94F7-0248-8885-8F8D13BD2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2" y="1"/>
            <a:ext cx="3197496" cy="1268759"/>
          </a:xfrm>
          <a:prstGeom prst="rect">
            <a:avLst/>
          </a:prstGeom>
          <a:ln>
            <a:noFill/>
          </a:ln>
        </p:spPr>
      </p:pic>
      <p:sp>
        <p:nvSpPr>
          <p:cNvPr id="31" name="Tijdelijke aanduiding voor tekst 30">
            <a:extLst>
              <a:ext uri="{FF2B5EF4-FFF2-40B4-BE49-F238E27FC236}">
                <a16:creationId xmlns:a16="http://schemas.microsoft.com/office/drawing/2014/main" id="{E6D5F428-993B-6A4C-A7CE-238F44C7C5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75189" y="501835"/>
            <a:ext cx="7006707" cy="227101"/>
          </a:xfrm>
          <a:prstGeom prst="rect">
            <a:avLst/>
          </a:prstGeom>
        </p:spPr>
        <p:txBody>
          <a:bodyPr/>
          <a:lstStyle>
            <a:lvl1pPr algn="ctr">
              <a:defRPr sz="1200" b="0" i="0" u="none" cap="all" spc="50" baseline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Name sub-</a:t>
            </a:r>
            <a:r>
              <a:rPr lang="nl-NL" dirty="0" err="1"/>
              <a:t>sender</a:t>
            </a:r>
            <a:endParaRPr lang="nl-NL" dirty="0"/>
          </a:p>
        </p:txBody>
      </p:sp>
      <p:sp>
        <p:nvSpPr>
          <p:cNvPr id="33" name="Tijdelijke aanduiding voor tekst 32">
            <a:extLst>
              <a:ext uri="{FF2B5EF4-FFF2-40B4-BE49-F238E27FC236}">
                <a16:creationId xmlns:a16="http://schemas.microsoft.com/office/drawing/2014/main" id="{509A3404-C322-574D-996D-93CFC22960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4246" y="5800329"/>
            <a:ext cx="5043508" cy="217169"/>
          </a:xfrm>
          <a:prstGeom prst="rect">
            <a:avLst/>
          </a:prstGeom>
        </p:spPr>
        <p:txBody>
          <a:bodyPr/>
          <a:lstStyle>
            <a:lvl1pPr algn="ctr">
              <a:defRPr sz="1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dirty="0"/>
              <a:t>Name </a:t>
            </a:r>
            <a:r>
              <a:rPr lang="nl-NL" dirty="0" err="1"/>
              <a:t>Lastname</a:t>
            </a:r>
            <a:endParaRPr lang="nl-NL" dirty="0"/>
          </a:p>
        </p:txBody>
      </p:sp>
      <p:sp>
        <p:nvSpPr>
          <p:cNvPr id="35" name="Tijdelijke aanduiding voor tekst 34">
            <a:extLst>
              <a:ext uri="{FF2B5EF4-FFF2-40B4-BE49-F238E27FC236}">
                <a16:creationId xmlns:a16="http://schemas.microsoft.com/office/drawing/2014/main" id="{D6F025CA-08AA-BB4D-A7AA-3CD26CC85F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74246" y="6017497"/>
            <a:ext cx="5043508" cy="270592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Job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41" name="Titel 1">
            <a:extLst>
              <a:ext uri="{FF2B5EF4-FFF2-40B4-BE49-F238E27FC236}">
                <a16:creationId xmlns:a16="http://schemas.microsoft.com/office/drawing/2014/main" id="{75804E32-4442-4548-B1CA-E4A4F92AB28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3189" y="1196750"/>
            <a:ext cx="11371678" cy="4603578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99" b="0" i="1">
                <a:latin typeface="Merriweather Light" panose="02060503050406030704" pitchFamily="18" charset="77"/>
              </a:defRPr>
            </a:lvl1pPr>
          </a:lstStyle>
          <a:p>
            <a:r>
              <a:rPr lang="en-GB" dirty="0"/>
              <a:t>Place your attention-grabbing</a:t>
            </a:r>
            <a:br>
              <a:rPr lang="en-GB" dirty="0"/>
            </a:br>
            <a:r>
              <a:rPr lang="en-GB" dirty="0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867985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11">
          <p15:clr>
            <a:srgbClr val="FBAE40"/>
          </p15:clr>
        </p15:guide>
        <p15:guide id="7" pos="6200">
          <p15:clr>
            <a:srgbClr val="FBAE40"/>
          </p15:clr>
        </p15:guide>
        <p15:guide id="8" pos="6290">
          <p15:clr>
            <a:srgbClr val="FBAE40"/>
          </p15:clr>
        </p15:guide>
        <p15:guide id="9" pos="4998">
          <p15:clr>
            <a:srgbClr val="FBAE40"/>
          </p15:clr>
        </p15:guide>
        <p15:guide id="10" pos="3864">
          <p15:clr>
            <a:srgbClr val="FBAE40"/>
          </p15:clr>
        </p15:guide>
        <p15:guide id="11" pos="3773">
          <p15:clr>
            <a:srgbClr val="FBAE40"/>
          </p15:clr>
        </p15:guide>
        <p15:guide id="12" pos="2662">
          <p15:clr>
            <a:srgbClr val="FBAE40"/>
          </p15:clr>
        </p15:guide>
        <p15:guide id="13" pos="2571">
          <p15:clr>
            <a:srgbClr val="FBAE40"/>
          </p15:clr>
        </p15:guide>
        <p15:guide id="14" pos="1460">
          <p15:clr>
            <a:srgbClr val="FBAE40"/>
          </p15:clr>
        </p15:guide>
        <p15:guide id="15" pos="1346">
          <p15:clr>
            <a:srgbClr val="FBAE40"/>
          </p15:clr>
        </p15:guide>
        <p15:guide id="18" orient="horz" pos="754">
          <p15:clr>
            <a:srgbClr val="FBAE40"/>
          </p15:clr>
        </p15:guide>
        <p15:guide id="19" orient="horz" pos="211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/ quo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>
            <a:extLst>
              <a:ext uri="{FF2B5EF4-FFF2-40B4-BE49-F238E27FC236}">
                <a16:creationId xmlns:a16="http://schemas.microsoft.com/office/drawing/2014/main" id="{2133EB5A-69B9-1740-8101-0C004BB7DA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3188" y="1180849"/>
            <a:ext cx="11371679" cy="4467037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9141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99" b="0" i="1">
                <a:latin typeface="Merriweather Light" panose="02060503050406030704" pitchFamily="18" charset="77"/>
              </a:defRPr>
            </a:lvl1pPr>
          </a:lstStyle>
          <a:p>
            <a:r>
              <a:rPr lang="en-GB" dirty="0"/>
              <a:t>Chapter title or Quote slide.</a:t>
            </a:r>
            <a:br>
              <a:rPr lang="en-GB" dirty="0"/>
            </a:br>
            <a:r>
              <a:rPr lang="en-GB" dirty="0"/>
              <a:t>(Leave Name </a:t>
            </a:r>
            <a:r>
              <a:rPr lang="en-GB" dirty="0" err="1"/>
              <a:t>Lastname</a:t>
            </a:r>
            <a:r>
              <a:rPr lang="en-GB" dirty="0"/>
              <a:t> and Job title</a:t>
            </a:r>
            <a:br>
              <a:rPr lang="en-GB" dirty="0"/>
            </a:br>
            <a:r>
              <a:rPr lang="en-GB" dirty="0"/>
              <a:t>empty in case of chapter slide.)</a:t>
            </a:r>
          </a:p>
        </p:txBody>
      </p:sp>
      <p:sp>
        <p:nvSpPr>
          <p:cNvPr id="33" name="Tijdelijke aanduiding voor tekst 32">
            <a:extLst>
              <a:ext uri="{FF2B5EF4-FFF2-40B4-BE49-F238E27FC236}">
                <a16:creationId xmlns:a16="http://schemas.microsoft.com/office/drawing/2014/main" id="{509A3404-C322-574D-996D-93CFC22960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7294" y="5647886"/>
            <a:ext cx="5037413" cy="217169"/>
          </a:xfrm>
          <a:prstGeom prst="rect">
            <a:avLst/>
          </a:prstGeom>
        </p:spPr>
        <p:txBody>
          <a:bodyPr/>
          <a:lstStyle>
            <a:lvl1pPr algn="ctr">
              <a:defRPr sz="1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dirty="0"/>
              <a:t>Name </a:t>
            </a:r>
            <a:r>
              <a:rPr lang="nl-NL" dirty="0" err="1"/>
              <a:t>Lastname</a:t>
            </a:r>
            <a:endParaRPr lang="nl-NL" dirty="0"/>
          </a:p>
        </p:txBody>
      </p:sp>
      <p:sp>
        <p:nvSpPr>
          <p:cNvPr id="35" name="Tijdelijke aanduiding voor tekst 34">
            <a:extLst>
              <a:ext uri="{FF2B5EF4-FFF2-40B4-BE49-F238E27FC236}">
                <a16:creationId xmlns:a16="http://schemas.microsoft.com/office/drawing/2014/main" id="{D6F025CA-08AA-BB4D-A7AA-3CD26CC85F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77294" y="5873005"/>
            <a:ext cx="5037413" cy="270592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Job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72EB63E-B3FD-F04E-B07E-42E0444B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1019" y="6153579"/>
            <a:ext cx="636561" cy="3744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" panose="020B0606030504020204" pitchFamily="34" charset="0"/>
                <a:cs typeface="Open Sans Light" panose="020B0306030504020204" pitchFamily="34" charset="0"/>
              </a:defRPr>
            </a:lvl1pPr>
          </a:lstStyle>
          <a:p>
            <a:fld id="{985D0B2D-BF77-A84D-BB14-0CABE7DB83B1}" type="slidenum">
              <a:rPr lang="en-NL" smtClean="0"/>
              <a:t>‹#›</a:t>
            </a:fld>
            <a:endParaRPr lang="en-NL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78570B82-28FC-6749-B68C-B5D326B297D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305099" y="6157899"/>
            <a:ext cx="835920" cy="37008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" panose="020B0606030504020204" pitchFamily="34" charset="0"/>
                <a:cs typeface="Open Sans Light" panose="020B0306030504020204" pitchFamily="34" charset="0"/>
              </a:defRPr>
            </a:lvl1pPr>
          </a:lstStyle>
          <a:p>
            <a:fld id="{36659775-6C1A-1243-8382-ABB3D4DC6BEB}" type="datetimeFigureOut">
              <a:rPr lang="en-NL" smtClean="0"/>
              <a:t>13/05/2024</a:t>
            </a:fld>
            <a:endParaRPr lang="en-NL"/>
          </a:p>
        </p:txBody>
      </p:sp>
      <p:sp>
        <p:nvSpPr>
          <p:cNvPr id="13" name="Tijdelijke aanduiding voor tekst 8">
            <a:extLst>
              <a:ext uri="{FF2B5EF4-FFF2-40B4-BE49-F238E27FC236}">
                <a16:creationId xmlns:a16="http://schemas.microsoft.com/office/drawing/2014/main" id="{FF86E329-BA07-1340-8455-F0BE9D1659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77294" y="6155901"/>
            <a:ext cx="6309846" cy="399492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lang="nl-NL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 algn="r"/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footer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1107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11">
          <p15:clr>
            <a:srgbClr val="FBAE40"/>
          </p15:clr>
        </p15:guide>
        <p15:guide id="7" pos="6200">
          <p15:clr>
            <a:srgbClr val="FBAE40"/>
          </p15:clr>
        </p15:guide>
        <p15:guide id="8" pos="6290">
          <p15:clr>
            <a:srgbClr val="FBAE40"/>
          </p15:clr>
        </p15:guide>
        <p15:guide id="9" pos="4998">
          <p15:clr>
            <a:srgbClr val="FBAE40"/>
          </p15:clr>
        </p15:guide>
        <p15:guide id="10" pos="3864">
          <p15:clr>
            <a:srgbClr val="FBAE40"/>
          </p15:clr>
        </p15:guide>
        <p15:guide id="11" pos="3773">
          <p15:clr>
            <a:srgbClr val="FBAE40"/>
          </p15:clr>
        </p15:guide>
        <p15:guide id="12" pos="2662">
          <p15:clr>
            <a:srgbClr val="FBAE40"/>
          </p15:clr>
        </p15:guide>
        <p15:guide id="13" pos="2571">
          <p15:clr>
            <a:srgbClr val="FBAE40"/>
          </p15:clr>
        </p15:guide>
        <p15:guide id="14" pos="1460">
          <p15:clr>
            <a:srgbClr val="FBAE40"/>
          </p15:clr>
        </p15:guide>
        <p15:guide id="15" pos="1346">
          <p15:clr>
            <a:srgbClr val="FBAE40"/>
          </p15:clr>
        </p15:guide>
        <p15:guide id="16" orient="horz" pos="754">
          <p15:clr>
            <a:srgbClr val="FBAE40"/>
          </p15:clr>
        </p15:guide>
        <p15:guide id="17" orient="horz" pos="211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/ quote + image r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>
            <a:extLst>
              <a:ext uri="{FF2B5EF4-FFF2-40B4-BE49-F238E27FC236}">
                <a16:creationId xmlns:a16="http://schemas.microsoft.com/office/drawing/2014/main" id="{2133EB5A-69B9-1740-8101-0C004BB7DA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050" y="371475"/>
            <a:ext cx="5578609" cy="4320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4099" b="0" i="1" smtClean="0">
                <a:effectLst/>
                <a:latin typeface="Merriweather Light" panose="02060503050406030704" pitchFamily="18" charset="77"/>
              </a:defRPr>
            </a:lvl1pPr>
          </a:lstStyle>
          <a:p>
            <a:r>
              <a:rPr lang="en-GB" dirty="0"/>
              <a:t>Chapter title or Quote slide. (Leave Name </a:t>
            </a:r>
            <a:r>
              <a:rPr lang="en-GB" dirty="0" err="1"/>
              <a:t>Lastname</a:t>
            </a:r>
            <a:r>
              <a:rPr lang="en-GB" dirty="0"/>
              <a:t> and Job title empty in case of chapter slide.)</a:t>
            </a:r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6BA2A577-21F1-7046-AA42-DF49AEC8BCF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75341" y="368302"/>
            <a:ext cx="5580197" cy="5633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Click icon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6" name="Tijdelijke aanduiding voor tekst 32">
            <a:extLst>
              <a:ext uri="{FF2B5EF4-FFF2-40B4-BE49-F238E27FC236}">
                <a16:creationId xmlns:a16="http://schemas.microsoft.com/office/drawing/2014/main" id="{8A6E6E10-CABC-FF47-8209-224B9E9C5A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8050" y="5519581"/>
            <a:ext cx="5578609" cy="217169"/>
          </a:xfrm>
          <a:prstGeom prst="rect">
            <a:avLst/>
          </a:prstGeom>
        </p:spPr>
        <p:txBody>
          <a:bodyPr/>
          <a:lstStyle>
            <a:lvl1pPr algn="l">
              <a:defRPr sz="1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dirty="0"/>
              <a:t>Name </a:t>
            </a:r>
            <a:r>
              <a:rPr lang="nl-NL" dirty="0" err="1"/>
              <a:t>Lastname</a:t>
            </a:r>
            <a:endParaRPr lang="nl-NL" dirty="0"/>
          </a:p>
        </p:txBody>
      </p:sp>
      <p:sp>
        <p:nvSpPr>
          <p:cNvPr id="7" name="Tijdelijke aanduiding voor tekst 34">
            <a:extLst>
              <a:ext uri="{FF2B5EF4-FFF2-40B4-BE49-F238E27FC236}">
                <a16:creationId xmlns:a16="http://schemas.microsoft.com/office/drawing/2014/main" id="{79749A39-F36C-EA43-9B19-3B58CEBDFCD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8050" y="5736749"/>
            <a:ext cx="5578609" cy="27059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Job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7DAAD63-1F1A-474D-9224-A59CA777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1019" y="6153579"/>
            <a:ext cx="636561" cy="3744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" panose="020B0606030504020204" pitchFamily="34" charset="0"/>
                <a:cs typeface="Open Sans Light" panose="020B0306030504020204" pitchFamily="34" charset="0"/>
              </a:defRPr>
            </a:lvl1pPr>
          </a:lstStyle>
          <a:p>
            <a:fld id="{985D0B2D-BF77-A84D-BB14-0CABE7DB83B1}" type="slidenum">
              <a:rPr lang="en-NL" smtClean="0"/>
              <a:t>‹#›</a:t>
            </a:fld>
            <a:endParaRPr lang="en-NL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6429C34-C5D0-5F4C-9D42-8EA7827B7DB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305099" y="6157899"/>
            <a:ext cx="835920" cy="37008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" panose="020B0606030504020204" pitchFamily="34" charset="0"/>
                <a:cs typeface="Open Sans Light" panose="020B0306030504020204" pitchFamily="34" charset="0"/>
              </a:defRPr>
            </a:lvl1pPr>
          </a:lstStyle>
          <a:p>
            <a:fld id="{36659775-6C1A-1243-8382-ABB3D4DC6BEB}" type="datetimeFigureOut">
              <a:rPr lang="en-NL" smtClean="0"/>
              <a:t>13/05/2024</a:t>
            </a:fld>
            <a:endParaRPr lang="en-NL"/>
          </a:p>
        </p:txBody>
      </p:sp>
      <p:sp>
        <p:nvSpPr>
          <p:cNvPr id="14" name="Tijdelijke aanduiding voor tekst 8">
            <a:extLst>
              <a:ext uri="{FF2B5EF4-FFF2-40B4-BE49-F238E27FC236}">
                <a16:creationId xmlns:a16="http://schemas.microsoft.com/office/drawing/2014/main" id="{084EAD6F-6643-CD45-97A1-65D82E9459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83664" y="6155901"/>
            <a:ext cx="5903475" cy="399492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lang="nl-NL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 algn="r"/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footer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9132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75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/ quote + image lef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>
            <a:extLst>
              <a:ext uri="{FF2B5EF4-FFF2-40B4-BE49-F238E27FC236}">
                <a16:creationId xmlns:a16="http://schemas.microsoft.com/office/drawing/2014/main" id="{2133EB5A-69B9-1740-8101-0C004BB7DA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76929" y="371475"/>
            <a:ext cx="5578609" cy="4320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4099" b="0" i="1" smtClean="0">
                <a:effectLst/>
                <a:latin typeface="Merriweather Light" panose="02060503050406030704" pitchFamily="18" charset="77"/>
              </a:defRPr>
            </a:lvl1pPr>
          </a:lstStyle>
          <a:p>
            <a:r>
              <a:rPr lang="en-GB" dirty="0"/>
              <a:t>Chapter title or Quote slide. (Leave Name </a:t>
            </a:r>
            <a:r>
              <a:rPr lang="en-GB" dirty="0" err="1"/>
              <a:t>Lastname</a:t>
            </a:r>
            <a:r>
              <a:rPr lang="en-GB" dirty="0"/>
              <a:t> and Job title empty in case of chapter slide.)</a:t>
            </a:r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6BA2A577-21F1-7046-AA42-DF49AEC8BCF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36462" y="368301"/>
            <a:ext cx="5580197" cy="5649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Click icon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6" name="Tijdelijke aanduiding voor tekst 32">
            <a:extLst>
              <a:ext uri="{FF2B5EF4-FFF2-40B4-BE49-F238E27FC236}">
                <a16:creationId xmlns:a16="http://schemas.microsoft.com/office/drawing/2014/main" id="{8A6E6E10-CABC-FF47-8209-224B9E9C5A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6929" y="5530303"/>
            <a:ext cx="5578609" cy="217169"/>
          </a:xfrm>
          <a:prstGeom prst="rect">
            <a:avLst/>
          </a:prstGeom>
        </p:spPr>
        <p:txBody>
          <a:bodyPr/>
          <a:lstStyle>
            <a:lvl1pPr algn="l">
              <a:defRPr sz="1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dirty="0"/>
              <a:t>Name </a:t>
            </a:r>
            <a:r>
              <a:rPr lang="nl-NL" dirty="0" err="1"/>
              <a:t>Lastname</a:t>
            </a:r>
            <a:endParaRPr lang="nl-NL" dirty="0"/>
          </a:p>
        </p:txBody>
      </p:sp>
      <p:sp>
        <p:nvSpPr>
          <p:cNvPr id="7" name="Tijdelijke aanduiding voor tekst 34">
            <a:extLst>
              <a:ext uri="{FF2B5EF4-FFF2-40B4-BE49-F238E27FC236}">
                <a16:creationId xmlns:a16="http://schemas.microsoft.com/office/drawing/2014/main" id="{79749A39-F36C-EA43-9B19-3B58CEBDFCD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76929" y="5747471"/>
            <a:ext cx="5578609" cy="27059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Job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78CCBB0-B0FE-8146-AAE8-BF07D93B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1019" y="6153579"/>
            <a:ext cx="636561" cy="3744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" panose="020B0606030504020204" pitchFamily="34" charset="0"/>
                <a:cs typeface="Open Sans Light" panose="020B0306030504020204" pitchFamily="34" charset="0"/>
              </a:defRPr>
            </a:lvl1pPr>
          </a:lstStyle>
          <a:p>
            <a:fld id="{985D0B2D-BF77-A84D-BB14-0CABE7DB83B1}" type="slidenum">
              <a:rPr lang="en-NL" smtClean="0"/>
              <a:t>‹#›</a:t>
            </a:fld>
            <a:endParaRPr lang="en-NL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9DBD326-FF5B-974E-AABE-52A25EB0DC9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305099" y="6157899"/>
            <a:ext cx="835920" cy="37008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" panose="020B0606030504020204" pitchFamily="34" charset="0"/>
                <a:cs typeface="Open Sans Light" panose="020B0306030504020204" pitchFamily="34" charset="0"/>
              </a:defRPr>
            </a:lvl1pPr>
          </a:lstStyle>
          <a:p>
            <a:fld id="{36659775-6C1A-1243-8382-ABB3D4DC6BEB}" type="datetimeFigureOut">
              <a:rPr lang="en-NL" smtClean="0"/>
              <a:t>13/05/2024</a:t>
            </a:fld>
            <a:endParaRPr lang="en-NL"/>
          </a:p>
        </p:txBody>
      </p:sp>
      <p:sp>
        <p:nvSpPr>
          <p:cNvPr id="14" name="Tijdelijke aanduiding voor tekst 8">
            <a:extLst>
              <a:ext uri="{FF2B5EF4-FFF2-40B4-BE49-F238E27FC236}">
                <a16:creationId xmlns:a16="http://schemas.microsoft.com/office/drawing/2014/main" id="{75094BC3-1633-FD48-A54C-A5F6679DD2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83664" y="6155901"/>
            <a:ext cx="5903475" cy="399492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lang="nl-NL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 algn="r"/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footer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3743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75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sclaimer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DA766916-94F7-0248-8885-8F8D13BD2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2" y="1"/>
            <a:ext cx="3197496" cy="1268759"/>
          </a:xfrm>
          <a:prstGeom prst="rect">
            <a:avLst/>
          </a:prstGeom>
          <a:ln>
            <a:noFill/>
          </a:ln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37E8D211-6E90-204B-950B-E915A871758A}"/>
              </a:ext>
            </a:extLst>
          </p:cNvPr>
          <p:cNvSpPr txBox="1"/>
          <p:nvPr/>
        </p:nvSpPr>
        <p:spPr>
          <a:xfrm>
            <a:off x="4314210" y="5861671"/>
            <a:ext cx="3528665" cy="192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© Utrecht University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BC7B9BD2-976D-E04A-9A75-DBA8D8F0D8AC}"/>
              </a:ext>
            </a:extLst>
          </p:cNvPr>
          <p:cNvSpPr/>
          <p:nvPr/>
        </p:nvSpPr>
        <p:spPr>
          <a:xfrm>
            <a:off x="2317148" y="3267706"/>
            <a:ext cx="75227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information in this presentation has been compiled with the utmost care, </a:t>
            </a:r>
            <a:b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but no rights can be derived from its contents.</a:t>
            </a:r>
            <a:endParaRPr lang="nl-NL" sz="1200" b="0" i="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84A2E9C7-F151-1949-9BE7-F58EEB1BFCBA}"/>
              </a:ext>
            </a:extLst>
          </p:cNvPr>
          <p:cNvSpPr/>
          <p:nvPr/>
        </p:nvSpPr>
        <p:spPr>
          <a:xfrm>
            <a:off x="10302605" y="521644"/>
            <a:ext cx="15526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b="0" i="0" u="none" kern="1200" cap="all" baseline="0" noProof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DISCLAIMER</a:t>
            </a:r>
          </a:p>
        </p:txBody>
      </p:sp>
    </p:spTree>
    <p:extLst>
      <p:ext uri="{BB962C8B-B14F-4D97-AF65-F5344CB8AC3E}">
        <p14:creationId xmlns:p14="http://schemas.microsoft.com/office/powerpoint/2010/main" val="5306928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7" pos="6200">
          <p15:clr>
            <a:srgbClr val="FBAE40"/>
          </p15:clr>
        </p15:guide>
        <p15:guide id="8" pos="6290">
          <p15:clr>
            <a:srgbClr val="FBAE40"/>
          </p15:clr>
        </p15:guide>
        <p15:guide id="10" pos="3864">
          <p15:clr>
            <a:srgbClr val="FBAE40"/>
          </p15:clr>
        </p15:guide>
        <p15:guide id="11" pos="3773">
          <p15:clr>
            <a:srgbClr val="FBAE40"/>
          </p15:clr>
        </p15:guide>
        <p15:guide id="12" pos="2662">
          <p15:clr>
            <a:srgbClr val="FBAE40"/>
          </p15:clr>
        </p15:guide>
        <p15:guide id="13" pos="2571">
          <p15:clr>
            <a:srgbClr val="FBAE40"/>
          </p15:clr>
        </p15:guide>
        <p15:guide id="14" pos="1460">
          <p15:clr>
            <a:srgbClr val="FBAE40"/>
          </p15:clr>
        </p15:guide>
        <p15:guide id="15" pos="1346">
          <p15:clr>
            <a:srgbClr val="FBAE40"/>
          </p15:clr>
        </p15:guide>
        <p15:guide id="16" orient="horz" pos="754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9" pos="5134">
          <p15:clr>
            <a:srgbClr val="FBAE40"/>
          </p15:clr>
        </p15:guide>
        <p15:guide id="20" pos="5043">
          <p15:clr>
            <a:srgbClr val="FBAE40"/>
          </p15:clr>
        </p15:guide>
        <p15:guide id="21" orient="horz" pos="377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eg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B43E413-859C-5B4A-B5B0-B500B56A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1019" y="6153579"/>
            <a:ext cx="636561" cy="3744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" panose="020B0606030504020204" pitchFamily="34" charset="0"/>
                <a:cs typeface="Open Sans Light" panose="020B0306030504020204" pitchFamily="34" charset="0"/>
              </a:defRPr>
            </a:lvl1pPr>
          </a:lstStyle>
          <a:p>
            <a:fld id="{985D0B2D-BF77-A84D-BB14-0CABE7DB83B1}" type="slidenum">
              <a:rPr lang="en-NL" smtClean="0"/>
              <a:t>‹#›</a:t>
            </a:fld>
            <a:endParaRPr lang="en-NL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F6ADB14-C6B2-E54D-9FA0-76300FEFB52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305099" y="6157899"/>
            <a:ext cx="835920" cy="37008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" panose="020B0606030504020204" pitchFamily="34" charset="0"/>
                <a:cs typeface="Open Sans Light" panose="020B0306030504020204" pitchFamily="34" charset="0"/>
              </a:defRPr>
            </a:lvl1pPr>
          </a:lstStyle>
          <a:p>
            <a:fld id="{36659775-6C1A-1243-8382-ABB3D4DC6BEB}" type="datetimeFigureOut">
              <a:rPr lang="en-NL" smtClean="0"/>
              <a:t>13/05/2024</a:t>
            </a:fld>
            <a:endParaRPr lang="en-NL"/>
          </a:p>
        </p:txBody>
      </p:sp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1470EEEB-57E8-7142-B3A6-6F312DE0B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83664" y="6155901"/>
            <a:ext cx="5903475" cy="399492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lang="nl-NL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 algn="r"/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footer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9833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34">
          <p15:clr>
            <a:srgbClr val="FBAE40"/>
          </p15:clr>
        </p15:guide>
        <p15:guide id="7" pos="6200">
          <p15:clr>
            <a:srgbClr val="FBAE40"/>
          </p15:clr>
        </p15:guide>
        <p15:guide id="8" pos="6290">
          <p15:clr>
            <a:srgbClr val="FBAE40"/>
          </p15:clr>
        </p15:guide>
        <p15:guide id="9" pos="5043">
          <p15:clr>
            <a:srgbClr val="FBAE40"/>
          </p15:clr>
        </p15:guide>
        <p15:guide id="10" pos="3864">
          <p15:clr>
            <a:srgbClr val="FBAE40"/>
          </p15:clr>
        </p15:guide>
        <p15:guide id="11" pos="3773">
          <p15:clr>
            <a:srgbClr val="FBAE40"/>
          </p15:clr>
        </p15:guide>
        <p15:guide id="12" pos="2662">
          <p15:clr>
            <a:srgbClr val="FBAE40"/>
          </p15:clr>
        </p15:guide>
        <p15:guide id="13" pos="2571">
          <p15:clr>
            <a:srgbClr val="FBAE40"/>
          </p15:clr>
        </p15:guide>
        <p15:guide id="14" pos="1460">
          <p15:clr>
            <a:srgbClr val="FBAE40"/>
          </p15:clr>
        </p15:guide>
        <p15:guide id="15" pos="1346">
          <p15:clr>
            <a:srgbClr val="FBAE40"/>
          </p15:clr>
        </p15:guide>
        <p15:guide id="16" orient="horz" pos="754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377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atum 3">
            <a:extLst>
              <a:ext uri="{FF2B5EF4-FFF2-40B4-BE49-F238E27FC236}">
                <a16:creationId xmlns:a16="http://schemas.microsoft.com/office/drawing/2014/main" id="{9F183073-10E5-1148-8165-AEA6349E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82776" y="512911"/>
            <a:ext cx="1852952" cy="216025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36659775-6C1A-1243-8382-ABB3D4DC6BEB}" type="datetimeFigureOut">
              <a:rPr lang="en-NL" smtClean="0"/>
              <a:t>13/05/2024</a:t>
            </a:fld>
            <a:endParaRPr lang="en-NL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DA766916-94F7-0248-8885-8F8D13BD2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1" y="0"/>
            <a:ext cx="3197499" cy="1268760"/>
          </a:xfrm>
          <a:prstGeom prst="rect">
            <a:avLst/>
          </a:prstGeom>
          <a:ln>
            <a:noFill/>
          </a:ln>
        </p:spPr>
      </p:pic>
      <p:sp>
        <p:nvSpPr>
          <p:cNvPr id="33" name="Tijdelijke aanduiding voor tekst 32">
            <a:extLst>
              <a:ext uri="{FF2B5EF4-FFF2-40B4-BE49-F238E27FC236}">
                <a16:creationId xmlns:a16="http://schemas.microsoft.com/office/drawing/2014/main" id="{509A3404-C322-574D-996D-93CFC22960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7283" y="5800329"/>
            <a:ext cx="5037435" cy="199729"/>
          </a:xfrm>
          <a:prstGeom prst="rect">
            <a:avLst/>
          </a:prstGeom>
        </p:spPr>
        <p:txBody>
          <a:bodyPr/>
          <a:lstStyle>
            <a:lvl1pPr algn="ctr">
              <a:defRPr sz="1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dirty="0"/>
              <a:t>Name </a:t>
            </a:r>
            <a:r>
              <a:rPr lang="nl-NL" dirty="0" err="1"/>
              <a:t>Lastname</a:t>
            </a:r>
            <a:endParaRPr lang="nl-NL" dirty="0"/>
          </a:p>
        </p:txBody>
      </p:sp>
      <p:sp>
        <p:nvSpPr>
          <p:cNvPr id="35" name="Tijdelijke aanduiding voor tekst 34">
            <a:extLst>
              <a:ext uri="{FF2B5EF4-FFF2-40B4-BE49-F238E27FC236}">
                <a16:creationId xmlns:a16="http://schemas.microsoft.com/office/drawing/2014/main" id="{D6F025CA-08AA-BB4D-A7AA-3CD26CC85F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77294" y="6017497"/>
            <a:ext cx="5037413" cy="270592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Job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D0FC209-A5EA-0147-8CC1-DEEC093C72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3189" y="1196750"/>
            <a:ext cx="11371678" cy="4603578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99" b="0" i="1">
                <a:latin typeface="Merriweather Light" panose="02060503050406030704" pitchFamily="18" charset="77"/>
              </a:defRPr>
            </a:lvl1pPr>
          </a:lstStyle>
          <a:p>
            <a:r>
              <a:rPr lang="en-GB" dirty="0"/>
              <a:t>Place your attention-grabbing</a:t>
            </a:r>
            <a:br>
              <a:rPr lang="en-GB" dirty="0"/>
            </a:br>
            <a:r>
              <a:rPr lang="en-GB" dirty="0"/>
              <a:t>headline here</a:t>
            </a:r>
          </a:p>
        </p:txBody>
      </p:sp>
      <p:sp>
        <p:nvSpPr>
          <p:cNvPr id="16" name="Tijdelijke aanduiding voor tekst 30">
            <a:extLst>
              <a:ext uri="{FF2B5EF4-FFF2-40B4-BE49-F238E27FC236}">
                <a16:creationId xmlns:a16="http://schemas.microsoft.com/office/drawing/2014/main" id="{18DC5878-969C-0849-B41E-F7CAD75B0E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75189" y="501835"/>
            <a:ext cx="7006707" cy="227101"/>
          </a:xfrm>
          <a:prstGeom prst="rect">
            <a:avLst/>
          </a:prstGeom>
        </p:spPr>
        <p:txBody>
          <a:bodyPr/>
          <a:lstStyle>
            <a:lvl1pPr algn="ctr">
              <a:defRPr sz="1200" b="0" i="0" u="none" cap="all" spc="5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Name sub-</a:t>
            </a:r>
            <a:r>
              <a:rPr lang="nl-NL" dirty="0" err="1"/>
              <a:t>sender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0501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11">
          <p15:clr>
            <a:srgbClr val="FBAE40"/>
          </p15:clr>
        </p15:guide>
        <p15:guide id="7" pos="6200">
          <p15:clr>
            <a:srgbClr val="FBAE40"/>
          </p15:clr>
        </p15:guide>
        <p15:guide id="8" pos="6290">
          <p15:clr>
            <a:srgbClr val="FBAE40"/>
          </p15:clr>
        </p15:guide>
        <p15:guide id="9" pos="4998">
          <p15:clr>
            <a:srgbClr val="FBAE40"/>
          </p15:clr>
        </p15:guide>
        <p15:guide id="10" pos="3864">
          <p15:clr>
            <a:srgbClr val="FBAE40"/>
          </p15:clr>
        </p15:guide>
        <p15:guide id="11" pos="3773">
          <p15:clr>
            <a:srgbClr val="FBAE40"/>
          </p15:clr>
        </p15:guide>
        <p15:guide id="12" pos="2662">
          <p15:clr>
            <a:srgbClr val="FBAE40"/>
          </p15:clr>
        </p15:guide>
        <p15:guide id="13" pos="2571">
          <p15:clr>
            <a:srgbClr val="FBAE40"/>
          </p15:clr>
        </p15:guide>
        <p15:guide id="14" pos="1460">
          <p15:clr>
            <a:srgbClr val="FBAE40"/>
          </p15:clr>
        </p15:guide>
        <p15:guide id="15" pos="1346">
          <p15:clr>
            <a:srgbClr val="FBAE40"/>
          </p15:clr>
        </p15:guide>
        <p15:guide id="16" orient="horz" pos="754">
          <p15:clr>
            <a:srgbClr val="FBAE40"/>
          </p15:clr>
        </p15:guide>
        <p15:guide id="17" orient="horz" pos="211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white + imag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atum 3">
            <a:extLst>
              <a:ext uri="{FF2B5EF4-FFF2-40B4-BE49-F238E27FC236}">
                <a16:creationId xmlns:a16="http://schemas.microsoft.com/office/drawing/2014/main" id="{9F183073-10E5-1148-8165-AEA6349E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69307" y="512911"/>
            <a:ext cx="1866421" cy="216025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36659775-6C1A-1243-8382-ABB3D4DC6BEB}" type="datetimeFigureOut">
              <a:rPr lang="en-NL" smtClean="0"/>
              <a:t>13/05/2024</a:t>
            </a:fld>
            <a:endParaRPr lang="en-NL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2133EB5A-69B9-1740-8101-0C004BB7DA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3646" y="1196750"/>
            <a:ext cx="5583014" cy="4603578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99" b="0" i="1">
                <a:latin typeface="Merriweather Light" panose="02060503050406030704" pitchFamily="18" charset="77"/>
              </a:defRPr>
            </a:lvl1pPr>
          </a:lstStyle>
          <a:p>
            <a:r>
              <a:rPr lang="en-GB" dirty="0"/>
              <a:t>Place your attention-grabbing headline here</a:t>
            </a:r>
          </a:p>
        </p:txBody>
      </p:sp>
      <p:sp>
        <p:nvSpPr>
          <p:cNvPr id="33" name="Tijdelijke aanduiding voor tekst 32">
            <a:extLst>
              <a:ext uri="{FF2B5EF4-FFF2-40B4-BE49-F238E27FC236}">
                <a16:creationId xmlns:a16="http://schemas.microsoft.com/office/drawing/2014/main" id="{509A3404-C322-574D-996D-93CFC22960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3645" y="6084056"/>
            <a:ext cx="5583014" cy="217169"/>
          </a:xfrm>
          <a:prstGeom prst="rect">
            <a:avLst/>
          </a:prstGeom>
        </p:spPr>
        <p:txBody>
          <a:bodyPr/>
          <a:lstStyle>
            <a:lvl1pPr algn="ctr">
              <a:defRPr sz="1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dirty="0"/>
              <a:t>Name </a:t>
            </a:r>
            <a:r>
              <a:rPr lang="nl-NL" dirty="0" err="1"/>
              <a:t>Lastname</a:t>
            </a:r>
            <a:endParaRPr lang="nl-NL" dirty="0"/>
          </a:p>
        </p:txBody>
      </p:sp>
      <p:sp>
        <p:nvSpPr>
          <p:cNvPr id="35" name="Tijdelijke aanduiding voor tekst 34">
            <a:extLst>
              <a:ext uri="{FF2B5EF4-FFF2-40B4-BE49-F238E27FC236}">
                <a16:creationId xmlns:a16="http://schemas.microsoft.com/office/drawing/2014/main" id="{D6F025CA-08AA-BB4D-A7AA-3CD26CC85F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6462" y="6309175"/>
            <a:ext cx="5580197" cy="270592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Job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A2CC677B-B7D7-DB49-BF89-96F1FEEBA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1" y="0"/>
            <a:ext cx="3197499" cy="1268760"/>
          </a:xfrm>
          <a:prstGeom prst="rect">
            <a:avLst/>
          </a:prstGeom>
          <a:ln>
            <a:noFill/>
          </a:ln>
        </p:spPr>
      </p:pic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0899AEA0-D03E-3444-8E81-C754D975C6B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5341" y="1196751"/>
            <a:ext cx="5561152" cy="529295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Click icon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13" name="Tijdelijke aanduiding voor tekst 30">
            <a:extLst>
              <a:ext uri="{FF2B5EF4-FFF2-40B4-BE49-F238E27FC236}">
                <a16:creationId xmlns:a16="http://schemas.microsoft.com/office/drawing/2014/main" id="{7D271618-79F1-014C-8317-A706919B0E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81163" y="501835"/>
            <a:ext cx="6994758" cy="227101"/>
          </a:xfrm>
          <a:prstGeom prst="rect">
            <a:avLst/>
          </a:prstGeom>
        </p:spPr>
        <p:txBody>
          <a:bodyPr/>
          <a:lstStyle>
            <a:lvl1pPr marL="0" marR="0" indent="0" algn="ctr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0" i="0" u="none" cap="all" spc="5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Name sub-</a:t>
            </a:r>
            <a:r>
              <a:rPr lang="nl-NL" dirty="0" err="1"/>
              <a:t>sender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3800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8" orient="horz" pos="754">
          <p15:clr>
            <a:srgbClr val="FBAE40"/>
          </p15:clr>
        </p15:guide>
        <p15:guide id="19" orient="horz" pos="211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only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C1824C1D-4906-3A4A-B5A7-7CF6C4EB7B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17147" y="1196975"/>
            <a:ext cx="7557707" cy="1253617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299" b="1" i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5E1B5542-E518-FB47-95E8-2B71A026A2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7147" y="2450593"/>
            <a:ext cx="7557707" cy="3443316"/>
          </a:xfrm>
          <a:prstGeom prst="rect">
            <a:avLst/>
          </a:prstGeom>
        </p:spPr>
        <p:txBody>
          <a:bodyPr/>
          <a:lstStyle>
            <a:lvl1pPr marL="0" marR="0" indent="0" algn="l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2199" b="0" i="0" kern="1200" baseline="0" dirty="0" err="1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 err="1"/>
              <a:t>Molorepudit</a:t>
            </a:r>
            <a:r>
              <a:rPr lang="nl-NL" dirty="0"/>
              <a:t> </a:t>
            </a:r>
            <a:r>
              <a:rPr lang="nl-NL" dirty="0" err="1"/>
              <a:t>ressimus</a:t>
            </a:r>
            <a:r>
              <a:rPr lang="nl-NL" dirty="0"/>
              <a:t> </a:t>
            </a:r>
            <a:r>
              <a:rPr lang="nl-NL" dirty="0" err="1"/>
              <a:t>exeri</a:t>
            </a:r>
            <a:r>
              <a:rPr lang="nl-NL" dirty="0"/>
              <a:t> </a:t>
            </a:r>
            <a:r>
              <a:rPr lang="nl-NL" dirty="0" err="1"/>
              <a:t>nus</a:t>
            </a:r>
            <a:r>
              <a:rPr lang="nl-NL" dirty="0"/>
              <a:t> et </a:t>
            </a:r>
            <a:r>
              <a:rPr lang="nl-NL" dirty="0" err="1"/>
              <a:t>ipienda</a:t>
            </a:r>
            <a:r>
              <a:rPr lang="nl-NL" dirty="0"/>
              <a:t> et </a:t>
            </a:r>
            <a:r>
              <a:rPr lang="nl-NL" dirty="0" err="1"/>
              <a:t>adiantot</a:t>
            </a:r>
            <a:r>
              <a:rPr lang="nl-NL" dirty="0"/>
              <a:t> </a:t>
            </a:r>
            <a:r>
              <a:rPr lang="nl-NL" dirty="0" err="1"/>
              <a:t>Ique</a:t>
            </a:r>
            <a:r>
              <a:rPr lang="nl-NL" dirty="0"/>
              <a:t> </a:t>
            </a:r>
            <a:r>
              <a:rPr lang="nl-NL" dirty="0" err="1"/>
              <a:t>niminti</a:t>
            </a:r>
            <a:r>
              <a:rPr lang="nl-NL" dirty="0"/>
              <a:t> </a:t>
            </a:r>
            <a:r>
              <a:rPr lang="nl-NL" dirty="0" err="1"/>
              <a:t>nonsendaecae</a:t>
            </a:r>
            <a:r>
              <a:rPr lang="nl-NL" dirty="0"/>
              <a:t> </a:t>
            </a:r>
            <a:r>
              <a:rPr lang="nl-NL" dirty="0" err="1"/>
              <a:t>volor</a:t>
            </a:r>
            <a:r>
              <a:rPr lang="nl-NL" dirty="0"/>
              <a:t> a ad et ut </a:t>
            </a:r>
            <a:r>
              <a:rPr lang="nl-NL" dirty="0" err="1"/>
              <a:t>eum</a:t>
            </a:r>
            <a:r>
              <a:rPr lang="nl-NL" dirty="0"/>
              <a:t> se pos mos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ulpa</a:t>
            </a:r>
            <a:r>
              <a:rPr lang="nl-NL" dirty="0"/>
              <a:t> </a:t>
            </a:r>
            <a:r>
              <a:rPr lang="nl-NL" dirty="0" err="1"/>
              <a:t>vitas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quia</a:t>
            </a:r>
            <a:r>
              <a:rPr lang="nl-NL" dirty="0"/>
              <a:t> </a:t>
            </a:r>
            <a:r>
              <a:rPr lang="nl-NL" dirty="0" err="1"/>
              <a:t>doluptio</a:t>
            </a:r>
            <a:r>
              <a:rPr lang="nl-NL" dirty="0"/>
              <a:t> </a:t>
            </a:r>
            <a:r>
              <a:rPr lang="nl-NL" dirty="0" err="1"/>
              <a:t>iduciis</a:t>
            </a:r>
            <a:r>
              <a:rPr lang="nl-NL" dirty="0"/>
              <a:t> </a:t>
            </a:r>
            <a:r>
              <a:rPr lang="nl-NL" dirty="0" err="1"/>
              <a:t>sedis</a:t>
            </a:r>
            <a:r>
              <a:rPr lang="nl-NL" dirty="0"/>
              <a:t> </a:t>
            </a:r>
            <a:r>
              <a:rPr lang="nl-NL" dirty="0" err="1"/>
              <a:t>sitat</a:t>
            </a:r>
            <a:r>
              <a:rPr lang="nl-NL" dirty="0"/>
              <a:t> es </a:t>
            </a:r>
            <a:r>
              <a:rPr lang="nl-NL" dirty="0" err="1"/>
              <a:t>nihition</a:t>
            </a:r>
            <a:r>
              <a:rPr lang="nl-NL" dirty="0"/>
              <a:t> </a:t>
            </a:r>
            <a:r>
              <a:rPr lang="nl-NL" dirty="0" err="1"/>
              <a:t>nonsecturi</a:t>
            </a:r>
            <a:r>
              <a:rPr lang="nl-NL" dirty="0"/>
              <a:t> </a:t>
            </a:r>
            <a:r>
              <a:rPr lang="nl-NL" dirty="0" err="1"/>
              <a:t>officidis</a:t>
            </a:r>
            <a:r>
              <a:rPr lang="nl-NL" dirty="0"/>
              <a:t> ex et que </a:t>
            </a:r>
            <a:r>
              <a:rPr lang="nl-NL" dirty="0" err="1"/>
              <a:t>esecto</a:t>
            </a:r>
            <a:r>
              <a:rPr lang="nl-NL" dirty="0"/>
              <a:t> </a:t>
            </a:r>
            <a:r>
              <a:rPr lang="nl-NL" dirty="0" err="1"/>
              <a:t>dolorumenis</a:t>
            </a:r>
            <a:r>
              <a:rPr lang="nl-NL" dirty="0"/>
              <a:t> </a:t>
            </a:r>
            <a:r>
              <a:rPr lang="nl-NL" dirty="0" err="1"/>
              <a:t>aritat</a:t>
            </a:r>
            <a:r>
              <a:rPr lang="nl-NL" dirty="0"/>
              <a:t> et des </a:t>
            </a:r>
            <a:r>
              <a:rPr lang="nl-NL" dirty="0" err="1"/>
              <a:t>earcit</a:t>
            </a:r>
            <a:r>
              <a:rPr lang="nl-NL" dirty="0"/>
              <a:t>, </a:t>
            </a:r>
            <a:r>
              <a:rPr lang="nl-NL" dirty="0" err="1"/>
              <a:t>ium</a:t>
            </a:r>
            <a:r>
              <a:rPr lang="nl-NL" dirty="0"/>
              <a:t> ad </a:t>
            </a:r>
            <a:r>
              <a:rPr lang="nl-NL" dirty="0" err="1"/>
              <a:t>quam</a:t>
            </a:r>
            <a:r>
              <a:rPr lang="nl-NL" dirty="0"/>
              <a:t> </a:t>
            </a:r>
            <a:r>
              <a:rPr lang="nl-NL" dirty="0" err="1"/>
              <a:t>faccupt</a:t>
            </a:r>
            <a:r>
              <a:rPr lang="nl-NL" dirty="0"/>
              <a:t> </a:t>
            </a:r>
            <a:r>
              <a:rPr lang="nl-NL" dirty="0" err="1"/>
              <a:t>atiature</a:t>
            </a:r>
            <a:r>
              <a:rPr lang="nl-NL" dirty="0"/>
              <a:t>,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officipis</a:t>
            </a:r>
            <a:r>
              <a:rPr lang="nl-NL" dirty="0"/>
              <a:t> </a:t>
            </a:r>
            <a:r>
              <a:rPr lang="nl-NL" dirty="0" err="1"/>
              <a:t>dolupta</a:t>
            </a:r>
            <a:r>
              <a:rPr lang="nl-NL" dirty="0"/>
              <a:t> </a:t>
            </a:r>
            <a:r>
              <a:rPr lang="nl-NL" dirty="0" err="1"/>
              <a:t>spereium</a:t>
            </a:r>
            <a:r>
              <a:rPr lang="nl-NL" dirty="0"/>
              <a:t> </a:t>
            </a:r>
            <a:r>
              <a:rPr lang="nl-NL" dirty="0" err="1"/>
              <a:t>quias</a:t>
            </a:r>
            <a:r>
              <a:rPr lang="nl-NL" dirty="0"/>
              <a:t>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min </a:t>
            </a:r>
            <a:r>
              <a:rPr lang="nl-NL" dirty="0" err="1"/>
              <a:t>prae</a:t>
            </a:r>
            <a:r>
              <a:rPr lang="nl-NL" dirty="0"/>
              <a:t> nam </a:t>
            </a:r>
            <a:r>
              <a:rPr lang="nl-NL" dirty="0" err="1"/>
              <a:t>aut</a:t>
            </a:r>
            <a:r>
              <a:rPr lang="nl-NL" dirty="0"/>
              <a:t> que </a:t>
            </a:r>
            <a:r>
              <a:rPr lang="nl-NL" dirty="0" err="1"/>
              <a:t>nobitatur</a:t>
            </a:r>
            <a:r>
              <a:rPr lang="nl-NL" dirty="0"/>
              <a:t>, </a:t>
            </a:r>
            <a:r>
              <a:rPr lang="nl-NL" dirty="0" err="1"/>
              <a:t>cus</a:t>
            </a:r>
            <a:r>
              <a:rPr lang="nl-NL" dirty="0"/>
              <a:t> </a:t>
            </a:r>
            <a:r>
              <a:rPr lang="nl-NL" dirty="0" err="1"/>
              <a:t>eario</a:t>
            </a:r>
            <a:r>
              <a:rPr lang="nl-NL" dirty="0"/>
              <a:t> </a:t>
            </a:r>
            <a:r>
              <a:rPr lang="nl-NL" dirty="0" err="1"/>
              <a:t>omnihic</a:t>
            </a:r>
            <a:r>
              <a:rPr lang="nl-NL" dirty="0"/>
              <a:t> </a:t>
            </a:r>
            <a:r>
              <a:rPr lang="nl-NL" dirty="0" err="1"/>
              <a:t>aeruptur</a:t>
            </a:r>
            <a:r>
              <a:rPr lang="nl-NL" dirty="0"/>
              <a:t>,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eruptat</a:t>
            </a:r>
            <a:r>
              <a:rPr lang="nl-NL" dirty="0"/>
              <a:t> </a:t>
            </a:r>
            <a:r>
              <a:rPr lang="nl-NL" dirty="0" err="1"/>
              <a:t>volorep</a:t>
            </a:r>
            <a:r>
              <a:rPr lang="nl-NL" dirty="0"/>
              <a:t>. &lt;Max. 70 </a:t>
            </a:r>
            <a:r>
              <a:rPr lang="nl-NL" dirty="0" err="1"/>
              <a:t>words</a:t>
            </a:r>
            <a:r>
              <a:rPr lang="nl-NL" dirty="0"/>
              <a:t>&gt; 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8D7684-2372-044E-9476-67823E7B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1019" y="6153579"/>
            <a:ext cx="636561" cy="3744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" panose="020B0606030504020204" pitchFamily="34" charset="0"/>
                <a:cs typeface="Open Sans Light" panose="020B0306030504020204" pitchFamily="34" charset="0"/>
              </a:defRPr>
            </a:lvl1pPr>
          </a:lstStyle>
          <a:p>
            <a:fld id="{985D0B2D-BF77-A84D-BB14-0CABE7DB83B1}" type="slidenum">
              <a:rPr lang="en-NL" smtClean="0"/>
              <a:t>‹#›</a:t>
            </a:fld>
            <a:endParaRPr lang="en-NL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B3307BE-AC28-EC42-BA43-0F426756F2A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305099" y="6157899"/>
            <a:ext cx="835920" cy="37008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" panose="020B0606030504020204" pitchFamily="34" charset="0"/>
                <a:cs typeface="Open Sans Light" panose="020B0306030504020204" pitchFamily="34" charset="0"/>
              </a:defRPr>
            </a:lvl1pPr>
          </a:lstStyle>
          <a:p>
            <a:fld id="{36659775-6C1A-1243-8382-ABB3D4DC6BEB}" type="datetimeFigureOut">
              <a:rPr lang="en-NL" smtClean="0"/>
              <a:t>13/05/2024</a:t>
            </a:fld>
            <a:endParaRPr lang="en-NL"/>
          </a:p>
        </p:txBody>
      </p:sp>
      <p:sp>
        <p:nvSpPr>
          <p:cNvPr id="14" name="Tijdelijke aanduiding voor tekst 8">
            <a:extLst>
              <a:ext uri="{FF2B5EF4-FFF2-40B4-BE49-F238E27FC236}">
                <a16:creationId xmlns:a16="http://schemas.microsoft.com/office/drawing/2014/main" id="{45D8DAEF-94CB-1A4C-8DAA-EB10E30B4C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83664" y="6155901"/>
            <a:ext cx="5903475" cy="399492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lang="nl-NL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 algn="r"/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footer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026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75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ullets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C1824C1D-4906-3A4A-B5A7-7CF6C4EB7B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17147" y="1196975"/>
            <a:ext cx="7557707" cy="1253617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299" b="1" i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noProof="0" dirty="0" err="1"/>
              <a:t>Title</a:t>
            </a:r>
            <a:endParaRPr lang="nl-NL" noProof="0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9B5B2E1-A445-A543-A797-205D93D1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1019" y="6153579"/>
            <a:ext cx="636561" cy="3744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" panose="020B0606030504020204" pitchFamily="34" charset="0"/>
                <a:cs typeface="Open Sans Light" panose="020B0306030504020204" pitchFamily="34" charset="0"/>
              </a:defRPr>
            </a:lvl1pPr>
          </a:lstStyle>
          <a:p>
            <a:fld id="{985D0B2D-BF77-A84D-BB14-0CABE7DB83B1}" type="slidenum">
              <a:rPr lang="en-NL" smtClean="0"/>
              <a:t>‹#›</a:t>
            </a:fld>
            <a:endParaRPr lang="en-NL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BF6C7583-4A15-1543-8A0E-904D2215974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305099" y="6157899"/>
            <a:ext cx="835920" cy="37008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" panose="020B0606030504020204" pitchFamily="34" charset="0"/>
                <a:cs typeface="Open Sans Light" panose="020B0306030504020204" pitchFamily="34" charset="0"/>
              </a:defRPr>
            </a:lvl1pPr>
          </a:lstStyle>
          <a:p>
            <a:fld id="{36659775-6C1A-1243-8382-ABB3D4DC6BEB}" type="datetimeFigureOut">
              <a:rPr lang="en-NL" smtClean="0"/>
              <a:t>13/05/2024</a:t>
            </a:fld>
            <a:endParaRPr lang="en-NL"/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F23AF710-44F6-614C-BCF4-F3AC447AF3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83664" y="6155901"/>
            <a:ext cx="5903475" cy="399492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lang="nl-NL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 algn="r"/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footer</a:t>
            </a:r>
            <a:endParaRPr lang="nl-NL" dirty="0"/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341AAF1D-0131-0F44-8513-D6B557F800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7147" y="2450593"/>
            <a:ext cx="7557707" cy="3443316"/>
          </a:xfrm>
          <a:prstGeom prst="rect">
            <a:avLst/>
          </a:prstGeom>
        </p:spPr>
        <p:txBody>
          <a:bodyPr/>
          <a:lstStyle>
            <a:lvl1pPr marL="450715" marR="0" indent="-450715" algn="l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888733" algn="l"/>
                <a:tab pos="1452127" algn="l"/>
              </a:tabLst>
              <a:defRPr lang="nl-NL" sz="2199" b="0" i="0" kern="1200" baseline="0" noProof="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03034" indent="-309470"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lang="nl-NL" sz="2199" b="0" i="0" kern="1200" baseline="0" noProof="0" dirty="0" smtClean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14091" indent="-311057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lang="nl-NL" sz="2199" b="0" i="0" kern="1200" baseline="0" noProof="0" dirty="0" err="1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466410" indent="-311057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 lang="nl-NL" sz="2199" b="0" i="0" kern="1200" baseline="0" noProof="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33013" indent="-366603"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lang="nl-NL" sz="2199" b="0" i="0" kern="1200" baseline="0" noProof="0" dirty="0" err="1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185332" indent="-352319">
              <a:spcBef>
                <a:spcPts val="600"/>
              </a:spcBef>
              <a:tabLst/>
              <a:defRPr lang="nl-NL" sz="2199" b="0" i="0" kern="1200" baseline="0" noProof="0" dirty="0" smtClean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6pPr>
            <a:lvl7pPr marL="2144070" indent="-311057">
              <a:tabLst/>
              <a:defRPr lang="nl-NL" sz="2199" b="0" i="0" kern="1200" baseline="0" noProof="0" dirty="0" smtClean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7pPr>
            <a:lvl8pPr marL="2496389" indent="-352319">
              <a:tabLst/>
              <a:defRPr lang="nl-NL" sz="2199" b="0" i="0" kern="1200" baseline="0" noProof="0" dirty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8pPr>
            <a:lvl9pPr>
              <a:defRPr lang="nl-NL" sz="2199" b="0" i="0" kern="1200" baseline="0" noProof="0" dirty="0" smtClean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9pPr>
          </a:lstStyle>
          <a:p>
            <a:r>
              <a:rPr lang="nl-NL" noProof="0" dirty="0" err="1"/>
              <a:t>Ressimus</a:t>
            </a:r>
            <a:r>
              <a:rPr lang="nl-NL" noProof="0" dirty="0"/>
              <a:t> </a:t>
            </a:r>
            <a:r>
              <a:rPr lang="nl-NL" noProof="0" dirty="0" err="1"/>
              <a:t>exeri</a:t>
            </a:r>
            <a:r>
              <a:rPr lang="nl-NL" noProof="0" dirty="0"/>
              <a:t> </a:t>
            </a:r>
            <a:r>
              <a:rPr lang="nl-NL" noProof="0" dirty="0" err="1"/>
              <a:t>nus</a:t>
            </a:r>
            <a:r>
              <a:rPr lang="nl-NL" noProof="0" dirty="0"/>
              <a:t> et </a:t>
            </a:r>
            <a:r>
              <a:rPr lang="nl-NL" noProof="0" dirty="0" err="1"/>
              <a:t>ipienda</a:t>
            </a:r>
            <a:r>
              <a:rPr lang="nl-NL" noProof="0" dirty="0"/>
              <a:t> et </a:t>
            </a:r>
            <a:r>
              <a:rPr lang="nl-NL" noProof="0" dirty="0" err="1"/>
              <a:t>adiantot</a:t>
            </a:r>
            <a:r>
              <a:rPr lang="nl-NL" noProof="0" dirty="0"/>
              <a:t> </a:t>
            </a:r>
            <a:r>
              <a:rPr lang="nl-NL" noProof="0" dirty="0" err="1"/>
              <a:t>IqueMolorepudit</a:t>
            </a:r>
            <a:r>
              <a:rPr lang="nl-NL" noProof="0" dirty="0"/>
              <a:t> </a:t>
            </a:r>
            <a:r>
              <a:rPr lang="nl-NL" noProof="0" dirty="0" err="1"/>
              <a:t>niminti</a:t>
            </a:r>
            <a:r>
              <a:rPr lang="nl-NL" noProof="0" dirty="0"/>
              <a:t> </a:t>
            </a:r>
            <a:r>
              <a:rPr lang="nl-NL" noProof="0" dirty="0" err="1"/>
              <a:t>nonsendaecae</a:t>
            </a:r>
            <a:r>
              <a:rPr lang="nl-NL" noProof="0" dirty="0"/>
              <a:t> </a:t>
            </a:r>
            <a:r>
              <a:rPr lang="nl-NL" noProof="0" dirty="0" err="1"/>
              <a:t>volor</a:t>
            </a:r>
            <a:r>
              <a:rPr lang="nl-NL" noProof="0" dirty="0"/>
              <a:t> a ad et ut </a:t>
            </a:r>
            <a:r>
              <a:rPr lang="nl-NL" noProof="0" dirty="0" err="1"/>
              <a:t>eum</a:t>
            </a:r>
            <a:r>
              <a:rPr lang="nl-NL" noProof="0" dirty="0"/>
              <a:t> se pos mos </a:t>
            </a:r>
            <a:r>
              <a:rPr lang="nl-NL" noProof="0" dirty="0" err="1"/>
              <a:t>sed</a:t>
            </a:r>
            <a:r>
              <a:rPr lang="nl-NL" noProof="0" dirty="0"/>
              <a:t> </a:t>
            </a:r>
            <a:r>
              <a:rPr lang="nl-NL" noProof="0" dirty="0" err="1"/>
              <a:t>ulpa</a:t>
            </a:r>
            <a:r>
              <a:rPr lang="nl-NL" noProof="0" dirty="0"/>
              <a:t> </a:t>
            </a:r>
            <a:r>
              <a:rPr lang="nl-NL" noProof="0" dirty="0" err="1"/>
              <a:t>vitas</a:t>
            </a:r>
            <a:r>
              <a:rPr lang="nl-NL" noProof="0" dirty="0"/>
              <a:t> </a:t>
            </a:r>
            <a:r>
              <a:rPr lang="nl-NL" noProof="0" dirty="0" err="1"/>
              <a:t>aut</a:t>
            </a:r>
            <a:r>
              <a:rPr lang="nl-NL" noProof="0" dirty="0"/>
              <a:t> </a:t>
            </a:r>
            <a:r>
              <a:rPr lang="nl-NL" noProof="0" dirty="0" err="1"/>
              <a:t>quia</a:t>
            </a:r>
            <a:r>
              <a:rPr lang="nl-NL" noProof="0" dirty="0"/>
              <a:t> </a:t>
            </a:r>
            <a:r>
              <a:rPr lang="nl-NL" noProof="0" dirty="0" err="1"/>
              <a:t>doluptio</a:t>
            </a:r>
            <a:r>
              <a:rPr lang="nl-NL" noProof="0" dirty="0"/>
              <a:t> </a:t>
            </a:r>
            <a:r>
              <a:rPr lang="nl-NL" noProof="0" dirty="0" err="1"/>
              <a:t>iduciis</a:t>
            </a:r>
            <a:r>
              <a:rPr lang="nl-NL" noProof="0" dirty="0"/>
              <a:t> </a:t>
            </a:r>
            <a:r>
              <a:rPr lang="nl-NL" noProof="0" dirty="0" err="1"/>
              <a:t>sedis</a:t>
            </a:r>
            <a:r>
              <a:rPr lang="nl-NL" noProof="0" dirty="0"/>
              <a:t> </a:t>
            </a:r>
            <a:r>
              <a:rPr lang="nl-NL" noProof="0" dirty="0" err="1"/>
              <a:t>sitat</a:t>
            </a:r>
            <a:endParaRPr lang="nl-NL" noProof="0" dirty="0"/>
          </a:p>
          <a:p>
            <a:pPr lvl="1"/>
            <a:r>
              <a:rPr lang="nl-NL" noProof="0" dirty="0" err="1"/>
              <a:t>L;ajgda;ldgjs</a:t>
            </a:r>
            <a:endParaRPr lang="nl-NL" noProof="0" dirty="0"/>
          </a:p>
          <a:p>
            <a:pPr lvl="2"/>
            <a:r>
              <a:rPr lang="nl-NL" noProof="0" dirty="0" err="1"/>
              <a:t>Lkadghjs;aoigdhsj</a:t>
            </a:r>
            <a:endParaRPr lang="nl-NL" noProof="0" dirty="0"/>
          </a:p>
          <a:p>
            <a:pPr lvl="3"/>
            <a:r>
              <a:rPr lang="nl-NL" noProof="0" dirty="0"/>
              <a:t>;</a:t>
            </a:r>
            <a:r>
              <a:rPr lang="nl-NL" noProof="0" dirty="0" err="1"/>
              <a:t>lasijdf;alkgdjs</a:t>
            </a:r>
            <a:endParaRPr lang="nl-NL" noProof="0" dirty="0"/>
          </a:p>
          <a:p>
            <a:pPr lvl="4"/>
            <a:r>
              <a:rPr lang="nl-NL" noProof="0" dirty="0"/>
              <a:t>;</a:t>
            </a:r>
            <a:r>
              <a:rPr lang="nl-NL" noProof="0" dirty="0" err="1"/>
              <a:t>ladsgjlasdkgj</a:t>
            </a:r>
            <a:endParaRPr lang="nl-NL" noProof="0" dirty="0"/>
          </a:p>
          <a:p>
            <a:pPr lvl="5"/>
            <a:r>
              <a:rPr lang="nl-NL" noProof="0" dirty="0" err="1"/>
              <a:t>A;lgdkj;asldgjk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6267164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left, image r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6BA2A577-21F1-7046-AA42-DF49AEC8BCF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96244" y="368301"/>
            <a:ext cx="7559293" cy="5785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Click icon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07AE5D3-2C03-CD49-8B96-489B7649C6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050" y="371475"/>
            <a:ext cx="3634429" cy="1080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299" b="1" i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34EE854C-23EF-BD45-A084-2AE0D43591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7425" y="1664209"/>
            <a:ext cx="3635053" cy="4489371"/>
          </a:xfrm>
          <a:prstGeom prst="rect">
            <a:avLst/>
          </a:prstGeom>
        </p:spPr>
        <p:txBody>
          <a:bodyPr bIns="0" anchor="b" anchorCtr="0"/>
          <a:lstStyle>
            <a:lvl1pPr marL="0" marR="0" indent="0" algn="l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2199" b="0" i="0" kern="1200" baseline="0" dirty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 err="1"/>
              <a:t>Molorepudit</a:t>
            </a:r>
            <a:r>
              <a:rPr lang="nl-NL" dirty="0"/>
              <a:t> </a:t>
            </a:r>
            <a:r>
              <a:rPr lang="nl-NL" dirty="0" err="1"/>
              <a:t>ressimus</a:t>
            </a:r>
            <a:r>
              <a:rPr lang="nl-NL" dirty="0"/>
              <a:t> </a:t>
            </a:r>
            <a:r>
              <a:rPr lang="nl-NL" dirty="0" err="1"/>
              <a:t>exeri</a:t>
            </a:r>
            <a:r>
              <a:rPr lang="nl-NL" dirty="0"/>
              <a:t> </a:t>
            </a:r>
            <a:r>
              <a:rPr lang="nl-NL" dirty="0" err="1"/>
              <a:t>nus</a:t>
            </a:r>
            <a:r>
              <a:rPr lang="nl-NL" dirty="0"/>
              <a:t> et </a:t>
            </a:r>
            <a:r>
              <a:rPr lang="nl-NL" dirty="0" err="1"/>
              <a:t>ipienda</a:t>
            </a:r>
            <a:r>
              <a:rPr lang="nl-NL" dirty="0"/>
              <a:t> et </a:t>
            </a:r>
            <a:r>
              <a:rPr lang="nl-NL" dirty="0" err="1"/>
              <a:t>adiantot</a:t>
            </a:r>
            <a:r>
              <a:rPr lang="nl-NL" dirty="0"/>
              <a:t> </a:t>
            </a:r>
            <a:r>
              <a:rPr lang="nl-NL" dirty="0" err="1"/>
              <a:t>Ique</a:t>
            </a:r>
            <a:r>
              <a:rPr lang="nl-NL" dirty="0"/>
              <a:t> </a:t>
            </a:r>
            <a:r>
              <a:rPr lang="nl-NL" dirty="0" err="1"/>
              <a:t>niminti</a:t>
            </a:r>
            <a:r>
              <a:rPr lang="nl-NL" dirty="0"/>
              <a:t> </a:t>
            </a:r>
            <a:r>
              <a:rPr lang="nl-NL" dirty="0" err="1"/>
              <a:t>nonsendaecae</a:t>
            </a:r>
            <a:r>
              <a:rPr lang="nl-NL" dirty="0"/>
              <a:t> </a:t>
            </a:r>
            <a:r>
              <a:rPr lang="nl-NL" dirty="0" err="1"/>
              <a:t>volor</a:t>
            </a:r>
            <a:r>
              <a:rPr lang="nl-NL" dirty="0"/>
              <a:t> a ad et ut </a:t>
            </a:r>
            <a:r>
              <a:rPr lang="nl-NL" dirty="0" err="1"/>
              <a:t>eum</a:t>
            </a:r>
            <a:r>
              <a:rPr lang="nl-NL" dirty="0"/>
              <a:t> se pos mos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ulpa</a:t>
            </a:r>
            <a:r>
              <a:rPr lang="nl-NL" dirty="0"/>
              <a:t> </a:t>
            </a:r>
            <a:r>
              <a:rPr lang="nl-NL" dirty="0" err="1"/>
              <a:t>vitas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quia</a:t>
            </a:r>
            <a:r>
              <a:rPr lang="nl-NL" dirty="0"/>
              <a:t> </a:t>
            </a:r>
            <a:r>
              <a:rPr lang="nl-NL" dirty="0" err="1"/>
              <a:t>doluptio</a:t>
            </a:r>
            <a:r>
              <a:rPr lang="nl-NL" dirty="0"/>
              <a:t> </a:t>
            </a:r>
            <a:r>
              <a:rPr lang="nl-NL" dirty="0" err="1"/>
              <a:t>iduciis</a:t>
            </a:r>
            <a:r>
              <a:rPr lang="nl-NL" dirty="0"/>
              <a:t> </a:t>
            </a:r>
            <a:r>
              <a:rPr lang="nl-NL" dirty="0" err="1"/>
              <a:t>sedis</a:t>
            </a:r>
            <a:r>
              <a:rPr lang="nl-NL" dirty="0"/>
              <a:t> </a:t>
            </a:r>
            <a:r>
              <a:rPr lang="nl-NL" dirty="0" err="1"/>
              <a:t>sitat</a:t>
            </a:r>
            <a:r>
              <a:rPr lang="nl-NL" dirty="0"/>
              <a:t> es </a:t>
            </a:r>
            <a:r>
              <a:rPr lang="nl-NL" dirty="0" err="1"/>
              <a:t>nihition</a:t>
            </a:r>
            <a:r>
              <a:rPr lang="nl-NL" dirty="0"/>
              <a:t> </a:t>
            </a:r>
            <a:r>
              <a:rPr lang="nl-NL" dirty="0" err="1"/>
              <a:t>nonsecturi</a:t>
            </a:r>
            <a:r>
              <a:rPr lang="nl-NL" dirty="0"/>
              <a:t> </a:t>
            </a:r>
            <a:r>
              <a:rPr lang="nl-NL" dirty="0" err="1"/>
              <a:t>officidis</a:t>
            </a:r>
            <a:r>
              <a:rPr lang="nl-NL" dirty="0"/>
              <a:t> ex et que </a:t>
            </a:r>
            <a:r>
              <a:rPr lang="nl-NL" dirty="0" err="1"/>
              <a:t>esecto</a:t>
            </a:r>
            <a:r>
              <a:rPr lang="nl-NL" dirty="0"/>
              <a:t> </a:t>
            </a:r>
            <a:r>
              <a:rPr lang="nl-NL" dirty="0" err="1"/>
              <a:t>dolorumenis</a:t>
            </a:r>
            <a:r>
              <a:rPr lang="nl-NL" dirty="0"/>
              <a:t> </a:t>
            </a:r>
            <a:r>
              <a:rPr lang="nl-NL" dirty="0" err="1"/>
              <a:t>aritat</a:t>
            </a:r>
            <a:r>
              <a:rPr lang="nl-NL" dirty="0"/>
              <a:t> et. </a:t>
            </a:r>
            <a:br>
              <a:rPr lang="nl-NL" dirty="0"/>
            </a:br>
            <a:r>
              <a:rPr lang="nl-NL" dirty="0"/>
              <a:t>&lt;Max. 40 </a:t>
            </a:r>
            <a:r>
              <a:rPr lang="nl-NL" dirty="0" err="1"/>
              <a:t>words</a:t>
            </a:r>
            <a:r>
              <a:rPr lang="nl-NL" dirty="0"/>
              <a:t>&gt; 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FFED9D6-1120-C748-AD1D-EB3E31D4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1019" y="6153579"/>
            <a:ext cx="636561" cy="3744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" panose="020B0606030504020204" pitchFamily="34" charset="0"/>
                <a:cs typeface="Open Sans Light" panose="020B0306030504020204" pitchFamily="34" charset="0"/>
              </a:defRPr>
            </a:lvl1pPr>
          </a:lstStyle>
          <a:p>
            <a:fld id="{985D0B2D-BF77-A84D-BB14-0CABE7DB83B1}" type="slidenum">
              <a:rPr lang="en-NL" smtClean="0"/>
              <a:t>‹#›</a:t>
            </a:fld>
            <a:endParaRPr lang="en-NL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F3EFB12-17CA-0344-860B-FDEC97343EF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305099" y="6157899"/>
            <a:ext cx="835920" cy="37008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" panose="020B0606030504020204" pitchFamily="34" charset="0"/>
                <a:cs typeface="Open Sans Light" panose="020B0306030504020204" pitchFamily="34" charset="0"/>
              </a:defRPr>
            </a:lvl1pPr>
          </a:lstStyle>
          <a:p>
            <a:fld id="{36659775-6C1A-1243-8382-ABB3D4DC6BEB}" type="datetimeFigureOut">
              <a:rPr lang="en-NL" smtClean="0"/>
              <a:t>13/05/2024</a:t>
            </a:fld>
            <a:endParaRPr lang="en-NL"/>
          </a:p>
        </p:txBody>
      </p:sp>
      <p:sp>
        <p:nvSpPr>
          <p:cNvPr id="15" name="Tijdelijke aanduiding voor tekst 8">
            <a:extLst>
              <a:ext uri="{FF2B5EF4-FFF2-40B4-BE49-F238E27FC236}">
                <a16:creationId xmlns:a16="http://schemas.microsoft.com/office/drawing/2014/main" id="{FBEEEA74-3B30-D640-899F-36953B941D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6244" y="6155901"/>
            <a:ext cx="5590895" cy="399492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lang="nl-NL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 algn="r"/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footer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115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75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left, text r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6BA2A577-21F1-7046-AA42-DF49AEC8BCF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36463" y="371476"/>
            <a:ext cx="7559293" cy="560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Click icon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219C4ACB-0E7C-2E49-975D-15A9366B7B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39098" y="371475"/>
            <a:ext cx="3615819" cy="1080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299" b="1" i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82AB650-E7FC-9C49-B3D3-F486696077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39097" y="1627632"/>
            <a:ext cx="3616441" cy="4349656"/>
          </a:xfrm>
          <a:prstGeom prst="rect">
            <a:avLst/>
          </a:prstGeom>
        </p:spPr>
        <p:txBody>
          <a:bodyPr bIns="0" anchor="b" anchorCtr="0"/>
          <a:lstStyle>
            <a:lvl1pPr marL="0" marR="0" indent="0" algn="l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None/>
              <a:tabLst/>
              <a:defRPr lang="nl-NL" sz="2199" b="0" i="0" smtClean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Pos mos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ulpa</a:t>
            </a:r>
            <a:r>
              <a:rPr lang="nl-NL" dirty="0"/>
              <a:t> </a:t>
            </a:r>
            <a:r>
              <a:rPr lang="nl-NL" dirty="0" err="1"/>
              <a:t>vitas</a:t>
            </a:r>
            <a:br>
              <a:rPr lang="nl-NL" dirty="0"/>
            </a:br>
            <a:r>
              <a:rPr lang="nl-NL" dirty="0" err="1"/>
              <a:t>Volor</a:t>
            </a:r>
            <a:r>
              <a:rPr lang="nl-NL" dirty="0"/>
              <a:t> a ad et ut </a:t>
            </a:r>
            <a:r>
              <a:rPr lang="nl-NL" dirty="0" err="1"/>
              <a:t>eum</a:t>
            </a:r>
            <a:r>
              <a:rPr lang="nl-NL" dirty="0"/>
              <a:t> se pos mos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ulpa</a:t>
            </a:r>
            <a:r>
              <a:rPr lang="nl-NL" dirty="0"/>
              <a:t> </a:t>
            </a:r>
            <a:r>
              <a:rPr lang="nl-NL" dirty="0" err="1"/>
              <a:t>vitas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quia</a:t>
            </a:r>
            <a:r>
              <a:rPr lang="nl-NL" dirty="0"/>
              <a:t> </a:t>
            </a:r>
            <a:r>
              <a:rPr lang="nl-NL" dirty="0" err="1"/>
              <a:t>doluptioMolorepudit</a:t>
            </a:r>
            <a:r>
              <a:rPr lang="nl-NL" dirty="0"/>
              <a:t> </a:t>
            </a:r>
            <a:r>
              <a:rPr lang="nl-NL" dirty="0" err="1"/>
              <a:t>ressimus</a:t>
            </a:r>
            <a:r>
              <a:rPr lang="nl-NL" dirty="0"/>
              <a:t> </a:t>
            </a:r>
            <a:r>
              <a:rPr lang="nl-NL" dirty="0" err="1"/>
              <a:t>exeri</a:t>
            </a:r>
            <a:r>
              <a:rPr lang="nl-NL" dirty="0"/>
              <a:t> </a:t>
            </a:r>
            <a:r>
              <a:rPr lang="nl-NL" dirty="0" err="1"/>
              <a:t>nus</a:t>
            </a:r>
            <a:r>
              <a:rPr lang="nl-NL" dirty="0"/>
              <a:t> et </a:t>
            </a:r>
            <a:r>
              <a:rPr lang="nl-NL" dirty="0" err="1"/>
              <a:t>ipiendaMos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ulpa</a:t>
            </a:r>
            <a:r>
              <a:rPr lang="nl-NL" dirty="0"/>
              <a:t> </a:t>
            </a:r>
            <a:r>
              <a:rPr lang="nl-NL" dirty="0" err="1"/>
              <a:t>vitas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quia</a:t>
            </a:r>
            <a:r>
              <a:rPr lang="nl-NL" dirty="0"/>
              <a:t> </a:t>
            </a:r>
            <a:r>
              <a:rPr lang="nl-NL" dirty="0" err="1"/>
              <a:t>doluptio</a:t>
            </a:r>
            <a:r>
              <a:rPr lang="nl-NL" dirty="0"/>
              <a:t> </a:t>
            </a:r>
            <a:r>
              <a:rPr lang="nl-NL" dirty="0" err="1"/>
              <a:t>iduciis</a:t>
            </a:r>
            <a:r>
              <a:rPr lang="nl-NL" dirty="0"/>
              <a:t> </a:t>
            </a:r>
            <a:r>
              <a:rPr lang="nl-NL" dirty="0" err="1"/>
              <a:t>sedis</a:t>
            </a:r>
            <a:r>
              <a:rPr lang="nl-NL" dirty="0"/>
              <a:t> </a:t>
            </a:r>
            <a:r>
              <a:rPr lang="nl-NL" dirty="0" err="1"/>
              <a:t>sitat</a:t>
            </a:r>
            <a:r>
              <a:rPr lang="nl-NL" dirty="0"/>
              <a:t> es </a:t>
            </a:r>
            <a:r>
              <a:rPr lang="nl-NL" dirty="0" err="1"/>
              <a:t>nihition</a:t>
            </a:r>
            <a:r>
              <a:rPr lang="nl-NL" dirty="0"/>
              <a:t> </a:t>
            </a:r>
            <a:r>
              <a:rPr lang="nl-NL" dirty="0" err="1"/>
              <a:t>nonsecturi</a:t>
            </a:r>
            <a:r>
              <a:rPr lang="nl-NL" dirty="0"/>
              <a:t> </a:t>
            </a:r>
            <a:r>
              <a:rPr lang="nl-NL" dirty="0" err="1"/>
              <a:t>officidis</a:t>
            </a:r>
            <a:r>
              <a:rPr lang="nl-NL" dirty="0"/>
              <a:t> ex et que </a:t>
            </a:r>
            <a:r>
              <a:rPr lang="nl-NL" dirty="0" err="1"/>
              <a:t>esect</a:t>
            </a:r>
            <a:r>
              <a:rPr lang="nl-NL" dirty="0"/>
              <a:t>. &lt;Max. 40 </a:t>
            </a:r>
            <a:r>
              <a:rPr lang="nl-NL" dirty="0" err="1"/>
              <a:t>words</a:t>
            </a:r>
            <a:r>
              <a:rPr lang="nl-NL" dirty="0"/>
              <a:t>&gt;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79633EF-C855-C247-A6D6-B10D673F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1019" y="6153579"/>
            <a:ext cx="636561" cy="3744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" panose="020B0606030504020204" pitchFamily="34" charset="0"/>
                <a:cs typeface="Open Sans Light" panose="020B0306030504020204" pitchFamily="34" charset="0"/>
              </a:defRPr>
            </a:lvl1pPr>
          </a:lstStyle>
          <a:p>
            <a:fld id="{985D0B2D-BF77-A84D-BB14-0CABE7DB83B1}" type="slidenum">
              <a:rPr lang="en-NL" smtClean="0"/>
              <a:t>‹#›</a:t>
            </a:fld>
            <a:endParaRPr lang="en-NL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38FE581-1476-C844-A870-C48CF02A864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305099" y="6157899"/>
            <a:ext cx="835920" cy="37008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" panose="020B0606030504020204" pitchFamily="34" charset="0"/>
                <a:cs typeface="Open Sans Light" panose="020B0306030504020204" pitchFamily="34" charset="0"/>
              </a:defRPr>
            </a:lvl1pPr>
          </a:lstStyle>
          <a:p>
            <a:fld id="{36659775-6C1A-1243-8382-ABB3D4DC6BEB}" type="datetimeFigureOut">
              <a:rPr lang="en-NL" smtClean="0"/>
              <a:t>13/05/2024</a:t>
            </a:fld>
            <a:endParaRPr lang="en-NL"/>
          </a:p>
        </p:txBody>
      </p:sp>
      <p:sp>
        <p:nvSpPr>
          <p:cNvPr id="14" name="Tijdelijke aanduiding voor tekst 8">
            <a:extLst>
              <a:ext uri="{FF2B5EF4-FFF2-40B4-BE49-F238E27FC236}">
                <a16:creationId xmlns:a16="http://schemas.microsoft.com/office/drawing/2014/main" id="{BC18BE63-53BB-C14A-8FB9-1F3D271312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83664" y="6155901"/>
            <a:ext cx="5903475" cy="399492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lang="nl-NL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 algn="r"/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footer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0158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75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screen imag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6BA2A577-21F1-7046-AA42-DF49AEC8BCF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36463" y="368300"/>
            <a:ext cx="11519074" cy="612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Click icon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453596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75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screen image + caption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6BA2A577-21F1-7046-AA42-DF49AEC8BCF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36463" y="368300"/>
            <a:ext cx="11519074" cy="55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Click icon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644E85E-CA6A-F844-A413-BC9479C4FF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6463" y="5948301"/>
            <a:ext cx="11519075" cy="541399"/>
          </a:xfrm>
          <a:prstGeom prst="rect">
            <a:avLst/>
          </a:prstGeom>
        </p:spPr>
        <p:txBody>
          <a:bodyPr lIns="0" bIns="0" anchor="b" anchorCtr="0"/>
          <a:lstStyle>
            <a:lvl1pPr marL="0" marR="0" indent="0" algn="l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1200" b="0" i="0" smtClean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 err="1"/>
              <a:t>Itasita</a:t>
            </a:r>
            <a:r>
              <a:rPr lang="nl-NL" dirty="0"/>
              <a:t> </a:t>
            </a:r>
            <a:r>
              <a:rPr lang="nl-NL" dirty="0" err="1"/>
              <a:t>sima</a:t>
            </a:r>
            <a:r>
              <a:rPr lang="nl-NL" dirty="0"/>
              <a:t> </a:t>
            </a:r>
            <a:r>
              <a:rPr lang="nl-NL" dirty="0" err="1"/>
              <a:t>dolor</a:t>
            </a:r>
            <a:r>
              <a:rPr lang="nl-NL" dirty="0"/>
              <a:t> min </a:t>
            </a:r>
            <a:r>
              <a:rPr lang="nl-NL" dirty="0" err="1"/>
              <a:t>evellor</a:t>
            </a:r>
            <a:r>
              <a:rPr lang="nl-NL" dirty="0"/>
              <a:t> </a:t>
            </a:r>
            <a:r>
              <a:rPr lang="nl-NL" dirty="0" err="1"/>
              <a:t>ratum</a:t>
            </a:r>
            <a:r>
              <a:rPr lang="nl-NL" dirty="0"/>
              <a:t> </a:t>
            </a:r>
            <a:r>
              <a:rPr lang="nl-NL" dirty="0" err="1"/>
              <a:t>laciis</a:t>
            </a:r>
            <a:r>
              <a:rPr lang="nl-NL" dirty="0"/>
              <a:t> et </a:t>
            </a:r>
            <a:r>
              <a:rPr lang="nl-NL" dirty="0" err="1"/>
              <a:t>quam</a:t>
            </a:r>
            <a:r>
              <a:rPr lang="nl-NL" dirty="0"/>
              <a:t> </a:t>
            </a:r>
            <a:r>
              <a:rPr lang="nl-NL" dirty="0" err="1"/>
              <a:t>voluptat</a:t>
            </a:r>
            <a:r>
              <a:rPr lang="nl-NL" dirty="0"/>
              <a:t> ut </a:t>
            </a:r>
            <a:r>
              <a:rPr lang="nl-NL" dirty="0" err="1"/>
              <a:t>lanis</a:t>
            </a:r>
            <a:r>
              <a:rPr lang="nl-NL" dirty="0"/>
              <a:t> </a:t>
            </a:r>
            <a:r>
              <a:rPr lang="nl-NL" dirty="0" err="1"/>
              <a:t>nit</a:t>
            </a:r>
            <a:r>
              <a:rPr lang="nl-NL" dirty="0"/>
              <a:t>, </a:t>
            </a:r>
            <a:r>
              <a:rPr lang="nl-NL" dirty="0" err="1"/>
              <a:t>eium</a:t>
            </a:r>
            <a:r>
              <a:rPr lang="nl-NL" dirty="0"/>
              <a:t> </a:t>
            </a:r>
            <a:r>
              <a:rPr lang="nl-NL" dirty="0" err="1"/>
              <a:t>quidus</a:t>
            </a:r>
            <a:r>
              <a:rPr lang="nl-NL" dirty="0"/>
              <a:t>, </a:t>
            </a:r>
            <a:r>
              <a:rPr lang="nl-NL" dirty="0" err="1"/>
              <a:t>quas</a:t>
            </a:r>
            <a:r>
              <a:rPr lang="nl-NL" dirty="0"/>
              <a:t> </a:t>
            </a:r>
            <a:r>
              <a:rPr lang="nl-NL" dirty="0" err="1"/>
              <a:t>nobis</a:t>
            </a:r>
            <a:r>
              <a:rPr lang="nl-NL" dirty="0"/>
              <a:t> </a:t>
            </a:r>
            <a:r>
              <a:rPr lang="nl-NL" dirty="0" err="1"/>
              <a:t>inusam</a:t>
            </a:r>
            <a:r>
              <a:rPr lang="nl-NL" dirty="0"/>
              <a:t> </a:t>
            </a:r>
            <a:r>
              <a:rPr lang="nl-NL" dirty="0" err="1"/>
              <a:t>cuptate</a:t>
            </a:r>
            <a:r>
              <a:rPr lang="nl-NL" dirty="0"/>
              <a:t> </a:t>
            </a:r>
            <a:r>
              <a:rPr lang="nl-NL" dirty="0" err="1"/>
              <a:t>mper</a:t>
            </a:r>
            <a:r>
              <a:rPr lang="nl-NL" dirty="0"/>
              <a:t> </a:t>
            </a:r>
            <a:r>
              <a:rPr lang="nl-NL" dirty="0" err="1"/>
              <a:t>nobit</a:t>
            </a:r>
            <a:r>
              <a:rPr lang="nl-NL" dirty="0"/>
              <a:t> hit </a:t>
            </a:r>
            <a:r>
              <a:rPr lang="nl-NL" dirty="0" err="1"/>
              <a:t>eliquam</a:t>
            </a:r>
            <a:r>
              <a:rPr lang="nl-NL" dirty="0"/>
              <a:t> </a:t>
            </a:r>
            <a:r>
              <a:rPr lang="nl-NL" dirty="0" err="1"/>
              <a:t>cori</a:t>
            </a:r>
            <a:r>
              <a:rPr lang="nl-NL" dirty="0"/>
              <a:t> </a:t>
            </a:r>
            <a:r>
              <a:rPr lang="nl-NL" dirty="0" err="1"/>
              <a:t>voloreicid</a:t>
            </a:r>
            <a:r>
              <a:rPr lang="nl-NL" dirty="0"/>
              <a:t> </a:t>
            </a:r>
            <a:r>
              <a:rPr lang="nl-NL" dirty="0" err="1"/>
              <a:t>mil</a:t>
            </a:r>
            <a:r>
              <a:rPr lang="nl-NL" dirty="0"/>
              <a:t> </a:t>
            </a:r>
            <a:r>
              <a:rPr lang="nl-NL" dirty="0" err="1"/>
              <a:t>minihilis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milit</a:t>
            </a:r>
            <a:r>
              <a:rPr lang="nl-NL" dirty="0"/>
              <a:t> es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eicatet</a:t>
            </a:r>
            <a:r>
              <a:rPr lang="nl-NL" dirty="0"/>
              <a:t> ad mi, </a:t>
            </a:r>
            <a:r>
              <a:rPr lang="nl-NL" dirty="0" err="1"/>
              <a:t>unt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dionseq</a:t>
            </a:r>
            <a:r>
              <a:rPr lang="nl-NL" dirty="0"/>
              <a:t> </a:t>
            </a:r>
            <a:r>
              <a:rPr lang="nl-NL" dirty="0" err="1"/>
              <a:t>uatusae</a:t>
            </a:r>
            <a:r>
              <a:rPr lang="nl-NL" dirty="0"/>
              <a:t> </a:t>
            </a:r>
            <a:r>
              <a:rPr lang="nl-NL" dirty="0" err="1"/>
              <a:t>verferf</a:t>
            </a:r>
            <a:r>
              <a:rPr lang="nl-NL" dirty="0"/>
              <a:t> </a:t>
            </a:r>
            <a:r>
              <a:rPr lang="nl-NL" dirty="0" err="1"/>
              <a:t>erumquunt</a:t>
            </a:r>
            <a:r>
              <a:rPr lang="nl-NL" dirty="0"/>
              <a:t>. &lt; Max. 40 </a:t>
            </a:r>
            <a:r>
              <a:rPr lang="nl-NL" dirty="0" err="1"/>
              <a:t>words</a:t>
            </a:r>
            <a:r>
              <a:rPr lang="nl-NL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584648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75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9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126" rtl="0" eaLnBrk="1" latinLnBrk="0" hangingPunct="1">
        <a:spcBef>
          <a:spcPct val="0"/>
        </a:spcBef>
        <a:buNone/>
        <a:defRPr sz="2099" b="0" i="0" kern="1200">
          <a:solidFill>
            <a:schemeClr val="tx1"/>
          </a:solidFill>
          <a:latin typeface="Merriweather Regular" panose="02060503050406030704" pitchFamily="18" charset="77"/>
          <a:ea typeface="+mj-ea"/>
          <a:cs typeface="+mj-cs"/>
        </a:defRPr>
      </a:lvl1pPr>
    </p:titleStyle>
    <p:bodyStyle>
      <a:lvl1pPr marL="0" indent="0" algn="l" defTabSz="914126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0" indent="0" algn="l" defTabSz="914126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1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269919" indent="-269919" algn="l" defTabSz="914126" rtl="0" eaLnBrk="1" latinLnBrk="0" hangingPunct="1">
        <a:lnSpc>
          <a:spcPct val="110000"/>
        </a:lnSpc>
        <a:spcBef>
          <a:spcPts val="2099"/>
        </a:spcBef>
        <a:buFont typeface="Verdana" pitchFamily="34" charset="0"/>
        <a:buChar char="•"/>
        <a:defRPr sz="1600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269919" indent="-269919" algn="l" defTabSz="914126" rtl="0" eaLnBrk="1" latinLnBrk="0" hangingPunct="1">
        <a:lnSpc>
          <a:spcPct val="110000"/>
        </a:lnSpc>
        <a:spcBef>
          <a:spcPts val="2099"/>
        </a:spcBef>
        <a:buFont typeface="Verdana" pitchFamily="34" charset="0"/>
        <a:buChar char="•"/>
        <a:defRPr sz="1600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809757" indent="-269919" algn="l" defTabSz="914126" rtl="0" eaLnBrk="1" latinLnBrk="0" hangingPunct="1">
        <a:lnSpc>
          <a:spcPct val="110000"/>
        </a:lnSpc>
        <a:spcBef>
          <a:spcPts val="0"/>
        </a:spcBef>
        <a:buFont typeface="Verdana" pitchFamily="34" charset="0"/>
        <a:buChar char="–"/>
        <a:defRPr sz="1600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3846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customXml" Target="../ink/ink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customXml" Target="../ink/ink5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thuroldeman/PlioMIP2-ENSO-teleconnection/tree/main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80712B-EDA2-86C9-3C19-7FF5421BFC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L" sz="1600" dirty="0"/>
              <a:t>Arthur Oldeman – ESM meeting 14 may 2024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DF991-0C55-4FD2-51B0-5CD03B9B01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D1756B-B72C-F4D3-7078-D618D2B0E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Dealing with non-CMIP ensembles</a:t>
            </a:r>
            <a:br>
              <a:rPr lang="en-NL" dirty="0"/>
            </a:br>
            <a:br>
              <a:rPr lang="en-NL" dirty="0"/>
            </a:br>
            <a:r>
              <a:rPr lang="en-NL" sz="2800" dirty="0"/>
              <a:t>Some tips and tricks resulting from ~4.5 years of struggles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500DB7-CD77-DB46-9BD4-B7BD8E8F82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7645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57EB-A844-12E1-9F23-9B9A83A8D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719" y="439172"/>
            <a:ext cx="7557707" cy="1253617"/>
          </a:xfrm>
        </p:spPr>
        <p:txBody>
          <a:bodyPr/>
          <a:lstStyle/>
          <a:p>
            <a:r>
              <a:rPr lang="en-NL" dirty="0"/>
              <a:t>Step 2: (pre-)processing and standardization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15631-7FD7-7412-8CEF-812C7A60B3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1490" y="1383793"/>
            <a:ext cx="9145510" cy="4772108"/>
          </a:xfrm>
        </p:spPr>
        <p:txBody>
          <a:bodyPr/>
          <a:lstStyle/>
          <a:p>
            <a:r>
              <a:rPr lang="en-NL" dirty="0"/>
              <a:t>Some (small / annoying) issues: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dirty="0"/>
              <a:t>Very different file names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dirty="0"/>
              <a:t>Same variables in different units (precipitation in mm/day or m/s or kg/m/s)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dirty="0"/>
              <a:t>Naming conventions not the same (</a:t>
            </a:r>
            <a:r>
              <a:rPr lang="en-NL" i="1" dirty="0"/>
              <a:t>lat</a:t>
            </a:r>
            <a:r>
              <a:rPr lang="en-NL" dirty="0"/>
              <a:t> or </a:t>
            </a:r>
            <a:r>
              <a:rPr lang="en-NL" i="1" dirty="0"/>
              <a:t>latitude</a:t>
            </a:r>
            <a:r>
              <a:rPr lang="en-NL" dirty="0"/>
              <a:t>, </a:t>
            </a:r>
            <a:r>
              <a:rPr lang="en-NL" i="1" dirty="0"/>
              <a:t>time</a:t>
            </a:r>
            <a:r>
              <a:rPr lang="en-NL" dirty="0"/>
              <a:t> or </a:t>
            </a:r>
            <a:r>
              <a:rPr lang="en-NL" i="1" dirty="0"/>
              <a:t>month</a:t>
            </a:r>
            <a:r>
              <a:rPr lang="en-NL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dirty="0"/>
              <a:t>Time not the same (model years different + monthly mean timed in 15jan or 1feb)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L</a:t>
            </a:r>
            <a:r>
              <a:rPr lang="en-NL" dirty="0"/>
              <a:t>at, lon grid not the same (might require regridding)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dirty="0"/>
              <a:t>Concat yearly files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dirty="0"/>
              <a:t>Total precip not always output (convective + large-scale)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4C01C-2226-113B-04AE-CA976C69F6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580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57EB-A844-12E1-9F23-9B9A83A8D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719" y="439172"/>
            <a:ext cx="7557707" cy="1253617"/>
          </a:xfrm>
        </p:spPr>
        <p:txBody>
          <a:bodyPr/>
          <a:lstStyle/>
          <a:p>
            <a:r>
              <a:rPr lang="en-NL" dirty="0"/>
              <a:t>Step 2: (pre-)processing and standardization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15631-7FD7-7412-8CEF-812C7A60B3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629" y="1538291"/>
            <a:ext cx="6214342" cy="4772108"/>
          </a:xfrm>
        </p:spPr>
        <p:txBody>
          <a:bodyPr/>
          <a:lstStyle/>
          <a:p>
            <a:r>
              <a:rPr lang="en-US" dirty="0"/>
              <a:t>What I used to do (</a:t>
            </a:r>
            <a:r>
              <a:rPr lang="en-NL" dirty="0"/>
              <a:t>Do not try this at home</a:t>
            </a:r>
            <a:r>
              <a:rPr lang="en-US" dirty="0"/>
              <a:t>):</a:t>
            </a:r>
          </a:p>
          <a:p>
            <a:r>
              <a:rPr lang="en-US" dirty="0"/>
              <a:t>Loads of if statements</a:t>
            </a:r>
          </a:p>
          <a:p>
            <a:endParaRPr lang="en-US" dirty="0"/>
          </a:p>
          <a:p>
            <a:r>
              <a:rPr lang="en-US" dirty="0"/>
              <a:t>If model A: do </a:t>
            </a:r>
            <a:r>
              <a:rPr lang="en-US" dirty="0" err="1"/>
              <a:t>ds.lat</a:t>
            </a:r>
            <a:r>
              <a:rPr lang="en-US" dirty="0"/>
              <a:t>&gt;xxx</a:t>
            </a:r>
          </a:p>
          <a:p>
            <a:r>
              <a:rPr lang="en-US" dirty="0" err="1"/>
              <a:t>Elif</a:t>
            </a:r>
            <a:r>
              <a:rPr lang="en-US" dirty="0"/>
              <a:t> model B: do </a:t>
            </a:r>
            <a:r>
              <a:rPr lang="en-US" dirty="0" err="1"/>
              <a:t>ds.latitude</a:t>
            </a:r>
            <a:r>
              <a:rPr lang="en-US" dirty="0"/>
              <a:t>&gt;xxx</a:t>
            </a:r>
          </a:p>
          <a:p>
            <a:endParaRPr lang="en-NL" dirty="0"/>
          </a:p>
          <a:p>
            <a:r>
              <a:rPr lang="en-US" dirty="0"/>
              <a:t>NOT recommended!</a:t>
            </a:r>
          </a:p>
          <a:p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4C01C-2226-113B-04AE-CA976C69F6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4C0DE41-991D-A1A0-0FF4-C487155B5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508" y="2111829"/>
            <a:ext cx="5828095" cy="412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0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57EB-A844-12E1-9F23-9B9A83A8D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719" y="439172"/>
            <a:ext cx="7557707" cy="1253617"/>
          </a:xfrm>
        </p:spPr>
        <p:txBody>
          <a:bodyPr/>
          <a:lstStyle/>
          <a:p>
            <a:r>
              <a:rPr lang="en-NL" dirty="0"/>
              <a:t>Step 2: (pre-)processing and standardization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15631-7FD7-7412-8CEF-812C7A60B3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629" y="1538291"/>
            <a:ext cx="6214342" cy="4772108"/>
          </a:xfrm>
        </p:spPr>
        <p:txBody>
          <a:bodyPr/>
          <a:lstStyle/>
          <a:p>
            <a:r>
              <a:rPr lang="en-US" dirty="0"/>
              <a:t>Now: standardize the data BEFORE analysis. </a:t>
            </a:r>
          </a:p>
          <a:p>
            <a:endParaRPr lang="en-US" dirty="0"/>
          </a:p>
          <a:p>
            <a:r>
              <a:rPr lang="en-US" dirty="0"/>
              <a:t>Including: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Renaming coordinates and variables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Normalise</a:t>
            </a:r>
            <a:r>
              <a:rPr lang="en-US" dirty="0"/>
              <a:t> variable to 1 consistent unit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Give a ‘dummy’ time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Resave with same file naming convention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4C01C-2226-113B-04AE-CA976C69F6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9901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57EB-A844-12E1-9F23-9B9A83A8D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719" y="439172"/>
            <a:ext cx="7557707" cy="1253617"/>
          </a:xfrm>
        </p:spPr>
        <p:txBody>
          <a:bodyPr/>
          <a:lstStyle/>
          <a:p>
            <a:r>
              <a:rPr lang="en-NL" dirty="0"/>
              <a:t>Step 2: (pre-)processing and standardization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15631-7FD7-7412-8CEF-812C7A60B3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629" y="1066800"/>
            <a:ext cx="6214342" cy="524359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Example: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4C01C-2226-113B-04AE-CA976C69F6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0C83C7E-4F1A-FE23-D0BD-25046AA5C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647" y="976866"/>
            <a:ext cx="6501492" cy="54234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97EFCB9-E197-B3B9-7D90-808A9A9473BF}"/>
              </a:ext>
            </a:extLst>
          </p:cNvPr>
          <p:cNvSpPr/>
          <p:nvPr/>
        </p:nvSpPr>
        <p:spPr>
          <a:xfrm>
            <a:off x="3385646" y="976866"/>
            <a:ext cx="1708868" cy="1041285"/>
          </a:xfrm>
          <a:prstGeom prst="rect">
            <a:avLst/>
          </a:prstGeom>
          <a:solidFill>
            <a:srgbClr val="FFCD00">
              <a:alpha val="30980"/>
            </a:srgb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6CDF11-3E37-DAD8-33B9-6BB0CAEE7EAE}"/>
              </a:ext>
            </a:extLst>
          </p:cNvPr>
          <p:cNvSpPr/>
          <p:nvPr/>
        </p:nvSpPr>
        <p:spPr>
          <a:xfrm>
            <a:off x="3516276" y="2944668"/>
            <a:ext cx="5903475" cy="865332"/>
          </a:xfrm>
          <a:prstGeom prst="rect">
            <a:avLst/>
          </a:prstGeom>
          <a:solidFill>
            <a:srgbClr val="FFCD00">
              <a:alpha val="30980"/>
            </a:srgb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86204B-AF81-BAAD-629F-7E81ED09CCAB}"/>
              </a:ext>
            </a:extLst>
          </p:cNvPr>
          <p:cNvSpPr/>
          <p:nvPr/>
        </p:nvSpPr>
        <p:spPr>
          <a:xfrm>
            <a:off x="3516276" y="3831452"/>
            <a:ext cx="4081953" cy="399492"/>
          </a:xfrm>
          <a:prstGeom prst="rect">
            <a:avLst/>
          </a:prstGeom>
          <a:solidFill>
            <a:srgbClr val="FFCD00">
              <a:alpha val="30980"/>
            </a:srgb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B4909F-3268-CFA9-A67E-5FB0CF1F5362}"/>
              </a:ext>
            </a:extLst>
          </p:cNvPr>
          <p:cNvSpPr/>
          <p:nvPr/>
        </p:nvSpPr>
        <p:spPr>
          <a:xfrm>
            <a:off x="3516276" y="4101236"/>
            <a:ext cx="5573295" cy="1298078"/>
          </a:xfrm>
          <a:prstGeom prst="rect">
            <a:avLst/>
          </a:prstGeom>
          <a:solidFill>
            <a:srgbClr val="FFCD00">
              <a:alpha val="30980"/>
            </a:srgb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DD17E8-2C12-E334-BFAE-122443FF2C75}"/>
              </a:ext>
            </a:extLst>
          </p:cNvPr>
          <p:cNvSpPr/>
          <p:nvPr/>
        </p:nvSpPr>
        <p:spPr>
          <a:xfrm>
            <a:off x="3516276" y="5529943"/>
            <a:ext cx="6291753" cy="808769"/>
          </a:xfrm>
          <a:prstGeom prst="rect">
            <a:avLst/>
          </a:prstGeom>
          <a:solidFill>
            <a:srgbClr val="FFCD00">
              <a:alpha val="30980"/>
            </a:srgb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166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57EB-A844-12E1-9F23-9B9A83A8D3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Step 2: (pre-)processing and standardization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15631-7FD7-7412-8CEF-812C7A60B3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147" y="2242457"/>
            <a:ext cx="7557707" cy="3651452"/>
          </a:xfrm>
        </p:spPr>
        <p:txBody>
          <a:bodyPr/>
          <a:lstStyle/>
          <a:p>
            <a:r>
              <a:rPr lang="en-US" dirty="0"/>
              <a:t>Standardization saves me time in analysis! And makes for cleaner codes.</a:t>
            </a:r>
          </a:p>
          <a:p>
            <a:endParaRPr lang="en-US" dirty="0"/>
          </a:p>
          <a:p>
            <a:r>
              <a:rPr lang="en-US" dirty="0"/>
              <a:t>But… </a:t>
            </a:r>
          </a:p>
          <a:p>
            <a:endParaRPr lang="en-US" dirty="0"/>
          </a:p>
          <a:p>
            <a:r>
              <a:rPr lang="en-US" dirty="0"/>
              <a:t>standardizing still costs me and every other researcher using the data time that could have been saved by a clearer protocol (or: groups actually following protocol) for providing/naming the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4C01C-2226-113B-04AE-CA976C69F6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926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57EB-A844-12E1-9F23-9B9A83A8D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344" y="964091"/>
            <a:ext cx="7557707" cy="1253617"/>
          </a:xfrm>
        </p:spPr>
        <p:txBody>
          <a:bodyPr/>
          <a:lstStyle/>
          <a:p>
            <a:r>
              <a:rPr lang="en-NL" dirty="0"/>
              <a:t>NOT Step 2: regridding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15631-7FD7-7412-8CEF-812C7A60B3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0344" y="2046514"/>
            <a:ext cx="8024283" cy="3847395"/>
          </a:xfrm>
        </p:spPr>
        <p:txBody>
          <a:bodyPr/>
          <a:lstStyle/>
          <a:p>
            <a:r>
              <a:rPr lang="en-US" dirty="0"/>
              <a:t>What I (learnt to) not do here is: </a:t>
            </a:r>
            <a:r>
              <a:rPr lang="en-US" dirty="0" err="1"/>
              <a:t>regridding</a:t>
            </a:r>
            <a:endParaRPr lang="en-US" dirty="0"/>
          </a:p>
          <a:p>
            <a:r>
              <a:rPr lang="en-US" dirty="0"/>
              <a:t>Why not?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Regridding</a:t>
            </a:r>
            <a:r>
              <a:rPr lang="en-US" dirty="0"/>
              <a:t> should ideally be done at the latest stage possible, i.e. just before you want to compute an ensemble mean to plot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Regridding</a:t>
            </a:r>
            <a:r>
              <a:rPr lang="en-US" dirty="0"/>
              <a:t>/interpolation can smooth out spatial variations and local extremes (but also suppress certain unreliable </a:t>
            </a:r>
            <a:r>
              <a:rPr lang="en-US" dirty="0" err="1"/>
              <a:t>gridbox</a:t>
            </a:r>
            <a:r>
              <a:rPr lang="en-US" dirty="0"/>
              <a:t> scale features)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Ultimately you change your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4C01C-2226-113B-04AE-CA976C69F6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EAFCA4D-E269-D5B4-1006-6E8F2144A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672" y="705022"/>
            <a:ext cx="6832600" cy="1079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5C90216-DDB8-EEB0-D65A-FEAD4FBEF0BD}"/>
                  </a:ext>
                </a:extLst>
              </p14:cNvPr>
              <p14:cNvContentPartPr/>
              <p14:nvPr/>
            </p14:nvContentPartPr>
            <p14:xfrm>
              <a:off x="5878920" y="921600"/>
              <a:ext cx="5713200" cy="29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5C90216-DDB8-EEB0-D65A-FEAD4FBEF0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88920" y="741960"/>
                <a:ext cx="589284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1501D87-F47C-8A5D-FBAF-47EDB01FA2A2}"/>
                  </a:ext>
                </a:extLst>
              </p14:cNvPr>
              <p14:cNvContentPartPr/>
              <p14:nvPr/>
            </p14:nvContentPartPr>
            <p14:xfrm>
              <a:off x="5331720" y="1276200"/>
              <a:ext cx="1550880" cy="15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1501D87-F47C-8A5D-FBAF-47EDB01FA2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41720" y="1096200"/>
                <a:ext cx="1730520" cy="37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083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57EB-A844-12E1-9F23-9B9A83A8D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344" y="964091"/>
            <a:ext cx="7557707" cy="1253617"/>
          </a:xfrm>
        </p:spPr>
        <p:txBody>
          <a:bodyPr/>
          <a:lstStyle/>
          <a:p>
            <a:r>
              <a:rPr lang="en-NL" dirty="0"/>
              <a:t>NOT Step 2: regridding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15631-7FD7-7412-8CEF-812C7A60B3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0344" y="2046514"/>
            <a:ext cx="9656532" cy="3847395"/>
          </a:xfrm>
        </p:spPr>
        <p:txBody>
          <a:bodyPr/>
          <a:lstStyle/>
          <a:p>
            <a:r>
              <a:rPr lang="en-US" dirty="0"/>
              <a:t>What I (learnt to) not do here is: </a:t>
            </a:r>
            <a:r>
              <a:rPr lang="en-US" dirty="0" err="1"/>
              <a:t>regridding</a:t>
            </a:r>
            <a:endParaRPr lang="en-US" dirty="0"/>
          </a:p>
          <a:p>
            <a:r>
              <a:rPr lang="en-US" dirty="0"/>
              <a:t>Why not?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Relevant since PlioMIP2 has varying </a:t>
            </a:r>
            <a:r>
              <a:rPr lang="en-US" dirty="0" err="1"/>
              <a:t>ocn</a:t>
            </a:r>
            <a:r>
              <a:rPr lang="en-US" dirty="0"/>
              <a:t>/atm resolution (roughly ranging from 1x1deg to 3.5x3.5deg!)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some analyses, I need an area-averaged time series (El Nino index). Then, </a:t>
            </a:r>
            <a:r>
              <a:rPr lang="en-US" dirty="0" err="1"/>
              <a:t>regridding</a:t>
            </a:r>
            <a:r>
              <a:rPr lang="en-US" dirty="0"/>
              <a:t> is not necessary and can only introduce unnecessary biases.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Ok.. Must admit: OK for atm (rectangular), </a:t>
            </a:r>
            <a:r>
              <a:rPr lang="en-US" dirty="0" err="1"/>
              <a:t>ocn</a:t>
            </a:r>
            <a:r>
              <a:rPr lang="en-US" dirty="0"/>
              <a:t> more challenging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4C01C-2226-113B-04AE-CA976C69F6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EAFCA4D-E269-D5B4-1006-6E8F2144A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672" y="705022"/>
            <a:ext cx="6832600" cy="1079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5C90216-DDB8-EEB0-D65A-FEAD4FBEF0BD}"/>
                  </a:ext>
                </a:extLst>
              </p14:cNvPr>
              <p14:cNvContentPartPr/>
              <p14:nvPr/>
            </p14:nvContentPartPr>
            <p14:xfrm>
              <a:off x="5878920" y="921600"/>
              <a:ext cx="5713200" cy="29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5C90216-DDB8-EEB0-D65A-FEAD4FBEF0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88920" y="741960"/>
                <a:ext cx="589284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1501D87-F47C-8A5D-FBAF-47EDB01FA2A2}"/>
                  </a:ext>
                </a:extLst>
              </p14:cNvPr>
              <p14:cNvContentPartPr/>
              <p14:nvPr/>
            </p14:nvContentPartPr>
            <p14:xfrm>
              <a:off x="5331720" y="1276200"/>
              <a:ext cx="1550880" cy="15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1501D87-F47C-8A5D-FBAF-47EDB01FA2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41720" y="1096200"/>
                <a:ext cx="1730520" cy="37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484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07" end="3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3B6D-C037-6F8F-5B4E-40347631A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5633" y="2715105"/>
            <a:ext cx="7557707" cy="1253617"/>
          </a:xfrm>
        </p:spPr>
        <p:txBody>
          <a:bodyPr/>
          <a:lstStyle/>
          <a:p>
            <a:r>
              <a:rPr lang="en-NL" dirty="0"/>
              <a:t>Ok, now we standardized the data. </a:t>
            </a:r>
            <a:br>
              <a:rPr lang="en-NL" dirty="0"/>
            </a:br>
            <a:br>
              <a:rPr lang="en-NL" dirty="0"/>
            </a:br>
            <a:r>
              <a:rPr lang="en-NL" dirty="0"/>
              <a:t>Now we can analyze it!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25ED1-8055-7603-603B-1EF45D77DC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8869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E224-7C6E-3AC5-C073-079E305D8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699" y="653278"/>
            <a:ext cx="7557707" cy="1253617"/>
          </a:xfrm>
        </p:spPr>
        <p:txBody>
          <a:bodyPr/>
          <a:lstStyle/>
          <a:p>
            <a:r>
              <a:rPr lang="en-NL" dirty="0"/>
              <a:t>Step 3: Analyze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043EC-396D-C080-9008-30A864E832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3699" y="1707342"/>
            <a:ext cx="7557707" cy="3443316"/>
          </a:xfrm>
        </p:spPr>
        <p:txBody>
          <a:bodyPr/>
          <a:lstStyle/>
          <a:p>
            <a:r>
              <a:rPr lang="en-NL" dirty="0"/>
              <a:t>Not the main focus of this talk</a:t>
            </a:r>
            <a:r>
              <a:rPr lang="en-NL" dirty="0">
                <a:sym typeface="Wingdings" pitchFamily="2" charset="2"/>
              </a:rPr>
              <a:t>, but will highlight two examples</a:t>
            </a:r>
          </a:p>
          <a:p>
            <a:endParaRPr lang="en-NL" dirty="0">
              <a:sym typeface="Wingdings" pitchFamily="2" charset="2"/>
            </a:endParaRPr>
          </a:p>
          <a:p>
            <a:r>
              <a:rPr lang="en-NL" b="1" dirty="0">
                <a:sym typeface="Wingdings" pitchFamily="2" charset="2"/>
              </a:rPr>
              <a:t>Ensemble mean spatial field</a:t>
            </a:r>
          </a:p>
          <a:p>
            <a:r>
              <a:rPr lang="en-NL" b="1" dirty="0">
                <a:sym typeface="Wingdings" pitchFamily="2" charset="2"/>
              </a:rPr>
              <a:t>Area averaged time series </a:t>
            </a:r>
          </a:p>
          <a:p>
            <a:endParaRPr lang="en-NL" dirty="0">
              <a:sym typeface="Wingdings" pitchFamily="2" charset="2"/>
            </a:endParaRPr>
          </a:p>
          <a:p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DBF9D-29F6-EF78-616C-4C986503CD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2234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E224-7C6E-3AC5-C073-079E305D8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699" y="653278"/>
            <a:ext cx="7557707" cy="1253617"/>
          </a:xfrm>
        </p:spPr>
        <p:txBody>
          <a:bodyPr/>
          <a:lstStyle/>
          <a:p>
            <a:r>
              <a:rPr lang="en-NL" dirty="0"/>
              <a:t>Step 3: Analyze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DBF9D-29F6-EF78-616C-4C986503CD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664C47E-AE3E-BE06-5AA2-87DE51AD3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544" y="474333"/>
            <a:ext cx="7990332" cy="5909333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12E9978B-EAFF-CFBF-E0AD-25D5850747D3}"/>
              </a:ext>
            </a:extLst>
          </p:cNvPr>
          <p:cNvSpPr/>
          <p:nvPr/>
        </p:nvSpPr>
        <p:spPr>
          <a:xfrm>
            <a:off x="3701143" y="1707342"/>
            <a:ext cx="152401" cy="371829"/>
          </a:xfrm>
          <a:prstGeom prst="lef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F711FEA9-E084-57EE-CF7C-9C7D07E27464}"/>
              </a:ext>
            </a:extLst>
          </p:cNvPr>
          <p:cNvSpPr/>
          <p:nvPr/>
        </p:nvSpPr>
        <p:spPr>
          <a:xfrm>
            <a:off x="3701142" y="2096725"/>
            <a:ext cx="152401" cy="787989"/>
          </a:xfrm>
          <a:prstGeom prst="lef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6C7F7B8-6D92-EEDD-380D-76220C2250AD}"/>
              </a:ext>
            </a:extLst>
          </p:cNvPr>
          <p:cNvSpPr/>
          <p:nvPr/>
        </p:nvSpPr>
        <p:spPr>
          <a:xfrm>
            <a:off x="3701141" y="2884714"/>
            <a:ext cx="152401" cy="653143"/>
          </a:xfrm>
          <a:prstGeom prst="lef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A34EB67-5F9F-88A4-25E1-BF2E1C6B81A6}"/>
              </a:ext>
            </a:extLst>
          </p:cNvPr>
          <p:cNvSpPr/>
          <p:nvPr/>
        </p:nvSpPr>
        <p:spPr>
          <a:xfrm>
            <a:off x="3701141" y="3601458"/>
            <a:ext cx="152401" cy="545999"/>
          </a:xfrm>
          <a:prstGeom prst="lef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7FA5BB8F-CCF1-ED09-BFBD-32A4C6BCFA35}"/>
              </a:ext>
            </a:extLst>
          </p:cNvPr>
          <p:cNvSpPr/>
          <p:nvPr/>
        </p:nvSpPr>
        <p:spPr>
          <a:xfrm>
            <a:off x="3701141" y="4211058"/>
            <a:ext cx="152401" cy="371829"/>
          </a:xfrm>
          <a:prstGeom prst="lef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21D1E5D-6CD6-947D-B366-F9B77217B727}"/>
              </a:ext>
            </a:extLst>
          </p:cNvPr>
          <p:cNvSpPr/>
          <p:nvPr/>
        </p:nvSpPr>
        <p:spPr>
          <a:xfrm>
            <a:off x="3701141" y="4667401"/>
            <a:ext cx="152401" cy="1635428"/>
          </a:xfrm>
          <a:prstGeom prst="lef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8653456-18E5-2294-0952-EA661AFDA56E}"/>
              </a:ext>
            </a:extLst>
          </p:cNvPr>
          <p:cNvSpPr txBox="1">
            <a:spLocks/>
          </p:cNvSpPr>
          <p:nvPr/>
        </p:nvSpPr>
        <p:spPr>
          <a:xfrm>
            <a:off x="1403088" y="1695443"/>
            <a:ext cx="2702285" cy="569823"/>
          </a:xfrm>
          <a:prstGeom prst="rect">
            <a:avLst/>
          </a:prstGeom>
        </p:spPr>
        <p:txBody>
          <a:bodyPr/>
          <a:lstStyle>
            <a:lvl1pPr marL="0" marR="0" indent="0" algn="l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2199" b="0" i="0" kern="1200" baseline="0" dirty="0" err="1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0" indent="0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9757" indent="-269919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Verdana" pitchFamily="34" charset="0"/>
              <a:buChar char="–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3846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z="2000" dirty="0"/>
              <a:t>Def interpolate ref</a:t>
            </a:r>
            <a:endParaRPr lang="en-NL" sz="200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AB3D676-0C17-3FB2-C8B5-332DC7050D95}"/>
              </a:ext>
            </a:extLst>
          </p:cNvPr>
          <p:cNvSpPr txBox="1">
            <a:spLocks/>
          </p:cNvSpPr>
          <p:nvPr/>
        </p:nvSpPr>
        <p:spPr>
          <a:xfrm>
            <a:off x="222207" y="2285155"/>
            <a:ext cx="3631335" cy="569823"/>
          </a:xfrm>
          <a:prstGeom prst="rect">
            <a:avLst/>
          </a:prstGeom>
        </p:spPr>
        <p:txBody>
          <a:bodyPr/>
          <a:lstStyle>
            <a:lvl1pPr marL="0" marR="0" indent="0" algn="l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2199" b="0" i="0" kern="1200" baseline="0" dirty="0" err="1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0" indent="0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9757" indent="-269919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Verdana" pitchFamily="34" charset="0"/>
              <a:buChar char="–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3846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z="2000" dirty="0"/>
              <a:t>Loop over models and sims</a:t>
            </a:r>
            <a:endParaRPr lang="en-NL" sz="200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FA51021-7C22-EB4C-3CB8-A1B6AA0E702D}"/>
              </a:ext>
            </a:extLst>
          </p:cNvPr>
          <p:cNvSpPr txBox="1">
            <a:spLocks/>
          </p:cNvSpPr>
          <p:nvPr/>
        </p:nvSpPr>
        <p:spPr>
          <a:xfrm>
            <a:off x="1517607" y="2978062"/>
            <a:ext cx="2335936" cy="569823"/>
          </a:xfrm>
          <a:prstGeom prst="rect">
            <a:avLst/>
          </a:prstGeom>
        </p:spPr>
        <p:txBody>
          <a:bodyPr/>
          <a:lstStyle>
            <a:lvl1pPr marL="0" marR="0" indent="0" algn="l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2199" b="0" i="0" kern="1200" baseline="0" dirty="0" err="1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0" indent="0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9757" indent="-269919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Verdana" pitchFamily="34" charset="0"/>
              <a:buChar char="–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3846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z="2000" dirty="0"/>
              <a:t>Load data. Easy!</a:t>
            </a:r>
            <a:endParaRPr lang="en-NL" sz="20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834F968-E90D-E9FE-4640-EA8DB3E71B0E}"/>
              </a:ext>
            </a:extLst>
          </p:cNvPr>
          <p:cNvSpPr txBox="1">
            <a:spLocks/>
          </p:cNvSpPr>
          <p:nvPr/>
        </p:nvSpPr>
        <p:spPr>
          <a:xfrm>
            <a:off x="431506" y="3638103"/>
            <a:ext cx="3345837" cy="569823"/>
          </a:xfrm>
          <a:prstGeom prst="rect">
            <a:avLst/>
          </a:prstGeom>
        </p:spPr>
        <p:txBody>
          <a:bodyPr/>
          <a:lstStyle>
            <a:lvl1pPr marL="0" marR="0" indent="0" algn="l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2199" b="0" i="0" kern="1200" baseline="0" dirty="0" err="1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0" indent="0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9757" indent="-269919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Verdana" pitchFamily="34" charset="0"/>
              <a:buChar char="–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3846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z="2000" dirty="0"/>
              <a:t>Remove </a:t>
            </a:r>
            <a:r>
              <a:rPr lang="en-GB" sz="2000" dirty="0" err="1"/>
              <a:t>clim</a:t>
            </a:r>
            <a:r>
              <a:rPr lang="en-GB" sz="2000" dirty="0"/>
              <a:t>, select winter</a:t>
            </a:r>
            <a:endParaRPr lang="en-NL" sz="200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197E3DF-F16F-FEFC-A8DF-EC27CC3CC99E}"/>
              </a:ext>
            </a:extLst>
          </p:cNvPr>
          <p:cNvSpPr txBox="1">
            <a:spLocks/>
          </p:cNvSpPr>
          <p:nvPr/>
        </p:nvSpPr>
        <p:spPr>
          <a:xfrm>
            <a:off x="583907" y="4201030"/>
            <a:ext cx="3345837" cy="569823"/>
          </a:xfrm>
          <a:prstGeom prst="rect">
            <a:avLst/>
          </a:prstGeom>
        </p:spPr>
        <p:txBody>
          <a:bodyPr/>
          <a:lstStyle>
            <a:lvl1pPr marL="0" marR="0" indent="0" algn="l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2199" b="0" i="0" kern="1200" baseline="0" dirty="0" err="1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0" indent="0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9757" indent="-269919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Verdana" pitchFamily="34" charset="0"/>
              <a:buChar char="–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3846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z="2000" dirty="0"/>
              <a:t>Compute and interpolate</a:t>
            </a:r>
            <a:endParaRPr lang="en-NL" sz="2000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07E86DA-E4D1-F9F5-9C46-9CDD065B7964}"/>
              </a:ext>
            </a:extLst>
          </p:cNvPr>
          <p:cNvSpPr txBox="1">
            <a:spLocks/>
          </p:cNvSpPr>
          <p:nvPr/>
        </p:nvSpPr>
        <p:spPr>
          <a:xfrm>
            <a:off x="1244930" y="5314336"/>
            <a:ext cx="3345837" cy="569823"/>
          </a:xfrm>
          <a:prstGeom prst="rect">
            <a:avLst/>
          </a:prstGeom>
        </p:spPr>
        <p:txBody>
          <a:bodyPr/>
          <a:lstStyle>
            <a:lvl1pPr marL="0" marR="0" indent="0" algn="l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2199" b="0" i="0" kern="1200" baseline="0" dirty="0" err="1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0" indent="0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9757" indent="-269919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Verdana" pitchFamily="34" charset="0"/>
              <a:buChar char="–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3846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z="2000" dirty="0"/>
              <a:t>Combine in one ds</a:t>
            </a:r>
            <a:endParaRPr lang="en-NL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043EC-396D-C080-9008-30A864E832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4776673"/>
            <a:ext cx="5529723" cy="5698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GB" sz="2000" dirty="0" err="1"/>
              <a:t>ds.var.sel</a:t>
            </a:r>
            <a:r>
              <a:rPr lang="en-GB" sz="2000" dirty="0"/>
              <a:t>(sim = “sim 1”).mean(“model”).plot() </a:t>
            </a:r>
          </a:p>
          <a:p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28356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5501-60BB-9453-9A78-381299896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What will be treated?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17AEB-D0DA-3806-C8B3-50EC311EA7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Basically my current workflow for model ensemble data management, processing and standardization (and analysis)</a:t>
            </a:r>
          </a:p>
          <a:p>
            <a:endParaRPr lang="en-NL" dirty="0"/>
          </a:p>
          <a:p>
            <a:r>
              <a:rPr lang="en-NL" dirty="0"/>
              <a:t>With some critiques, suggestions, and tips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9CC96-FB30-4C3E-EC0B-62B1DB2448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6974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E224-7C6E-3AC5-C073-079E305D8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890" y="576489"/>
            <a:ext cx="7557707" cy="1253617"/>
          </a:xfrm>
        </p:spPr>
        <p:txBody>
          <a:bodyPr/>
          <a:lstStyle/>
          <a:p>
            <a:r>
              <a:rPr lang="en-NL" dirty="0"/>
              <a:t>Step 3: Analyze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043EC-396D-C080-9008-30A864E832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091" y="1584579"/>
            <a:ext cx="3767966" cy="3443316"/>
          </a:xfrm>
        </p:spPr>
        <p:txBody>
          <a:bodyPr/>
          <a:lstStyle/>
          <a:p>
            <a:r>
              <a:rPr lang="en-NL" dirty="0"/>
              <a:t>Calculate El Nino indices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DBF9D-29F6-EF78-616C-4C986503CD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0656DF3-9322-FEE8-03BA-037CF5370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549" y="288244"/>
            <a:ext cx="4718404" cy="628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16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E224-7C6E-3AC5-C073-079E305D8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890" y="576489"/>
            <a:ext cx="7557707" cy="1253617"/>
          </a:xfrm>
        </p:spPr>
        <p:txBody>
          <a:bodyPr/>
          <a:lstStyle/>
          <a:p>
            <a:r>
              <a:rPr lang="en-NL" dirty="0"/>
              <a:t>Step 3: Analyze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DBF9D-29F6-EF78-616C-4C986503CD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0656DF3-9322-FEE8-03BA-037CF53705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119"/>
          <a:stretch/>
        </p:blipFill>
        <p:spPr>
          <a:xfrm>
            <a:off x="5226364" y="1426029"/>
            <a:ext cx="6672669" cy="4164493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63E77-1BA1-30FB-A76C-9E7C674058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8718" y="2712585"/>
            <a:ext cx="1743225" cy="3443316"/>
          </a:xfrm>
        </p:spPr>
        <p:txBody>
          <a:bodyPr/>
          <a:lstStyle/>
          <a:p>
            <a:r>
              <a:rPr lang="en-NL" dirty="0"/>
              <a:t>..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54B2556-D349-9572-9AE3-B574F62B8B14}"/>
              </a:ext>
            </a:extLst>
          </p:cNvPr>
          <p:cNvSpPr/>
          <p:nvPr/>
        </p:nvSpPr>
        <p:spPr>
          <a:xfrm>
            <a:off x="5073963" y="1555402"/>
            <a:ext cx="152401" cy="840083"/>
          </a:xfrm>
          <a:prstGeom prst="lef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0BB1619-CB9B-0C1B-3B5F-E97D44BA802A}"/>
              </a:ext>
            </a:extLst>
          </p:cNvPr>
          <p:cNvSpPr txBox="1">
            <a:spLocks/>
          </p:cNvSpPr>
          <p:nvPr/>
        </p:nvSpPr>
        <p:spPr>
          <a:xfrm>
            <a:off x="2447878" y="1755951"/>
            <a:ext cx="2702285" cy="569823"/>
          </a:xfrm>
          <a:prstGeom prst="rect">
            <a:avLst/>
          </a:prstGeom>
        </p:spPr>
        <p:txBody>
          <a:bodyPr/>
          <a:lstStyle>
            <a:lvl1pPr marL="0" marR="0" indent="0" algn="l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2199" b="0" i="0" kern="1200" baseline="0" dirty="0" err="1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0" indent="0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9757" indent="-269919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Verdana" pitchFamily="34" charset="0"/>
              <a:buChar char="–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3846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z="2000" dirty="0"/>
              <a:t>Loop over models</a:t>
            </a:r>
            <a:endParaRPr lang="en-NL" sz="2000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0140CAC-B00D-B70B-1337-B01E55592D9E}"/>
              </a:ext>
            </a:extLst>
          </p:cNvPr>
          <p:cNvSpPr/>
          <p:nvPr/>
        </p:nvSpPr>
        <p:spPr>
          <a:xfrm>
            <a:off x="5073962" y="2388977"/>
            <a:ext cx="76201" cy="620591"/>
          </a:xfrm>
          <a:prstGeom prst="lef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D1C1A39-D1C2-C4CE-39C6-07474A041264}"/>
              </a:ext>
            </a:extLst>
          </p:cNvPr>
          <p:cNvSpPr txBox="1">
            <a:spLocks/>
          </p:cNvSpPr>
          <p:nvPr/>
        </p:nvSpPr>
        <p:spPr>
          <a:xfrm>
            <a:off x="2087347" y="2325774"/>
            <a:ext cx="3020681" cy="569823"/>
          </a:xfrm>
          <a:prstGeom prst="rect">
            <a:avLst/>
          </a:prstGeom>
        </p:spPr>
        <p:txBody>
          <a:bodyPr/>
          <a:lstStyle>
            <a:lvl1pPr marL="0" marR="0" indent="0" algn="l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2199" b="0" i="0" kern="1200" baseline="0" dirty="0" err="1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0" indent="0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9757" indent="-269919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Verdana" pitchFamily="34" charset="0"/>
              <a:buChar char="–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3846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z="2000" dirty="0"/>
              <a:t>Open data (easy) and compute index per sim</a:t>
            </a:r>
            <a:endParaRPr lang="en-NL" sz="2000" dirty="0"/>
          </a:p>
        </p:txBody>
      </p:sp>
      <p:pic>
        <p:nvPicPr>
          <p:cNvPr id="13" name="Picture 12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7D50C503-5CAB-6CE7-2961-7896A7911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3149955"/>
            <a:ext cx="7772400" cy="3095203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4A3748C7-DD6E-3F1B-27C3-A6C537512E8F}"/>
              </a:ext>
            </a:extLst>
          </p:cNvPr>
          <p:cNvSpPr/>
          <p:nvPr/>
        </p:nvSpPr>
        <p:spPr>
          <a:xfrm>
            <a:off x="3472909" y="3564239"/>
            <a:ext cx="184306" cy="383561"/>
          </a:xfrm>
          <a:prstGeom prst="lef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03BC482-F840-839A-7E0A-50A4F0CFB82A}"/>
              </a:ext>
            </a:extLst>
          </p:cNvPr>
          <p:cNvSpPr txBox="1">
            <a:spLocks/>
          </p:cNvSpPr>
          <p:nvPr/>
        </p:nvSpPr>
        <p:spPr>
          <a:xfrm>
            <a:off x="694423" y="3564239"/>
            <a:ext cx="2702285" cy="569823"/>
          </a:xfrm>
          <a:prstGeom prst="rect">
            <a:avLst/>
          </a:prstGeom>
        </p:spPr>
        <p:txBody>
          <a:bodyPr/>
          <a:lstStyle>
            <a:lvl1pPr marL="0" marR="0" indent="0" algn="l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2199" b="0" i="0" kern="1200" baseline="0" dirty="0" err="1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0" indent="0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9757" indent="-269919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Verdana" pitchFamily="34" charset="0"/>
              <a:buChar char="–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3846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z="2000" dirty="0"/>
              <a:t>Compute </a:t>
            </a:r>
            <a:r>
              <a:rPr lang="en-GB" sz="2000" dirty="0" err="1"/>
              <a:t>gridweights</a:t>
            </a:r>
            <a:endParaRPr lang="en-NL" sz="2000" dirty="0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55F67E4-2697-1185-56AB-2BC6BB3391B1}"/>
              </a:ext>
            </a:extLst>
          </p:cNvPr>
          <p:cNvSpPr/>
          <p:nvPr/>
        </p:nvSpPr>
        <p:spPr>
          <a:xfrm>
            <a:off x="3413381" y="4712917"/>
            <a:ext cx="184306" cy="383561"/>
          </a:xfrm>
          <a:prstGeom prst="lef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8B0335B-2C45-FA01-4202-68C8A9838FC0}"/>
              </a:ext>
            </a:extLst>
          </p:cNvPr>
          <p:cNvSpPr txBox="1">
            <a:spLocks/>
          </p:cNvSpPr>
          <p:nvPr/>
        </p:nvSpPr>
        <p:spPr>
          <a:xfrm>
            <a:off x="1709740" y="4641242"/>
            <a:ext cx="2702285" cy="569823"/>
          </a:xfrm>
          <a:prstGeom prst="rect">
            <a:avLst/>
          </a:prstGeom>
        </p:spPr>
        <p:txBody>
          <a:bodyPr/>
          <a:lstStyle>
            <a:lvl1pPr marL="0" marR="0" indent="0" algn="l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2199" b="0" i="0" kern="1200" baseline="0" dirty="0" err="1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0" indent="0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9757" indent="-269919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Verdana" pitchFamily="34" charset="0"/>
              <a:buChar char="–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3846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z="2000" dirty="0"/>
              <a:t>Select area</a:t>
            </a:r>
            <a:endParaRPr lang="en-NL" sz="2000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C643D0D6-C388-4BF2-C73E-19A2D4E731AB}"/>
              </a:ext>
            </a:extLst>
          </p:cNvPr>
          <p:cNvSpPr/>
          <p:nvPr/>
        </p:nvSpPr>
        <p:spPr>
          <a:xfrm>
            <a:off x="3413381" y="5088217"/>
            <a:ext cx="184306" cy="311886"/>
          </a:xfrm>
          <a:prstGeom prst="lef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9D1FF5A-2AAD-C82B-B399-ED5A8929AC38}"/>
              </a:ext>
            </a:extLst>
          </p:cNvPr>
          <p:cNvSpPr txBox="1">
            <a:spLocks/>
          </p:cNvSpPr>
          <p:nvPr/>
        </p:nvSpPr>
        <p:spPr>
          <a:xfrm>
            <a:off x="863198" y="5028053"/>
            <a:ext cx="2869332" cy="569823"/>
          </a:xfrm>
          <a:prstGeom prst="rect">
            <a:avLst/>
          </a:prstGeom>
        </p:spPr>
        <p:txBody>
          <a:bodyPr/>
          <a:lstStyle>
            <a:lvl1pPr marL="0" marR="0" indent="0" algn="l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2199" b="0" i="0" kern="1200" baseline="0" dirty="0" err="1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0" indent="0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9757" indent="-269919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Verdana" pitchFamily="34" charset="0"/>
              <a:buChar char="–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3846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z="2000" dirty="0"/>
              <a:t>Compute weighted area average</a:t>
            </a:r>
            <a:endParaRPr lang="en-NL" sz="2000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8ED2D7D5-0928-C349-FADB-057E47CAE7B6}"/>
              </a:ext>
            </a:extLst>
          </p:cNvPr>
          <p:cNvSpPr/>
          <p:nvPr/>
        </p:nvSpPr>
        <p:spPr>
          <a:xfrm>
            <a:off x="3362185" y="5465423"/>
            <a:ext cx="235502" cy="668398"/>
          </a:xfrm>
          <a:prstGeom prst="lef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E2C9EE6-2F54-A5F3-A31B-299D50573A61}"/>
              </a:ext>
            </a:extLst>
          </p:cNvPr>
          <p:cNvSpPr txBox="1">
            <a:spLocks/>
          </p:cNvSpPr>
          <p:nvPr/>
        </p:nvSpPr>
        <p:spPr>
          <a:xfrm>
            <a:off x="1512590" y="5747010"/>
            <a:ext cx="2869332" cy="569823"/>
          </a:xfrm>
          <a:prstGeom prst="rect">
            <a:avLst/>
          </a:prstGeom>
        </p:spPr>
        <p:txBody>
          <a:bodyPr/>
          <a:lstStyle>
            <a:lvl1pPr marL="0" marR="0" indent="0" algn="l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2199" b="0" i="0" kern="1200" baseline="0" dirty="0" err="1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0" indent="0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9757" indent="-269919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Verdana" pitchFamily="34" charset="0"/>
              <a:buChar char="–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3846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z="2000" dirty="0"/>
              <a:t>Compute index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252564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/>
      <p:bldP spid="9" grpId="1"/>
      <p:bldP spid="10" grpId="0" animBg="1"/>
      <p:bldP spid="11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E224-7C6E-3AC5-C073-079E305D8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890" y="576489"/>
            <a:ext cx="7557707" cy="1253617"/>
          </a:xfrm>
        </p:spPr>
        <p:txBody>
          <a:bodyPr/>
          <a:lstStyle/>
          <a:p>
            <a:r>
              <a:rPr lang="en-NL" dirty="0"/>
              <a:t>Step 3: Analyze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043EC-396D-C080-9008-30A864E832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091" y="1584579"/>
            <a:ext cx="3767966" cy="3443316"/>
          </a:xfrm>
        </p:spPr>
        <p:txBody>
          <a:bodyPr/>
          <a:lstStyle/>
          <a:p>
            <a:r>
              <a:rPr lang="en-NL" dirty="0"/>
              <a:t>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DBF9D-29F6-EF78-616C-4C986503CD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0656DF3-9322-FEE8-03BA-037CF53705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754"/>
          <a:stretch/>
        </p:blipFill>
        <p:spPr>
          <a:xfrm>
            <a:off x="5317133" y="1128541"/>
            <a:ext cx="6513912" cy="4617387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639775D6-C437-581F-1A70-3CDCF7F5D4C3}"/>
              </a:ext>
            </a:extLst>
          </p:cNvPr>
          <p:cNvSpPr/>
          <p:nvPr/>
        </p:nvSpPr>
        <p:spPr>
          <a:xfrm>
            <a:off x="5157447" y="1237857"/>
            <a:ext cx="159686" cy="1443559"/>
          </a:xfrm>
          <a:prstGeom prst="lef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37D5884-FD8B-69BE-BF81-9364EB6404A9}"/>
              </a:ext>
            </a:extLst>
          </p:cNvPr>
          <p:cNvSpPr txBox="1">
            <a:spLocks/>
          </p:cNvSpPr>
          <p:nvPr/>
        </p:nvSpPr>
        <p:spPr>
          <a:xfrm>
            <a:off x="3024914" y="1750181"/>
            <a:ext cx="2702285" cy="569823"/>
          </a:xfrm>
          <a:prstGeom prst="rect">
            <a:avLst/>
          </a:prstGeom>
        </p:spPr>
        <p:txBody>
          <a:bodyPr/>
          <a:lstStyle>
            <a:lvl1pPr marL="0" marR="0" indent="0" algn="l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2199" b="0" i="0" kern="1200" baseline="0" dirty="0" err="1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0" indent="0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9757" indent="-269919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Verdana" pitchFamily="34" charset="0"/>
              <a:buChar char="–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3846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z="2000" dirty="0" err="1"/>
              <a:t>Concat</a:t>
            </a:r>
            <a:r>
              <a:rPr lang="en-GB" sz="2000" dirty="0"/>
              <a:t> the data</a:t>
            </a:r>
            <a:endParaRPr lang="en-NL" sz="2000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932E8BB-0A0B-600D-D9AC-1BAFF285BE56}"/>
              </a:ext>
            </a:extLst>
          </p:cNvPr>
          <p:cNvSpPr/>
          <p:nvPr/>
        </p:nvSpPr>
        <p:spPr>
          <a:xfrm>
            <a:off x="5034973" y="2790732"/>
            <a:ext cx="239529" cy="2906774"/>
          </a:xfrm>
          <a:prstGeom prst="lef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C9E2386-541A-9EFC-B8C1-706C99826036}"/>
              </a:ext>
            </a:extLst>
          </p:cNvPr>
          <p:cNvSpPr txBox="1">
            <a:spLocks/>
          </p:cNvSpPr>
          <p:nvPr/>
        </p:nvSpPr>
        <p:spPr>
          <a:xfrm>
            <a:off x="2665811" y="4081733"/>
            <a:ext cx="2376488" cy="1147405"/>
          </a:xfrm>
          <a:prstGeom prst="rect">
            <a:avLst/>
          </a:prstGeom>
        </p:spPr>
        <p:txBody>
          <a:bodyPr/>
          <a:lstStyle>
            <a:lvl1pPr marL="0" marR="0" indent="0" algn="l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2199" b="0" i="0" kern="1200" baseline="0" dirty="0" err="1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0" indent="0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9757" indent="-269919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Verdana" pitchFamily="34" charset="0"/>
              <a:buChar char="–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3846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z="2000" dirty="0"/>
              <a:t>Making 1 dataset incl. some info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57208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/>
      <p:bldP spid="7" grpId="1"/>
      <p:bldP spid="8" grpId="0" animBg="1"/>
      <p:bldP spid="8" grpId="1" animBg="1"/>
      <p:bldP spid="9" grpId="0"/>
      <p:bldP spid="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E224-7C6E-3AC5-C073-079E305D8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890" y="576489"/>
            <a:ext cx="7557707" cy="1253617"/>
          </a:xfrm>
        </p:spPr>
        <p:txBody>
          <a:bodyPr/>
          <a:lstStyle/>
          <a:p>
            <a:r>
              <a:rPr lang="en-NL" dirty="0"/>
              <a:t>Step 3: Analyze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043EC-396D-C080-9008-30A864E832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890" y="1830106"/>
            <a:ext cx="3928899" cy="3443316"/>
          </a:xfrm>
        </p:spPr>
        <p:txBody>
          <a:bodyPr/>
          <a:lstStyle/>
          <a:p>
            <a:r>
              <a:rPr lang="en-NL" dirty="0"/>
              <a:t>Save!</a:t>
            </a:r>
          </a:p>
          <a:p>
            <a:endParaRPr lang="en-NL" dirty="0"/>
          </a:p>
          <a:p>
            <a:r>
              <a:rPr lang="en-NL" dirty="0"/>
              <a:t>&amp; reopen later to save 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DBF9D-29F6-EF78-616C-4C986503CD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00D13A9F-0FB0-7EC3-A97C-5EB0298E7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69" y="1067372"/>
            <a:ext cx="7772400" cy="1859653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EE789A4-D5C3-789E-3AF2-3EF8D327E4A0}"/>
              </a:ext>
            </a:extLst>
          </p:cNvPr>
          <p:cNvSpPr txBox="1">
            <a:spLocks/>
          </p:cNvSpPr>
          <p:nvPr/>
        </p:nvSpPr>
        <p:spPr>
          <a:xfrm>
            <a:off x="7213962" y="3239681"/>
            <a:ext cx="2963890" cy="5698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marR="0" indent="0" algn="l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2199" b="0" i="0" kern="1200" baseline="0" dirty="0" err="1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0" indent="0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i="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809757" indent="-269919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Verdana" pitchFamily="34" charset="0"/>
              <a:buChar char="–"/>
              <a:defRPr sz="1600" b="0" i="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z="2000" dirty="0" err="1"/>
              <a:t>ds.nino.std</a:t>
            </a:r>
            <a:r>
              <a:rPr lang="en-GB" sz="2000" dirty="0"/>
              <a:t>(“time”).plot()</a:t>
            </a:r>
          </a:p>
          <a:p>
            <a:pPr lvl="0"/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48637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0EB0-BC32-3366-CBF6-E5FD88ECC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037" y="843909"/>
            <a:ext cx="7557707" cy="1253617"/>
          </a:xfrm>
        </p:spPr>
        <p:txBody>
          <a:bodyPr/>
          <a:lstStyle/>
          <a:p>
            <a:r>
              <a:rPr lang="en-NL" dirty="0"/>
              <a:t>Take aways: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DA5B3-2C63-6B7B-EBF3-CCAA21095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8334" y="1729946"/>
            <a:ext cx="9775331" cy="365733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dirty="0"/>
              <a:t>Make sure your data meets FAIR principles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dirty="0"/>
              <a:t>Design consistent and clear M</a:t>
            </a:r>
            <a:r>
              <a:rPr lang="en-GB" dirty="0"/>
              <a:t>IP protocol (and try to have model groups follow the conventions!)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Pls don’t call your January monthly mean “February 01”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My tip: standardize &amp; resave your ensemble data before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Regrid</a:t>
            </a:r>
            <a:r>
              <a:rPr lang="en-GB" dirty="0"/>
              <a:t> at the latest moment (or: don’t)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code from: </a:t>
            </a:r>
          </a:p>
          <a:p>
            <a:r>
              <a:rPr lang="en-GB" dirty="0">
                <a:hlinkClick r:id="rId2"/>
              </a:rPr>
              <a:t>https://github.com/arthuroldeman/PlioMIP2-ENSO-teleconnection/tree/main</a:t>
            </a:r>
            <a:r>
              <a:rPr lang="en-GB" dirty="0"/>
              <a:t> 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3C711-60B7-F206-CC95-8D81E1F988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689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FA02-496A-5742-F0A6-3290A81CA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3464" y="597885"/>
            <a:ext cx="7557707" cy="1253617"/>
          </a:xfrm>
        </p:spPr>
        <p:txBody>
          <a:bodyPr/>
          <a:lstStyle/>
          <a:p>
            <a:r>
              <a:rPr lang="en-NL" dirty="0"/>
              <a:t>Our aim…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58B01-AB7C-CD27-0B55-7BC28D24D6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3464" y="1707342"/>
            <a:ext cx="9023515" cy="3443316"/>
          </a:xfrm>
        </p:spPr>
        <p:txBody>
          <a:bodyPr/>
          <a:lstStyle/>
          <a:p>
            <a:r>
              <a:rPr lang="en-NL" dirty="0"/>
              <a:t>Let’s say you want to investigate </a:t>
            </a:r>
            <a:r>
              <a:rPr lang="en-NL" b="1" dirty="0"/>
              <a:t>monthly</a:t>
            </a:r>
            <a:r>
              <a:rPr lang="en-NL" dirty="0"/>
              <a:t> variability of </a:t>
            </a:r>
            <a:r>
              <a:rPr lang="en-NL" b="1" dirty="0"/>
              <a:t>atmosphere</a:t>
            </a:r>
            <a:r>
              <a:rPr lang="en-NL" dirty="0"/>
              <a:t> and </a:t>
            </a:r>
            <a:r>
              <a:rPr lang="en-NL" b="1" dirty="0"/>
              <a:t>ocean</a:t>
            </a:r>
            <a:r>
              <a:rPr lang="en-NL" dirty="0"/>
              <a:t> interaction on </a:t>
            </a:r>
            <a:r>
              <a:rPr lang="en-NL" b="1" dirty="0"/>
              <a:t>basin scale</a:t>
            </a:r>
            <a:r>
              <a:rPr lang="en-NL" dirty="0"/>
              <a:t> in a </a:t>
            </a:r>
            <a:r>
              <a:rPr lang="en-NL" b="1" dirty="0"/>
              <a:t>non-CMIP</a:t>
            </a:r>
            <a:r>
              <a:rPr lang="en-NL" dirty="0"/>
              <a:t> ensemble of different climate models…</a:t>
            </a:r>
          </a:p>
          <a:p>
            <a:endParaRPr lang="en-NL" dirty="0"/>
          </a:p>
          <a:p>
            <a:r>
              <a:rPr lang="en-NL" i="1" dirty="0"/>
              <a:t>(based on a personal journey)</a:t>
            </a:r>
          </a:p>
          <a:p>
            <a:endParaRPr lang="en-NL" dirty="0"/>
          </a:p>
          <a:p>
            <a:r>
              <a:rPr lang="en-NL" dirty="0"/>
              <a:t>For example… El Niño and North Pacific atmosphere teleconnections, or… AMOC and the North Atlantic Oscillation, or… Southern ocean variability and surface winds, 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A0201-86E8-4D31-982C-A738D5C937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589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4BF4-7153-A95D-8B7F-A7205501FB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Step 0	: think about what we actually need?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20F51-4447-A7AC-E2F9-2EA11645E7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9432" y="2219391"/>
            <a:ext cx="7557707" cy="3443316"/>
          </a:xfrm>
        </p:spPr>
        <p:txBody>
          <a:bodyPr/>
          <a:lstStyle/>
          <a:p>
            <a:r>
              <a:rPr lang="en-NL" sz="2400" dirty="0"/>
              <a:t>I want to analyze: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sz="2400" dirty="0"/>
              <a:t>100 years monthly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sz="2400" dirty="0"/>
              <a:t>SSTs (ocean) and precipitation (atm)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O</a:t>
            </a:r>
            <a:r>
              <a:rPr lang="en-NL" sz="2400" dirty="0"/>
              <a:t>f 2 different simulations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</a:t>
            </a:r>
            <a:r>
              <a:rPr lang="en-NL" sz="2400" dirty="0"/>
              <a:t>rom 17 different models (PlioMIP2)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D588C-5CC8-761C-50FB-44FF3879E4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9745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A407-F39D-C59E-1F5E-FF4D89639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9090" y="712676"/>
            <a:ext cx="7557707" cy="1253617"/>
          </a:xfrm>
        </p:spPr>
        <p:txBody>
          <a:bodyPr/>
          <a:lstStyle/>
          <a:p>
            <a:r>
              <a:rPr lang="en-NL" dirty="0"/>
              <a:t>Step 1: Collecting the data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B678A-5165-1796-B8FB-B5275B825D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9090" y="2039007"/>
            <a:ext cx="5738281" cy="3854902"/>
          </a:xfrm>
        </p:spPr>
        <p:txBody>
          <a:bodyPr/>
          <a:lstStyle/>
          <a:p>
            <a:r>
              <a:rPr lang="en-NL" dirty="0"/>
              <a:t>1a. Find the data</a:t>
            </a:r>
          </a:p>
          <a:p>
            <a:endParaRPr lang="en-NL" dirty="0"/>
          </a:p>
          <a:p>
            <a:r>
              <a:rPr lang="en-NL" dirty="0"/>
              <a:t>Globus server: </a:t>
            </a:r>
          </a:p>
          <a:p>
            <a:r>
              <a:rPr lang="en-NL" b="1" dirty="0"/>
              <a:t>access by emailing someone </a:t>
            </a:r>
          </a:p>
          <a:p>
            <a:r>
              <a:rPr lang="en-NL" dirty="0"/>
              <a:t>(stated in the “data availability” section of papers..)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F4C14-9E6C-18FC-E574-FA96AE11A3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6DFC0C6-69A3-BBDD-F869-189F2D9AB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371" y="712676"/>
            <a:ext cx="5124247" cy="5312229"/>
          </a:xfrm>
          <a:prstGeom prst="rect">
            <a:avLst/>
          </a:prstGeom>
        </p:spPr>
      </p:pic>
      <p:pic>
        <p:nvPicPr>
          <p:cNvPr id="8" name="Picture 7" descr="A close-up of a computer&#10;&#10;Description automatically generated">
            <a:extLst>
              <a:ext uri="{FF2B5EF4-FFF2-40B4-BE49-F238E27FC236}">
                <a16:creationId xmlns:a16="http://schemas.microsoft.com/office/drawing/2014/main" id="{A29D158C-4AD7-47F6-C29A-17E6F4C72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63" y="4630282"/>
            <a:ext cx="6950046" cy="152561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CAE2F8B-7A38-A236-8A53-9D927F14F155}"/>
              </a:ext>
            </a:extLst>
          </p:cNvPr>
          <p:cNvSpPr/>
          <p:nvPr/>
        </p:nvSpPr>
        <p:spPr>
          <a:xfrm>
            <a:off x="2971800" y="5393092"/>
            <a:ext cx="4386943" cy="22393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90E414-9A93-E369-CB6B-FB0D3B6BA3C3}"/>
              </a:ext>
            </a:extLst>
          </p:cNvPr>
          <p:cNvSpPr/>
          <p:nvPr/>
        </p:nvSpPr>
        <p:spPr>
          <a:xfrm>
            <a:off x="897163" y="5655084"/>
            <a:ext cx="6864351" cy="4902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5793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A407-F39D-C59E-1F5E-FF4D89639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9090" y="712676"/>
            <a:ext cx="7557707" cy="1253617"/>
          </a:xfrm>
        </p:spPr>
        <p:txBody>
          <a:bodyPr/>
          <a:lstStyle/>
          <a:p>
            <a:r>
              <a:rPr lang="en-NL" dirty="0"/>
              <a:t>Step 1: Collecting the data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B678A-5165-1796-B8FB-B5275B825D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9090" y="2039007"/>
            <a:ext cx="5738281" cy="3854902"/>
          </a:xfrm>
        </p:spPr>
        <p:txBody>
          <a:bodyPr/>
          <a:lstStyle/>
          <a:p>
            <a:r>
              <a:rPr lang="en-NL" dirty="0"/>
              <a:t>1a. Find the data</a:t>
            </a:r>
          </a:p>
          <a:p>
            <a:endParaRPr lang="en-NL" dirty="0"/>
          </a:p>
          <a:p>
            <a:r>
              <a:rPr lang="en-US" dirty="0"/>
              <a:t>Some </a:t>
            </a:r>
            <a:r>
              <a:rPr lang="en-NL" dirty="0"/>
              <a:t>(CMIP6) are on the ESGF grid</a:t>
            </a:r>
          </a:p>
          <a:p>
            <a:r>
              <a:rPr lang="en-NL" dirty="0"/>
              <a:t>(can’t find </a:t>
            </a:r>
            <a:r>
              <a:rPr lang="en-GB" dirty="0"/>
              <a:t>if you search for “</a:t>
            </a:r>
            <a:r>
              <a:rPr lang="en-GB" dirty="0" err="1"/>
              <a:t>pliomip</a:t>
            </a:r>
            <a:r>
              <a:rPr lang="en-GB" dirty="0"/>
              <a:t>” …)</a:t>
            </a:r>
            <a:endParaRPr lang="en-NL" dirty="0"/>
          </a:p>
          <a:p>
            <a:endParaRPr lang="en-NL" dirty="0"/>
          </a:p>
          <a:p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F4C14-9E6C-18FC-E574-FA96AE11A3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8" name="Picture 7" descr="A close-up of a computer&#10;&#10;Description automatically generated">
            <a:extLst>
              <a:ext uri="{FF2B5EF4-FFF2-40B4-BE49-F238E27FC236}">
                <a16:creationId xmlns:a16="http://schemas.microsoft.com/office/drawing/2014/main" id="{A29D158C-4AD7-47F6-C29A-17E6F4C72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63" y="4630282"/>
            <a:ext cx="6950046" cy="152561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56F2B68-821E-0B95-9534-3FA7DB11B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662" y="573294"/>
            <a:ext cx="6405338" cy="38549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4D8113-F2C4-3699-43FA-441C2C2320CF}"/>
              </a:ext>
            </a:extLst>
          </p:cNvPr>
          <p:cNvSpPr txBox="1"/>
          <p:nvPr/>
        </p:nvSpPr>
        <p:spPr>
          <a:xfrm>
            <a:off x="6219183" y="4766294"/>
            <a:ext cx="5075654" cy="120032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NL" sz="2400" dirty="0"/>
              <a:t>Following FAIR principles… Not very findable and accessible. Could/should be improved!</a:t>
            </a:r>
          </a:p>
        </p:txBody>
      </p:sp>
    </p:spTree>
    <p:extLst>
      <p:ext uri="{BB962C8B-B14F-4D97-AF65-F5344CB8AC3E}">
        <p14:creationId xmlns:p14="http://schemas.microsoft.com/office/powerpoint/2010/main" val="27761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A407-F39D-C59E-1F5E-FF4D89639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004" y="934984"/>
            <a:ext cx="7557707" cy="1253617"/>
          </a:xfrm>
        </p:spPr>
        <p:txBody>
          <a:bodyPr/>
          <a:lstStyle/>
          <a:p>
            <a:r>
              <a:rPr lang="en-NL" dirty="0"/>
              <a:t>Step 1: Collecting the data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B678A-5165-1796-B8FB-B5275B825D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02003" y="2242489"/>
            <a:ext cx="7557707" cy="3443316"/>
          </a:xfrm>
        </p:spPr>
        <p:txBody>
          <a:bodyPr/>
          <a:lstStyle/>
          <a:p>
            <a:r>
              <a:rPr lang="en-US" dirty="0"/>
              <a:t>1b. Download the data</a:t>
            </a:r>
          </a:p>
          <a:p>
            <a:endParaRPr lang="en-US" dirty="0"/>
          </a:p>
          <a:p>
            <a:r>
              <a:rPr lang="en-US" dirty="0"/>
              <a:t>Most models: folder structure </a:t>
            </a:r>
          </a:p>
          <a:p>
            <a:r>
              <a:rPr lang="en-US" dirty="0"/>
              <a:t>group &gt; model &gt; simulation &gt; atm/ocean &gt; </a:t>
            </a:r>
            <a:r>
              <a:rPr lang="en-US" dirty="0" err="1"/>
              <a:t>clim</a:t>
            </a:r>
            <a:r>
              <a:rPr lang="en-US" dirty="0"/>
              <a:t>/monthly &gt; 1 .</a:t>
            </a:r>
            <a:r>
              <a:rPr lang="en-US" dirty="0" err="1"/>
              <a:t>nc</a:t>
            </a:r>
            <a:r>
              <a:rPr lang="en-US" dirty="0"/>
              <a:t> file for 100 year monthly SSTs.</a:t>
            </a:r>
          </a:p>
          <a:p>
            <a:endParaRPr lang="en-US" dirty="0"/>
          </a:p>
          <a:p>
            <a:r>
              <a:rPr lang="en-US" dirty="0"/>
              <a:t>Nice!</a:t>
            </a:r>
          </a:p>
          <a:p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F4C14-9E6C-18FC-E574-FA96AE11A3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93C8190-F64D-955A-DE7D-27C8BA878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914" y="351285"/>
            <a:ext cx="6757748" cy="26194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BFF0394-B99E-4A83-7E39-1B975C8583E8}"/>
                  </a:ext>
                </a:extLst>
              </p14:cNvPr>
              <p14:cNvContentPartPr/>
              <p14:nvPr/>
            </p14:nvContentPartPr>
            <p14:xfrm>
              <a:off x="6007800" y="801360"/>
              <a:ext cx="2938320" cy="444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BFF0394-B99E-4A83-7E39-1B975C8583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90160" y="783360"/>
                <a:ext cx="2973960" cy="48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004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A407-F39D-C59E-1F5E-FF4D89639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004" y="934984"/>
            <a:ext cx="7557707" cy="1253617"/>
          </a:xfrm>
        </p:spPr>
        <p:txBody>
          <a:bodyPr/>
          <a:lstStyle/>
          <a:p>
            <a:r>
              <a:rPr lang="en-NL" dirty="0"/>
              <a:t>Step 1: Collecting the data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B678A-5165-1796-B8FB-B5275B825D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02003" y="2242488"/>
            <a:ext cx="6195483" cy="3680527"/>
          </a:xfrm>
        </p:spPr>
        <p:txBody>
          <a:bodyPr/>
          <a:lstStyle/>
          <a:p>
            <a:r>
              <a:rPr lang="en-US" dirty="0"/>
              <a:t>1b. Download the data</a:t>
            </a:r>
          </a:p>
          <a:p>
            <a:endParaRPr lang="en-US" dirty="0"/>
          </a:p>
          <a:p>
            <a:r>
              <a:rPr lang="en-US" dirty="0"/>
              <a:t>Some models… 1 file per year!</a:t>
            </a:r>
          </a:p>
          <a:p>
            <a:endParaRPr lang="en-US" dirty="0"/>
          </a:p>
          <a:p>
            <a:r>
              <a:rPr lang="en-US" dirty="0"/>
              <a:t>No problem if you can run a script that downloads automatically, but… </a:t>
            </a:r>
          </a:p>
          <a:p>
            <a:endParaRPr lang="en-US" dirty="0"/>
          </a:p>
          <a:p>
            <a:r>
              <a:rPr lang="en-US" dirty="0"/>
              <a:t>server only allows for 1 download at the same time! and opens a popup tab every time :’( </a:t>
            </a:r>
          </a:p>
          <a:p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F4C14-9E6C-18FC-E574-FA96AE11A3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D6922E-744A-47AF-AA81-8B89BA3FF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138" y="0"/>
            <a:ext cx="3753500" cy="623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3B6D-C037-6F8F-5B4E-40347631A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5633" y="2715105"/>
            <a:ext cx="7557707" cy="1253617"/>
          </a:xfrm>
        </p:spPr>
        <p:txBody>
          <a:bodyPr/>
          <a:lstStyle/>
          <a:p>
            <a:r>
              <a:rPr lang="en-NL" dirty="0"/>
              <a:t>Ok, now we have all the data. </a:t>
            </a:r>
            <a:br>
              <a:rPr lang="en-NL" dirty="0"/>
            </a:br>
            <a:br>
              <a:rPr lang="en-NL" dirty="0"/>
            </a:br>
            <a:r>
              <a:rPr lang="en-NL" dirty="0"/>
              <a:t>Now we (pre)process it so it is ready for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25ED1-8055-7603-603B-1EF45D77DC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84092920"/>
      </p:ext>
    </p:extLst>
  </p:cSld>
  <p:clrMapOvr>
    <a:masterClrMapping/>
  </p:clrMapOvr>
</p:sld>
</file>

<file path=ppt/theme/theme1.xml><?xml version="1.0" encoding="utf-8"?>
<a:theme xmlns:a="http://schemas.openxmlformats.org/drawingml/2006/main" name="Utrecht University">
  <a:themeElements>
    <a:clrScheme name="Utrecht University">
      <a:dk1>
        <a:srgbClr val="000000"/>
      </a:dk1>
      <a:lt1>
        <a:srgbClr val="FFFFFF"/>
      </a:lt1>
      <a:dk2>
        <a:srgbClr val="C00935"/>
      </a:dk2>
      <a:lt2>
        <a:srgbClr val="D9D9D9"/>
      </a:lt2>
      <a:accent1>
        <a:srgbClr val="FFCD00"/>
      </a:accent1>
      <a:accent2>
        <a:srgbClr val="DD9562"/>
      </a:accent2>
      <a:accent3>
        <a:srgbClr val="911D56"/>
      </a:accent3>
      <a:accent4>
        <a:srgbClr val="63A593"/>
      </a:accent4>
      <a:accent5>
        <a:srgbClr val="161D41"/>
      </a:accent5>
      <a:accent6>
        <a:srgbClr val="6686C3"/>
      </a:accent6>
      <a:hlink>
        <a:srgbClr val="52287F"/>
      </a:hlink>
      <a:folHlink>
        <a:srgbClr val="623E2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uu_powerpoint_template_EN_2019_Footer" id="{E3B5152B-E2B4-B44B-89B5-B12122502E7F}" vid="{91EF40CD-39B0-B54E-810D-A0E278FE7B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uu_powerpoint_template_EN_2019_footer</Template>
  <TotalTime>1319</TotalTime>
  <Words>1013</Words>
  <Application>Microsoft Macintosh PowerPoint</Application>
  <PresentationFormat>Widescreen</PresentationFormat>
  <Paragraphs>137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Merriweather Light</vt:lpstr>
      <vt:lpstr>Merriweather Regular</vt:lpstr>
      <vt:lpstr>Open Sans</vt:lpstr>
      <vt:lpstr>Open Sans Light</vt:lpstr>
      <vt:lpstr>Verdana</vt:lpstr>
      <vt:lpstr>Wingdings</vt:lpstr>
      <vt:lpstr>Utrecht University</vt:lpstr>
      <vt:lpstr>Dealing with non-CMIP ensembles  Some tips and tricks resulting from ~4.5 years of struggles</vt:lpstr>
      <vt:lpstr>What will be treated?</vt:lpstr>
      <vt:lpstr>Our aim…</vt:lpstr>
      <vt:lpstr>Step 0 : think about what we actually need?</vt:lpstr>
      <vt:lpstr>Step 1: Collecting the data </vt:lpstr>
      <vt:lpstr>Step 1: Collecting the data </vt:lpstr>
      <vt:lpstr>Step 1: Collecting the data </vt:lpstr>
      <vt:lpstr>Step 1: Collecting the data </vt:lpstr>
      <vt:lpstr>Ok, now we have all the data.   Now we (pre)process it so it is ready for analysis</vt:lpstr>
      <vt:lpstr>Step 2: (pre-)processing and standardization</vt:lpstr>
      <vt:lpstr>Step 2: (pre-)processing and standardization</vt:lpstr>
      <vt:lpstr>Step 2: (pre-)processing and standardization</vt:lpstr>
      <vt:lpstr>Step 2: (pre-)processing and standardization</vt:lpstr>
      <vt:lpstr>Step 2: (pre-)processing and standardization</vt:lpstr>
      <vt:lpstr>NOT Step 2: regridding</vt:lpstr>
      <vt:lpstr>NOT Step 2: regridding</vt:lpstr>
      <vt:lpstr>Ok, now we standardized the data.   Now we can analyze it!</vt:lpstr>
      <vt:lpstr>Step 3: Analyze data</vt:lpstr>
      <vt:lpstr>Step 3: Analyze data</vt:lpstr>
      <vt:lpstr>Step 3: Analyze data</vt:lpstr>
      <vt:lpstr>Step 3: Analyze data</vt:lpstr>
      <vt:lpstr>Step 3: Analyze data</vt:lpstr>
      <vt:lpstr>Step 3: Analyze data</vt:lpstr>
      <vt:lpstr>Take aways: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Dealing with non-CMIP ensembles  Some tips and tricks resulting from ~4.5 years of struggles</dc:title>
  <dc:creator>Oldeman, A.M. (Arthur)</dc:creator>
  <cp:lastModifiedBy>Oldeman, A.M. (Arthur)</cp:lastModifiedBy>
  <cp:revision>4</cp:revision>
  <dcterms:created xsi:type="dcterms:W3CDTF">2024-05-13T13:09:07Z</dcterms:created>
  <dcterms:modified xsi:type="dcterms:W3CDTF">2024-05-14T11:09:02Z</dcterms:modified>
</cp:coreProperties>
</file>