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9" r:id="rId4"/>
    <p:sldId id="258" r:id="rId5"/>
    <p:sldId id="309" r:id="rId6"/>
    <p:sldId id="262" r:id="rId7"/>
    <p:sldId id="337" r:id="rId8"/>
    <p:sldId id="339" r:id="rId9"/>
    <p:sldId id="273" r:id="rId10"/>
    <p:sldId id="310" r:id="rId11"/>
    <p:sldId id="316" r:id="rId12"/>
    <p:sldId id="322" r:id="rId13"/>
    <p:sldId id="317" r:id="rId14"/>
    <p:sldId id="318" r:id="rId15"/>
    <p:sldId id="319" r:id="rId16"/>
    <p:sldId id="321" r:id="rId17"/>
    <p:sldId id="313" r:id="rId18"/>
    <p:sldId id="314" r:id="rId19"/>
    <p:sldId id="315" r:id="rId20"/>
    <p:sldId id="295" r:id="rId21"/>
    <p:sldId id="305" r:id="rId22"/>
    <p:sldId id="325" r:id="rId23"/>
    <p:sldId id="324" r:id="rId24"/>
    <p:sldId id="323" r:id="rId25"/>
    <p:sldId id="326" r:id="rId26"/>
    <p:sldId id="328" r:id="rId27"/>
    <p:sldId id="327" r:id="rId28"/>
    <p:sldId id="329" r:id="rId29"/>
    <p:sldId id="330" r:id="rId30"/>
    <p:sldId id="331" r:id="rId31"/>
    <p:sldId id="332" r:id="rId32"/>
    <p:sldId id="334" r:id="rId33"/>
    <p:sldId id="335" r:id="rId34"/>
    <p:sldId id="336" r:id="rId35"/>
    <p:sldId id="285" r:id="rId36"/>
    <p:sldId id="294" r:id="rId37"/>
    <p:sldId id="281" r:id="rId38"/>
    <p:sldId id="28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3" autoAdjust="0"/>
    <p:restoredTop sz="74051" autoAdjust="0"/>
  </p:normalViewPr>
  <p:slideViewPr>
    <p:cSldViewPr>
      <p:cViewPr varScale="1">
        <p:scale>
          <a:sx n="64" d="100"/>
          <a:sy n="64" d="100"/>
        </p:scale>
        <p:origin x="-147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F935D-5832-4835-A4AF-9373148C9946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0F5EB-5A39-4CA1-A0AD-D282FE929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3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api.mongodb.com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CRUD </a:t>
            </a:r>
            <a:r>
              <a:rPr lang="en-US" dirty="0" smtClean="0"/>
              <a:t>= Create Read Update 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25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Unlike most systems, MongoDB has no</a:t>
            </a:r>
            <a:r>
              <a:rPr lang="en-US" baseline="0" dirty="0" smtClean="0"/>
              <a:t> default root or sys or admin users!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https://docs.mongodb.com/manual/core/authentication</a:t>
            </a:r>
          </a:p>
          <a:p>
            <a:r>
              <a:rPr lang="en-US" dirty="0" smtClean="0"/>
              <a:t>https://docs.mongodb.com/manual/reference/method/db.createUser</a:t>
            </a:r>
          </a:p>
          <a:p>
            <a:r>
              <a:rPr lang="en-US" dirty="0" smtClean="0"/>
              <a:t>Fortunately, remote DB access is disabled by default.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smtClean="0"/>
              <a:t>docs.mongodb.com/manual/reference/built-in-roles</a:t>
            </a:r>
          </a:p>
          <a:p>
            <a:r>
              <a:rPr lang="en-US" b="1" dirty="0" smtClean="0"/>
              <a:t>root</a:t>
            </a:r>
            <a:r>
              <a:rPr lang="en-US" dirty="0" smtClean="0"/>
              <a:t> is the most privileged system admin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sure to have set your PATH Environment Variable</a:t>
            </a:r>
            <a:r>
              <a:rPr lang="en-US" baseline="0" dirty="0" smtClean="0"/>
              <a:t> to run from your MongoDB Installation bin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5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semi-colons are optional;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Compass</a:t>
            </a:r>
            <a:r>
              <a:rPr lang="en-US" baseline="0" dirty="0" smtClean="0"/>
              <a:t> is an </a:t>
            </a:r>
            <a:r>
              <a:rPr lang="en-US" dirty="0" smtClean="0"/>
              <a:t>Awesome Desktop GUI Application!</a:t>
            </a:r>
          </a:p>
          <a:p>
            <a:r>
              <a:rPr lang="en-US" dirty="0" smtClean="0"/>
              <a:t>Free for Development</a:t>
            </a:r>
            <a:r>
              <a:rPr lang="en-US" baseline="0" dirty="0" smtClean="0"/>
              <a:t> Only, Paid for Enterprise Production Customers.</a:t>
            </a:r>
          </a:p>
          <a:p>
            <a:r>
              <a:rPr lang="en-US" dirty="0" smtClean="0"/>
              <a:t>https://www.mongodb.com/products/compass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5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Seems like they borrowed "use" from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newDB</a:t>
            </a:r>
            <a:r>
              <a:rPr lang="en-US" dirty="0" smtClean="0"/>
              <a:t> does not actually create the DB until you create a new collection or document in </a:t>
            </a:r>
            <a:r>
              <a:rPr lang="en-US" dirty="0" err="1" smtClean="0"/>
              <a:t>newDB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Creates this</a:t>
            </a:r>
            <a:r>
              <a:rPr lang="en-US" baseline="0" dirty="0" smtClean="0"/>
              <a:t> collection in "test" db unless you used the "use" command to specify your DB 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 think every collection has its own physical </a:t>
            </a:r>
            <a:r>
              <a:rPr lang="en-US" dirty="0" err="1" smtClean="0"/>
              <a:t>datafile</a:t>
            </a:r>
            <a:r>
              <a:rPr lang="en-US" baseline="0" dirty="0" smtClean="0"/>
              <a:t> in the Operating/File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5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JSON with "Key"</a:t>
            </a:r>
            <a:r>
              <a:rPr lang="en-US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"Value"</a:t>
            </a:r>
            <a:endParaRPr lang="en-US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bsonspec.org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61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https://docs.mongodb.com/manual/crud/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Collection</a:t>
            </a:r>
            <a:r>
              <a:rPr lang="en-US" baseline="0" dirty="0" smtClean="0"/>
              <a:t> Names are Case Sensitive, so be careful when inserting to Collection, since any typo would create a New Collection Automatically.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"db." is NOT the name of the database!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_</a:t>
            </a:r>
            <a:r>
              <a:rPr lang="en-US" dirty="0" smtClean="0"/>
              <a:t>id field auto created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field names need "</a:t>
            </a:r>
            <a:r>
              <a:rPr lang="en-US" dirty="0" err="1" smtClean="0"/>
              <a:t>doubleQuotes</a:t>
            </a:r>
            <a:r>
              <a:rPr lang="en-US" dirty="0" smtClean="0"/>
              <a:t>" if NOT</a:t>
            </a:r>
            <a:r>
              <a:rPr lang="en-US" baseline="0" dirty="0" smtClean="0"/>
              <a:t> starting with Alpha or Underscore.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db.myColl.insertOne</a:t>
            </a:r>
            <a:r>
              <a:rPr lang="en-US" dirty="0" smtClean="0"/>
              <a:t>(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{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fname</a:t>
            </a:r>
            <a:r>
              <a:rPr lang="en-US" dirty="0" smtClean="0"/>
              <a:t>: "John",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lname</a:t>
            </a:r>
            <a:r>
              <a:rPr lang="en-US" dirty="0" smtClean="0"/>
              <a:t>: "Smith",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age: 99,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gender: "Male"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JSON</a:t>
            </a:r>
            <a:r>
              <a:rPr lang="en-US" baseline="0" dirty="0" smtClean="0"/>
              <a:t> Array of Objects, One Object for each Document.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_id field auto created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db.myColl.insertMany</a:t>
            </a:r>
            <a:r>
              <a:rPr lang="en-US" dirty="0" smtClean="0"/>
              <a:t>(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[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{ </a:t>
            </a:r>
            <a:r>
              <a:rPr lang="en-US" dirty="0" err="1" smtClean="0"/>
              <a:t>fname</a:t>
            </a:r>
            <a:r>
              <a:rPr lang="en-US" dirty="0" smtClean="0"/>
              <a:t>: "Tom", age: 20, gender: "M" },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{ </a:t>
            </a:r>
            <a:r>
              <a:rPr lang="en-US" dirty="0" err="1" smtClean="0"/>
              <a:t>fname</a:t>
            </a:r>
            <a:r>
              <a:rPr lang="en-US" dirty="0" smtClean="0"/>
              <a:t>: "Peter", age: 5, gender: "Male"},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{ </a:t>
            </a:r>
            <a:r>
              <a:rPr lang="en-US" dirty="0" err="1" smtClean="0"/>
              <a:t>fname</a:t>
            </a:r>
            <a:r>
              <a:rPr lang="en-US" dirty="0" smtClean="0"/>
              <a:t>: "Mary", age: 18, gender: "Female"}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]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the find()</a:t>
            </a:r>
            <a:r>
              <a:rPr lang="en-US" baseline="0" dirty="0" smtClean="0"/>
              <a:t> command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https://docs.mongodb.com/manual/crud/#read-operations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https://docs.mongodb.com/manual/tutorial/project-fields-from-query-results/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1 in the projection means Return</a:t>
            </a:r>
            <a:r>
              <a:rPr lang="en-US" baseline="0" dirty="0" smtClean="0"/>
              <a:t> True for that Field, 0 means do not return that Field.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you can use {Field: 0} to exclude certain fields.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However,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exception of the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field, you cannot combine inclusion and exclusion statements in projection documents.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also just find by </a:t>
            </a:r>
            <a:r>
              <a:rPr lang="en-US" dirty="0" err="1" smtClean="0"/>
              <a:t>ObjectId</a:t>
            </a:r>
            <a:r>
              <a:rPr lang="en-US" dirty="0" smtClean="0"/>
              <a:t>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db.myColl.find</a:t>
            </a:r>
            <a:r>
              <a:rPr lang="en-US" dirty="0" smtClean="0"/>
              <a:t>( { _id: </a:t>
            </a:r>
            <a:r>
              <a:rPr lang="en-US" dirty="0" err="1" smtClean="0"/>
              <a:t>ObjectId</a:t>
            </a:r>
            <a:r>
              <a:rPr lang="en-US" dirty="0" smtClean="0"/>
              <a:t>("5925b8747c01e3d961650322")}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second $</a:t>
            </a:r>
            <a:r>
              <a:rPr lang="en-US" b="0" dirty="0" err="1" smtClean="0"/>
              <a:t>eq</a:t>
            </a:r>
            <a:r>
              <a:rPr lang="en-US" b="0" dirty="0" smtClean="0"/>
              <a:t> example is same as first</a:t>
            </a:r>
            <a:r>
              <a:rPr lang="en-US" b="0" baseline="0" dirty="0" smtClean="0"/>
              <a:t> example</a:t>
            </a:r>
            <a:r>
              <a:rPr lang="en-US" b="0" dirty="0" smtClean="0"/>
              <a:t>, meaning equal</a:t>
            </a:r>
            <a:r>
              <a:rPr lang="en-US" b="0" baseline="0" dirty="0" smtClean="0"/>
              <a:t> to "M"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The operators are documented here:</a:t>
            </a:r>
            <a:endParaRPr lang="en-US" b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https://docs.mongodb.com/manual/reference/operator/query/#query-selectors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https://docs.mongodb.com/manual/reference/operator/query/#query-selectors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https://docs.mongodb.com/manual/reference/operator/query/#query-selectors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https://docs.mongodb.com/manual/reference/update-methods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db.helloCollection.updateOne</a:t>
            </a:r>
            <a:r>
              <a:rPr lang="en-US" dirty="0" smtClean="0"/>
              <a:t>(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{_id: </a:t>
            </a:r>
            <a:r>
              <a:rPr lang="en-US" dirty="0" err="1" smtClean="0"/>
              <a:t>ObjectId</a:t>
            </a:r>
            <a:r>
              <a:rPr lang="en-US" dirty="0" smtClean="0"/>
              <a:t>('591f1ef97c01e3d961650320')},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$set: {"age": 41},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$</a:t>
            </a:r>
            <a:r>
              <a:rPr lang="en-US" dirty="0" err="1" smtClean="0"/>
              <a:t>currentDate</a:t>
            </a:r>
            <a:r>
              <a:rPr lang="en-US" dirty="0" smtClean="0"/>
              <a:t>: {lastModified: true}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"_id" is the Primary Key of the Document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https://docs.mongodb.com/manual/tutorial/update-documents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https://docs.mongodb.com/manual/reference/method/db.collection.update/#examples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https://docs.mongodb.com/manual/reference/operator/update/currentDate/#up._S_currentDate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db.inventory.updateMany</a:t>
            </a:r>
            <a:r>
              <a:rPr lang="en-US" dirty="0" smtClean="0"/>
              <a:t>(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{"age": {$</a:t>
            </a:r>
            <a:r>
              <a:rPr lang="en-US" dirty="0" err="1" smtClean="0"/>
              <a:t>gt</a:t>
            </a:r>
            <a:r>
              <a:rPr lang="en-US" dirty="0" smtClean="0"/>
              <a:t>: 125}},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$set: {"</a:t>
            </a:r>
            <a:r>
              <a:rPr lang="en-US" dirty="0" err="1" smtClean="0"/>
              <a:t>vitalStatus</a:t>
            </a:r>
            <a:r>
              <a:rPr lang="en-US" dirty="0" smtClean="0"/>
              <a:t>": "Dead"},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$</a:t>
            </a:r>
            <a:r>
              <a:rPr lang="en-US" dirty="0" err="1" smtClean="0"/>
              <a:t>currentDate</a:t>
            </a:r>
            <a:r>
              <a:rPr lang="en-US" dirty="0" smtClean="0"/>
              <a:t>: {lastModified: true}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https://docs.mongodb.com/manual/tutorial/update-documents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https://docs.mongodb.com/manual/reference/method/db.collection.update/#examples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https://docs.mongodb.com/manual/reference/operator/update/currentDate/#up._S_currentDate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"value"</a:t>
            </a:r>
            <a:r>
              <a:rPr lang="en-US" baseline="0" dirty="0" smtClean="0"/>
              <a:t> is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01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db.myCollection.replaceOne</a:t>
            </a:r>
            <a:r>
              <a:rPr lang="en-US" dirty="0" smtClean="0"/>
              <a:t>(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{"_id": </a:t>
            </a:r>
            <a:r>
              <a:rPr lang="en-US" dirty="0" err="1" smtClean="0"/>
              <a:t>ObjectId</a:t>
            </a:r>
            <a:r>
              <a:rPr lang="en-US" dirty="0" smtClean="0"/>
              <a:t>('594183509e057d293462a91f')},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"</a:t>
            </a:r>
            <a:r>
              <a:rPr lang="en-US" dirty="0" err="1" smtClean="0"/>
              <a:t>mrn</a:t>
            </a:r>
            <a:r>
              <a:rPr lang="en-US" dirty="0" smtClean="0"/>
              <a:t>": 888,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"</a:t>
            </a:r>
            <a:r>
              <a:rPr lang="en-US" dirty="0" err="1" smtClean="0"/>
              <a:t>firstName</a:t>
            </a:r>
            <a:r>
              <a:rPr lang="en-US" dirty="0" smtClean="0"/>
              <a:t>": "Mary",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"</a:t>
            </a:r>
            <a:r>
              <a:rPr lang="en-US" dirty="0" err="1" smtClean="0"/>
              <a:t>lastName</a:t>
            </a:r>
            <a:r>
              <a:rPr lang="en-US" dirty="0" smtClean="0"/>
              <a:t>": "Jane",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"age": 3,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"gender": "Female",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"address": 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"state": "HI"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},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"lastModified": new Date()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https://docs.mongodb.com/manual/reference/method/db.collection.replaceOne/#db.collection.replaceOne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https://docs.mongodb.com/manual/reference/delete-methods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https://docs.mongodb.com/manual/reference/method/db.collection.deleteOne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db.myCollection.deleteOne</a:t>
            </a:r>
            <a:r>
              <a:rPr lang="en-US" dirty="0" smtClean="0"/>
              <a:t>(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{"_id": </a:t>
            </a:r>
            <a:r>
              <a:rPr lang="en-US" dirty="0" err="1" smtClean="0"/>
              <a:t>ObjectId</a:t>
            </a:r>
            <a:r>
              <a:rPr lang="en-US" dirty="0" smtClean="0"/>
              <a:t>("594183509e057d293462a91f")}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https://docs.mongodb.com/manual/reference/method/db.collection.deleteMany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db.myCollection.deleteMany(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"</a:t>
            </a:r>
            <a:r>
              <a:rPr lang="en-US" dirty="0" err="1" smtClean="0"/>
              <a:t>firstName</a:t>
            </a:r>
            <a:r>
              <a:rPr lang="en-US" dirty="0" smtClean="0"/>
              <a:t>": "John",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"age": {$</a:t>
            </a:r>
            <a:r>
              <a:rPr lang="en-US" dirty="0" err="1" smtClean="0"/>
              <a:t>gt</a:t>
            </a:r>
            <a:r>
              <a:rPr lang="en-US" dirty="0" smtClean="0"/>
              <a:t>: 40}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hlinkClick r:id="rId3"/>
              </a:rPr>
              <a:t>http://api.mongodb.com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144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Site:  https://www.mongodb.com</a:t>
            </a:r>
          </a:p>
          <a:p>
            <a:r>
              <a:rPr lang="en-US" dirty="0" smtClean="0"/>
              <a:t>https://resources.mongodb.com/getting-started-with-mongodb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07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Very Important to understand the Data Model First!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825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point of this exercise is to recognize the free resource of mLab.com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JupyterHub</a:t>
            </a:r>
            <a:r>
              <a:rPr lang="en-US" dirty="0" smtClean="0"/>
              <a:t> on:</a:t>
            </a:r>
          </a:p>
          <a:p>
            <a:r>
              <a:rPr lang="en-US" dirty="0" smtClean="0"/>
              <a:t>https://jupyterhub.med.utah.edu/hub/login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25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https://docs.mongodb.com/manual/reference/bson-types/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6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Validators are Per Each Collection</a:t>
            </a:r>
          </a:p>
          <a:p>
            <a:r>
              <a:rPr lang="en-US" dirty="0" smtClean="0"/>
              <a:t>https</a:t>
            </a:r>
            <a:r>
              <a:rPr lang="en-US" dirty="0" smtClean="0"/>
              <a:t>://docs.mongodb.com/manual/core/document-validation</a:t>
            </a:r>
          </a:p>
          <a:p>
            <a:r>
              <a:rPr lang="en-US" dirty="0" smtClean="0"/>
              <a:t>I think people realized now that we still want some structure to be enforced.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3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think NoSQL is a complement (not</a:t>
            </a:r>
            <a:r>
              <a:rPr lang="en-US" baseline="0" dirty="0" smtClean="0"/>
              <a:t> a replacement) to Relational Technologies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What do you think?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DC408-7A9B-49D1-AF5D-D08CCE0897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15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https://docs.mongodb.com/manual/reference/bson-types/#objectid</a:t>
            </a:r>
          </a:p>
          <a:p>
            <a:r>
              <a:rPr lang="en-US" baseline="0" dirty="0" smtClean="0"/>
              <a:t>4 byte is not same as 4 characters here…</a:t>
            </a:r>
          </a:p>
          <a:p>
            <a:r>
              <a:rPr lang="en-US" baseline="0" dirty="0" smtClean="0"/>
              <a:t>https://docs.mongodb.com/v3.2/reference/method/ObjectId/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8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should create your own databases by: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Using </a:t>
            </a:r>
            <a:r>
              <a:rPr lang="en-US" dirty="0" err="1" smtClean="0"/>
              <a:t>db.createCollection</a:t>
            </a:r>
            <a:r>
              <a:rPr lang="en-US" dirty="0" smtClean="0"/>
              <a:t> </a:t>
            </a:r>
            <a:r>
              <a:rPr lang="en-US" baseline="0" dirty="0" smtClean="0"/>
              <a:t>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Insert New Document into Collection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There is </a:t>
            </a:r>
            <a:r>
              <a:rPr lang="en-US" b="1" baseline="0" dirty="0" smtClean="0"/>
              <a:t>NO </a:t>
            </a:r>
            <a:r>
              <a:rPr lang="en-US" b="1" baseline="0" dirty="0" err="1" smtClean="0"/>
              <a:t>createDatabase</a:t>
            </a:r>
            <a:r>
              <a:rPr lang="en-US" b="1" baseline="0" dirty="0" smtClean="0"/>
              <a:t> </a:t>
            </a:r>
            <a:r>
              <a:rPr lang="en-US" b="1" baseline="0" dirty="0" smtClean="0"/>
              <a:t>Command!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authentic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ongodb.com/manual/reference/method/db.createUs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built-in-rol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update-method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delete-method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jpe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11" Type="http://schemas.openxmlformats.org/officeDocument/2006/relationships/image" Target="../media/image25.jpeg"/><Relationship Id="rId5" Type="http://schemas.openxmlformats.org/officeDocument/2006/relationships/image" Target="../media/image19.gif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7" Type="http://schemas.openxmlformats.org/officeDocument/2006/relationships/hyperlink" Target="https://mlab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ources.mongodb.com/getting-started-with-mongodb" TargetMode="External"/><Relationship Id="rId5" Type="http://schemas.openxmlformats.org/officeDocument/2006/relationships/hyperlink" Target="https://university.mongodb.com/certification" TargetMode="External"/><Relationship Id="rId4" Type="http://schemas.openxmlformats.org/officeDocument/2006/relationships/hyperlink" Target="https://university.mongodb.com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hub.med.utah.edu/hub/login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5200"/>
            <a:ext cx="7772400" cy="990600"/>
          </a:xfrm>
        </p:spPr>
        <p:txBody>
          <a:bodyPr/>
          <a:lstStyle/>
          <a:p>
            <a:r>
              <a:rPr lang="en-US" dirty="0" smtClean="0"/>
              <a:t>mongoDB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219200"/>
          </a:xfrm>
        </p:spPr>
        <p:txBody>
          <a:bodyPr/>
          <a:lstStyle/>
          <a:p>
            <a:r>
              <a:rPr lang="en-US" dirty="0" smtClean="0"/>
              <a:t>Peter Mo</a:t>
            </a:r>
          </a:p>
          <a:p>
            <a:r>
              <a:rPr lang="en-US" dirty="0" smtClean="0"/>
              <a:t>Summer 2017</a:t>
            </a:r>
            <a:endParaRPr lang="en-US" dirty="0"/>
          </a:p>
        </p:txBody>
      </p:sp>
      <p:sp>
        <p:nvSpPr>
          <p:cNvPr id="4" name="AutoShape 4" descr="Image result for mongo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mongod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0"/>
            <a:ext cx="484293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Internal management repository reserved for MongoDB</a:t>
            </a:r>
          </a:p>
          <a:p>
            <a:pPr lvl="1"/>
            <a:r>
              <a:rPr lang="en-US" dirty="0" smtClean="0"/>
              <a:t>Contains DB User &amp; Privilege Info.</a:t>
            </a:r>
          </a:p>
          <a:p>
            <a:pPr lvl="1"/>
            <a:r>
              <a:rPr lang="en-US" dirty="0" smtClean="0"/>
              <a:t>Do NOT store your data here</a:t>
            </a:r>
          </a:p>
          <a:p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Internal management DB used to support replication, startup info., etc. Data in local does not get replicated.</a:t>
            </a:r>
          </a:p>
          <a:p>
            <a:pPr lvl="1"/>
            <a:r>
              <a:rPr lang="en-US" dirty="0"/>
              <a:t>Do NOT store your data </a:t>
            </a:r>
            <a:r>
              <a:rPr lang="en-US" dirty="0" smtClean="0"/>
              <a:t>here</a:t>
            </a:r>
          </a:p>
          <a:p>
            <a:r>
              <a:rPr lang="en-US" b="1" dirty="0" smtClean="0"/>
              <a:t>test</a:t>
            </a:r>
          </a:p>
          <a:p>
            <a:pPr lvl="1"/>
            <a:r>
              <a:rPr lang="en-US" dirty="0" smtClean="0"/>
              <a:t>Default End User or Application Database Name</a:t>
            </a:r>
          </a:p>
          <a:p>
            <a:pPr lvl="1"/>
            <a:r>
              <a:rPr lang="en-US" dirty="0" smtClean="0"/>
              <a:t>If you create a Collection without specifying a DB Name, it will automatically be created here!</a:t>
            </a:r>
          </a:p>
        </p:txBody>
      </p:sp>
    </p:spTree>
    <p:extLst>
      <p:ext uri="{BB962C8B-B14F-4D97-AF65-F5344CB8AC3E}">
        <p14:creationId xmlns:p14="http://schemas.microsoft.com/office/powerpoint/2010/main" val="41689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MongoDB has a No default users!</a:t>
            </a:r>
          </a:p>
          <a:p>
            <a:pPr lvl="1"/>
            <a:r>
              <a:rPr lang="en-US" dirty="0" smtClean="0"/>
              <a:t>Therefore, there is no security by default</a:t>
            </a:r>
          </a:p>
          <a:p>
            <a:pPr lvl="1"/>
            <a:r>
              <a:rPr lang="en-US" dirty="0" smtClean="0"/>
              <a:t>That means anyone can do anything!</a:t>
            </a:r>
          </a:p>
          <a:p>
            <a:r>
              <a:rPr lang="en-US" dirty="0" smtClean="0"/>
              <a:t>To enable 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DB Users with Roles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Enable Authentication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71500" indent="-514350"/>
            <a:r>
              <a:rPr lang="en-US" sz="2800" dirty="0" smtClean="0"/>
              <a:t>Online References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700" dirty="0">
                <a:hlinkClick r:id="rId3"/>
              </a:rPr>
              <a:t>https://</a:t>
            </a:r>
            <a:r>
              <a:rPr lang="en-US" sz="1700" dirty="0" smtClean="0">
                <a:hlinkClick r:id="rId3"/>
              </a:rPr>
              <a:t>docs.mongodb.com/manual/core/authentication</a:t>
            </a:r>
            <a:endParaRPr lang="en-US" sz="1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>
                <a:hlinkClick r:id="rId4"/>
              </a:rPr>
              <a:t>https://</a:t>
            </a:r>
            <a:r>
              <a:rPr lang="en-US" sz="1700" dirty="0" smtClean="0">
                <a:hlinkClick r:id="rId4"/>
              </a:rPr>
              <a:t>docs.mongodb.com/manual/reference/method/db.createUser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47711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Examples of User Roles: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read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readWrite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dbAdmin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dbOwner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userAdmin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root</a:t>
            </a:r>
          </a:p>
          <a:p>
            <a:r>
              <a:rPr lang="en-US" dirty="0" smtClean="0"/>
              <a:t>Roles contain "Privilege Actions"</a:t>
            </a:r>
            <a:endParaRPr lang="en-US" dirty="0"/>
          </a:p>
          <a:p>
            <a:r>
              <a:rPr lang="en-US" dirty="0" smtClean="0"/>
              <a:t>Online Reference:</a:t>
            </a:r>
          </a:p>
          <a:p>
            <a:pPr lvl="1"/>
            <a:r>
              <a:rPr lang="en-US" sz="2200" dirty="0">
                <a:hlinkClick r:id="rId3"/>
              </a:rPr>
              <a:t>https://</a:t>
            </a:r>
            <a:r>
              <a:rPr lang="en-US" sz="2200" dirty="0" smtClean="0">
                <a:hlinkClick r:id="rId3"/>
              </a:rPr>
              <a:t>docs.mongodb.com/manual/reference/built-in-roles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6018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Mongo Command Line Shell: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Type "mongo" at command line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7269096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9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Mongo Shell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List ALL DBs on Server:</a:t>
            </a:r>
          </a:p>
          <a:p>
            <a:pPr lvl="1"/>
            <a:r>
              <a:rPr lang="en-US" i="1" dirty="0" smtClean="0"/>
              <a:t>show dbs; </a:t>
            </a:r>
          </a:p>
          <a:p>
            <a:pPr lvl="1"/>
            <a:r>
              <a:rPr lang="en-US" i="1" dirty="0" smtClean="0"/>
              <a:t>show databases;</a:t>
            </a:r>
          </a:p>
          <a:p>
            <a:r>
              <a:rPr lang="en-US" dirty="0" smtClean="0"/>
              <a:t>Display Currently Connected DB Name</a:t>
            </a:r>
          </a:p>
          <a:p>
            <a:pPr lvl="1"/>
            <a:r>
              <a:rPr lang="en-US" i="1" dirty="0" smtClean="0"/>
              <a:t>db;</a:t>
            </a:r>
            <a:endParaRPr lang="en-US" i="1" dirty="0" smtClean="0"/>
          </a:p>
          <a:p>
            <a:r>
              <a:rPr lang="en-US" dirty="0" smtClean="0"/>
              <a:t>List ALL Collection in Current DB</a:t>
            </a:r>
          </a:p>
          <a:p>
            <a:pPr lvl="1"/>
            <a:r>
              <a:rPr lang="en-US" i="1" dirty="0" smtClean="0"/>
              <a:t>show collections;</a:t>
            </a:r>
          </a:p>
          <a:p>
            <a:pPr lvl="1"/>
            <a:r>
              <a:rPr lang="en-US" i="1" dirty="0" smtClean="0"/>
              <a:t>show tables;</a:t>
            </a:r>
          </a:p>
          <a:p>
            <a:r>
              <a:rPr lang="en-US" dirty="0" smtClean="0"/>
              <a:t>List ALL Users on DB Server</a:t>
            </a:r>
          </a:p>
          <a:p>
            <a:pPr lvl="1"/>
            <a:r>
              <a:rPr lang="en-US" i="1" dirty="0" smtClean="0"/>
              <a:t>show users;</a:t>
            </a:r>
          </a:p>
          <a:p>
            <a:r>
              <a:rPr lang="en-US" dirty="0" smtClean="0"/>
              <a:t>List ALL User Roles on Server</a:t>
            </a:r>
          </a:p>
          <a:p>
            <a:pPr lvl="1"/>
            <a:r>
              <a:rPr lang="en-US" i="1" dirty="0" smtClean="0"/>
              <a:t>show roles;</a:t>
            </a:r>
          </a:p>
        </p:txBody>
      </p:sp>
    </p:spTree>
    <p:extLst>
      <p:ext uri="{BB962C8B-B14F-4D97-AF65-F5344CB8AC3E}">
        <p14:creationId xmlns:p14="http://schemas.microsoft.com/office/powerpoint/2010/main" val="381866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Mongo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Count Documents in Collection</a:t>
            </a:r>
          </a:p>
          <a:p>
            <a:pPr lvl="1"/>
            <a:r>
              <a:rPr lang="en-US" dirty="0" err="1" smtClean="0"/>
              <a:t>db.myCollection.count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smtClean="0"/>
              <a:t>Display Version of MongoDB</a:t>
            </a:r>
          </a:p>
          <a:p>
            <a:pPr lvl="1"/>
            <a:r>
              <a:rPr lang="en-US" i="1" dirty="0" err="1" smtClean="0"/>
              <a:t>db.version</a:t>
            </a:r>
            <a:r>
              <a:rPr lang="en-US" i="1" dirty="0" smtClean="0"/>
              <a:t>() </a:t>
            </a:r>
          </a:p>
          <a:p>
            <a:r>
              <a:rPr lang="en-US" dirty="0" smtClean="0"/>
              <a:t>Logout </a:t>
            </a:r>
            <a:r>
              <a:rPr lang="en-US" dirty="0" smtClean="0"/>
              <a:t>of Mongo Shell</a:t>
            </a:r>
          </a:p>
          <a:p>
            <a:pPr lvl="1"/>
            <a:r>
              <a:rPr lang="en-US" i="1" dirty="0" smtClean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03217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Mongo </a:t>
            </a:r>
            <a:r>
              <a:rPr lang="en-US" b="1" dirty="0" smtClean="0"/>
              <a:t>Compass</a:t>
            </a:r>
            <a:r>
              <a:rPr lang="en-US" dirty="0" smtClean="0"/>
              <a:t> Desktop GUI: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77" y="2057400"/>
            <a:ext cx="770382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19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use</a:t>
            </a:r>
            <a:r>
              <a:rPr lang="en-US" dirty="0" smtClean="0"/>
              <a:t> command</a:t>
            </a:r>
          </a:p>
          <a:p>
            <a:pPr lvl="1"/>
            <a:r>
              <a:rPr lang="en-US" dirty="0" smtClean="0"/>
              <a:t>Switches to an existing Database or Switch to a new database if it does not already exist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myDB</a:t>
            </a:r>
            <a:endParaRPr lang="en-US" dirty="0" smtClean="0"/>
          </a:p>
          <a:p>
            <a:pPr lvl="1"/>
            <a:r>
              <a:rPr lang="en-US" dirty="0" smtClean="0"/>
              <a:t>DB Name is Case Sensitive!</a:t>
            </a:r>
          </a:p>
          <a:p>
            <a:pPr lvl="2"/>
            <a:r>
              <a:rPr lang="en-US" dirty="0" smtClean="0"/>
              <a:t>"</a:t>
            </a:r>
            <a:r>
              <a:rPr lang="en-US" dirty="0" err="1" smtClean="0"/>
              <a:t>dbName</a:t>
            </a:r>
            <a:r>
              <a:rPr lang="en-US" dirty="0" smtClean="0"/>
              <a:t>" &amp; "</a:t>
            </a:r>
            <a:r>
              <a:rPr lang="en-US" dirty="0" err="1" smtClean="0"/>
              <a:t>DBname</a:t>
            </a:r>
            <a:r>
              <a:rPr lang="en-US" dirty="0" smtClean="0"/>
              <a:t>" are two different databases</a:t>
            </a:r>
          </a:p>
          <a:p>
            <a:pPr lvl="1"/>
            <a:r>
              <a:rPr lang="en-US" dirty="0" smtClean="0"/>
              <a:t>There is </a:t>
            </a:r>
            <a:r>
              <a:rPr lang="en-US" b="1" dirty="0" smtClean="0"/>
              <a:t>NO</a:t>
            </a:r>
            <a:r>
              <a:rPr lang="en-US" dirty="0" smtClean="0"/>
              <a:t> </a:t>
            </a:r>
            <a:r>
              <a:rPr lang="en-US" dirty="0" err="1" smtClean="0"/>
              <a:t>createDatabase</a:t>
            </a:r>
            <a:r>
              <a:rPr lang="en-US" dirty="0" smtClean="0"/>
              <a:t>() command</a:t>
            </a:r>
          </a:p>
          <a:p>
            <a:pPr lvl="1"/>
            <a:r>
              <a:rPr lang="en-US" dirty="0" smtClean="0"/>
              <a:t>The actual database will be created when data is inserted into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41462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/>
              <a:t>db.createCollection</a:t>
            </a:r>
            <a:r>
              <a:rPr lang="en-US" dirty="0"/>
              <a:t>("</a:t>
            </a:r>
            <a:r>
              <a:rPr lang="en-US" dirty="0" err="1"/>
              <a:t>myCollection</a:t>
            </a:r>
            <a:r>
              <a:rPr lang="en-US" dirty="0" smtClean="0"/>
              <a:t>")</a:t>
            </a:r>
          </a:p>
          <a:p>
            <a:r>
              <a:rPr lang="en-US" dirty="0"/>
              <a:t>O</a:t>
            </a:r>
            <a:r>
              <a:rPr lang="en-US" dirty="0" smtClean="0"/>
              <a:t>r simply insert a new document to a new Collection</a:t>
            </a:r>
            <a:endParaRPr lang="en-US" dirty="0"/>
          </a:p>
          <a:p>
            <a:pPr lvl="1"/>
            <a:r>
              <a:rPr lang="en-US" dirty="0" err="1" smtClean="0"/>
              <a:t>db.movieCollection.insert</a:t>
            </a:r>
            <a:r>
              <a:rPr lang="en-US" dirty="0" smtClean="0"/>
              <a:t>({"</a:t>
            </a:r>
            <a:r>
              <a:rPr lang="en-US" dirty="0" err="1" smtClean="0"/>
              <a:t>name":"Up</a:t>
            </a:r>
            <a:r>
              <a:rPr lang="en-US" dirty="0" smtClean="0"/>
              <a:t>"})</a:t>
            </a:r>
          </a:p>
          <a:p>
            <a:pPr lvl="1"/>
            <a:r>
              <a:rPr lang="en-US" dirty="0" smtClean="0"/>
              <a:t>Creates </a:t>
            </a:r>
            <a:r>
              <a:rPr lang="en-US" b="1" dirty="0" smtClean="0"/>
              <a:t>new</a:t>
            </a:r>
            <a:r>
              <a:rPr lang="en-US" dirty="0" smtClean="0"/>
              <a:t> collection named </a:t>
            </a:r>
            <a:r>
              <a:rPr lang="en-US" dirty="0"/>
              <a:t>"</a:t>
            </a:r>
            <a:r>
              <a:rPr lang="en-US" dirty="0" err="1"/>
              <a:t>movieCollection</a:t>
            </a:r>
            <a:r>
              <a:rPr lang="en-US" dirty="0"/>
              <a:t>"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93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Drop Database</a:t>
            </a:r>
          </a:p>
          <a:p>
            <a:pPr lvl="1"/>
            <a:r>
              <a:rPr lang="en-US" dirty="0" err="1"/>
              <a:t>db.dropDatabase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Removes </a:t>
            </a:r>
            <a:r>
              <a:rPr lang="en-US" dirty="0" smtClean="0"/>
              <a:t>current database &amp; </a:t>
            </a:r>
            <a:r>
              <a:rPr lang="en-US" dirty="0"/>
              <a:t>data files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Drop Collection</a:t>
            </a:r>
          </a:p>
          <a:p>
            <a:pPr lvl="1"/>
            <a:r>
              <a:rPr lang="en-US" dirty="0" err="1"/>
              <a:t>db.myCollection.drop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Removes collection &amp; data files</a:t>
            </a:r>
          </a:p>
          <a:p>
            <a:pPr lvl="1"/>
            <a:r>
              <a:rPr lang="en-US" dirty="0" smtClean="0"/>
              <a:t>All documents in collection will be deleted</a:t>
            </a:r>
          </a:p>
        </p:txBody>
      </p:sp>
    </p:spTree>
    <p:extLst>
      <p:ext uri="{BB962C8B-B14F-4D97-AF65-F5344CB8AC3E}">
        <p14:creationId xmlns:p14="http://schemas.microsoft.com/office/powerpoint/2010/main" val="284153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Data Architecture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Use Cases</a:t>
            </a:r>
            <a:endParaRPr lang="en-US" dirty="0"/>
          </a:p>
          <a:p>
            <a:pPr lvl="1"/>
            <a:r>
              <a:rPr lang="en-US" dirty="0" smtClean="0"/>
              <a:t>Default Info.</a:t>
            </a:r>
            <a:endParaRPr lang="en-US" dirty="0"/>
          </a:p>
          <a:p>
            <a:r>
              <a:rPr lang="en-US" dirty="0" smtClean="0"/>
              <a:t>User Interface</a:t>
            </a:r>
            <a:endParaRPr lang="en-US" dirty="0"/>
          </a:p>
          <a:p>
            <a:r>
              <a:rPr lang="en-US" dirty="0" smtClean="0"/>
              <a:t>Working with Data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Collections</a:t>
            </a:r>
          </a:p>
          <a:p>
            <a:pPr lvl="1"/>
            <a:r>
              <a:rPr lang="en-US" dirty="0" smtClean="0"/>
              <a:t>Document CRUD Examples</a:t>
            </a:r>
          </a:p>
        </p:txBody>
      </p:sp>
    </p:spTree>
    <p:extLst>
      <p:ext uri="{BB962C8B-B14F-4D97-AF65-F5344CB8AC3E}">
        <p14:creationId xmlns:p14="http://schemas.microsoft.com/office/powerpoint/2010/main" val="4123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Queries/Filters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Use a </a:t>
            </a:r>
            <a:r>
              <a:rPr lang="en-US" dirty="0" err="1" smtClean="0"/>
              <a:t>json</a:t>
            </a:r>
            <a:r>
              <a:rPr lang="en-US" dirty="0" smtClean="0"/>
              <a:t> object as filter criteria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{"</a:t>
            </a:r>
            <a:r>
              <a:rPr lang="en-US" dirty="0" err="1"/>
              <a:t>name":"peter</a:t>
            </a:r>
            <a:r>
              <a:rPr lang="en-US" dirty="0" smtClean="0"/>
              <a:t>"}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21" y="2819400"/>
            <a:ext cx="7851736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0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C</a:t>
            </a:r>
            <a:r>
              <a:rPr lang="en-US" dirty="0" smtClean="0"/>
              <a:t>reate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nsert document(s) to a collection, if collection does not exist, auto creates new collection</a:t>
            </a:r>
          </a:p>
          <a:p>
            <a:r>
              <a:rPr lang="en-US" b="1" dirty="0" smtClean="0"/>
              <a:t>R</a:t>
            </a:r>
            <a:r>
              <a:rPr lang="en-US" dirty="0" smtClean="0"/>
              <a:t>ead</a:t>
            </a:r>
          </a:p>
          <a:p>
            <a:pPr lvl="1"/>
            <a:r>
              <a:rPr lang="en-US" dirty="0" smtClean="0"/>
              <a:t>Query or find document(s)</a:t>
            </a:r>
          </a:p>
          <a:p>
            <a:r>
              <a:rPr lang="en-US" b="1" dirty="0" smtClean="0"/>
              <a:t>U</a:t>
            </a:r>
            <a:r>
              <a:rPr lang="en-US" dirty="0" smtClean="0"/>
              <a:t>pdate</a:t>
            </a:r>
          </a:p>
          <a:p>
            <a:pPr lvl="1"/>
            <a:r>
              <a:rPr lang="en-US" dirty="0" smtClean="0"/>
              <a:t>Update data within document(s) or replace an entire document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elete</a:t>
            </a:r>
          </a:p>
          <a:p>
            <a:pPr lvl="1"/>
            <a:r>
              <a:rPr lang="en-US" dirty="0" smtClean="0"/>
              <a:t>Remove one or more documents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b="1" dirty="0" smtClean="0"/>
              <a:t>C</a:t>
            </a:r>
            <a:r>
              <a:rPr lang="en-US" dirty="0" smtClean="0"/>
              <a:t>reate One Document Syntax:</a:t>
            </a:r>
          </a:p>
          <a:p>
            <a:pPr lvl="1"/>
            <a:r>
              <a:rPr lang="en-US" dirty="0"/>
              <a:t>db.collection.insertOne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Example: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76600"/>
            <a:ext cx="443891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8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b="1" dirty="0" smtClean="0"/>
              <a:t>C</a:t>
            </a:r>
            <a:r>
              <a:rPr lang="en-US" dirty="0" smtClean="0"/>
              <a:t>reate Many Document Syntax:</a:t>
            </a:r>
          </a:p>
          <a:p>
            <a:pPr lvl="1"/>
            <a:r>
              <a:rPr lang="en-US" dirty="0" smtClean="0"/>
              <a:t>db.collection.insertMany()</a:t>
            </a:r>
          </a:p>
          <a:p>
            <a:r>
              <a:rPr lang="en-US" dirty="0" smtClean="0"/>
              <a:t>Example:</a:t>
            </a:r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755936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b="1" dirty="0" smtClean="0"/>
              <a:t>R</a:t>
            </a:r>
            <a:r>
              <a:rPr lang="en-US" dirty="0" smtClean="0"/>
              <a:t>ead or Query Documents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Compared to Relational 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collection = From Table Clause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query criteria = Where Clause Condition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projection = Select Clause Attributes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86" y="2286000"/>
            <a:ext cx="7926614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16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/>
          </a:bodyPr>
          <a:lstStyle/>
          <a:p>
            <a:r>
              <a:rPr lang="en-US" dirty="0"/>
              <a:t>Query </a:t>
            </a:r>
            <a:r>
              <a:rPr lang="en-US" dirty="0" smtClean="0"/>
              <a:t>Operator Examples:</a:t>
            </a:r>
          </a:p>
          <a:p>
            <a:pPr lvl="1"/>
            <a:r>
              <a:rPr lang="en-US" dirty="0" smtClean="0"/>
              <a:t>Select all documents from collection</a:t>
            </a:r>
          </a:p>
          <a:p>
            <a:pPr lvl="2"/>
            <a:r>
              <a:rPr lang="en-US" dirty="0" smtClean="0"/>
              <a:t>db.myCollection.find</a:t>
            </a:r>
            <a:r>
              <a:rPr lang="en-US" dirty="0"/>
              <a:t>( </a:t>
            </a:r>
            <a:r>
              <a:rPr lang="en-US" b="1" dirty="0"/>
              <a:t>{} 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/>
              <a:t>db.myCollection.find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Select using Conditional Criteria or Filter</a:t>
            </a:r>
          </a:p>
          <a:p>
            <a:pPr lvl="2"/>
            <a:r>
              <a:rPr lang="en-US" dirty="0"/>
              <a:t>db.myCollection.find</a:t>
            </a:r>
            <a:r>
              <a:rPr lang="en-US" dirty="0" smtClean="0"/>
              <a:t>( </a:t>
            </a:r>
            <a:r>
              <a:rPr lang="en-US" dirty="0"/>
              <a:t>{ </a:t>
            </a:r>
            <a:r>
              <a:rPr lang="en-US" b="1" dirty="0" smtClean="0"/>
              <a:t>gender: "M"</a:t>
            </a:r>
            <a:r>
              <a:rPr lang="en-US" dirty="0" smtClean="0"/>
              <a:t>} )</a:t>
            </a:r>
          </a:p>
          <a:p>
            <a:pPr lvl="2"/>
            <a:r>
              <a:rPr lang="en-US" dirty="0"/>
              <a:t>db.myCollection.find( { </a:t>
            </a:r>
            <a:r>
              <a:rPr lang="en-US" b="1" dirty="0"/>
              <a:t>gender: </a:t>
            </a:r>
            <a:r>
              <a:rPr lang="en-US" b="1" dirty="0" smtClean="0"/>
              <a:t>{ $eq: "M"} </a:t>
            </a:r>
            <a:r>
              <a:rPr lang="en-US" dirty="0" smtClean="0"/>
              <a:t>} </a:t>
            </a:r>
            <a:r>
              <a:rPr lang="en-US" dirty="0"/>
              <a:t>)</a:t>
            </a:r>
          </a:p>
          <a:p>
            <a:pPr lvl="2"/>
            <a:endParaRPr lang="en-US" dirty="0" smtClean="0"/>
          </a:p>
          <a:p>
            <a:pPr lvl="2"/>
            <a:r>
              <a:rPr lang="en-US" dirty="0"/>
              <a:t>db.myCollection.find</a:t>
            </a:r>
            <a:r>
              <a:rPr lang="en-US" dirty="0" smtClean="0"/>
              <a:t>( { gender: </a:t>
            </a:r>
            <a:r>
              <a:rPr lang="en-US" b="1" dirty="0" smtClean="0"/>
              <a:t>{ $</a:t>
            </a:r>
            <a:r>
              <a:rPr lang="en-US" b="1" dirty="0"/>
              <a:t>in: [ </a:t>
            </a:r>
            <a:r>
              <a:rPr lang="en-US" b="1" dirty="0" smtClean="0"/>
              <a:t>"M", "F" </a:t>
            </a:r>
            <a:r>
              <a:rPr lang="en-US" b="1" dirty="0"/>
              <a:t>] }</a:t>
            </a:r>
            <a:r>
              <a:rPr lang="en-US" dirty="0"/>
              <a:t> } 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db.myCollection.find</a:t>
            </a:r>
            <a:r>
              <a:rPr lang="en-US" dirty="0" smtClean="0"/>
              <a:t>( </a:t>
            </a:r>
            <a:r>
              <a:rPr lang="en-US" dirty="0"/>
              <a:t>{ </a:t>
            </a:r>
            <a:r>
              <a:rPr lang="en-US" dirty="0" smtClean="0"/>
              <a:t>age: </a:t>
            </a:r>
            <a:r>
              <a:rPr lang="en-US" b="1" dirty="0"/>
              <a:t>{ $lt: 30 } </a:t>
            </a:r>
            <a:r>
              <a:rPr lang="en-US" dirty="0"/>
              <a:t>} )</a:t>
            </a:r>
          </a:p>
        </p:txBody>
      </p:sp>
    </p:spTree>
    <p:extLst>
      <p:ext uri="{BB962C8B-B14F-4D97-AF65-F5344CB8AC3E}">
        <p14:creationId xmlns:p14="http://schemas.microsoft.com/office/powerpoint/2010/main" val="15620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Comparison Operators: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2730"/>
              </p:ext>
            </p:extLst>
          </p:nvPr>
        </p:nvGraphicFramePr>
        <p:xfrm>
          <a:off x="990600" y="2209800"/>
          <a:ext cx="7010400" cy="3962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5410200"/>
              </a:tblGrid>
              <a:tr h="4402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Meaning</a:t>
                      </a:r>
                      <a:endParaRPr lang="en-US" sz="2000" dirty="0"/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$eq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Equal</a:t>
                      </a:r>
                      <a:endParaRPr lang="en-US" sz="2000" dirty="0"/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$gt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Greater</a:t>
                      </a:r>
                      <a:r>
                        <a:rPr lang="en-US" sz="2000" baseline="0" dirty="0" smtClean="0"/>
                        <a:t> Than</a:t>
                      </a:r>
                      <a:endParaRPr lang="en-US" sz="2000" dirty="0"/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$gte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Greater</a:t>
                      </a:r>
                      <a:r>
                        <a:rPr lang="en-US" sz="2000" baseline="0" dirty="0" smtClean="0"/>
                        <a:t> Than or Equal To</a:t>
                      </a:r>
                      <a:endParaRPr lang="en-US" sz="2000" dirty="0" smtClean="0"/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$lt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Less Than</a:t>
                      </a:r>
                      <a:endParaRPr lang="en-US" sz="2000" dirty="0"/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$lte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Less </a:t>
                      </a:r>
                      <a:r>
                        <a:rPr lang="en-US" sz="2000" baseline="0" dirty="0" smtClean="0"/>
                        <a:t>Than or Equal To</a:t>
                      </a:r>
                      <a:endParaRPr lang="en-US" sz="2000" dirty="0" smtClean="0"/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Equal To</a:t>
                      </a:r>
                      <a:endParaRPr lang="en-US" sz="2000" dirty="0"/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</a:t>
                      </a:r>
                      <a:r>
                        <a:rPr lang="en-US" sz="2000" baseline="0" dirty="0" smtClean="0"/>
                        <a:t> Any Item within List of Values</a:t>
                      </a:r>
                      <a:endParaRPr lang="en-US" sz="2000" dirty="0"/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$nin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</a:t>
                      </a:r>
                      <a:r>
                        <a:rPr lang="en-US" sz="2000" baseline="0" dirty="0" smtClean="0"/>
                        <a:t> In Any Item within List Values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5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Logical Operators: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627533"/>
              </p:ext>
            </p:extLst>
          </p:nvPr>
        </p:nvGraphicFramePr>
        <p:xfrm>
          <a:off x="533400" y="2286000"/>
          <a:ext cx="8077200" cy="2218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63246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Meaning</a:t>
                      </a:r>
                      <a:endParaRPr lang="en-US" sz="2000" dirty="0"/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$and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Both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conditions must be 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lt"/>
                        </a:rPr>
                        <a:t>Either</a:t>
                      </a:r>
                      <a:r>
                        <a:rPr lang="en-US" sz="2000" dirty="0" smtClean="0">
                          <a:latin typeface="+mn-lt"/>
                        </a:rPr>
                        <a:t> condition must be </a:t>
                      </a:r>
                      <a:r>
                        <a:rPr lang="en-US" sz="2000" b="1" dirty="0" smtClean="0">
                          <a:latin typeface="+mn-lt"/>
                        </a:rPr>
                        <a:t>True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$not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documents that do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NOT 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the query criteria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$nor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Both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conditions must be 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2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Common</a:t>
            </a:r>
            <a:r>
              <a:rPr lang="en-US" b="1" dirty="0" smtClean="0"/>
              <a:t> U</a:t>
            </a:r>
            <a:r>
              <a:rPr lang="en-US" dirty="0" smtClean="0"/>
              <a:t>pdate Methods: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updateOne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Update some data within a single document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updateMany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Update some data within a </a:t>
            </a:r>
            <a:r>
              <a:rPr lang="en-US" dirty="0" smtClean="0"/>
              <a:t>multiple documents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replaceOne</a:t>
            </a:r>
            <a:r>
              <a:rPr lang="en-US" dirty="0"/>
              <a:t>()</a:t>
            </a:r>
          </a:p>
          <a:p>
            <a:pPr lvl="2"/>
            <a:r>
              <a:rPr lang="en-US" dirty="0" smtClean="0"/>
              <a:t>Replace an entire single document</a:t>
            </a:r>
          </a:p>
          <a:p>
            <a:pPr lvl="2"/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docs.mongodb.com/manual/reference/update-methods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161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db.collection.updateOne</a:t>
            </a:r>
            <a:r>
              <a:rPr lang="en-US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14" y="2971800"/>
            <a:ext cx="664175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62600" y="3711714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&lt;-- Update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&lt;-- lastModified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1739" y="3124200"/>
            <a:ext cx="1286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&lt;-- </a:t>
            </a:r>
            <a:r>
              <a:rPr lang="en-US" sz="2000" b="1" dirty="0" smtClean="0">
                <a:solidFill>
                  <a:srgbClr val="FF0000"/>
                </a:solidFill>
              </a:rPr>
              <a:t>Search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182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What is MongoDB?</a:t>
            </a:r>
          </a:p>
          <a:p>
            <a:pPr lvl="1"/>
            <a:r>
              <a:rPr lang="en-US" dirty="0"/>
              <a:t>MongoDB is </a:t>
            </a:r>
            <a:r>
              <a:rPr lang="en-US" dirty="0" smtClean="0"/>
              <a:t>a Document database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Documents are stored as BSON format</a:t>
            </a:r>
          </a:p>
          <a:p>
            <a:pPr lvl="2"/>
            <a:r>
              <a:rPr lang="en-US" dirty="0" smtClean="0"/>
              <a:t>pronounced "</a:t>
            </a:r>
            <a:r>
              <a:rPr lang="en-US" dirty="0"/>
              <a:t>bee-son</a:t>
            </a:r>
            <a:r>
              <a:rPr lang="en-US" dirty="0" smtClean="0"/>
              <a:t>" or "bee-</a:t>
            </a:r>
            <a:r>
              <a:rPr lang="en-US" dirty="0" err="1" smtClean="0"/>
              <a:t>sahn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BSON is a Binary version of JSON</a:t>
            </a:r>
          </a:p>
          <a:p>
            <a:pPr lvl="1"/>
            <a:r>
              <a:rPr lang="en-US" dirty="0" smtClean="0"/>
              <a:t>BSON supports more data types then JSON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90825"/>
            <a:ext cx="26765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9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2564"/>
            <a:ext cx="5921045" cy="198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db.collection.updateMany</a:t>
            </a:r>
            <a:r>
              <a:rPr lang="en-US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635514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&lt;-- Update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&lt;-- lastModified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3105090"/>
            <a:ext cx="1286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&lt;-- </a:t>
            </a:r>
            <a:r>
              <a:rPr lang="en-US" sz="2000" b="1" dirty="0" smtClean="0">
                <a:solidFill>
                  <a:srgbClr val="FF0000"/>
                </a:solidFill>
              </a:rPr>
              <a:t>Search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105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09875"/>
            <a:ext cx="6562139" cy="3697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db.collection.replaceOne()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9600" y="424809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&lt;-- Document Replacement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71739" y="2952690"/>
            <a:ext cx="1286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&lt;-- </a:t>
            </a:r>
            <a:r>
              <a:rPr lang="en-US" sz="2000" b="1" dirty="0" smtClean="0">
                <a:solidFill>
                  <a:srgbClr val="FF0000"/>
                </a:solidFill>
              </a:rPr>
              <a:t>Search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561969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&lt;-- lastModified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Common</a:t>
            </a:r>
            <a:r>
              <a:rPr lang="en-US" b="1" dirty="0" smtClean="0"/>
              <a:t> D</a:t>
            </a:r>
            <a:r>
              <a:rPr lang="en-US" dirty="0" smtClean="0"/>
              <a:t>elete Methods: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deleteOne</a:t>
            </a:r>
            <a:r>
              <a:rPr lang="en-US" dirty="0"/>
              <a:t>()</a:t>
            </a:r>
            <a:endParaRPr lang="en-US" dirty="0" smtClean="0"/>
          </a:p>
          <a:p>
            <a:pPr lvl="2"/>
            <a:r>
              <a:rPr lang="en-US" dirty="0" smtClean="0"/>
              <a:t>Deletes FIRST Matched Single Document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deleteMany</a:t>
            </a:r>
            <a:r>
              <a:rPr lang="en-US" dirty="0"/>
              <a:t>()</a:t>
            </a:r>
            <a:endParaRPr lang="en-US" dirty="0" smtClean="0"/>
          </a:p>
          <a:p>
            <a:pPr lvl="2"/>
            <a:r>
              <a:rPr lang="en-US" dirty="0"/>
              <a:t>Deletes </a:t>
            </a:r>
            <a:r>
              <a:rPr lang="en-US" dirty="0" smtClean="0"/>
              <a:t>ALL </a:t>
            </a:r>
            <a:r>
              <a:rPr lang="en-US" dirty="0"/>
              <a:t>Matched </a:t>
            </a:r>
            <a:r>
              <a:rPr lang="en-US" dirty="0" smtClean="0"/>
              <a:t>Documents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docs.mongodb.com/manual/reference/delete-methods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51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76635"/>
            <a:ext cx="7129170" cy="8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db.collection.deleteOne</a:t>
            </a:r>
            <a:r>
              <a:rPr lang="en-US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105" y="3276600"/>
            <a:ext cx="1286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&lt;-- </a:t>
            </a:r>
            <a:r>
              <a:rPr lang="en-US" sz="2000" b="1" dirty="0" smtClean="0">
                <a:solidFill>
                  <a:srgbClr val="FF0000"/>
                </a:solidFill>
              </a:rPr>
              <a:t>Search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627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db.collection.deleteMany</a:t>
            </a:r>
            <a:r>
              <a:rPr lang="en-US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Delete ALL Documents within a Collection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db.myCollection.deleteMany({})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66" y="2783994"/>
            <a:ext cx="5473934" cy="232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1492" y="3744642"/>
            <a:ext cx="213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&lt;-- </a:t>
            </a:r>
            <a:r>
              <a:rPr lang="en-US" sz="2000" b="1" dirty="0" smtClean="0">
                <a:solidFill>
                  <a:srgbClr val="FF0000"/>
                </a:solidFill>
              </a:rPr>
              <a:t>Search Criteria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454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Languages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" y="1506937"/>
            <a:ext cx="1503680" cy="1503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22" y="2708707"/>
            <a:ext cx="1279477" cy="6880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127" y="3227157"/>
            <a:ext cx="1481590" cy="8272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23" y="2935656"/>
            <a:ext cx="2298505" cy="7734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96" y="3830168"/>
            <a:ext cx="97536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52" y="4149904"/>
            <a:ext cx="1000530" cy="10005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97" y="4394895"/>
            <a:ext cx="853440" cy="8534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" y="3477015"/>
            <a:ext cx="1313259" cy="4924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876" y="5736968"/>
            <a:ext cx="1691641" cy="855970"/>
          </a:xfrm>
          <a:prstGeom prst="rect">
            <a:avLst/>
          </a:prstGeom>
        </p:spPr>
      </p:pic>
      <p:sp>
        <p:nvSpPr>
          <p:cNvPr id="3" name="AutoShape 2" descr="Image result for c++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c++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580" y="5461219"/>
            <a:ext cx="1577857" cy="109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Image result for c#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Image result for c#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Image result for c#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836" y="1915790"/>
            <a:ext cx="2286581" cy="68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haskell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" y="5836484"/>
            <a:ext cx="1990876" cy="65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25" y="5380440"/>
            <a:ext cx="853892" cy="853892"/>
          </a:xfrm>
          <a:prstGeom prst="rect">
            <a:avLst/>
          </a:prstGeom>
        </p:spPr>
      </p:pic>
      <p:pic>
        <p:nvPicPr>
          <p:cNvPr id="1040" name="Picture 16" descr="Erlang logo.sv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311" y="4594134"/>
            <a:ext cx="756490" cy="66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adoo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13" y="1915790"/>
            <a:ext cx="2389765" cy="60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18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Online Documentation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docs.mongodb.com</a:t>
            </a:r>
            <a:endParaRPr lang="en-US" dirty="0" smtClean="0"/>
          </a:p>
          <a:p>
            <a:r>
              <a:rPr lang="en-US" dirty="0" smtClean="0"/>
              <a:t>Free Online Courses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university.mongodb.com</a:t>
            </a:r>
            <a:endParaRPr lang="en-US" dirty="0" smtClean="0"/>
          </a:p>
          <a:p>
            <a:r>
              <a:rPr lang="en-US" dirty="0" smtClean="0"/>
              <a:t>Certification</a:t>
            </a:r>
          </a:p>
          <a:p>
            <a:pPr lvl="1"/>
            <a:r>
              <a:rPr lang="en-US" dirty="0" smtClean="0">
                <a:hlinkClick r:id="rId5"/>
              </a:rPr>
              <a:t>https://university.mongodb.com/certification</a:t>
            </a:r>
            <a:endParaRPr lang="en-US" dirty="0" smtClean="0"/>
          </a:p>
          <a:p>
            <a:r>
              <a:rPr lang="en-US" dirty="0" smtClean="0"/>
              <a:t>Other Resources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resources.mongodb.com/getting-started-with-mongodb</a:t>
            </a:r>
            <a:endParaRPr lang="en-US" dirty="0" smtClean="0"/>
          </a:p>
          <a:p>
            <a:r>
              <a:rPr lang="en-US" dirty="0"/>
              <a:t>Free Online DB Hosting</a:t>
            </a:r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mlab.com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71600"/>
          </a:xfrm>
        </p:spPr>
        <p:txBody>
          <a:bodyPr>
            <a:noAutofit/>
          </a:bodyPr>
          <a:lstStyle/>
          <a:p>
            <a:r>
              <a:rPr lang="en-US" sz="9600" dirty="0"/>
              <a:t>Thank You</a:t>
            </a:r>
            <a:r>
              <a:rPr lang="en-US" sz="9600" dirty="0" smtClean="0"/>
              <a:t>!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US" dirty="0" smtClean="0"/>
              <a:t>Do we have time for an Exercise?</a:t>
            </a:r>
          </a:p>
          <a:p>
            <a:r>
              <a:rPr lang="en-US" dirty="0" smtClean="0"/>
              <a:t>Patient Registration in an Electronic Medical Records (EMR)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(if time allows)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Create account on mlab.com</a:t>
            </a:r>
          </a:p>
          <a:p>
            <a:r>
              <a:rPr lang="en-US" dirty="0" smtClean="0"/>
              <a:t>Create database named "</a:t>
            </a:r>
            <a:r>
              <a:rPr lang="en-US" dirty="0" err="1" smtClean="0"/>
              <a:t>emr</a:t>
            </a:r>
            <a:r>
              <a:rPr lang="en-US" dirty="0" smtClean="0"/>
              <a:t>"</a:t>
            </a:r>
          </a:p>
          <a:p>
            <a:r>
              <a:rPr lang="en-US" dirty="0" smtClean="0"/>
              <a:t>Create collection named "</a:t>
            </a:r>
            <a:r>
              <a:rPr lang="en-US" dirty="0" err="1" smtClean="0"/>
              <a:t>patReg</a:t>
            </a:r>
            <a:r>
              <a:rPr lang="en-US" dirty="0" smtClean="0"/>
              <a:t>"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PyMongo</a:t>
            </a:r>
            <a:r>
              <a:rPr lang="en-US" dirty="0" smtClean="0"/>
              <a:t> to:</a:t>
            </a:r>
          </a:p>
          <a:p>
            <a:pPr lvl="1"/>
            <a:r>
              <a:rPr lang="en-US" dirty="0" smtClean="0"/>
              <a:t>Insert Patient Registration Documents</a:t>
            </a:r>
          </a:p>
          <a:p>
            <a:pPr lvl="1"/>
            <a:r>
              <a:rPr lang="en-US" dirty="0" smtClean="0"/>
              <a:t>Update Data</a:t>
            </a:r>
          </a:p>
          <a:p>
            <a:pPr lvl="1"/>
            <a:r>
              <a:rPr lang="en-US" dirty="0" smtClean="0"/>
              <a:t>Delete Document</a:t>
            </a:r>
          </a:p>
          <a:p>
            <a:r>
              <a:rPr lang="en-US" dirty="0" err="1" smtClean="0"/>
              <a:t>JupyterHub</a:t>
            </a:r>
            <a:r>
              <a:rPr lang="en-US" dirty="0" smtClean="0"/>
              <a:t> on: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jupyterhub.med.utah.edu/hub/login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10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Architecture</a:t>
            </a:r>
            <a:endParaRPr lang="en-US" dirty="0"/>
          </a:p>
        </p:txBody>
      </p:sp>
      <p:pic>
        <p:nvPicPr>
          <p:cNvPr id="5" name="Picture 2" descr="Image result for mongodb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332554" cy="49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7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BSON Data Types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460340"/>
              </p:ext>
            </p:extLst>
          </p:nvPr>
        </p:nvGraphicFramePr>
        <p:xfrm>
          <a:off x="381000" y="1676400"/>
          <a:ext cx="8381999" cy="4876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205"/>
                <a:gridCol w="3942796"/>
                <a:gridCol w="2406998"/>
              </a:tblGrid>
              <a:tr h="723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>
                          <a:effectLst/>
                        </a:rPr>
                        <a:t>Double</a:t>
                      </a:r>
                      <a:endParaRPr lang="en-US" sz="2800" b="0" i="0" u="none" strike="noStrike" dirty="0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>
                          <a:effectLst/>
                        </a:rPr>
                        <a:t>Boolean</a:t>
                      </a:r>
                      <a:endParaRPr lang="en-US" sz="2800" b="0" i="0" u="none" strike="noStrike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>
                          <a:effectLst/>
                        </a:rPr>
                        <a:t>32-bit integer</a:t>
                      </a:r>
                      <a:endParaRPr lang="en-US" sz="2800" b="0" i="0" u="none" strike="noStrike" dirty="0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>
                          <a:effectLst/>
                        </a:rPr>
                        <a:t>String</a:t>
                      </a:r>
                      <a:endParaRPr lang="en-US" sz="2800" b="0" i="0" u="none" strike="noStrike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>
                          <a:effectLst/>
                        </a:rPr>
                        <a:t>Date</a:t>
                      </a:r>
                      <a:endParaRPr lang="en-US" sz="2800" b="0" i="0" u="none" strike="noStrike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>
                          <a:effectLst/>
                        </a:rPr>
                        <a:t>Timestamp</a:t>
                      </a:r>
                      <a:endParaRPr lang="en-US" sz="2800" b="0" i="0" u="none" strike="noStrike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>
                          <a:effectLst/>
                        </a:rPr>
                        <a:t>Object</a:t>
                      </a:r>
                      <a:endParaRPr lang="en-US" sz="2800" b="0" i="0" u="none" strike="noStrike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>
                          <a:effectLst/>
                        </a:rPr>
                        <a:t>Null</a:t>
                      </a:r>
                      <a:endParaRPr lang="en-US" sz="2800" b="0" i="0" u="none" strike="noStrike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>
                          <a:effectLst/>
                        </a:rPr>
                        <a:t>64-bit integer</a:t>
                      </a:r>
                      <a:endParaRPr lang="en-US" sz="2800" b="0" i="0" u="none" strike="noStrike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>
                          <a:effectLst/>
                        </a:rPr>
                        <a:t>Array</a:t>
                      </a:r>
                      <a:endParaRPr lang="en-US" sz="2800" b="0" i="0" u="none" strike="noStrike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>
                          <a:effectLst/>
                        </a:rPr>
                        <a:t>Regular Expression</a:t>
                      </a:r>
                      <a:endParaRPr lang="en-US" sz="2800" b="0" i="0" u="none" strike="noStrike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>
                          <a:effectLst/>
                        </a:rPr>
                        <a:t>Decimal128</a:t>
                      </a:r>
                      <a:endParaRPr lang="en-US" sz="2800" b="0" i="0" u="none" strike="noStrike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>
                          <a:effectLst/>
                        </a:rPr>
                        <a:t>Binary data</a:t>
                      </a:r>
                      <a:endParaRPr lang="en-US" sz="2800" b="0" i="0" u="none" strike="noStrike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>
                          <a:effectLst/>
                        </a:rPr>
                        <a:t>JavaScript</a:t>
                      </a:r>
                      <a:endParaRPr lang="en-US" sz="2800" b="0" i="0" u="none" strike="noStrike" dirty="0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>
                          <a:effectLst/>
                        </a:rPr>
                        <a:t>Min key</a:t>
                      </a:r>
                      <a:endParaRPr lang="en-US" sz="2800" b="0" i="0" u="none" strike="noStrike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>
                          <a:effectLst/>
                        </a:rPr>
                        <a:t>ObjectId</a:t>
                      </a:r>
                      <a:endParaRPr lang="en-US" sz="2800" b="0" i="0" u="none" strike="noStrike" dirty="0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>
                          <a:effectLst/>
                        </a:rPr>
                        <a:t>JavaScript (with scope)</a:t>
                      </a:r>
                      <a:endParaRPr lang="en-US" sz="2800" b="0" i="0" u="none" strike="noStrike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>
                          <a:effectLst/>
                        </a:rPr>
                        <a:t>Max key</a:t>
                      </a:r>
                      <a:endParaRPr lang="en-US" sz="2800" b="0" i="0" u="none" strike="noStrike" dirty="0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51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Schema?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There is </a:t>
            </a:r>
            <a:r>
              <a:rPr lang="en-US" b="1" dirty="0" smtClean="0"/>
              <a:t>no</a:t>
            </a:r>
            <a:r>
              <a:rPr lang="en-US" dirty="0" smtClean="0"/>
              <a:t> pre-defined structure to constrain data</a:t>
            </a:r>
          </a:p>
          <a:p>
            <a:r>
              <a:rPr lang="en-US" dirty="0" smtClean="0"/>
              <a:t>Document Structures are Self-Describing</a:t>
            </a:r>
          </a:p>
          <a:p>
            <a:r>
              <a:rPr lang="en-US" dirty="0" smtClean="0"/>
              <a:t>However, you can optionally implement a Collection Validator to enforce a schema.</a:t>
            </a:r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196302"/>
            <a:ext cx="5257800" cy="249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3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Big Data 3Vs Compatible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High </a:t>
            </a:r>
            <a:r>
              <a:rPr lang="en-US" b="1" dirty="0" smtClean="0"/>
              <a:t>Volume</a:t>
            </a:r>
            <a:r>
              <a:rPr lang="en-US" dirty="0" smtClean="0"/>
              <a:t> (Distributed Data Storage)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High </a:t>
            </a:r>
            <a:r>
              <a:rPr lang="en-US" b="1" dirty="0" smtClean="0"/>
              <a:t>Variety</a:t>
            </a:r>
            <a:r>
              <a:rPr lang="en-US" dirty="0" smtClean="0"/>
              <a:t> (Dynamic Data Structures)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High </a:t>
            </a:r>
            <a:r>
              <a:rPr lang="en-US" b="1" dirty="0" smtClean="0"/>
              <a:t>Velocity</a:t>
            </a:r>
            <a:r>
              <a:rPr lang="en-US" dirty="0"/>
              <a:t> </a:t>
            </a:r>
            <a:r>
              <a:rPr lang="en-US" dirty="0" smtClean="0"/>
              <a:t>(Parallel Processing)</a:t>
            </a:r>
          </a:p>
          <a:p>
            <a:endParaRPr lang="en-US" dirty="0" smtClean="0"/>
          </a:p>
          <a:p>
            <a:r>
              <a:rPr lang="en-US" dirty="0" smtClean="0"/>
              <a:t>Focus on Data Processing</a:t>
            </a:r>
          </a:p>
          <a:p>
            <a:endParaRPr lang="en-US" dirty="0" smtClean="0"/>
          </a:p>
          <a:p>
            <a:r>
              <a:rPr lang="en-US" dirty="0" smtClean="0"/>
              <a:t>Reporting/Analysis </a:t>
            </a:r>
            <a:r>
              <a:rPr lang="en-US" dirty="0"/>
              <a:t>is NOT a primary </a:t>
            </a:r>
            <a:r>
              <a:rPr lang="en-US" dirty="0" smtClean="0"/>
              <a:t>concern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Typical Use </a:t>
            </a:r>
            <a:r>
              <a:rPr lang="en-US" dirty="0"/>
              <a:t>Cases</a:t>
            </a:r>
          </a:p>
        </p:txBody>
      </p:sp>
      <p:sp>
        <p:nvSpPr>
          <p:cNvPr id="5" name="Cloud 4"/>
          <p:cNvSpPr/>
          <p:nvPr/>
        </p:nvSpPr>
        <p:spPr>
          <a:xfrm>
            <a:off x="381000" y="2286000"/>
            <a:ext cx="1447800" cy="9144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Data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974583" y="2286000"/>
            <a:ext cx="1371600" cy="3182498"/>
          </a:xfrm>
          <a:prstGeom prst="flowChartMagneticDisk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2" name="Flowchart: Magnetic Disk 31"/>
          <p:cNvSpPr/>
          <p:nvPr/>
        </p:nvSpPr>
        <p:spPr>
          <a:xfrm>
            <a:off x="5334000" y="3124200"/>
            <a:ext cx="1136545" cy="1429898"/>
          </a:xfrm>
          <a:prstGeom prst="flowChartMagneticDisk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Warehouse</a:t>
            </a:r>
            <a:endParaRPr lang="en-US" sz="1600" dirty="0"/>
          </a:p>
        </p:txBody>
      </p:sp>
      <p:sp>
        <p:nvSpPr>
          <p:cNvPr id="33" name="Right Arrow 32"/>
          <p:cNvSpPr/>
          <p:nvPr/>
        </p:nvSpPr>
        <p:spPr>
          <a:xfrm>
            <a:off x="4349855" y="3476378"/>
            <a:ext cx="984145" cy="801739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ETL</a:t>
            </a:r>
            <a:endParaRPr lang="en-US" dirty="0"/>
          </a:p>
        </p:txBody>
      </p:sp>
      <p:sp>
        <p:nvSpPr>
          <p:cNvPr id="34" name="Cloud 33"/>
          <p:cNvSpPr/>
          <p:nvPr/>
        </p:nvSpPr>
        <p:spPr>
          <a:xfrm>
            <a:off x="358937" y="3390900"/>
            <a:ext cx="1447800" cy="9144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Data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1806736" y="3632222"/>
            <a:ext cx="1165063" cy="4900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6" name="Cloud 35"/>
          <p:cNvSpPr/>
          <p:nvPr/>
        </p:nvSpPr>
        <p:spPr>
          <a:xfrm>
            <a:off x="358937" y="4554098"/>
            <a:ext cx="1447800" cy="9144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Data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>
            <a:off x="1828800" y="2498173"/>
            <a:ext cx="1165063" cy="4900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>
            <a:off x="1806737" y="4766271"/>
            <a:ext cx="1165063" cy="4900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2050" name="Picture 2" descr="Image result for thin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310178"/>
            <a:ext cx="1006550" cy="113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6470545" y="3682518"/>
            <a:ext cx="1295400" cy="457200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12" name="AutoShape 4" descr="https://www.mongodb.com/assets/images/global/MongoDB_Logo_RGB_Knockout_NoReg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6" descr="https://www.mongodb.com/assets/images/global/MongoDB_Logo_RGB_Knockout_NoReg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082" y="3745149"/>
            <a:ext cx="1273169" cy="8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6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All Records/Documents are Uniquely </a:t>
            </a:r>
            <a:r>
              <a:rPr lang="en-US" dirty="0"/>
              <a:t>I</a:t>
            </a:r>
            <a:r>
              <a:rPr lang="en-US" dirty="0" smtClean="0"/>
              <a:t>dentified by an Automatic Field "</a:t>
            </a:r>
            <a:r>
              <a:rPr lang="en-US" b="1" dirty="0" smtClean="0"/>
              <a:t>_id</a:t>
            </a:r>
            <a:r>
              <a:rPr lang="en-US" dirty="0" smtClean="0"/>
              <a:t>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e.g. </a:t>
            </a:r>
            <a:r>
              <a:rPr lang="en-US" dirty="0" err="1" smtClean="0"/>
              <a:t>ObjectID</a:t>
            </a:r>
            <a:r>
              <a:rPr lang="en-US" dirty="0" smtClean="0"/>
              <a:t>(</a:t>
            </a:r>
            <a:r>
              <a:rPr lang="en-US" b="1" i="1" dirty="0" smtClean="0"/>
              <a:t>591dc8e436c96b1b583960ab)</a:t>
            </a:r>
          </a:p>
          <a:p>
            <a:pPr lvl="2"/>
            <a:r>
              <a:rPr lang="en-US" dirty="0" smtClean="0"/>
              <a:t>Hexadecimal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"_id" is of </a:t>
            </a:r>
            <a:r>
              <a:rPr lang="en-US" b="1" dirty="0" smtClean="0"/>
              <a:t>ObjectId</a:t>
            </a:r>
            <a:r>
              <a:rPr lang="en-US" dirty="0" smtClean="0"/>
              <a:t> data type</a:t>
            </a:r>
          </a:p>
          <a:p>
            <a:pPr lvl="2"/>
            <a:r>
              <a:rPr lang="en-US" dirty="0"/>
              <a:t>a 4-byte value representing the seconds since the Unix </a:t>
            </a:r>
            <a:r>
              <a:rPr lang="en-US" dirty="0" smtClean="0"/>
              <a:t>epoch</a:t>
            </a:r>
            <a:endParaRPr lang="en-US" dirty="0"/>
          </a:p>
          <a:p>
            <a:pPr lvl="2"/>
            <a:r>
              <a:rPr lang="en-US" dirty="0"/>
              <a:t>a 3-byte machine </a:t>
            </a:r>
            <a:r>
              <a:rPr lang="en-US" dirty="0" smtClean="0"/>
              <a:t>identifier</a:t>
            </a:r>
            <a:endParaRPr lang="en-US" dirty="0"/>
          </a:p>
          <a:p>
            <a:pPr lvl="2"/>
            <a:r>
              <a:rPr lang="en-US" dirty="0"/>
              <a:t>a 2-byte process </a:t>
            </a:r>
            <a:r>
              <a:rPr lang="en-US" dirty="0" smtClean="0"/>
              <a:t>id</a:t>
            </a:r>
            <a:endParaRPr lang="en-US" dirty="0"/>
          </a:p>
          <a:p>
            <a:pPr lvl="2"/>
            <a:r>
              <a:rPr lang="en-US" dirty="0"/>
              <a:t>a 3-byte counter, starting with a random value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68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5282</TotalTime>
  <Words>1882</Words>
  <Application>Microsoft Office PowerPoint</Application>
  <PresentationFormat>On-screen Show (4:3)</PresentationFormat>
  <Paragraphs>467</Paragraphs>
  <Slides>38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mongoDB Introduction</vt:lpstr>
      <vt:lpstr>Outline</vt:lpstr>
      <vt:lpstr>Introduction</vt:lpstr>
      <vt:lpstr>Data Architecture</vt:lpstr>
      <vt:lpstr>BSON Data Types</vt:lpstr>
      <vt:lpstr>Document Schema?</vt:lpstr>
      <vt:lpstr>General Use Cases</vt:lpstr>
      <vt:lpstr>Typical Use Cases</vt:lpstr>
      <vt:lpstr>Primary Key</vt:lpstr>
      <vt:lpstr>Default Databases</vt:lpstr>
      <vt:lpstr>Default Users</vt:lpstr>
      <vt:lpstr>Default Roles</vt:lpstr>
      <vt:lpstr>End User Interface</vt:lpstr>
      <vt:lpstr>Basic Mongo Shell Commands</vt:lpstr>
      <vt:lpstr>Basic Mongo Shell Commands</vt:lpstr>
      <vt:lpstr>End User Interface</vt:lpstr>
      <vt:lpstr>Working with Databases</vt:lpstr>
      <vt:lpstr>Working with Collections</vt:lpstr>
      <vt:lpstr>Drop</vt:lpstr>
      <vt:lpstr>Queries/Filters</vt:lpstr>
      <vt:lpstr>CRUD</vt:lpstr>
      <vt:lpstr>CRUD</vt:lpstr>
      <vt:lpstr>CRUD</vt:lpstr>
      <vt:lpstr>CRUD</vt:lpstr>
      <vt:lpstr>CRUD</vt:lpstr>
      <vt:lpstr>CRUD</vt:lpstr>
      <vt:lpstr>CRUD</vt:lpstr>
      <vt:lpstr>CRUD</vt:lpstr>
      <vt:lpstr>CRUD</vt:lpstr>
      <vt:lpstr>CRUD</vt:lpstr>
      <vt:lpstr>CRUD</vt:lpstr>
      <vt:lpstr>CRUD</vt:lpstr>
      <vt:lpstr>CRUD</vt:lpstr>
      <vt:lpstr>CRUD</vt:lpstr>
      <vt:lpstr>API Languages</vt:lpstr>
      <vt:lpstr>Online Resources</vt:lpstr>
      <vt:lpstr>Thank You!</vt:lpstr>
      <vt:lpstr>Exercise (if time allows)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OrientDB Introduction</dc:title>
  <dc:creator>peter</dc:creator>
  <cp:lastModifiedBy>peter mo</cp:lastModifiedBy>
  <cp:revision>314</cp:revision>
  <dcterms:created xsi:type="dcterms:W3CDTF">2006-08-16T00:00:00Z</dcterms:created>
  <dcterms:modified xsi:type="dcterms:W3CDTF">2017-06-30T17:37:42Z</dcterms:modified>
</cp:coreProperties>
</file>