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81" r:id="rId5"/>
    <p:sldId id="258" r:id="rId6"/>
    <p:sldId id="280" r:id="rId7"/>
    <p:sldId id="259" r:id="rId8"/>
    <p:sldId id="273" r:id="rId9"/>
    <p:sldId id="282" r:id="rId10"/>
    <p:sldId id="272" r:id="rId11"/>
    <p:sldId id="260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62" r:id="rId21"/>
    <p:sldId id="274" r:id="rId22"/>
    <p:sldId id="275" r:id="rId23"/>
    <p:sldId id="263" r:id="rId24"/>
    <p:sldId id="276" r:id="rId25"/>
    <p:sldId id="278" r:id="rId26"/>
    <p:sldId id="279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1" autoAdjust="0"/>
  </p:normalViewPr>
  <p:slideViewPr>
    <p:cSldViewPr>
      <p:cViewPr varScale="1">
        <p:scale>
          <a:sx n="70" d="100"/>
          <a:sy n="70" d="100"/>
        </p:scale>
        <p:origin x="-65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F99F-492B-4F6C-818C-20B0196B4DA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84DC-FEF2-4269-A86F-D7F63D41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String Data Type Value requires Double Quotes</a:t>
            </a:r>
          </a:p>
          <a:p>
            <a:r>
              <a:rPr lang="en-US" dirty="0" smtClean="0"/>
              <a:t>Date or Time Data Types are NOT </a:t>
            </a:r>
            <a:r>
              <a:rPr lang="en-US" dirty="0" smtClean="0"/>
              <a:t>supported</a:t>
            </a:r>
          </a:p>
          <a:p>
            <a:r>
              <a:rPr lang="en-US" dirty="0" smtClean="0"/>
              <a:t>Everything is Case Sensitive! True &lt;&gt;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Nesting is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Person </a:t>
            </a:r>
            <a:r>
              <a:rPr lang="en-US" dirty="0" smtClean="0"/>
              <a:t>Object</a:t>
            </a:r>
            <a:r>
              <a:rPr lang="en-US" baseline="0" dirty="0" smtClean="0"/>
              <a:t>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Watch the Quotes and Case</a:t>
            </a:r>
            <a:r>
              <a:rPr lang="en-US" baseline="0" dirty="0" smtClean="0"/>
              <a:t> Sensitivity!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baseline="0" dirty="0" smtClean="0"/>
              <a:t> of Strings &amp; Array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http://json-schema.org/examples.html</a:t>
            </a:r>
          </a:p>
          <a:p>
            <a:r>
              <a:rPr lang="en-US" dirty="0" smtClean="0"/>
              <a:t>A Developing Standard, not widely used yet.</a:t>
            </a:r>
          </a:p>
          <a:p>
            <a:r>
              <a:rPr lang="en-US" dirty="0" smtClean="0"/>
              <a:t>JSON Fields</a:t>
            </a:r>
            <a:r>
              <a:rPr lang="en-US" baseline="0" dirty="0" smtClean="0"/>
              <a:t> start within the "properties" key: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baseline="0" dirty="0" smtClean="0"/>
              <a:t> for</a:t>
            </a:r>
            <a:r>
              <a:rPr lang="en-US" dirty="0" smtClean="0"/>
              <a:t> JSON is called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-- online examples:</a:t>
            </a:r>
          </a:p>
          <a:p>
            <a:r>
              <a:rPr lang="en-US" dirty="0" smtClean="0"/>
              <a:t>http://jsonpath.com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JSONiq leverages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en-US" baseline="0" dirty="0" smtClean="0"/>
              <a:t> also supports XML Attributes &lt;node </a:t>
            </a:r>
            <a:r>
              <a:rPr lang="en-US" baseline="0" dirty="0" err="1" smtClean="0"/>
              <a:t>xmlAttribute</a:t>
            </a:r>
            <a:r>
              <a:rPr lang="en-US" baseline="0" dirty="0" smtClean="0"/>
              <a:t>="comment"&gt;Some Data&lt;/node&gt;</a:t>
            </a:r>
          </a:p>
          <a:p>
            <a:r>
              <a:rPr lang="en-US" baseline="0" dirty="0" smtClean="0"/>
              <a:t>XML is more mature than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Entity &lt;person&gt;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In this case, I would have used gender</a:t>
            </a:r>
            <a:r>
              <a:rPr lang="en-US" baseline="0" dirty="0" smtClean="0"/>
              <a:t> as another node, rather than an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in 2010s, People are still primarily using Relational Technologies!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Entity &lt;note&gt;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Valid</a:t>
            </a:r>
            <a:r>
              <a:rPr lang="en-US" baseline="0" dirty="0" smtClean="0"/>
              <a:t> Structure of the XML Document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://www.w3schools.com/xml/schema_intro.asp</a:t>
            </a:r>
          </a:p>
          <a:p>
            <a:r>
              <a:rPr lang="en-US" dirty="0" smtClean="0"/>
              <a:t>You can use Java or online tools to validate xml</a:t>
            </a:r>
            <a:r>
              <a:rPr lang="en-US" baseline="0" dirty="0" smtClean="0"/>
              <a:t> with xml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https://www.w3schools.com/xml/xpath_intro.asp</a:t>
            </a:r>
          </a:p>
          <a:p>
            <a:r>
              <a:rPr lang="en-US" dirty="0" smtClean="0"/>
              <a:t>Returns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"&gt;XQuery Kick Start&lt;/title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[price&gt;35] is referred to as the Predicate.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5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https://www.w3.org/XML/Query/</a:t>
            </a:r>
          </a:p>
          <a:p>
            <a:r>
              <a:rPr lang="en-US" dirty="0" smtClean="0"/>
              <a:t>https://www.w3schools.com/xml/xquery_intro.asp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execute XQuery Code in </a:t>
            </a:r>
            <a:r>
              <a:rPr lang="en-US" b="1" baseline="0" dirty="0" err="1" smtClean="0"/>
              <a:t>BaseX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E.F. </a:t>
            </a:r>
            <a:r>
              <a:rPr lang="en-US" dirty="0" err="1" smtClean="0"/>
              <a:t>Codd</a:t>
            </a:r>
            <a:r>
              <a:rPr lang="en-US" dirty="0" smtClean="0"/>
              <a:t> wrote the paper while working for IBM, but Oracle used it 8 years later.</a:t>
            </a:r>
          </a:p>
          <a:p>
            <a:r>
              <a:rPr lang="en-US" dirty="0" smtClean="0"/>
              <a:t>We will mainly focus on Document and Graph DB, since they are more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en-US" baseline="0" dirty="0" smtClean="0"/>
              <a:t> the Summery Text...</a:t>
            </a:r>
          </a:p>
          <a:p>
            <a:r>
              <a:rPr lang="en-US" dirty="0" smtClean="0"/>
              <a:t>OrientDB</a:t>
            </a:r>
            <a:r>
              <a:rPr lang="en-US" baseline="0" dirty="0" smtClean="0"/>
              <a:t> </a:t>
            </a:r>
            <a:r>
              <a:rPr lang="en-US" baseline="0" dirty="0" smtClean="0"/>
              <a:t>attempts to do all of these in one product!</a:t>
            </a:r>
          </a:p>
          <a:p>
            <a:r>
              <a:rPr lang="en-US" baseline="0" dirty="0" smtClean="0"/>
              <a:t>I think these will eventually merge into one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</a:t>
            </a:r>
            <a:r>
              <a:rPr lang="en-US" baseline="0" dirty="0" smtClean="0"/>
              <a:t> covers the reasons for using NoSQL</a:t>
            </a:r>
            <a:r>
              <a:rPr lang="en-US" baseline="0" dirty="0" smtClean="0"/>
              <a:t>! Any other use cases?</a:t>
            </a:r>
            <a:endParaRPr lang="en-US" dirty="0" smtClean="0"/>
          </a:p>
          <a:p>
            <a:r>
              <a:rPr lang="en-US" dirty="0" smtClean="0"/>
              <a:t>https://www.mongodb.com/nosql-explained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Schemas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is designed to work with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Fail-Over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&amp; High Availability &amp; 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 Computing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https://db-engines.com/en/ranking/document+store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 is a binary representation of JSON documents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http://bsonspec.org provides more data types:</a:t>
            </a:r>
          </a:p>
          <a:p>
            <a:r>
              <a:rPr lang="en-US" dirty="0" smtClean="0"/>
              <a:t>https://docs.mongodb.com/manual/reference/bson-types/</a:t>
            </a:r>
          </a:p>
          <a:p>
            <a:r>
              <a:rPr lang="en-US" dirty="0" smtClean="0"/>
              <a:t>https://db-engines.com/en/ranking/graph+dbms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go over each of these in the following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believe more often than not, you would want some kind of document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OrientDB offers "Classes"</a:t>
            </a:r>
          </a:p>
          <a:p>
            <a:r>
              <a:rPr lang="en-US" dirty="0" smtClean="0"/>
              <a:t>MongoDB</a:t>
            </a:r>
            <a:r>
              <a:rPr lang="en-US" baseline="0" dirty="0" smtClean="0"/>
              <a:t> offers "Schemas"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Intro. to 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</a:t>
            </a:r>
            <a:r>
              <a:rPr lang="en-US" dirty="0"/>
              <a:t>to </a:t>
            </a:r>
            <a:r>
              <a:rPr lang="en-US" dirty="0" smtClean="0"/>
              <a:t>Store </a:t>
            </a:r>
            <a:r>
              <a:rPr lang="en-US" dirty="0"/>
              <a:t>and </a:t>
            </a:r>
            <a:r>
              <a:rPr lang="en-US" dirty="0" smtClean="0"/>
              <a:t>Transport Data</a:t>
            </a:r>
          </a:p>
          <a:p>
            <a:r>
              <a:rPr lang="en-US" dirty="0" smtClean="0"/>
              <a:t>Human </a:t>
            </a:r>
            <a:r>
              <a:rPr lang="en-US" dirty="0"/>
              <a:t>and </a:t>
            </a:r>
            <a:r>
              <a:rPr lang="en-US" dirty="0" smtClean="0"/>
              <a:t>Machine Readable</a:t>
            </a:r>
          </a:p>
          <a:p>
            <a:endParaRPr lang="en-US" dirty="0"/>
          </a:p>
          <a:p>
            <a:r>
              <a:rPr lang="en-US" dirty="0" smtClean="0"/>
              <a:t>JSON:</a:t>
            </a:r>
          </a:p>
          <a:p>
            <a:pPr lvl="1"/>
            <a:r>
              <a:rPr lang="en-US" dirty="0"/>
              <a:t>JavaScript Object </a:t>
            </a:r>
            <a:r>
              <a:rPr lang="en-US" dirty="0" smtClean="0"/>
              <a:t>Notation</a:t>
            </a:r>
          </a:p>
          <a:p>
            <a:endParaRPr lang="en-US" dirty="0" smtClean="0"/>
          </a:p>
          <a:p>
            <a:r>
              <a:rPr lang="en-US" dirty="0" smtClean="0"/>
              <a:t>XML:</a:t>
            </a:r>
          </a:p>
          <a:p>
            <a:pPr lvl="1"/>
            <a:r>
              <a:rPr lang="en-US" dirty="0" smtClean="0"/>
              <a:t>Extensible Markup Language</a:t>
            </a:r>
            <a:endParaRPr lang="en-US" dirty="0"/>
          </a:p>
        </p:txBody>
      </p:sp>
      <p:sp>
        <p:nvSpPr>
          <p:cNvPr id="4" name="AutoShape 2" descr="Image result for j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j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76600"/>
            <a:ext cx="227041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x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5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Do you need document structure?</a:t>
            </a:r>
          </a:p>
          <a:p>
            <a:pPr lvl="1"/>
            <a:r>
              <a:rPr lang="en-US" dirty="0" smtClean="0"/>
              <a:t>If you need to compare one document to another, then you need some structure. Otherwise, you may not need document structure.</a:t>
            </a:r>
          </a:p>
          <a:p>
            <a:pPr lvl="1"/>
            <a:r>
              <a:rPr lang="en-US" dirty="0" smtClean="0"/>
              <a:t>Common practice to create a minimal set of fields, while you are free to extend to other fields at will in real-time or on-demand.</a:t>
            </a:r>
          </a:p>
          <a:p>
            <a:pPr lvl="1"/>
            <a:r>
              <a:rPr lang="en-US" dirty="0" smtClean="0"/>
              <a:t>Relational Databases provide a fairly static structure, while NoSQL provides a </a:t>
            </a:r>
            <a:r>
              <a:rPr lang="en-US" b="1" dirty="0" smtClean="0"/>
              <a:t>flexible</a:t>
            </a:r>
            <a:r>
              <a:rPr lang="en-US" dirty="0" smtClean="0"/>
              <a:t>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18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Format in key-value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{"key" : "value"}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key is always in double quotes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value quotes depend on data type</a:t>
            </a:r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stringKey</a:t>
            </a:r>
            <a:r>
              <a:rPr lang="en-US" dirty="0" smtClean="0"/>
              <a:t>" : "string value in Double quotes" }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Integer or floating point, no quotes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{ "age</a:t>
            </a:r>
            <a:r>
              <a:rPr lang="en-US" dirty="0" smtClean="0"/>
              <a:t>" : 30.123</a:t>
            </a:r>
            <a:r>
              <a:rPr lang="en-US" dirty="0"/>
              <a:t> }</a:t>
            </a:r>
            <a:endParaRPr lang="en-US" dirty="0" smtClean="0"/>
          </a:p>
          <a:p>
            <a:pPr lvl="1"/>
            <a:r>
              <a:rPr lang="en-US" dirty="0" smtClean="0"/>
              <a:t>Boolean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rue or false, no quotes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flagField</a:t>
            </a:r>
            <a:r>
              <a:rPr lang="en-US" dirty="0" smtClean="0"/>
              <a:t>" : true }</a:t>
            </a:r>
          </a:p>
          <a:p>
            <a:pPr lvl="1"/>
            <a:r>
              <a:rPr lang="en-US" dirty="0" smtClean="0"/>
              <a:t>Null</a:t>
            </a:r>
          </a:p>
          <a:p>
            <a:pPr lvl="2"/>
            <a:r>
              <a:rPr lang="en-US" dirty="0"/>
              <a:t>E.g. { </a:t>
            </a:r>
            <a:r>
              <a:rPr lang="en-US" dirty="0" smtClean="0"/>
              <a:t>"</a:t>
            </a:r>
            <a:r>
              <a:rPr lang="en-US" dirty="0" err="1" smtClean="0"/>
              <a:t>dummyField</a:t>
            </a:r>
            <a:r>
              <a:rPr lang="en-US" dirty="0" smtClean="0"/>
              <a:t>" </a:t>
            </a:r>
            <a:r>
              <a:rPr lang="en-US" dirty="0"/>
              <a:t>: </a:t>
            </a:r>
            <a:r>
              <a:rPr lang="en-US" dirty="0" smtClean="0"/>
              <a:t>null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is JSON Data Organized?</a:t>
            </a:r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Object </a:t>
            </a:r>
            <a:r>
              <a:rPr lang="en-US" b="1" dirty="0" smtClean="0"/>
              <a:t>{ }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object</a:t>
            </a:r>
            <a:r>
              <a:rPr lang="en-US" dirty="0"/>
              <a:t> is an unordered set of </a:t>
            </a:r>
            <a:r>
              <a:rPr lang="en-US" dirty="0" smtClean="0"/>
              <a:t>key-value pairs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/>
              <a:t>[ ]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an ordered collection of </a:t>
            </a:r>
            <a:r>
              <a:rPr lang="en-US" dirty="0" smtClean="0"/>
              <a:t>values (List)</a:t>
            </a:r>
          </a:p>
          <a:p>
            <a:r>
              <a:rPr lang="en-US" dirty="0" smtClean="0"/>
              <a:t>Data Nesting:</a:t>
            </a:r>
          </a:p>
          <a:p>
            <a:pPr lvl="1"/>
            <a:r>
              <a:rPr lang="en-US" dirty="0" smtClean="0"/>
              <a:t>A Value may be an Object or an Array</a:t>
            </a:r>
          </a:p>
          <a:p>
            <a:pPr lvl="1"/>
            <a:r>
              <a:rPr lang="en-US" dirty="0" smtClean="0"/>
              <a:t>You can embed Objects inside of Array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457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/>
              <a:t>{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name</a:t>
            </a:r>
            <a:r>
              <a:rPr lang="en-US" dirty="0" smtClean="0"/>
              <a:t>" : "</a:t>
            </a:r>
            <a:r>
              <a:rPr lang="en-US" dirty="0"/>
              <a:t>John",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age</a:t>
            </a:r>
            <a:r>
              <a:rPr lang="en-US" dirty="0" smtClean="0"/>
              <a:t>" : 31</a:t>
            </a:r>
            <a:r>
              <a:rPr lang="en-US" dirty="0"/>
              <a:t>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"Birth Place" : "</a:t>
            </a:r>
            <a:r>
              <a:rPr lang="en-US" dirty="0"/>
              <a:t>New York"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"alive" : true</a:t>
            </a:r>
          </a:p>
          <a:p>
            <a:pPr marL="457200" lvl="1" indent="0">
              <a:buNone/>
            </a:pPr>
            <a:r>
              <a:rPr lang="en-US" dirty="0" smtClean="0"/>
              <a:t>"married" : null</a:t>
            </a:r>
          </a:p>
          <a:p>
            <a:pPr marL="5715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3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Nested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company" : [ "University of Utah", "IHC" 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/>
              <a:t>employees</a:t>
            </a:r>
            <a:r>
              <a:rPr lang="en-US" dirty="0" smtClean="0"/>
              <a:t>" : [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 "firstName":"John", "lastName":"Doe"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firstName":"Anna</a:t>
            </a:r>
            <a:r>
              <a:rPr lang="en-US" dirty="0"/>
              <a:t>", "</a:t>
            </a:r>
            <a:r>
              <a:rPr lang="en-US" dirty="0" err="1"/>
              <a:t>lastName":"Smith</a:t>
            </a:r>
            <a:r>
              <a:rPr lang="en-US" dirty="0"/>
              <a:t>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firstName":"Peter</a:t>
            </a:r>
            <a:r>
              <a:rPr lang="en-US" dirty="0"/>
              <a:t>", "</a:t>
            </a:r>
            <a:r>
              <a:rPr lang="en-US" dirty="0" err="1"/>
              <a:t>lastName":"Jones</a:t>
            </a:r>
            <a:r>
              <a:rPr lang="en-US" dirty="0"/>
              <a:t>" }</a:t>
            </a:r>
            <a:br>
              <a:rPr lang="en-US" dirty="0"/>
            </a:br>
            <a:r>
              <a:rPr lang="en-US" dirty="0" smtClean="0"/>
              <a:t>  ],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73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Validates Structure of JSON (json-schema.org)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905000"/>
            <a:ext cx="42386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1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Extract Data from 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Books Catalog (Partial Data Shown)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JsonPath</a:t>
            </a:r>
            <a:r>
              <a:rPr lang="en-US" dirty="0"/>
              <a:t> </a:t>
            </a:r>
            <a:r>
              <a:rPr lang="en-US" dirty="0" smtClean="0"/>
              <a:t>to Get Authors of All books</a:t>
            </a:r>
          </a:p>
          <a:p>
            <a:pPr lvl="2"/>
            <a:r>
              <a:rPr lang="en-US" dirty="0"/>
              <a:t>$.</a:t>
            </a:r>
            <a:r>
              <a:rPr lang="en-US" dirty="0" err="1"/>
              <a:t>store.book</a:t>
            </a:r>
            <a:r>
              <a:rPr lang="en-US" dirty="0"/>
              <a:t>[*].author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90800"/>
            <a:ext cx="6534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52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JSONiq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jsoniq.org</a:t>
            </a:r>
          </a:p>
          <a:p>
            <a:r>
              <a:rPr lang="en-US" dirty="0" smtClean="0"/>
              <a:t>This is the equivalent of XQuery for XML, or SQL for Relational Databases</a:t>
            </a:r>
          </a:p>
          <a:p>
            <a:r>
              <a:rPr lang="en-US" dirty="0"/>
              <a:t>JSONiq </a:t>
            </a:r>
            <a:r>
              <a:rPr lang="en-US" dirty="0" smtClean="0"/>
              <a:t>also a developing standard (work in progress), not yet widely used.</a:t>
            </a:r>
          </a:p>
        </p:txBody>
      </p:sp>
    </p:spTree>
    <p:extLst>
      <p:ext uri="{BB962C8B-B14F-4D97-AF65-F5344CB8AC3E}">
        <p14:creationId xmlns:p14="http://schemas.microsoft.com/office/powerpoint/2010/main" val="405250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JSON does NOT support Comments</a:t>
            </a:r>
          </a:p>
          <a:p>
            <a:pPr lvl="1"/>
            <a:r>
              <a:rPr lang="en-US" dirty="0" smtClean="0"/>
              <a:t>Use the data itself to comment things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&lt;!-- XML Comments are like this.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Same as HTML Comments. </a:t>
            </a:r>
            <a:r>
              <a:rPr lang="en-US" dirty="0" smtClean="0">
                <a:sym typeface="Wingdings" panose="05000000000000000000" pitchFamily="2" charset="2"/>
              </a:rPr>
              <a:t>--&gt;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8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an introduction and a conceptual understanding of NoSQL technologies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Understand how various types of data are represented in a NoSQL Environment</a:t>
            </a:r>
          </a:p>
        </p:txBody>
      </p:sp>
    </p:spTree>
    <p:extLst>
      <p:ext uri="{BB962C8B-B14F-4D97-AF65-F5344CB8AC3E}">
        <p14:creationId xmlns:p14="http://schemas.microsoft.com/office/powerpoint/2010/main" val="250123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Uses Start and End Tags similar to &lt;html/&gt;</a:t>
            </a:r>
          </a:p>
          <a:p>
            <a:r>
              <a:rPr lang="en-US" dirty="0" smtClean="0"/>
              <a:t>Data Format: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nodeName</a:t>
            </a:r>
            <a:r>
              <a:rPr lang="en-US" dirty="0" smtClean="0"/>
              <a:t>&gt;Some </a:t>
            </a:r>
            <a:r>
              <a:rPr lang="en-US" dirty="0" smtClean="0"/>
              <a:t>Data</a:t>
            </a:r>
            <a:r>
              <a:rPr lang="en-US" dirty="0"/>
              <a:t>&lt;/</a:t>
            </a:r>
            <a:r>
              <a:rPr lang="en-US" dirty="0" err="1"/>
              <a:t>nodeName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Since Element Data does not require quotes, you may treat everything as text.</a:t>
            </a:r>
          </a:p>
          <a:p>
            <a:pPr lvl="1"/>
            <a:r>
              <a:rPr lang="en-US" dirty="0" smtClean="0"/>
              <a:t>if using XML </a:t>
            </a:r>
            <a:r>
              <a:rPr lang="en-US" b="1" dirty="0" smtClean="0"/>
              <a:t>Attributes</a:t>
            </a:r>
            <a:r>
              <a:rPr lang="en-US" dirty="0" smtClean="0"/>
              <a:t>, always use quotes</a:t>
            </a:r>
          </a:p>
          <a:p>
            <a:pPr marL="457200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nodeName</a:t>
            </a:r>
            <a:r>
              <a:rPr lang="en-US" sz="2400" dirty="0"/>
              <a:t> </a:t>
            </a:r>
            <a:r>
              <a:rPr lang="en-US" sz="2400" b="1" dirty="0"/>
              <a:t>date="</a:t>
            </a:r>
            <a:r>
              <a:rPr lang="en-US" sz="2400" b="1" dirty="0" smtClean="0"/>
              <a:t>2017-07-24"</a:t>
            </a:r>
            <a:r>
              <a:rPr lang="en-US" sz="2400" dirty="0" smtClean="0"/>
              <a:t>&gt;</a:t>
            </a:r>
            <a:r>
              <a:rPr lang="en-US" sz="2400" dirty="0"/>
              <a:t>Some Data</a:t>
            </a:r>
            <a:r>
              <a:rPr lang="en-US" sz="2400" dirty="0"/>
              <a:t>&lt;/</a:t>
            </a:r>
            <a:r>
              <a:rPr lang="en-US" sz="2400" dirty="0" err="1"/>
              <a:t>nodeName</a:t>
            </a:r>
            <a:r>
              <a:rPr lang="en-US" sz="2400" dirty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76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757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 Person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44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</a:t>
            </a:r>
          </a:p>
          <a:p>
            <a:pPr marL="400050" lvl="1" indent="0">
              <a:buNone/>
            </a:pPr>
            <a:r>
              <a:rPr lang="en-US" sz="3200" dirty="0" smtClean="0"/>
              <a:t>note </a:t>
            </a:r>
          </a:p>
          <a:p>
            <a:pPr marL="400050" lvl="1" indent="0">
              <a:buNone/>
            </a:pPr>
            <a:r>
              <a:rPr lang="en-US" sz="3200" dirty="0" smtClean="0"/>
              <a:t>Objects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00225"/>
            <a:ext cx="6038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7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dirty="0"/>
              <a:t>XML Schema Definition (XSD)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9511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Data </a:t>
            </a: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XPath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selects </a:t>
            </a:r>
            <a:r>
              <a:rPr lang="en-US" dirty="0"/>
              <a:t>all </a:t>
            </a:r>
            <a:r>
              <a:rPr lang="en-US" dirty="0" smtClean="0"/>
              <a:t>titles with </a:t>
            </a:r>
            <a:r>
              <a:rPr lang="en-US" dirty="0"/>
              <a:t>a price higher than 35</a:t>
            </a:r>
          </a:p>
          <a:p>
            <a:pPr marL="457200" lvl="1" indent="0">
              <a:buNone/>
            </a:pPr>
            <a:r>
              <a:rPr lang="en-US" b="1" dirty="0"/>
              <a:t>/bookstore/book[price&gt;35]/</a:t>
            </a:r>
            <a:r>
              <a:rPr lang="en-US" b="1" dirty="0" smtClean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"&gt;XQuery Kick Start&lt;/title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7" y="2133600"/>
            <a:ext cx="7043976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70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XQuery</a:t>
            </a:r>
            <a:r>
              <a:rPr lang="en-US" dirty="0" smtClean="0"/>
              <a:t> is a W3C Recommendation</a:t>
            </a:r>
          </a:p>
          <a:p>
            <a:r>
              <a:rPr lang="en-US" dirty="0"/>
              <a:t>https://</a:t>
            </a:r>
            <a:r>
              <a:rPr lang="en-US" dirty="0" smtClean="0"/>
              <a:t>www.w3.org/XML/Query</a:t>
            </a:r>
          </a:p>
          <a:p>
            <a:r>
              <a:rPr lang="en-US" dirty="0" smtClean="0"/>
              <a:t>XQuery leverages XPath to Query XML Data</a:t>
            </a:r>
          </a:p>
          <a:p>
            <a:r>
              <a:rPr lang="en-US" dirty="0" smtClean="0"/>
              <a:t>Uses the FLWOR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For</a:t>
            </a:r>
            <a:r>
              <a:rPr lang="en-US" dirty="0"/>
              <a:t> - selects a sequence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Let</a:t>
            </a:r>
            <a:r>
              <a:rPr lang="en-US" dirty="0"/>
              <a:t> - binds a sequence to a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Where</a:t>
            </a:r>
            <a:r>
              <a:rPr lang="en-US" dirty="0"/>
              <a:t> - filters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Order by</a:t>
            </a:r>
            <a:r>
              <a:rPr lang="en-US" dirty="0"/>
              <a:t> - sorts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Return</a:t>
            </a:r>
            <a:r>
              <a:rPr lang="en-US" dirty="0"/>
              <a:t> - what to </a:t>
            </a:r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6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XQuery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Return Book Titles where Price &gt; $30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6690"/>
            <a:ext cx="6966045" cy="16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5867400"/>
            <a:ext cx="667234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1844041" cy="289560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Discussion? </a:t>
            </a:r>
            <a:r>
              <a:rPr lang="en-US" sz="7200" dirty="0"/>
              <a:t>Questions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3074" name="Picture 2" descr="C:\Users\peter\AppData\Local\Microsoft\Windows\Temporary Internet Files\Content.IE5\I0OTX59U\Discuss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1904999"/>
            <a:ext cx="3124200" cy="1901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335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NoSQL?</a:t>
            </a:r>
          </a:p>
          <a:p>
            <a:r>
              <a:rPr lang="en-US" dirty="0" smtClean="0"/>
              <a:t>Why NoSQL?</a:t>
            </a:r>
          </a:p>
          <a:p>
            <a:r>
              <a:rPr lang="en-US" dirty="0" smtClean="0"/>
              <a:t>Common NoSQL Platforms</a:t>
            </a:r>
          </a:p>
          <a:p>
            <a:r>
              <a:rPr lang="en-US" dirty="0" smtClean="0"/>
              <a:t>What is a Document?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r>
              <a:rPr lang="en-US" dirty="0" smtClean="0"/>
              <a:t>Working with Documents</a:t>
            </a:r>
          </a:p>
        </p:txBody>
      </p:sp>
    </p:spTree>
    <p:extLst>
      <p:ext uri="{BB962C8B-B14F-4D97-AF65-F5344CB8AC3E}">
        <p14:creationId xmlns:p14="http://schemas.microsoft.com/office/powerpoint/2010/main" val="4633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DB Technology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01750"/>
              </p:ext>
            </p:extLst>
          </p:nvPr>
        </p:nvGraphicFramePr>
        <p:xfrm>
          <a:off x="304800" y="1606550"/>
          <a:ext cx="85344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4" imgW="8224928" imgH="5027963" progId="Word.Document.8">
                  <p:embed/>
                </p:oleObj>
              </mc:Choice>
              <mc:Fallback>
                <p:oleObj name="Document" r:id="rId4" imgW="8224928" imgH="50279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6550"/>
                        <a:ext cx="8534400" cy="492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5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/>
              <a:t>organized</a:t>
            </a:r>
            <a:r>
              <a:rPr lang="en-US" dirty="0"/>
              <a:t> collection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Many ways to organize data</a:t>
            </a:r>
          </a:p>
          <a:p>
            <a:pPr lvl="1"/>
            <a:r>
              <a:rPr lang="en-US" dirty="0" smtClean="0"/>
              <a:t>Relational Technology</a:t>
            </a:r>
          </a:p>
          <a:p>
            <a:pPr lvl="2"/>
            <a:r>
              <a:rPr lang="en-US" dirty="0" smtClean="0"/>
              <a:t>Based on Relational Theory (E.F. </a:t>
            </a:r>
            <a:r>
              <a:rPr lang="en-US" dirty="0" err="1" smtClean="0"/>
              <a:t>Codd</a:t>
            </a:r>
            <a:r>
              <a:rPr lang="en-US" dirty="0" smtClean="0"/>
              <a:t> 1970)</a:t>
            </a:r>
          </a:p>
          <a:p>
            <a:pPr lvl="2"/>
            <a:r>
              <a:rPr lang="en-US" dirty="0" smtClean="0"/>
              <a:t>Oracle, MySQL, SQL Server, etc.</a:t>
            </a:r>
          </a:p>
          <a:p>
            <a:pPr lvl="1"/>
            <a:r>
              <a:rPr lang="en-US" dirty="0" smtClean="0"/>
              <a:t>Non-Relation (NoSQL) Technologies</a:t>
            </a:r>
          </a:p>
          <a:p>
            <a:pPr lvl="2"/>
            <a:r>
              <a:rPr lang="en-US" dirty="0" smtClean="0"/>
              <a:t>There are many types</a:t>
            </a:r>
          </a:p>
          <a:p>
            <a:pPr lvl="3"/>
            <a:r>
              <a:rPr lang="en-US" dirty="0" smtClean="0"/>
              <a:t>Document Collections</a:t>
            </a:r>
            <a:endParaRPr lang="en-US" dirty="0" smtClean="0"/>
          </a:p>
          <a:p>
            <a:pPr lvl="3"/>
            <a:r>
              <a:rPr lang="en-US" dirty="0" smtClean="0"/>
              <a:t>Graph Nodes and Edges</a:t>
            </a:r>
            <a:endParaRPr lang="en-US" dirty="0" smtClean="0"/>
          </a:p>
          <a:p>
            <a:pPr lvl="3"/>
            <a:r>
              <a:rPr lang="en-US" dirty="0" smtClean="0"/>
              <a:t>Key-Value Pairs</a:t>
            </a:r>
          </a:p>
          <a:p>
            <a:pPr lvl="3"/>
            <a:r>
              <a:rPr lang="en-US" dirty="0" smtClean="0"/>
              <a:t>Others…</a:t>
            </a:r>
          </a:p>
          <a:p>
            <a:pPr lvl="3"/>
            <a:r>
              <a:rPr lang="en-US" dirty="0"/>
              <a:t>Combinations of various </a:t>
            </a:r>
            <a:r>
              <a:rPr lang="en-US" dirty="0" smtClean="0"/>
              <a:t>types in a single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polymorphic data types:</a:t>
            </a:r>
          </a:p>
          <a:p>
            <a:pPr lvl="1"/>
            <a:r>
              <a:rPr lang="en-US" dirty="0" smtClean="0"/>
              <a:t>Structured, Semi-Structured, Unstructured</a:t>
            </a:r>
          </a:p>
          <a:p>
            <a:r>
              <a:rPr lang="en-US" dirty="0" smtClean="0"/>
              <a:t>Fits well with Agile development</a:t>
            </a:r>
          </a:p>
          <a:p>
            <a:pPr lvl="1"/>
            <a:r>
              <a:rPr lang="en-US" dirty="0" smtClean="0"/>
              <a:t>Data Structures may change on-the-fly</a:t>
            </a:r>
          </a:p>
          <a:p>
            <a:r>
              <a:rPr lang="en-US" dirty="0" smtClean="0"/>
              <a:t>Scalability (Big Data Compatible)</a:t>
            </a:r>
          </a:p>
          <a:p>
            <a:pPr lvl="1"/>
            <a:r>
              <a:rPr lang="en-US" dirty="0" smtClean="0"/>
              <a:t>Distributed &amp; Parallel Processing</a:t>
            </a:r>
          </a:p>
          <a:p>
            <a:pPr lvl="2"/>
            <a:r>
              <a:rPr lang="en-US" dirty="0" smtClean="0"/>
              <a:t>High Performance &amp; Availability</a:t>
            </a:r>
          </a:p>
          <a:p>
            <a:pPr lvl="1"/>
            <a:r>
              <a:rPr lang="en-US" dirty="0" smtClean="0"/>
              <a:t>May take advantage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446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pic>
        <p:nvPicPr>
          <p:cNvPr id="1026" name="Picture 2" descr="Image result for nosql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4" y="949959"/>
            <a:ext cx="7720445" cy="3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1774" y="4332744"/>
            <a:ext cx="7720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 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Availability (Auto Fail-Over)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Commodity Hardware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 be Local, Remote, or on Cloud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86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DB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Document:</a:t>
            </a:r>
          </a:p>
          <a:p>
            <a:pPr lvl="1"/>
            <a:r>
              <a:rPr lang="en-US" dirty="0" smtClean="0"/>
              <a:t>Usually JSON or XML</a:t>
            </a:r>
          </a:p>
          <a:p>
            <a:pPr lvl="1"/>
            <a:r>
              <a:rPr lang="en-US" dirty="0" smtClean="0"/>
              <a:t>Popular Technology/Platform:</a:t>
            </a:r>
          </a:p>
          <a:p>
            <a:pPr lvl="2"/>
            <a:r>
              <a:rPr lang="en-US" dirty="0" smtClean="0"/>
              <a:t>MongoDB (</a:t>
            </a:r>
            <a:r>
              <a:rPr lang="en-US" dirty="0" smtClean="0"/>
              <a:t>BSON=Binary Form of JSON)</a:t>
            </a:r>
            <a:endParaRPr lang="en-US" dirty="0" smtClean="0"/>
          </a:p>
          <a:p>
            <a:pPr lvl="2"/>
            <a:r>
              <a:rPr lang="en-US" dirty="0" err="1" smtClean="0"/>
              <a:t>BaseX</a:t>
            </a:r>
            <a:r>
              <a:rPr lang="en-US" dirty="0" smtClean="0"/>
              <a:t> (XML)</a:t>
            </a:r>
          </a:p>
          <a:p>
            <a:r>
              <a:rPr lang="en-US" dirty="0" smtClean="0"/>
              <a:t>Graph:</a:t>
            </a:r>
          </a:p>
          <a:p>
            <a:pPr lvl="1"/>
            <a:r>
              <a:rPr lang="en-US" dirty="0"/>
              <a:t>Popular Technology/Platform:</a:t>
            </a:r>
          </a:p>
          <a:p>
            <a:pPr lvl="2"/>
            <a:r>
              <a:rPr lang="en-US" dirty="0" smtClean="0"/>
              <a:t>Neo4j (Cypher Query Language)</a:t>
            </a:r>
            <a:endParaRPr lang="en-US" dirty="0"/>
          </a:p>
          <a:p>
            <a:pPr lvl="2"/>
            <a:r>
              <a:rPr lang="en-US" dirty="0" smtClean="0"/>
              <a:t>OrientDB (SQL)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1131</Words>
  <Application>Microsoft Office PowerPoint</Application>
  <PresentationFormat>On-screen Show (4:3)</PresentationFormat>
  <Paragraphs>273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Document</vt:lpstr>
      <vt:lpstr>Intro. to NoSQL Databases</vt:lpstr>
      <vt:lpstr>Objectives</vt:lpstr>
      <vt:lpstr>Agenda</vt:lpstr>
      <vt:lpstr>Evolution of DB Technology</vt:lpstr>
      <vt:lpstr>What is NoSQL?</vt:lpstr>
      <vt:lpstr>What is NoSQL?</vt:lpstr>
      <vt:lpstr>Why NoSQL?</vt:lpstr>
      <vt:lpstr>Why NoSQL?</vt:lpstr>
      <vt:lpstr>NoSQL DB Types</vt:lpstr>
      <vt:lpstr>Document Data Types</vt:lpstr>
      <vt:lpstr>Document Structure</vt:lpstr>
      <vt:lpstr>JSON</vt:lpstr>
      <vt:lpstr>JSON</vt:lpstr>
      <vt:lpstr>JSON Example</vt:lpstr>
      <vt:lpstr>JSON Example</vt:lpstr>
      <vt:lpstr>JSON Schema</vt:lpstr>
      <vt:lpstr>JSON Data Extraction</vt:lpstr>
      <vt:lpstr>JSON Query Language</vt:lpstr>
      <vt:lpstr>Data Comments</vt:lpstr>
      <vt:lpstr>XML</vt:lpstr>
      <vt:lpstr>XML Example</vt:lpstr>
      <vt:lpstr>XML Example</vt:lpstr>
      <vt:lpstr>XML Schema</vt:lpstr>
      <vt:lpstr>XML Data Extraction</vt:lpstr>
      <vt:lpstr>XML Query Language</vt:lpstr>
      <vt:lpstr>XML Query Language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</dc:title>
  <dc:creator>peter</dc:creator>
  <cp:lastModifiedBy>peter mo</cp:lastModifiedBy>
  <cp:revision>74</cp:revision>
  <dcterms:created xsi:type="dcterms:W3CDTF">2006-08-16T00:00:00Z</dcterms:created>
  <dcterms:modified xsi:type="dcterms:W3CDTF">2017-06-29T19:32:46Z</dcterms:modified>
</cp:coreProperties>
</file>