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959FA-DEFE-FC4C-A97A-7A833D4031A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B57FF-07F9-F844-AA75-157B3700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EB56ECEF-1454-4FA3-8994-ED4BE3C18AB0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6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EEBEA8DD-B051-4DC8-AEE7-E0058AA6FAAC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15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4AD51D3C-38DA-42C1-8D44-5B895F69A054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16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972CC0E9-9C14-4456-881B-8C84EA9341FF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17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F213748A-F6F1-4C8E-978C-EEC58A53098B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18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EE2EFDE1-85AF-4006-B2DD-2C25A689659C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19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FEBEAABB-B32E-4D8C-9D4F-76315ED20F61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20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9E9B40CA-BB6E-408D-BB10-215BD85D952C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21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DE1084C2-DBC2-454C-863F-3179734B582E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22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D7E4F0F8-0870-402E-B0EC-766CA05AFDE0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23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E47C9414-0811-422B-8997-767ABED5BAFA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24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69572C2F-B60C-4EF5-BEE0-8EEECAA5B609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7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B53F6EF2-4031-4DE4-AC5E-5FC0ED9976DC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25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4C81946E-633D-4414-8B9A-26654930E250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8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FF083118-CC27-45A2-A0F8-A2C00E1EF0DA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9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F7E6A0CE-F0E5-4FED-9D6D-A43AC51C392B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10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105AD8B7-D4EE-4B29-BD55-8852228BD5F6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11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53908D1D-3BB8-414E-98B9-D2C58935037C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12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52BC1591-E025-46EC-828C-93B6F50E1ADB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13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</a:pPr>
            <a:fld id="{B76275E6-E006-4046-8AC2-CFD651263F04}" type="slidenum">
              <a:rPr lang="en-US" smtClean="0">
                <a:solidFill>
                  <a:prstClr val="white"/>
                </a:solidFill>
                <a:latin typeface="Arial" pitchFamily="-123" charset="0"/>
              </a:rPr>
              <a:pPr>
                <a:buFont typeface="Times New Roman" pitchFamily="-123" charset="0"/>
                <a:buNone/>
              </a:pPr>
              <a:t>14</a:t>
            </a:fld>
            <a:endParaRPr lang="en-US" smtClean="0">
              <a:solidFill>
                <a:prstClr val="white"/>
              </a:solidFill>
              <a:latin typeface="Arial" pitchFamily="-123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7FDB1-FA05-4462-9735-B68FFB0DD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A3055-6FDA-4226-BEC6-93CF7BC79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2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59A64-4952-4FCE-8C6E-AF5324017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7EAA1-0A2F-4CCE-9E48-0B77C4119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927D0-FC27-4301-8BDA-5A1E21648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3DFD-104F-4028-94DD-B6957B97A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8AA2E-31D4-47D5-81FA-E7064F651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9079E-3883-48C0-93EE-FFD6D2965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4E091-717A-4485-8EAD-078255D8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3E700-3288-4B40-95F5-9657B477F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97333-758E-42F3-9BC6-5C7DE04FB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85DA-1867-404B-BA63-3341B3BB5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EAEAEA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743E12-213B-4C2C-A22E-C8D78B34F6A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258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23" charset="0"/>
        <a:defRPr sz="3600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23" charset="0"/>
        <a:defRPr sz="3600">
          <a:solidFill>
            <a:srgbClr val="000000"/>
          </a:solidFill>
          <a:latin typeface="Calibri" pitchFamily="32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23" charset="0"/>
        <a:defRPr sz="3600">
          <a:solidFill>
            <a:srgbClr val="000000"/>
          </a:solidFill>
          <a:latin typeface="Calibri" pitchFamily="32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23" charset="0"/>
        <a:defRPr sz="3600">
          <a:solidFill>
            <a:srgbClr val="000000"/>
          </a:solidFill>
          <a:latin typeface="Calibri" pitchFamily="32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23" charset="0"/>
        <a:defRPr sz="3600">
          <a:solidFill>
            <a:srgbClr val="000000"/>
          </a:solidFill>
          <a:latin typeface="Calibri" pitchFamily="32" charset="0"/>
          <a:ea typeface="ＭＳ Ｐゴシック" charset="-128"/>
          <a:cs typeface="ＭＳ Ｐゴシック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S Gothic" charset="0"/>
          <a:cs typeface="MS 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S Gothic" charset="0"/>
          <a:cs typeface="MS 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S Gothic" charset="0"/>
          <a:cs typeface="MS 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S Gothic" charset="0"/>
          <a:cs typeface="MS Gothic" charset="0"/>
        </a:defRPr>
      </a:lvl9pPr>
    </p:titleStyle>
    <p:bodyStyle>
      <a:lvl1pPr marL="342900" indent="-342900" algn="l" defTabSz="457200" rtl="0" eaLnBrk="0" fontAlgn="base" hangingPunct="0">
        <a:spcBef>
          <a:spcPts val="1388"/>
        </a:spcBef>
        <a:spcAft>
          <a:spcPct val="0"/>
        </a:spcAft>
        <a:buClr>
          <a:srgbClr val="000000"/>
        </a:buClr>
        <a:buSzPct val="100000"/>
        <a:buFont typeface="Times New Roman" pitchFamily="-123" charset="0"/>
        <a:buChar char="•"/>
        <a:defRPr sz="28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-123" charset="0"/>
        <a:buChar char="–"/>
        <a:defRPr sz="2400">
          <a:solidFill>
            <a:srgbClr val="000000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-123" charset="0"/>
        <a:buChar char="•"/>
        <a:defRPr sz="2000">
          <a:solidFill>
            <a:srgbClr val="000000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123" charset="0"/>
        <a:buChar char="–"/>
        <a:defRPr sz="2200">
          <a:solidFill>
            <a:srgbClr val="000000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123" charset="0"/>
        <a:buChar char="»"/>
        <a:defRPr sz="2000">
          <a:solidFill>
            <a:srgbClr val="000000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22F6A97-4CC5-432F-91B3-B65054D91742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56322" name="Rectangle 13"/>
          <p:cNvSpPr>
            <a:spLocks noChangeArrowheads="1"/>
          </p:cNvSpPr>
          <p:nvPr/>
        </p:nvSpPr>
        <p:spPr bwMode="auto">
          <a:xfrm>
            <a:off x="228600" y="2057400"/>
            <a:ext cx="8610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-112713"/>
            <a:ext cx="8382000" cy="15367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3600" kern="0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3600" kern="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Developing / using NLP is a process</a:t>
            </a:r>
          </a:p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3600" kern="0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3200" kern="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The NLP Process</a:t>
            </a: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36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36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56324" name="Picture 5" descr="NLPProces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2819400"/>
            <a:ext cx="28098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6" descr="NLPProcess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8925" y="2362200"/>
            <a:ext cx="15716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7" descr="NLPProcess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8175" y="2895600"/>
            <a:ext cx="173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7" name="Picture 8" descr="NLPProcess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4125" y="2286000"/>
            <a:ext cx="22764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9" descr="NLPProcess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34125" y="3581400"/>
            <a:ext cx="2200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9" name="Rectangle 11"/>
          <p:cNvSpPr>
            <a:spLocks noChangeArrowheads="1"/>
          </p:cNvSpPr>
          <p:nvPr/>
        </p:nvSpPr>
        <p:spPr bwMode="auto">
          <a:xfrm>
            <a:off x="304800" y="2362200"/>
            <a:ext cx="1752600" cy="2514600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5313" y="4114800"/>
            <a:ext cx="1017587" cy="223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4400">
              <a:solidFill>
                <a:srgbClr val="FFFFFF"/>
              </a:solidFill>
              <a:latin typeface="Calibri" pitchFamily="32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23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1DB7615-9626-4030-A491-A85B55DFC160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300038" y="279400"/>
            <a:ext cx="587057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Simple Rules-Based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2033588"/>
            <a:ext cx="7429500" cy="279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49338" y="5029200"/>
            <a:ext cx="7467600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Heuristics, Probabilities, Combination of the two</a:t>
            </a:r>
          </a:p>
        </p:txBody>
      </p:sp>
      <p:sp>
        <p:nvSpPr>
          <p:cNvPr id="69640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34134E5-2FFC-4E11-9442-72109660B286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4376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B38E5B7-F13D-47EA-9455-B070EC7E221E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338138" y="293688"/>
            <a:ext cx="5872162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Simple Rules-Based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13" y="2362200"/>
            <a:ext cx="8429625" cy="1458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687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A04F187-E425-4674-9EBB-02F860A26693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1849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185F2DB-D742-4B33-9330-02876E10CFC6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33375" y="261938"/>
            <a:ext cx="5872163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Simple Rules-Based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81200"/>
            <a:ext cx="6919913" cy="213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373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54B602C-1FAB-4A68-BF5D-EEC13AF3E897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312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D414FA-DD6B-4E2A-9244-2B50FC63E3F9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333375" y="312738"/>
            <a:ext cx="5872163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Simple Rules-Based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7578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629E045-6D36-49D5-92C9-B382B4062F27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75783" name="Picture 8" descr="RegE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2155825"/>
            <a:ext cx="7234237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386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4F50A4F-2B31-45A5-B13C-15F0AF73BB8A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333375" y="279400"/>
            <a:ext cx="5872163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Simple Rules-Based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8605838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609600" y="3124200"/>
            <a:ext cx="3810000" cy="354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29B55E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Pros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Simple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Regular expressions included in many programming languages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Great for semi-structured (consistently formatted) targets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953000" y="3124200"/>
            <a:ext cx="3810000" cy="1370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002060">
                    <a:lumMod val="50000"/>
                    <a:lumOff val="50000"/>
                  </a:srgbClr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Cons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Patterns must consider all possible configurations.</a:t>
            </a:r>
          </a:p>
        </p:txBody>
      </p:sp>
      <p:sp>
        <p:nvSpPr>
          <p:cNvPr id="77833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5FB01BE-30FB-4953-BBE2-88627CAD1D01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1091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9EA5C00-740E-4B76-AA97-D4B4054A5C72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685800" y="1417638"/>
            <a:ext cx="79248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58788" y="533400"/>
            <a:ext cx="180975" cy="85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288925" y="246063"/>
            <a:ext cx="7786688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Symbolic or Grammatical NLP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09800"/>
            <a:ext cx="6940550" cy="1438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838200" y="1524000"/>
            <a:ext cx="6510338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Many of the same components…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114800" y="3733800"/>
            <a:ext cx="4343400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…plus…</a:t>
            </a:r>
          </a:p>
        </p:txBody>
      </p:sp>
      <p:sp>
        <p:nvSpPr>
          <p:cNvPr id="79882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F13684E-4F1F-4FE1-BD34-41700B71FE57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090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A681E4B-EDE7-4FE1-8869-98940FDEEB39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458788" y="533400"/>
            <a:ext cx="180975" cy="85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04788" y="279400"/>
            <a:ext cx="778510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Symbolic or Grammatical NLP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55600" y="4140200"/>
            <a:ext cx="8534400" cy="95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POS tagging &amp; phrase chunking are active areas of research</a:t>
            </a:r>
          </a:p>
        </p:txBody>
      </p:sp>
      <p:sp>
        <p:nvSpPr>
          <p:cNvPr id="81928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1C90DDE-3948-443C-AF75-35A141AEFC96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81929" name="Picture 10" descr="Pars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338" y="2020888"/>
            <a:ext cx="8142287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4508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2709E03-FC97-40FD-9604-7C34B9559291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458788" y="533400"/>
            <a:ext cx="180975" cy="85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83974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D98B9AA-D1D8-491E-8B9B-97FB89000EEB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83975" name="Picture 10" descr="ConceptMapp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9675" y="1630363"/>
            <a:ext cx="6399213" cy="383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657350" y="5572125"/>
            <a:ext cx="6656388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Sometimes called “concept mapping”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04788" y="279400"/>
            <a:ext cx="778510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Symbolic or Grammatical NLP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345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4AA2A3-0BD1-4D51-8D98-C1CA91496583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458788" y="533400"/>
            <a:ext cx="180975" cy="85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8602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362200"/>
            <a:ext cx="7970838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6023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A780304-0F33-4C2F-B8B8-A5A2922511DA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4788" y="279400"/>
            <a:ext cx="778510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Symbolic or Grammatical NLP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205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D11B25-D30E-4C50-954E-3FB8F285313B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458788" y="533400"/>
            <a:ext cx="180975" cy="85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8807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8610600" cy="963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533400" y="3124200"/>
            <a:ext cx="3810000" cy="2643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29B55E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Pros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Robust – reduces complexity by mapping to standard terms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Great for mapping large numbers of concepts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724400" y="3124200"/>
            <a:ext cx="3810000" cy="317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002060">
                    <a:lumMod val="50000"/>
                    <a:lumOff val="50000"/>
                  </a:srgbClr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Cons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Complex – more steps, more opportunities to introduce error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Which controlled vocabulary?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Can be slow</a:t>
            </a:r>
          </a:p>
        </p:txBody>
      </p:sp>
      <p:sp>
        <p:nvSpPr>
          <p:cNvPr id="88073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E31F7AF-C567-4888-A9B5-4990BC565A17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4788" y="279400"/>
            <a:ext cx="778510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Symbolic or Grammatical NLP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06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0AD74E8-5FD9-4670-8451-47B3A81B0B46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57346" name="Rectangle 12"/>
          <p:cNvSpPr>
            <a:spLocks noChangeArrowheads="1"/>
          </p:cNvSpPr>
          <p:nvPr/>
        </p:nvSpPr>
        <p:spPr bwMode="auto">
          <a:xfrm>
            <a:off x="228600" y="2057400"/>
            <a:ext cx="8610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57347" name="Content Placeholder 2"/>
          <p:cNvSpPr>
            <a:spLocks/>
          </p:cNvSpPr>
          <p:nvPr/>
        </p:nvSpPr>
        <p:spPr bwMode="auto">
          <a:xfrm>
            <a:off x="533400" y="2286000"/>
            <a:ext cx="8153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57348" name="Picture 5" descr="NLPProces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2819400"/>
            <a:ext cx="28098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6" descr="NLPProcess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8925" y="2362200"/>
            <a:ext cx="15716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7" descr="NLPProcess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8175" y="2895600"/>
            <a:ext cx="173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8" descr="NLPProcess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4125" y="2286000"/>
            <a:ext cx="22764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2" name="Picture 9" descr="NLPProcess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34125" y="3581400"/>
            <a:ext cx="2200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1676400" y="2362200"/>
            <a:ext cx="1219200" cy="2514600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143000" y="5105400"/>
            <a:ext cx="2362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Find the right documents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52400" y="1524000"/>
            <a:ext cx="8382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3200" kern="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The NLP Process</a:t>
            </a:r>
            <a:endParaRPr lang="en-US" sz="2800" kern="0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5313" y="4114800"/>
            <a:ext cx="1017587" cy="223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4400">
              <a:solidFill>
                <a:srgbClr val="FFFFFF"/>
              </a:solidFill>
              <a:latin typeface="Calibri" pitchFamily="32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6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5"/>
          <p:cNvSpPr>
            <a:spLocks noChangeArrowheads="1"/>
          </p:cNvSpPr>
          <p:nvPr/>
        </p:nvSpPr>
        <p:spPr bwMode="auto">
          <a:xfrm>
            <a:off x="534988" y="1562100"/>
            <a:ext cx="7824787" cy="2889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66D3BEC-61E5-406C-8F49-7637AF7DE733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471613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458788" y="533400"/>
            <a:ext cx="180975" cy="85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931863" y="4572000"/>
            <a:ext cx="7348537" cy="1536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Classification Model</a:t>
            </a:r>
          </a:p>
          <a:p>
            <a:pPr algn="ctr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Several open source ML packages available</a:t>
            </a:r>
          </a:p>
          <a:p>
            <a:pPr algn="ctr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(decision trees, 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SVMs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, neural nets)</a:t>
            </a:r>
          </a:p>
        </p:txBody>
      </p:sp>
      <p:sp>
        <p:nvSpPr>
          <p:cNvPr id="90120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9D757B-0167-463C-A6A0-B75D16FF45A4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13" name="Picture 12" descr="MachineLearningProcess-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" y="1822450"/>
            <a:ext cx="30765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achineLearningProcess-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2509838"/>
            <a:ext cx="1970087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MachineLearningProcess-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6463" y="2100263"/>
            <a:ext cx="2124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04788" y="279400"/>
            <a:ext cx="5554662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Machine Learning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909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32BDD8F-8461-4D61-B9B8-22D4FB22F799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58788" y="533400"/>
            <a:ext cx="182562" cy="83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9216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657600"/>
            <a:ext cx="7945438" cy="120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6381750" y="3124200"/>
            <a:ext cx="1588" cy="762000"/>
          </a:xfrm>
          <a:prstGeom prst="line">
            <a:avLst/>
          </a:prstGeom>
          <a:noFill/>
          <a:ln w="540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1752600"/>
            <a:ext cx="1524000" cy="1455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2169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A9663B3-337D-4780-9A04-1FB6611E8026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4788" y="279400"/>
            <a:ext cx="5554662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Machine Learning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512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9099B93-1D34-4F06-8C04-11B273798E75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458788" y="533400"/>
            <a:ext cx="182562" cy="83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1598613" y="246063"/>
            <a:ext cx="5387975" cy="1201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0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Machine Learning: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dirty="0">
                <a:solidFill>
                  <a:srgbClr val="3075FF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Which ‘features’ to learn from?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942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1225" y="1600200"/>
            <a:ext cx="3933825" cy="154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7425" y="3429000"/>
            <a:ext cx="3752850" cy="148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7425" y="5105400"/>
            <a:ext cx="4371975" cy="148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4218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ED02E39-1FB4-4F02-8009-757D2CAEA9CB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664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1FBB405-CB46-46C2-AFDB-917E71C3854F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458788" y="533400"/>
            <a:ext cx="182562" cy="83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9626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8686800" cy="97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533400" y="3429000"/>
            <a:ext cx="3810000" cy="317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29B55E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Pros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Targeted approach = high accuracy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Capable of learning from examples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Great for extracting few predetermined targets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4724400" y="3505200"/>
            <a:ext cx="38100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002060">
                    <a:lumMod val="50000"/>
                    <a:lumOff val="50000"/>
                  </a:srgbClr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Cons</a:t>
            </a:r>
            <a:endParaRPr lang="en-US" sz="24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Requires manual training</a:t>
            </a:r>
          </a:p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New target = new training effort</a:t>
            </a:r>
          </a:p>
        </p:txBody>
      </p:sp>
      <p:sp>
        <p:nvSpPr>
          <p:cNvPr id="96265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7A967A4-56E8-4391-ACDC-E71568A2497D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4788" y="279400"/>
            <a:ext cx="5554662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Machine Learning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959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9E903FE-DBF8-4EE9-8BF9-B203EB03E8FA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458788" y="533400"/>
            <a:ext cx="182562" cy="83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983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667000"/>
            <a:ext cx="7442200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6400800" y="2514600"/>
            <a:ext cx="1588" cy="304800"/>
          </a:xfrm>
          <a:prstGeom prst="line">
            <a:avLst/>
          </a:prstGeom>
          <a:noFill/>
          <a:ln w="540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295400"/>
            <a:ext cx="1314450" cy="1255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3962400"/>
            <a:ext cx="857250" cy="819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506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3886200"/>
            <a:ext cx="857250" cy="819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4572000" y="3579813"/>
            <a:ext cx="1588" cy="384175"/>
          </a:xfrm>
          <a:prstGeom prst="line">
            <a:avLst/>
          </a:prstGeom>
          <a:noFill/>
          <a:ln w="540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V="1">
            <a:off x="3429000" y="3579813"/>
            <a:ext cx="1588" cy="384175"/>
          </a:xfrm>
          <a:prstGeom prst="line">
            <a:avLst/>
          </a:prstGeom>
          <a:noFill/>
          <a:ln w="540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410200" y="3886200"/>
            <a:ext cx="30480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Also used increasingly in POS tagging &amp; mapping to 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ontologies</a:t>
            </a:r>
            <a:endParaRPr lang="en-US" sz="2400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98318" name="Slide Number Placeholder 1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DEF288A-84E2-4DCA-9E90-38DB532D652A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04788" y="279400"/>
            <a:ext cx="5837237" cy="1109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Machine Learning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000" dirty="0">
                <a:solidFill>
                  <a:srgbClr val="3075FF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Not limited to a step in the pipeline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230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4FE602D-9987-449C-A3A5-0B7D70B6FCA9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458788" y="533400"/>
            <a:ext cx="182562" cy="83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b="1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10035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0"/>
            <a:ext cx="8077200" cy="267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343400"/>
            <a:ext cx="8362950" cy="933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828800" y="3733800"/>
            <a:ext cx="4724400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What if </a:t>
            </a:r>
            <a:r>
              <a:rPr lang="en-US" sz="2800" dirty="0" err="1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RegExs</a:t>
            </a: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 don’t cut it?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79463" y="5410200"/>
            <a:ext cx="73739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Swap them out for Grammatical NLP approach</a:t>
            </a: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4191000" y="5029200"/>
            <a:ext cx="1588" cy="381000"/>
          </a:xfrm>
          <a:prstGeom prst="line">
            <a:avLst/>
          </a:prstGeom>
          <a:noFill/>
          <a:ln w="540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6705600" y="5029200"/>
            <a:ext cx="1588" cy="381000"/>
          </a:xfrm>
          <a:prstGeom prst="line">
            <a:avLst/>
          </a:prstGeom>
          <a:noFill/>
          <a:ln w="540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4189413" y="5410200"/>
            <a:ext cx="2517775" cy="1588"/>
          </a:xfrm>
          <a:prstGeom prst="line">
            <a:avLst/>
          </a:prstGeom>
          <a:noFill/>
          <a:ln w="540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00365" name="Slide Number Placeholder 1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1F86BCC-649A-42DD-B8EF-A55EFE07EC5E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04788" y="279400"/>
            <a:ext cx="423227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The Hybrid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816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8013" cy="1143000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solidFill>
                  <a:schemeClr val="accent4"/>
                </a:solidFill>
                <a:ea typeface="+mj-ea"/>
                <a:cs typeface="+mj-cs"/>
              </a:rPr>
              <a:t>References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431925"/>
            <a:ext cx="8228012" cy="4889500"/>
          </a:xfrm>
        </p:spPr>
        <p:txBody>
          <a:bodyPr/>
          <a:lstStyle/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Natural language processing: </a:t>
            </a:r>
            <a:r>
              <a:rPr lang="en-US" sz="2400" dirty="0" smtClean="0">
                <a:solidFill>
                  <a:schemeClr val="tx2"/>
                </a:solidFill>
                <a:ea typeface="+mn-ea"/>
                <a:cs typeface="+mn-cs"/>
              </a:rPr>
              <a:t>Manning &amp; </a:t>
            </a:r>
            <a:r>
              <a:rPr lang="en-US" sz="2400" dirty="0" err="1" smtClean="0">
                <a:solidFill>
                  <a:schemeClr val="tx2"/>
                </a:solidFill>
                <a:ea typeface="+mn-ea"/>
                <a:cs typeface="+mn-cs"/>
              </a:rPr>
              <a:t>Schutze</a:t>
            </a:r>
            <a:r>
              <a:rPr lang="en-US" sz="2400" dirty="0" smtClean="0">
                <a:solidFill>
                  <a:schemeClr val="tx2"/>
                </a:solidFill>
                <a:ea typeface="+mn-ea"/>
                <a:cs typeface="+mn-cs"/>
              </a:rPr>
              <a:t>. </a:t>
            </a:r>
            <a:r>
              <a:rPr lang="en-US" sz="2400" u="sng" dirty="0" smtClean="0">
                <a:solidFill>
                  <a:schemeClr val="tx2"/>
                </a:solidFill>
                <a:ea typeface="+mn-ea"/>
                <a:cs typeface="+mn-cs"/>
              </a:rPr>
              <a:t>Foundations of Natural Language Processing</a:t>
            </a:r>
            <a:r>
              <a:rPr lang="en-US" sz="2400" dirty="0" smtClean="0">
                <a:solidFill>
                  <a:schemeClr val="tx2"/>
                </a:solidFill>
                <a:ea typeface="+mn-ea"/>
                <a:cs typeface="+mn-cs"/>
              </a:rPr>
              <a:t>. MIT Press. 1999</a:t>
            </a:r>
            <a:endParaRPr lang="en-US" sz="2400" dirty="0" smtClean="0">
              <a:solidFill>
                <a:schemeClr val="accent2"/>
              </a:solidFill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Regular Expressions: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ea typeface="+mn-ea"/>
                <a:cs typeface="+mn-cs"/>
              </a:rPr>
              <a:t>Java Tutorial, http://java.sun.com/docs/books/tutorial/essential/regex/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Machine learning: </a:t>
            </a:r>
            <a:r>
              <a:rPr lang="en-US" sz="2400" dirty="0" smtClean="0">
                <a:solidFill>
                  <a:schemeClr val="accent4"/>
                </a:solidFill>
                <a:ea typeface="+mn-ea"/>
                <a:cs typeface="+mn-cs"/>
              </a:rPr>
              <a:t>Witten &amp; Frank. </a:t>
            </a:r>
            <a:r>
              <a:rPr lang="en-US" sz="2400" u="sng" dirty="0" smtClean="0">
                <a:solidFill>
                  <a:schemeClr val="accent4"/>
                </a:solidFill>
                <a:ea typeface="+mn-ea"/>
                <a:cs typeface="+mn-cs"/>
              </a:rPr>
              <a:t>Data Mining, Practical Machine Learning Tools and Techniques with Java Implementations</a:t>
            </a:r>
            <a:r>
              <a:rPr lang="en-US" sz="2400" dirty="0" smtClean="0">
                <a:solidFill>
                  <a:schemeClr val="accent4"/>
                </a:solidFill>
                <a:ea typeface="+mn-ea"/>
                <a:cs typeface="+mn-cs"/>
              </a:rPr>
              <a:t>. Academic Press. 2001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en-US" sz="2400" dirty="0" smtClean="0">
                <a:solidFill>
                  <a:schemeClr val="accent4"/>
                </a:solidFill>
                <a:ea typeface="+mn-ea"/>
                <a:cs typeface="+mn-cs"/>
              </a:rPr>
              <a:t>	</a:t>
            </a:r>
            <a:endParaRPr lang="en-US" sz="2400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45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A4716A6-0D1A-44F2-B054-5A73B7FBC091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28600" y="2057400"/>
            <a:ext cx="8610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58371" name="Picture 6" descr="NLPProces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2819400"/>
            <a:ext cx="28098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7" descr="NLPProcess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8925" y="2362200"/>
            <a:ext cx="15716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8" descr="NLPProcess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8175" y="2895600"/>
            <a:ext cx="173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9" descr="NLPProcess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4125" y="2286000"/>
            <a:ext cx="22764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Picture 10" descr="NLPProcess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34125" y="3581400"/>
            <a:ext cx="2200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6" name="Rectangle 11"/>
          <p:cNvSpPr>
            <a:spLocks noChangeArrowheads="1"/>
          </p:cNvSpPr>
          <p:nvPr/>
        </p:nvSpPr>
        <p:spPr bwMode="auto">
          <a:xfrm>
            <a:off x="2743200" y="2209800"/>
            <a:ext cx="3505200" cy="2743200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406650" y="5013325"/>
            <a:ext cx="426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Create the </a:t>
            </a:r>
            <a:r>
              <a:rPr lang="en-US" sz="2800" dirty="0">
                <a:solidFill>
                  <a:srgbClr val="002060"/>
                </a:solidFill>
                <a:latin typeface="Arial"/>
                <a:ea typeface="ＭＳ Ｐゴシック" pitchFamily="-123" charset="-128"/>
                <a:cs typeface="ＭＳ Ｐゴシック" pitchFamily="-123" charset="-128"/>
              </a:rPr>
              <a:t>“</a:t>
            </a: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gold standard</a:t>
            </a:r>
            <a:r>
              <a:rPr lang="en-US" sz="2800" dirty="0">
                <a:solidFill>
                  <a:srgbClr val="002060"/>
                </a:solidFill>
                <a:latin typeface="Arial"/>
                <a:ea typeface="ＭＳ Ｐゴシック" pitchFamily="-123" charset="-128"/>
                <a:cs typeface="ＭＳ Ｐゴシック" pitchFamily="-123" charset="-128"/>
              </a:rPr>
              <a:t>”</a:t>
            </a:r>
            <a:endParaRPr lang="en-US" sz="2800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" y="1524000"/>
            <a:ext cx="8382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3200" kern="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The NLP Process</a:t>
            </a:r>
            <a:endParaRPr lang="en-US" sz="2800" kern="0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5313" y="4114800"/>
            <a:ext cx="1017587" cy="223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4400">
              <a:solidFill>
                <a:srgbClr val="FFFFFF"/>
              </a:solidFill>
              <a:latin typeface="Calibri" pitchFamily="32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260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924B12D-D2A1-4A01-A248-D4AD5C76810C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28600" y="2057400"/>
            <a:ext cx="8610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59395" name="Content Placeholder 2"/>
          <p:cNvSpPr>
            <a:spLocks/>
          </p:cNvSpPr>
          <p:nvPr/>
        </p:nvSpPr>
        <p:spPr bwMode="auto">
          <a:xfrm>
            <a:off x="533400" y="2286000"/>
            <a:ext cx="8153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59396" name="Picture 5" descr="NLPProces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2819400"/>
            <a:ext cx="28098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6" descr="NLPProcess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8925" y="2362200"/>
            <a:ext cx="15716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7" descr="NLPProcess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8175" y="2895600"/>
            <a:ext cx="173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8" descr="NLPProcess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4125" y="2286000"/>
            <a:ext cx="22764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0" name="Picture 9" descr="NLPProcess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34125" y="3581400"/>
            <a:ext cx="2200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6324600" y="2209800"/>
            <a:ext cx="2362200" cy="1223963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56138" y="1428750"/>
            <a:ext cx="4038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Train the system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" y="1524000"/>
            <a:ext cx="8382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3200" kern="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The NLP Process</a:t>
            </a:r>
            <a:endParaRPr lang="en-US" sz="2800" kern="0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5313" y="4114800"/>
            <a:ext cx="1017587" cy="223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4400">
              <a:solidFill>
                <a:srgbClr val="FFFFFF"/>
              </a:solidFill>
              <a:latin typeface="Calibri" pitchFamily="32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00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A42465F-7FA2-4075-BBF0-110460A98D83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28600" y="2057400"/>
            <a:ext cx="8610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60419" name="Content Placeholder 2"/>
          <p:cNvSpPr>
            <a:spLocks/>
          </p:cNvSpPr>
          <p:nvPr/>
        </p:nvSpPr>
        <p:spPr bwMode="auto">
          <a:xfrm>
            <a:off x="533400" y="2286000"/>
            <a:ext cx="8153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algn="ctr" eaLnBrk="0" fontAlgn="base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en-US" sz="2400">
              <a:solidFill>
                <a:srgbClr val="1C2445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60420" name="Picture 5" descr="NLPProces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2819400"/>
            <a:ext cx="28098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6" descr="NLPProcess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8925" y="2362200"/>
            <a:ext cx="15716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7" descr="NLPProcess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8175" y="2895600"/>
            <a:ext cx="173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8" descr="NLPProcess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4125" y="2286000"/>
            <a:ext cx="22764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4" name="Picture 9" descr="NLPProcess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34125" y="3581400"/>
            <a:ext cx="2200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6316663" y="3546475"/>
            <a:ext cx="2362200" cy="1223963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859338" y="5086350"/>
            <a:ext cx="4038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Evaluate the system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" y="1524000"/>
            <a:ext cx="8382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3200" kern="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The NLP Process</a:t>
            </a:r>
            <a:endParaRPr lang="en-US" sz="2800" kern="0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742950" lvl="1" indent="-285750" eaLnBrk="0" fontAlgn="base" hangingPunct="0">
              <a:lnSpc>
                <a:spcPts val="29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342900" indent="-342900" eaLnBrk="0" fontAlgn="base" hangingPunct="0">
              <a:lnSpc>
                <a:spcPts val="29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5313" y="4114800"/>
            <a:ext cx="1017587" cy="22383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4400">
              <a:solidFill>
                <a:srgbClr val="FFFFFF"/>
              </a:solidFill>
              <a:latin typeface="Calibri" pitchFamily="32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38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A483D32-91AF-40A2-8003-905210CF0B9D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206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439738" y="406400"/>
            <a:ext cx="359092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Methods of NLP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533400" y="1524000"/>
            <a:ext cx="7848600" cy="2149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60375" indent="-460375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imes New Roman" pitchFamily="18" charset="0"/>
              <a:buNone/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  <a:tab pos="11090275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460375" indent="-460375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imes New Roman" pitchFamily="18" charset="0"/>
              <a:buNone/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  <a:tab pos="11090275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1030288" lvl="1" indent="-455613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rebuchet MS" pitchFamily="34" charset="0"/>
              <a:buNone/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  <a:tab pos="11090275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marL="460375" indent="-460375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rebuchet MS" pitchFamily="34" charset="0"/>
              <a:buNone/>
              <a:tabLst>
                <a:tab pos="1031875" algn="l"/>
                <a:tab pos="1946275" algn="l"/>
                <a:tab pos="2860675" algn="l"/>
                <a:tab pos="3775075" algn="l"/>
                <a:tab pos="4689475" algn="l"/>
                <a:tab pos="5603875" algn="l"/>
                <a:tab pos="6518275" algn="l"/>
                <a:tab pos="7432675" algn="l"/>
                <a:tab pos="8347075" algn="l"/>
                <a:tab pos="9261475" algn="l"/>
                <a:tab pos="10175875" algn="l"/>
                <a:tab pos="11090275" algn="l"/>
              </a:tabLst>
              <a:defRPr/>
            </a:pPr>
            <a:endParaRPr lang="en-US" sz="2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81000" y="1447800"/>
            <a:ext cx="8763000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60375" indent="-460375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rebuchet MS" pitchFamily="34" charset="0"/>
              <a:buChar char="•"/>
              <a:tabLst>
                <a:tab pos="460375" algn="l"/>
                <a:tab pos="1374775" algn="l"/>
                <a:tab pos="2289175" algn="l"/>
                <a:tab pos="3203575" algn="l"/>
                <a:tab pos="4117975" algn="l"/>
                <a:tab pos="5032375" algn="l"/>
                <a:tab pos="5946775" algn="l"/>
                <a:tab pos="6861175" algn="l"/>
                <a:tab pos="7775575" algn="l"/>
                <a:tab pos="8689975" algn="l"/>
                <a:tab pos="9604375" algn="l"/>
                <a:tab pos="10518775" algn="l"/>
              </a:tabLst>
              <a:defRPr/>
            </a:pPr>
            <a:r>
              <a:rPr lang="en-US" sz="32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A number of approaches have evolved </a:t>
            </a:r>
          </a:p>
          <a:p>
            <a:pPr marL="1030288" lvl="1" indent="-455613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rebuchet MS" pitchFamily="34" charset="0"/>
              <a:buChar char="•"/>
              <a:tabLst>
                <a:tab pos="460375" algn="l"/>
                <a:tab pos="1374775" algn="l"/>
                <a:tab pos="2289175" algn="l"/>
                <a:tab pos="3203575" algn="l"/>
                <a:tab pos="4117975" algn="l"/>
                <a:tab pos="5032375" algn="l"/>
                <a:tab pos="5946775" algn="l"/>
                <a:tab pos="6861175" algn="l"/>
                <a:tab pos="7775575" algn="l"/>
                <a:tab pos="8689975" algn="l"/>
                <a:tab pos="9604375" algn="l"/>
                <a:tab pos="10518775" algn="l"/>
              </a:tabLst>
              <a:defRPr/>
            </a:pPr>
            <a:r>
              <a:rPr lang="en-US" sz="32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Simple rules-based</a:t>
            </a:r>
          </a:p>
          <a:p>
            <a:pPr marL="1030288" lvl="1" indent="-455613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rebuchet MS" pitchFamily="34" charset="0"/>
              <a:buChar char="•"/>
              <a:tabLst>
                <a:tab pos="460375" algn="l"/>
                <a:tab pos="1374775" algn="l"/>
                <a:tab pos="2289175" algn="l"/>
                <a:tab pos="3203575" algn="l"/>
                <a:tab pos="4117975" algn="l"/>
                <a:tab pos="5032375" algn="l"/>
                <a:tab pos="5946775" algn="l"/>
                <a:tab pos="6861175" algn="l"/>
                <a:tab pos="7775575" algn="l"/>
                <a:tab pos="8689975" algn="l"/>
                <a:tab pos="9604375" algn="l"/>
                <a:tab pos="10518775" algn="l"/>
              </a:tabLst>
              <a:defRPr/>
            </a:pPr>
            <a:r>
              <a:rPr lang="en-US" sz="32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Symbolic, grammatical NLP</a:t>
            </a:r>
          </a:p>
          <a:p>
            <a:pPr marL="1030288" lvl="1" indent="-455613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Trebuchet MS" pitchFamily="34" charset="0"/>
              <a:buChar char="•"/>
              <a:tabLst>
                <a:tab pos="460375" algn="l"/>
                <a:tab pos="1374775" algn="l"/>
                <a:tab pos="2289175" algn="l"/>
                <a:tab pos="3203575" algn="l"/>
                <a:tab pos="4117975" algn="l"/>
                <a:tab pos="5032375" algn="l"/>
                <a:tab pos="5946775" algn="l"/>
                <a:tab pos="6861175" algn="l"/>
                <a:tab pos="7775575" algn="l"/>
                <a:tab pos="8689975" algn="l"/>
                <a:tab pos="9604375" algn="l"/>
                <a:tab pos="10518775" algn="l"/>
              </a:tabLst>
              <a:defRPr/>
            </a:pPr>
            <a:r>
              <a:rPr lang="en-US" sz="32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Machine learning</a:t>
            </a:r>
          </a:p>
          <a:p>
            <a:pPr marL="460375" indent="-460375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Arial"/>
              <a:buChar char="•"/>
              <a:tabLst>
                <a:tab pos="460375" algn="l"/>
                <a:tab pos="1374775" algn="l"/>
                <a:tab pos="2289175" algn="l"/>
                <a:tab pos="3203575" algn="l"/>
                <a:tab pos="4117975" algn="l"/>
                <a:tab pos="5032375" algn="l"/>
                <a:tab pos="5946775" algn="l"/>
                <a:tab pos="6861175" algn="l"/>
                <a:tab pos="7775575" algn="l"/>
                <a:tab pos="8689975" algn="l"/>
                <a:tab pos="9604375" algn="l"/>
                <a:tab pos="10518775" algn="l"/>
              </a:tabLst>
              <a:defRPr/>
            </a:pPr>
            <a:r>
              <a:rPr lang="en-US" sz="32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NLP can be considered a series of transforms</a:t>
            </a:r>
          </a:p>
          <a:p>
            <a:pPr marL="460375" indent="-460375" algn="ctr" fontAlgn="base">
              <a:spcBef>
                <a:spcPts val="1750"/>
              </a:spcBef>
              <a:spcAft>
                <a:spcPct val="0"/>
              </a:spcAft>
              <a:buClr>
                <a:srgbClr val="002060"/>
              </a:buClr>
              <a:tabLst>
                <a:tab pos="460375" algn="l"/>
                <a:tab pos="1374775" algn="l"/>
                <a:tab pos="2289175" algn="l"/>
                <a:tab pos="3203575" algn="l"/>
                <a:tab pos="4117975" algn="l"/>
                <a:tab pos="5032375" algn="l"/>
                <a:tab pos="5946775" algn="l"/>
                <a:tab pos="6861175" algn="l"/>
                <a:tab pos="7775575" algn="l"/>
                <a:tab pos="8689975" algn="l"/>
                <a:tab pos="9604375" algn="l"/>
                <a:tab pos="10518775" algn="l"/>
              </a:tabLst>
              <a:defRPr/>
            </a:pPr>
            <a:r>
              <a:rPr lang="en-US" sz="3600" b="1" dirty="0">
                <a:solidFill>
                  <a:srgbClr val="002060">
                    <a:lumMod val="50000"/>
                    <a:lumOff val="50000"/>
                  </a:srgbClr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Think “PIPELINE”</a:t>
            </a:r>
          </a:p>
        </p:txBody>
      </p:sp>
      <p:sp>
        <p:nvSpPr>
          <p:cNvPr id="61448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Clr>
                <a:srgbClr val="002060"/>
              </a:buCl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2889C98-9312-4ED3-AF68-14B602728812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Clr>
                  <a:srgbClr val="002060"/>
                </a:buCl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148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FE50E43-10C6-4AA7-A758-332DB91AB8F7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452438" y="330200"/>
            <a:ext cx="422910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Research Scenario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0" y="1295400"/>
            <a:ext cx="8940800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Positive margins after RRP = 2 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x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 4 times risk of cancer recurrence</a:t>
            </a:r>
          </a:p>
          <a:p>
            <a:pPr algn="ctr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Goal:  EXTRACT MARGIN STATUS</a:t>
            </a:r>
          </a:p>
        </p:txBody>
      </p:sp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971800"/>
            <a:ext cx="5715000" cy="1968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3496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067B1D8-1A54-4C0B-B487-36840552DC11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4716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ED3E434-47DE-4697-8F18-71179C073AE5}" type="slidenum">
              <a:rPr lang="en-US" sz="1400">
                <a:solidFill>
                  <a:srgbClr val="EAEAEA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400">
              <a:solidFill>
                <a:srgbClr val="EAEAEA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81000"/>
            <a:ext cx="5411788" cy="618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endParaRPr lang="en-US" sz="2400">
              <a:solidFill>
                <a:srgbClr val="0000CC"/>
              </a:solidFill>
              <a:latin typeface="Trebuchet MS" pitchFamily="-123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endParaRPr lang="en-US" sz="2400">
              <a:solidFill>
                <a:srgbClr val="0000CC"/>
              </a:solidFill>
              <a:latin typeface="Trebuchet MS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23" charset="0"/>
              <a:buNone/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" name="Line 6"/>
          <p:cNvSpPr>
            <a:spLocks noChangeShapeType="1"/>
          </p:cNvSpPr>
          <p:nvPr/>
        </p:nvSpPr>
        <p:spPr bwMode="auto">
          <a:xfrm>
            <a:off x="1752600" y="2133600"/>
            <a:ext cx="609600" cy="1588"/>
          </a:xfrm>
          <a:prstGeom prst="line">
            <a:avLst/>
          </a:prstGeom>
          <a:noFill/>
          <a:ln w="66600">
            <a:solidFill>
              <a:srgbClr val="996600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FF"/>
              </a:solidFill>
              <a:latin typeface="Calibri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65543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AC31F19-41B9-421E-94B8-7D4D09CEDF7A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94944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23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4109F97-2168-4E31-9FF0-253740B36D04}" type="slidenum">
              <a:rPr lang="en-US" sz="1400">
                <a:solidFill>
                  <a:srgbClr val="002060"/>
                </a:solidFill>
                <a:latin typeface="Arial" charset="0"/>
                <a:ea typeface="ＭＳ Ｐゴシック" pitchFamily="-123" charset="-128"/>
                <a:cs typeface="ＭＳ Ｐゴシック" pitchFamily="-12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lang="en-US" sz="1400">
              <a:solidFill>
                <a:srgbClr val="002060"/>
              </a:solidFill>
              <a:latin typeface="Arial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  <a:defRPr/>
            </a:pPr>
            <a:endParaRPr lang="en-US" sz="2400">
              <a:solidFill>
                <a:srgbClr val="002060"/>
              </a:solidFill>
              <a:latin typeface="Trebuchet MS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440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366713" y="296863"/>
            <a:ext cx="5872162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002060"/>
                </a:solidFill>
                <a:latin typeface="Calibri" pitchFamily="34" charset="0"/>
                <a:ea typeface="ＭＳ Ｐゴシック" pitchFamily="-123" charset="-128"/>
                <a:cs typeface="ＭＳ Ｐゴシック" pitchFamily="-123" charset="-128"/>
              </a:rPr>
              <a:t>Simple Rules-Based Approach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b="1" dirty="0">
              <a:solidFill>
                <a:srgbClr val="002060"/>
              </a:solidFill>
              <a:latin typeface="Calibri" pitchFamily="34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67590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-123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1B87951-2E2D-4443-9C11-925C7A46BFCF}" type="slidenum">
              <a:rPr lang="en-US" smtClean="0">
                <a:solidFill>
                  <a:srgbClr val="002060"/>
                </a:solidFill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>
                <a:buFont typeface="Times New Roman" pitchFamily="-123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mtClean="0">
              <a:solidFill>
                <a:srgbClr val="002060"/>
              </a:solidFill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pic>
        <p:nvPicPr>
          <p:cNvPr id="67591" name="Picture 8" descr="preprocess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76400"/>
            <a:ext cx="7269163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1076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002060"/>
      </a:dk1>
      <a:lt1>
        <a:srgbClr val="FFFFFF"/>
      </a:lt1>
      <a:dk2>
        <a:srgbClr val="00206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060"/>
      </a:accent4>
      <a:accent5>
        <a:srgbClr val="AAE2CA"/>
      </a:accent5>
      <a:accent6>
        <a:srgbClr val="2D2DB9"/>
      </a:accent6>
      <a:hlink>
        <a:srgbClr val="CCCCFF"/>
      </a:hlink>
      <a:folHlink>
        <a:srgbClr val="2F7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Macintosh PowerPoint</Application>
  <PresentationFormat>On-screen Show (4:3)</PresentationFormat>
  <Paragraphs>160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Chapman</dc:creator>
  <cp:lastModifiedBy>Wendy Chapman</cp:lastModifiedBy>
  <cp:revision>1</cp:revision>
  <dcterms:created xsi:type="dcterms:W3CDTF">2017-07-18T07:11:23Z</dcterms:created>
  <dcterms:modified xsi:type="dcterms:W3CDTF">2017-07-18T07:12:21Z</dcterms:modified>
</cp:coreProperties>
</file>