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638" r:id="rId2"/>
    <p:sldId id="1611" r:id="rId3"/>
    <p:sldId id="1610" r:id="rId4"/>
    <p:sldId id="1550" r:id="rId5"/>
    <p:sldId id="1545" r:id="rId6"/>
    <p:sldId id="1612" r:id="rId7"/>
    <p:sldId id="1639" r:id="rId8"/>
    <p:sldId id="1575" r:id="rId9"/>
    <p:sldId id="259" r:id="rId10"/>
    <p:sldId id="1557" r:id="rId11"/>
    <p:sldId id="1586" r:id="rId12"/>
    <p:sldId id="1640" r:id="rId13"/>
    <p:sldId id="1636" r:id="rId14"/>
    <p:sldId id="1605" r:id="rId15"/>
    <p:sldId id="1620" r:id="rId16"/>
    <p:sldId id="1614" r:id="rId17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512"/>
    <a:srgbClr val="D24536"/>
    <a:srgbClr val="9E6BB5"/>
    <a:srgbClr val="DDAF3D"/>
    <a:srgbClr val="404040"/>
    <a:srgbClr val="DADDE1"/>
    <a:srgbClr val="DCAC37"/>
    <a:srgbClr val="A35C55"/>
    <a:srgbClr val="EC614A"/>
    <a:srgbClr val="A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265638074185376"/>
          <c:y val="0.11418121679150839"/>
          <c:w val="0.87508512315977238"/>
          <c:h val="0.6557095290431733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매운맛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15년</c:v>
                </c:pt>
                <c:pt idx="6">
                  <c:v>16년</c:v>
                </c:pt>
                <c:pt idx="7">
                  <c:v>17년</c:v>
                </c:pt>
                <c:pt idx="8">
                  <c:v>18년</c:v>
                </c:pt>
              </c:strCache>
            </c:strRef>
          </c:cat>
          <c:val>
            <c:numRef>
              <c:f>Sheet1!$B$2:$B$10</c:f>
              <c:numCache>
                <c:formatCode>#,##0</c:formatCode>
                <c:ptCount val="9"/>
                <c:pt idx="0">
                  <c:v>1668</c:v>
                </c:pt>
                <c:pt idx="1">
                  <c:v>1747</c:v>
                </c:pt>
                <c:pt idx="2">
                  <c:v>1767</c:v>
                </c:pt>
                <c:pt idx="3">
                  <c:v>1781</c:v>
                </c:pt>
                <c:pt idx="4">
                  <c:v>1800</c:v>
                </c:pt>
                <c:pt idx="5">
                  <c:v>1851</c:v>
                </c:pt>
                <c:pt idx="6">
                  <c:v>1946</c:v>
                </c:pt>
                <c:pt idx="7">
                  <c:v>2037</c:v>
                </c:pt>
                <c:pt idx="8">
                  <c:v>2100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0D-4DE0-B1E2-6EFDF35504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간장맛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15년</c:v>
                </c:pt>
                <c:pt idx="6">
                  <c:v>16년</c:v>
                </c:pt>
                <c:pt idx="7">
                  <c:v>17년</c:v>
                </c:pt>
                <c:pt idx="8">
                  <c:v>18년</c:v>
                </c:pt>
              </c:strCache>
            </c:strRef>
          </c:cat>
          <c:val>
            <c:numRef>
              <c:f>Sheet1!$C$2:$C$10</c:f>
              <c:numCache>
                <c:formatCode>#,##0</c:formatCode>
                <c:ptCount val="9"/>
                <c:pt idx="0">
                  <c:v>1435</c:v>
                </c:pt>
                <c:pt idx="1">
                  <c:v>1510</c:v>
                </c:pt>
                <c:pt idx="2">
                  <c:v>1551</c:v>
                </c:pt>
                <c:pt idx="3">
                  <c:v>1571</c:v>
                </c:pt>
                <c:pt idx="4">
                  <c:v>1599</c:v>
                </c:pt>
                <c:pt idx="5">
                  <c:v>1642</c:v>
                </c:pt>
                <c:pt idx="6">
                  <c:v>1710</c:v>
                </c:pt>
                <c:pt idx="7">
                  <c:v>1791</c:v>
                </c:pt>
                <c:pt idx="8">
                  <c:v>1849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0D-4DE0-B1E2-6EFDF35504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마늘맛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15년</c:v>
                </c:pt>
                <c:pt idx="6">
                  <c:v>16년</c:v>
                </c:pt>
                <c:pt idx="7">
                  <c:v>17년</c:v>
                </c:pt>
                <c:pt idx="8">
                  <c:v>18년</c:v>
                </c:pt>
              </c:strCache>
            </c:strRef>
          </c:cat>
          <c:val>
            <c:numRef>
              <c:f>Sheet1!$D$2:$D$10</c:f>
              <c:numCache>
                <c:formatCode>#,##0</c:formatCode>
                <c:ptCount val="9"/>
                <c:pt idx="0">
                  <c:v>1304</c:v>
                </c:pt>
                <c:pt idx="1">
                  <c:v>1404</c:v>
                </c:pt>
                <c:pt idx="2">
                  <c:v>1397</c:v>
                </c:pt>
                <c:pt idx="3">
                  <c:v>1399</c:v>
                </c:pt>
                <c:pt idx="4">
                  <c:v>1417</c:v>
                </c:pt>
                <c:pt idx="5">
                  <c:v>1476</c:v>
                </c:pt>
                <c:pt idx="6">
                  <c:v>1562</c:v>
                </c:pt>
                <c:pt idx="7">
                  <c:v>1613</c:v>
                </c:pt>
                <c:pt idx="8">
                  <c:v>1674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0D-4DE0-B1E2-6EFDF35504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양념맛</c:v>
                </c:pt>
              </c:strCache>
            </c:strRef>
          </c:tx>
          <c:spPr>
            <a:ln w="25400" cap="rnd">
              <a:solidFill>
                <a:srgbClr val="D24536"/>
              </a:solidFill>
              <a:rou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bg1"/>
              </a:solidFill>
              <a:ln w="15875">
                <a:solidFill>
                  <a:srgbClr val="D24536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effectLst>
                      <a:glow rad="127000">
                        <a:srgbClr val="D24536"/>
                      </a:glow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15년</c:v>
                </c:pt>
                <c:pt idx="6">
                  <c:v>16년</c:v>
                </c:pt>
                <c:pt idx="7">
                  <c:v>17년</c:v>
                </c:pt>
                <c:pt idx="8">
                  <c:v>18년</c:v>
                </c:pt>
              </c:strCache>
            </c:strRef>
          </c:cat>
          <c:val>
            <c:numRef>
              <c:f>Sheet1!$E$2:$E$10</c:f>
              <c:numCache>
                <c:formatCode>#,##0</c:formatCode>
                <c:ptCount val="9"/>
                <c:pt idx="0">
                  <c:v>1172</c:v>
                </c:pt>
                <c:pt idx="1">
                  <c:v>1176</c:v>
                </c:pt>
                <c:pt idx="2">
                  <c:v>1363</c:v>
                </c:pt>
                <c:pt idx="3">
                  <c:v>1367</c:v>
                </c:pt>
                <c:pt idx="4">
                  <c:v>1653</c:v>
                </c:pt>
                <c:pt idx="5">
                  <c:v>1652</c:v>
                </c:pt>
                <c:pt idx="6">
                  <c:v>1671</c:v>
                </c:pt>
                <c:pt idx="7">
                  <c:v>1959</c:v>
                </c:pt>
                <c:pt idx="8">
                  <c:v>2163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0D-4DE0-B1E2-6EFDF3550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073280"/>
        <c:axId val="169075840"/>
      </c:lineChart>
      <c:catAx>
        <c:axId val="16907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pPr>
            <a:endParaRPr lang="ko-KR"/>
          </a:p>
        </c:txPr>
        <c:crossAx val="169075840"/>
        <c:crosses val="autoZero"/>
        <c:auto val="1"/>
        <c:lblAlgn val="ctr"/>
        <c:lblOffset val="100"/>
        <c:noMultiLvlLbl val="0"/>
      </c:catAx>
      <c:valAx>
        <c:axId val="169075840"/>
        <c:scaling>
          <c:orientation val="minMax"/>
          <c:max val="2200"/>
          <c:min val="1000"/>
        </c:scaling>
        <c:delete val="0"/>
        <c:axPos val="l"/>
        <c:majorGridlines>
          <c:spPr>
            <a:ln>
              <a:solidFill>
                <a:sysClr val="window" lastClr="FFFFFF">
                  <a:lumMod val="75000"/>
                </a:sysClr>
              </a:solidFill>
            </a:ln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pPr>
            <a:endParaRPr lang="ko-KR"/>
          </a:p>
        </c:txPr>
        <c:crossAx val="16907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654755864456663"/>
          <c:y val="0.89967357792771541"/>
          <c:w val="0.54690465310072311"/>
          <c:h val="5.6426728497726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ysClr val="window" lastClr="FFFFFF"/>
    </a:solidFill>
    <a:ln w="3175">
      <a:solidFill>
        <a:sysClr val="window" lastClr="FFFFFF">
          <a:lumMod val="75000"/>
        </a:sysClr>
      </a:solidFill>
    </a:ln>
    <a:effectLst/>
  </c:spPr>
  <c:txPr>
    <a:bodyPr/>
    <a:lstStyle/>
    <a:p>
      <a:pPr>
        <a:defRPr sz="900"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88086341765006E-2"/>
          <c:y val="6.6412107815994839E-2"/>
          <c:w val="0.95189757443796319"/>
          <c:h val="0.666649563215026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카페라떼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69B-474C-945C-0AF880626CF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9B-474C-945C-0AF880626CF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9B-474C-945C-0AF880626CF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9B-474C-945C-0AF880626CF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69B-474C-945C-0AF880626CF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9B-474C-945C-0AF880626CF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69B-474C-945C-0AF880626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effectLst>
                      <a:glow rad="127000">
                        <a:schemeClr val="accent5"/>
                      </a:glo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15년</c:v>
                </c:pt>
                <c:pt idx="6">
                  <c:v>16년</c:v>
                </c:pt>
                <c:pt idx="7">
                  <c:v>17년</c:v>
                </c:pt>
                <c:pt idx="8">
                  <c:v>18년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0.1012</c:v>
                </c:pt>
                <c:pt idx="1">
                  <c:v>9.3600000000000003E-2</c:v>
                </c:pt>
                <c:pt idx="2">
                  <c:v>8.9700000000000002E-2</c:v>
                </c:pt>
                <c:pt idx="3">
                  <c:v>8.2500000000000004E-2</c:v>
                </c:pt>
                <c:pt idx="4">
                  <c:v>7.7700000000000005E-2</c:v>
                </c:pt>
                <c:pt idx="5">
                  <c:v>7.3899999999999993E-2</c:v>
                </c:pt>
                <c:pt idx="6">
                  <c:v>7.0000000000000007E-2</c:v>
                </c:pt>
                <c:pt idx="7">
                  <c:v>6.6400000000000001E-2</c:v>
                </c:pt>
                <c:pt idx="8">
                  <c:v>6.4699999999999994E-2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69B-474C-945C-0AF880626C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카푸치노</c:v>
                </c:pt>
              </c:strCache>
            </c:strRef>
          </c:tx>
          <c:spPr>
            <a:ln w="25400" cap="rnd">
              <a:solidFill>
                <a:srgbClr val="D24536"/>
              </a:solidFill>
              <a:rou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bg1"/>
              </a:solidFill>
              <a:ln w="15875">
                <a:solidFill>
                  <a:srgbClr val="D24536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69B-474C-945C-0AF880626CF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69B-474C-945C-0AF880626CF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69B-474C-945C-0AF880626CF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69B-474C-945C-0AF880626CF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69B-474C-945C-0AF880626CF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69B-474C-945C-0AF880626CF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69B-474C-945C-0AF880626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effectLst>
                      <a:glow rad="127000">
                        <a:srgbClr val="D24536"/>
                      </a:glow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15년</c:v>
                </c:pt>
                <c:pt idx="6">
                  <c:v>16년</c:v>
                </c:pt>
                <c:pt idx="7">
                  <c:v>17년</c:v>
                </c:pt>
                <c:pt idx="8">
                  <c:v>18년</c:v>
                </c:pt>
              </c:strCache>
            </c:strRef>
          </c:cat>
          <c:val>
            <c:numRef>
              <c:f>Sheet1!$C$2:$C$10</c:f>
              <c:numCache>
                <c:formatCode>0.00%</c:formatCode>
                <c:ptCount val="9"/>
                <c:pt idx="0">
                  <c:v>0.10589999999999999</c:v>
                </c:pt>
                <c:pt idx="1">
                  <c:v>9.3899999999999997E-2</c:v>
                </c:pt>
                <c:pt idx="2">
                  <c:v>9.3100000000000002E-2</c:v>
                </c:pt>
                <c:pt idx="3">
                  <c:v>9.0300000000000005E-2</c:v>
                </c:pt>
                <c:pt idx="4">
                  <c:v>7.8100000000000003E-2</c:v>
                </c:pt>
                <c:pt idx="5">
                  <c:v>7.8700000000000006E-2</c:v>
                </c:pt>
                <c:pt idx="6">
                  <c:v>7.9600000000000004E-2</c:v>
                </c:pt>
                <c:pt idx="7">
                  <c:v>7.1800000000000003E-2</c:v>
                </c:pt>
                <c:pt idx="8">
                  <c:v>6.5100000000000005E-2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69B-474C-945C-0AF880626CF5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15년</c:v>
                </c:pt>
                <c:pt idx="6">
                  <c:v>16년</c:v>
                </c:pt>
                <c:pt idx="7">
                  <c:v>17년</c:v>
                </c:pt>
                <c:pt idx="8">
                  <c:v>18년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069B-474C-945C-0AF880626CF5}"/>
            </c:ext>
          </c:extLst>
        </c:ser>
        <c:ser>
          <c:idx val="3"/>
          <c:order val="3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15년</c:v>
                </c:pt>
                <c:pt idx="6">
                  <c:v>16년</c:v>
                </c:pt>
                <c:pt idx="7">
                  <c:v>17년</c:v>
                </c:pt>
                <c:pt idx="8">
                  <c:v>18년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069B-474C-945C-0AF880626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597056"/>
        <c:axId val="175598592"/>
      </c:lineChart>
      <c:catAx>
        <c:axId val="17559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pPr>
            <a:endParaRPr lang="ko-KR"/>
          </a:p>
        </c:txPr>
        <c:crossAx val="175598592"/>
        <c:crosses val="autoZero"/>
        <c:auto val="1"/>
        <c:lblAlgn val="ctr"/>
        <c:lblOffset val="100"/>
        <c:noMultiLvlLbl val="0"/>
      </c:catAx>
      <c:valAx>
        <c:axId val="175598592"/>
        <c:scaling>
          <c:orientation val="minMax"/>
          <c:max val="0.15000000000000016"/>
          <c:min val="0"/>
        </c:scaling>
        <c:delete val="1"/>
        <c:axPos val="l"/>
        <c:majorGridlines/>
        <c:numFmt formatCode="0.00%" sourceLinked="1"/>
        <c:majorTickMark val="out"/>
        <c:minorTickMark val="none"/>
        <c:tickLblPos val="nextTo"/>
        <c:crossAx val="175597056"/>
        <c:crosses val="autoZero"/>
        <c:crossBetween val="between"/>
        <c:majorUnit val="5.0000000000000024E-2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 sz="900"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effectLst>
              <a:outerShdw blurRad="50800" dist="508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127000" prst="coolSlant"/>
            </a:sp3d>
          </c:spPr>
          <c:explosion val="5"/>
          <c:dPt>
            <c:idx val="0"/>
            <c:bubble3D val="0"/>
            <c:spPr>
              <a:solidFill>
                <a:srgbClr val="4BA0D5"/>
              </a:solidFill>
              <a:effectLst>
                <a:outerShdw blurRad="50800" dist="508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1-7B86-454A-8818-638AD5B59AB0}"/>
              </c:ext>
            </c:extLst>
          </c:dPt>
          <c:dPt>
            <c:idx val="1"/>
            <c:bubble3D val="0"/>
            <c:spPr>
              <a:solidFill>
                <a:schemeClr val="accent5">
                  <a:lumMod val="50000"/>
                </a:schemeClr>
              </a:solidFill>
              <a:effectLst>
                <a:outerShdw blurRad="50800" dist="508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3-7B86-454A-8818-638AD5B59A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5-7B86-454A-8818-638AD5B59AB0}"/>
              </c:ext>
            </c:extLst>
          </c:dPt>
          <c:dPt>
            <c:idx val="3"/>
            <c:bubble3D val="0"/>
            <c:spPr>
              <a:solidFill>
                <a:srgbClr val="8FC4E5"/>
              </a:solidFill>
              <a:effectLst>
                <a:outerShdw blurRad="50800" dist="508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7-7B86-454A-8818-638AD5B59AB0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1마리 미만</c:v>
                </c:pt>
                <c:pt idx="1">
                  <c:v>1~2마리</c:v>
                </c:pt>
                <c:pt idx="2">
                  <c:v>2~3마리</c:v>
                </c:pt>
                <c:pt idx="3">
                  <c:v>3~4마리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412</c:v>
                </c:pt>
                <c:pt idx="1">
                  <c:v>1895</c:v>
                </c:pt>
                <c:pt idx="2" formatCode="General">
                  <c:v>81</c:v>
                </c:pt>
                <c:pt idx="3" formatCode="General">
                  <c:v>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86-454A-8818-638AD5B59A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FF0000"/>
            </a:solidFill>
            <a:effectLst>
              <a:glow rad="63500">
                <a:schemeClr val="bg1">
                  <a:lumMod val="85000"/>
                  <a:alpha val="40000"/>
                </a:schemeClr>
              </a:glow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53AAE2">
                  <a:alpha val="40000"/>
                </a:srgbClr>
              </a:solidFill>
              <a:effectLst>
                <a:glow rad="63500">
                  <a:schemeClr val="bg1">
                    <a:lumMod val="85000"/>
                    <a:alpha val="40000"/>
                  </a:schemeClr>
                </a:glow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7B86-454A-8818-638AD5B59AB0}"/>
              </c:ext>
            </c:extLst>
          </c:dPt>
          <c:dPt>
            <c:idx val="1"/>
            <c:bubble3D val="0"/>
            <c:spPr>
              <a:solidFill>
                <a:srgbClr val="2977A6">
                  <a:alpha val="40000"/>
                </a:srgbClr>
              </a:solidFill>
              <a:effectLst>
                <a:glow rad="63500">
                  <a:schemeClr val="bg1">
                    <a:lumMod val="85000"/>
                    <a:alpha val="40000"/>
                  </a:schemeClr>
                </a:glow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7B86-454A-8818-638AD5B59AB0}"/>
              </c:ext>
            </c:extLst>
          </c:dPt>
          <c:dPt>
            <c:idx val="2"/>
            <c:bubble3D val="0"/>
            <c:spPr>
              <a:solidFill>
                <a:srgbClr val="C6E8FE">
                  <a:alpha val="40000"/>
                </a:srgbClr>
              </a:solidFill>
              <a:effectLst>
                <a:glow rad="63500">
                  <a:schemeClr val="bg1">
                    <a:lumMod val="85000"/>
                    <a:alpha val="40000"/>
                  </a:schemeClr>
                </a:glow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7B86-454A-8818-638AD5B59AB0}"/>
              </c:ext>
            </c:extLst>
          </c:dPt>
          <c:dPt>
            <c:idx val="3"/>
            <c:bubble3D val="0"/>
            <c:spPr>
              <a:solidFill>
                <a:srgbClr val="98D0F2">
                  <a:alpha val="40000"/>
                </a:srgbClr>
              </a:solidFill>
              <a:effectLst>
                <a:glow rad="63500">
                  <a:schemeClr val="bg1">
                    <a:lumMod val="85000"/>
                    <a:alpha val="40000"/>
                  </a:schemeClr>
                </a:glow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7B86-454A-8818-638AD5B59AB0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1마리 미만</c:v>
                </c:pt>
                <c:pt idx="1">
                  <c:v>1~2마리</c:v>
                </c:pt>
                <c:pt idx="2">
                  <c:v>2~3마리</c:v>
                </c:pt>
                <c:pt idx="3">
                  <c:v>3~4마리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0.15541305167861186</c:v>
                </c:pt>
                <c:pt idx="1">
                  <c:v>0.71482459449264424</c:v>
                </c:pt>
                <c:pt idx="2">
                  <c:v>3.0554507732930971E-2</c:v>
                </c:pt>
                <c:pt idx="3">
                  <c:v>9.9207846095812902E-2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B86-454A-8818-638AD5B59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7"/>
      </c:doughnutChart>
    </c:plotArea>
    <c:legend>
      <c:legendPos val="b"/>
      <c:layout>
        <c:manualLayout>
          <c:xMode val="edge"/>
          <c:yMode val="edge"/>
          <c:x val="0.19949870504284598"/>
          <c:y val="0.82157179405879444"/>
          <c:w val="0.60100258991430766"/>
          <c:h val="0.16056375368357367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defRPr>
          </a:pPr>
          <a:endParaRPr lang="ko-KR"/>
        </a:p>
      </c:txPr>
    </c:legend>
    <c:plotVisOnly val="1"/>
    <c:dispBlanksAs val="zero"/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</c:spPr>
  <c:txPr>
    <a:bodyPr/>
    <a:lstStyle/>
    <a:p>
      <a:pPr>
        <a:defRPr sz="1100">
          <a:ln>
            <a:solidFill>
              <a:schemeClr val="accent1">
                <a:alpha val="1000"/>
              </a:schemeClr>
            </a:solidFill>
          </a:ln>
          <a:solidFill>
            <a:schemeClr val="bg1"/>
          </a:solidFill>
          <a:effectLst>
            <a:glow rad="127000">
              <a:schemeClr val="tx1">
                <a:lumMod val="75000"/>
                <a:lumOff val="25000"/>
              </a:schemeClr>
            </a:glow>
          </a:effectLst>
          <a:latin typeface="+mn-ea"/>
          <a:ea typeface="+mn-ea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423062" y="4168833"/>
            <a:ext cx="3345877" cy="270164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GGNU PROJECT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F481B-DBCC-42D4-8098-C06A97141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71" y="1792970"/>
            <a:ext cx="2288857" cy="228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D8EFB46-94FB-4AD4-930A-AFA06120DE7D}"/>
              </a:ext>
            </a:extLst>
          </p:cNvPr>
          <p:cNvSpPr txBox="1"/>
          <p:nvPr/>
        </p:nvSpPr>
        <p:spPr>
          <a:xfrm>
            <a:off x="4952509" y="6526740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출저를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입력하세요</a:t>
            </a:r>
          </a:p>
        </p:txBody>
      </p: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691718477"/>
              </p:ext>
            </p:extLst>
          </p:nvPr>
        </p:nvGraphicFramePr>
        <p:xfrm>
          <a:off x="408940" y="2505508"/>
          <a:ext cx="5382260" cy="3971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FB70B0-89FA-4925-ABA9-549B7A693F61}"/>
              </a:ext>
            </a:extLst>
          </p:cNvPr>
          <p:cNvSpPr/>
          <p:nvPr/>
        </p:nvSpPr>
        <p:spPr>
          <a:xfrm>
            <a:off x="408940" y="2079234"/>
            <a:ext cx="5382260" cy="376535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차트 제목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19118"/>
              </p:ext>
            </p:extLst>
          </p:nvPr>
        </p:nvGraphicFramePr>
        <p:xfrm>
          <a:off x="6426199" y="2079233"/>
          <a:ext cx="5165727" cy="4382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195">
                  <a:extLst>
                    <a:ext uri="{9D8B030D-6E8A-4147-A177-3AD203B41FA5}">
                      <a16:colId xmlns:a16="http://schemas.microsoft.com/office/drawing/2014/main" val="1321480049"/>
                    </a:ext>
                  </a:extLst>
                </a:gridCol>
                <a:gridCol w="1592766">
                  <a:extLst>
                    <a:ext uri="{9D8B030D-6E8A-4147-A177-3AD203B41FA5}">
                      <a16:colId xmlns:a16="http://schemas.microsoft.com/office/drawing/2014/main" val="1672525307"/>
                    </a:ext>
                  </a:extLst>
                </a:gridCol>
                <a:gridCol w="159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90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n>
                            <a:solidFill>
                              <a:schemeClr val="bg1"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표제목</a:t>
                      </a:r>
                      <a:endParaRPr lang="ko-KR" altLang="en-US" sz="1800" b="1" dirty="0">
                        <a:ln>
                          <a:solidFill>
                            <a:schemeClr val="bg1">
                              <a:alpha val="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n>
                          <a:solidFill>
                            <a:schemeClr val="bg1">
                              <a:alpha val="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89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769195"/>
                  </a:ext>
                </a:extLst>
              </a:tr>
              <a:tr h="32688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1" dirty="0">
                        <a:ln>
                          <a:solidFill>
                            <a:schemeClr val="bg1"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1" kern="1200" dirty="0">
                        <a:ln>
                          <a:solidFill>
                            <a:schemeClr val="bg1"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1" kern="1200" dirty="0">
                        <a:ln>
                          <a:solidFill>
                            <a:schemeClr val="bg1"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77481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406021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69611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74780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34562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39790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74775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2025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5971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91481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83778"/>
                  </a:ext>
                </a:extLst>
              </a:tr>
              <a:tr h="463301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600" b="1" kern="1200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ln>
                          <a:solidFill>
                            <a:srgbClr val="FF0000">
                              <a:alpha val="100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60436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172019" y="986866"/>
            <a:ext cx="8095931" cy="743612"/>
            <a:chOff x="2172019" y="986866"/>
            <a:chExt cx="8095931" cy="7436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2F05EA-404E-4698-A707-47AC2145E9D1}"/>
                </a:ext>
              </a:extLst>
            </p:cNvPr>
            <p:cNvSpPr/>
            <p:nvPr/>
          </p:nvSpPr>
          <p:spPr>
            <a:xfrm>
              <a:off x="4128965" y="986866"/>
              <a:ext cx="39340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D2453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전달하고자 하는 바를 요약해서</a:t>
              </a:r>
              <a:endParaRPr lang="en-US" altLang="ko-KR" sz="24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72019" y="1299591"/>
              <a:ext cx="809593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여기에 표시하도록 하십시오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blog.naver.com/sober_555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피피티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템플릿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7E405-451F-4572-AE92-8D1E3FB0DAED}"/>
              </a:ext>
            </a:extLst>
          </p:cNvPr>
          <p:cNvSpPr txBox="1"/>
          <p:nvPr/>
        </p:nvSpPr>
        <p:spPr>
          <a:xfrm>
            <a:off x="10380280" y="85117"/>
            <a:ext cx="181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GGNU Project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72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잘린 사각형 3"/>
          <p:cNvSpPr/>
          <p:nvPr/>
        </p:nvSpPr>
        <p:spPr>
          <a:xfrm>
            <a:off x="1853806" y="2218782"/>
            <a:ext cx="8484388" cy="3227471"/>
          </a:xfrm>
          <a:prstGeom prst="snip2DiagRect">
            <a:avLst>
              <a:gd name="adj1" fmla="val 0"/>
              <a:gd name="adj2" fmla="val 5813"/>
            </a:avLst>
          </a:prstGeom>
          <a:solidFill>
            <a:schemeClr val="bg1">
              <a:lumMod val="95000"/>
            </a:schemeClr>
          </a:solidFill>
          <a:ln w="15875" cmpd="sng">
            <a:noFill/>
            <a:prstDash val="solid"/>
          </a:ln>
          <a:effectLst>
            <a:glow rad="38100">
              <a:schemeClr val="bg1">
                <a:alpha val="9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472716" y="4605223"/>
            <a:ext cx="3456852" cy="519351"/>
          </a:xfrm>
          <a:prstGeom prst="roundRect">
            <a:avLst>
              <a:gd name="adj" fmla="val 50000"/>
            </a:avLst>
          </a:prstGeom>
          <a:solidFill>
            <a:srgbClr val="EC614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200" b="1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87306" y="4605223"/>
            <a:ext cx="2685410" cy="519351"/>
          </a:xfrm>
          <a:prstGeom prst="roundRect">
            <a:avLst>
              <a:gd name="adj" fmla="val 50000"/>
            </a:avLst>
          </a:prstGeom>
          <a:solidFill>
            <a:srgbClr val="EC614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200" b="1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15444" y="2569532"/>
            <a:ext cx="3327400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200" b="1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99849" y="2627174"/>
            <a:ext cx="1955942" cy="446571"/>
          </a:xfrm>
          <a:prstGeom prst="rect">
            <a:avLst/>
          </a:prstGeom>
          <a:noFill/>
          <a:ln w="6350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56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131318" y="2607994"/>
            <a:ext cx="2451740" cy="51935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200" b="1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71856" y="2665636"/>
            <a:ext cx="1411202" cy="446571"/>
          </a:xfrm>
          <a:prstGeom prst="rect">
            <a:avLst/>
          </a:prstGeom>
          <a:noFill/>
          <a:ln w="6350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15444" y="3224713"/>
            <a:ext cx="3416300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200" b="1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2456" y="3282355"/>
            <a:ext cx="1955942" cy="446571"/>
          </a:xfrm>
          <a:prstGeom prst="rect">
            <a:avLst/>
          </a:prstGeom>
          <a:noFill/>
          <a:ln w="6350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31318" y="3224713"/>
            <a:ext cx="1929538" cy="51935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200" b="1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28956" y="3282355"/>
            <a:ext cx="1411202" cy="446571"/>
          </a:xfrm>
          <a:prstGeom prst="rect">
            <a:avLst/>
          </a:prstGeom>
          <a:noFill/>
          <a:ln w="6350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15444" y="3881326"/>
            <a:ext cx="3416300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200" b="1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2456" y="3938968"/>
            <a:ext cx="1955942" cy="446571"/>
          </a:xfrm>
          <a:prstGeom prst="rect">
            <a:avLst/>
          </a:prstGeom>
          <a:noFill/>
          <a:ln w="6350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14,000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31318" y="3878539"/>
            <a:ext cx="2451740" cy="51935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200" b="1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71856" y="3936181"/>
            <a:ext cx="1411202" cy="446571"/>
          </a:xfrm>
          <a:prstGeom prst="rect">
            <a:avLst/>
          </a:prstGeom>
          <a:noFill/>
          <a:ln w="6350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3,000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216056" y="2563191"/>
            <a:ext cx="1612900" cy="2883062"/>
            <a:chOff x="4038600" y="2517767"/>
            <a:chExt cx="1612900" cy="4510645"/>
          </a:xfrm>
        </p:grpSpPr>
        <p:sp>
          <p:nvSpPr>
            <p:cNvPr id="20" name="직사각형 19"/>
            <p:cNvSpPr/>
            <p:nvPr/>
          </p:nvSpPr>
          <p:spPr>
            <a:xfrm>
              <a:off x="4038600" y="3210204"/>
              <a:ext cx="1612898" cy="189776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 w="25400">
              <a:noFill/>
              <a:prstDash val="solid"/>
            </a:ln>
            <a:effectLst>
              <a:outerShdw blurRad="381000" dist="50800" dir="5400000" sx="125000" sy="125000" algn="ctr" rotWithShape="0">
                <a:srgbClr val="000000">
                  <a:alpha val="6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038602" y="2517767"/>
              <a:ext cx="1612898" cy="4510645"/>
            </a:xfrm>
            <a:prstGeom prst="rect">
              <a:avLst/>
            </a:prstGeom>
            <a:solidFill>
              <a:srgbClr val="F2F2F2"/>
            </a:solidFill>
            <a:ln w="2540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218231" y="2563190"/>
            <a:ext cx="159902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요인 </a:t>
            </a:r>
            <a:r>
              <a:rPr lang="en-US" altLang="ko-KR" b="1" dirty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b="1" dirty="0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84574" y="3255718"/>
            <a:ext cx="165163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요인 </a:t>
            </a:r>
            <a:r>
              <a:rPr lang="en-US" altLang="ko-KR" b="1" dirty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b="1" dirty="0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7316" y="3927140"/>
            <a:ext cx="165163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요인 </a:t>
            </a:r>
            <a:r>
              <a:rPr lang="en-US" altLang="ko-KR" b="1" dirty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endParaRPr lang="ko-KR" altLang="en-US" b="1" dirty="0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48273" y="4674374"/>
            <a:ext cx="1955942" cy="446571"/>
          </a:xfrm>
          <a:prstGeom prst="rect">
            <a:avLst/>
          </a:prstGeom>
          <a:noFill/>
          <a:ln w="6350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1,500</a:t>
            </a:r>
            <a:endParaRPr lang="ko-KR" altLang="en-US" sz="1400" b="1" dirty="0"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6582" y="4662865"/>
            <a:ext cx="1411202" cy="446571"/>
          </a:xfrm>
          <a:prstGeom prst="rect">
            <a:avLst/>
          </a:prstGeom>
          <a:noFill/>
          <a:ln w="6350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8,640</a:t>
            </a:r>
            <a:endParaRPr lang="ko-KR" altLang="en-US" sz="1400" b="1" dirty="0"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48255" y="4627942"/>
            <a:ext cx="154382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요인 </a:t>
            </a:r>
            <a:r>
              <a:rPr lang="en-US" altLang="ko-KR" b="1" dirty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endParaRPr lang="ko-KR" altLang="en-US" b="1" dirty="0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5941" y="550389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출처를 입력하세요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172019" y="986866"/>
            <a:ext cx="8095931" cy="743612"/>
            <a:chOff x="2172019" y="986866"/>
            <a:chExt cx="8095931" cy="7436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02F05EA-404E-4698-A707-47AC2145E9D1}"/>
                </a:ext>
              </a:extLst>
            </p:cNvPr>
            <p:cNvSpPr/>
            <p:nvPr/>
          </p:nvSpPr>
          <p:spPr>
            <a:xfrm>
              <a:off x="4128965" y="986866"/>
              <a:ext cx="39340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D2453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전달하고자 하는 바를 요약해서</a:t>
              </a:r>
              <a:endParaRPr lang="en-US" altLang="ko-KR" sz="24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72019" y="1299591"/>
              <a:ext cx="809593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여기에 표시하도록 하십시오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blog.naver.com/sober_555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피피티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템플릿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117E27-30C1-45AE-8030-94AFC554F37D}"/>
              </a:ext>
            </a:extLst>
          </p:cNvPr>
          <p:cNvSpPr txBox="1"/>
          <p:nvPr/>
        </p:nvSpPr>
        <p:spPr>
          <a:xfrm>
            <a:off x="10380280" y="85117"/>
            <a:ext cx="181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GGNU Project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2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5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90040"/>
              </p:ext>
            </p:extLst>
          </p:nvPr>
        </p:nvGraphicFramePr>
        <p:xfrm>
          <a:off x="1134789" y="2320804"/>
          <a:ext cx="9922565" cy="14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878">
                  <a:extLst>
                    <a:ext uri="{9D8B030D-6E8A-4147-A177-3AD203B41FA5}">
                      <a16:colId xmlns:a16="http://schemas.microsoft.com/office/drawing/2014/main" val="1321480049"/>
                    </a:ext>
                  </a:extLst>
                </a:gridCol>
                <a:gridCol w="167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5322">
                  <a:extLst>
                    <a:ext uri="{9D8B030D-6E8A-4147-A177-3AD203B41FA5}">
                      <a16:colId xmlns:a16="http://schemas.microsoft.com/office/drawing/2014/main" val="2514689372"/>
                    </a:ext>
                  </a:extLst>
                </a:gridCol>
                <a:gridCol w="3395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n>
                          <a:solidFill>
                            <a:schemeClr val="bg1">
                              <a:alpha val="100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n>
                          <a:solidFill>
                            <a:schemeClr val="bg1">
                              <a:alpha val="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n>
                          <a:solidFill>
                            <a:schemeClr val="bg1">
                              <a:alpha val="100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84015"/>
                  </a:ext>
                </a:extLst>
              </a:tr>
              <a:tr h="297144">
                <a:tc rowSpan="2">
                  <a:txBody>
                    <a:bodyPr/>
                    <a:lstStyle/>
                    <a:p>
                      <a:pPr marL="85725" indent="-85725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53564"/>
                  </a:ext>
                </a:extLst>
              </a:tr>
              <a:tr h="297144">
                <a:tc vMerge="1">
                  <a:txBody>
                    <a:bodyPr/>
                    <a:lstStyle/>
                    <a:p>
                      <a:pPr marL="85725" indent="-85725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891670"/>
                  </a:ext>
                </a:extLst>
              </a:tr>
              <a:tr h="297144">
                <a:tc>
                  <a:txBody>
                    <a:bodyPr/>
                    <a:lstStyle/>
                    <a:p>
                      <a:pPr marL="85725" indent="-85725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8309"/>
                  </a:ext>
                </a:extLst>
              </a:tr>
              <a:tr h="297144">
                <a:tc>
                  <a:txBody>
                    <a:bodyPr/>
                    <a:lstStyle/>
                    <a:p>
                      <a:pPr marL="85725" indent="-85725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2855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95840"/>
              </p:ext>
            </p:extLst>
          </p:nvPr>
        </p:nvGraphicFramePr>
        <p:xfrm>
          <a:off x="1134788" y="4392593"/>
          <a:ext cx="9922565" cy="1744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878">
                  <a:extLst>
                    <a:ext uri="{9D8B030D-6E8A-4147-A177-3AD203B41FA5}">
                      <a16:colId xmlns:a16="http://schemas.microsoft.com/office/drawing/2014/main" val="1321480049"/>
                    </a:ext>
                  </a:extLst>
                </a:gridCol>
                <a:gridCol w="167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0643">
                  <a:extLst>
                    <a:ext uri="{9D8B030D-6E8A-4147-A177-3AD203B41FA5}">
                      <a16:colId xmlns:a16="http://schemas.microsoft.com/office/drawing/2014/main" val="2514689372"/>
                    </a:ext>
                  </a:extLst>
                </a:gridCol>
              </a:tblGrid>
              <a:tr h="29068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n>
                          <a:solidFill>
                            <a:schemeClr val="bg1">
                              <a:alpha val="100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n>
                          <a:solidFill>
                            <a:schemeClr val="bg1">
                              <a:alpha val="100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84015"/>
                  </a:ext>
                </a:extLst>
              </a:tr>
              <a:tr h="290684">
                <a:tc rowSpan="2">
                  <a:txBody>
                    <a:bodyPr/>
                    <a:lstStyle/>
                    <a:p>
                      <a:pPr marL="85725" indent="-85725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53564"/>
                  </a:ext>
                </a:extLst>
              </a:tr>
              <a:tr h="290684">
                <a:tc vMerge="1">
                  <a:txBody>
                    <a:bodyPr/>
                    <a:lstStyle/>
                    <a:p>
                      <a:pPr marL="85725" indent="-85725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891670"/>
                  </a:ext>
                </a:extLst>
              </a:tr>
              <a:tr h="290684">
                <a:tc>
                  <a:txBody>
                    <a:bodyPr/>
                    <a:lstStyle/>
                    <a:p>
                      <a:pPr marL="85725" indent="-85725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8309"/>
                  </a:ext>
                </a:extLst>
              </a:tr>
              <a:tr h="290684">
                <a:tc>
                  <a:txBody>
                    <a:bodyPr/>
                    <a:lstStyle/>
                    <a:p>
                      <a:pPr marL="85725" indent="-85725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28556"/>
                  </a:ext>
                </a:extLst>
              </a:tr>
              <a:tr h="290684">
                <a:tc>
                  <a:txBody>
                    <a:bodyPr/>
                    <a:lstStyle/>
                    <a:p>
                      <a:pPr marL="85725" indent="-85725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n>
                          <a:solidFill>
                            <a:schemeClr val="accent4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66037" y="4087793"/>
            <a:ext cx="194076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 제목</a:t>
            </a:r>
            <a:endParaRPr lang="ko-KR" altLang="en-US" sz="1600" dirty="0">
              <a:solidFill>
                <a:srgbClr val="40404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72019" y="986866"/>
            <a:ext cx="8095931" cy="743612"/>
            <a:chOff x="2172019" y="986866"/>
            <a:chExt cx="8095931" cy="7436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02F05EA-404E-4698-A707-47AC2145E9D1}"/>
                </a:ext>
              </a:extLst>
            </p:cNvPr>
            <p:cNvSpPr/>
            <p:nvPr/>
          </p:nvSpPr>
          <p:spPr>
            <a:xfrm>
              <a:off x="4128965" y="986866"/>
              <a:ext cx="39340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D2453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전달하고자 하는 바를 요약해서</a:t>
              </a:r>
              <a:endParaRPr lang="en-US" altLang="ko-KR" sz="24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72019" y="1299591"/>
              <a:ext cx="809593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여기에 표시하도록 하십시오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blog.naver.com/sober_555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피피티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템플릿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66037" y="1969838"/>
            <a:ext cx="194076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 제목</a:t>
            </a:r>
            <a:endParaRPr lang="ko-KR" altLang="en-US" sz="1600" dirty="0">
              <a:solidFill>
                <a:srgbClr val="40404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92ECD-42C3-41AC-A421-95E5D20FD0F1}"/>
              </a:ext>
            </a:extLst>
          </p:cNvPr>
          <p:cNvSpPr txBox="1"/>
          <p:nvPr/>
        </p:nvSpPr>
        <p:spPr>
          <a:xfrm>
            <a:off x="10380280" y="85117"/>
            <a:ext cx="181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GGNU Project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20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442902" y="1298262"/>
            <a:ext cx="9306197" cy="4261477"/>
            <a:chOff x="1543824" y="1604020"/>
            <a:chExt cx="9306197" cy="4261477"/>
          </a:xfrm>
        </p:grpSpPr>
        <p:sp>
          <p:nvSpPr>
            <p:cNvPr id="8" name="직사각형 7"/>
            <p:cNvSpPr/>
            <p:nvPr/>
          </p:nvSpPr>
          <p:spPr>
            <a:xfrm>
              <a:off x="1543824" y="1752600"/>
              <a:ext cx="3204121" cy="361950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48017" y="1604020"/>
              <a:ext cx="2404119" cy="2852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r>
                <a:rPr lang="ko-KR" altLang="en-US" sz="1400" b="1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단계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2430277" y="2198390"/>
              <a:ext cx="1440160" cy="1440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TARGET</a:t>
              </a:r>
              <a:endParaRPr lang="ko-KR" altLang="en-US" sz="1600" b="1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43824" y="5495303"/>
              <a:ext cx="3204121" cy="3701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내용을 입력하세요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17544" y="3926450"/>
              <a:ext cx="2456680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내용을 입력하세요</a:t>
              </a:r>
              <a:endParaRPr lang="en-US" altLang="ko-KR" sz="1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내용을 입력하세요</a:t>
              </a:r>
              <a:endParaRPr lang="en-US" altLang="ko-KR" sz="1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내용을 입력하세요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657137" y="1604020"/>
              <a:ext cx="3192884" cy="4261476"/>
              <a:chOff x="6199812" y="1604020"/>
              <a:chExt cx="3192884" cy="4261476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199812" y="1752600"/>
                <a:ext cx="3192884" cy="36195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594193" y="1604020"/>
                <a:ext cx="2404119" cy="2852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2</a:t>
                </a:r>
                <a:r>
                  <a:rPr lang="ko-KR" altLang="en-US" sz="1400" b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단계</a:t>
                </a: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076172" y="2198390"/>
                <a:ext cx="1440160" cy="144016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TARGET</a:t>
                </a:r>
                <a:endParaRPr lang="ko-KR" altLang="en-US" sz="16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199812" y="5496924"/>
                <a:ext cx="3192884" cy="3685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내용을 입력하세요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94193" y="3932829"/>
                <a:ext cx="2551148" cy="83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1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내용을 입력하세요</a:t>
                </a:r>
                <a:endParaRPr lang="en-US" altLang="ko-KR" sz="11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1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내용을 입력하세요</a:t>
                </a:r>
                <a:endParaRPr lang="en-US" altLang="ko-KR" sz="11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1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내용을 입력하세요</a:t>
                </a:r>
              </a:p>
            </p:txBody>
          </p:sp>
        </p:grpSp>
        <p:sp>
          <p:nvSpPr>
            <p:cNvPr id="24" name="아래쪽 화살표 23"/>
            <p:cNvSpPr/>
            <p:nvPr/>
          </p:nvSpPr>
          <p:spPr>
            <a:xfrm rot="16200000">
              <a:off x="4961369" y="2300286"/>
              <a:ext cx="2482344" cy="2676527"/>
            </a:xfrm>
            <a:prstGeom prst="downArrow">
              <a:avLst>
                <a:gd name="adj1" fmla="val 53127"/>
                <a:gd name="adj2" fmla="val 56113"/>
              </a:avLst>
            </a:prstGeom>
            <a:gradFill>
              <a:gsLst>
                <a:gs pos="100000">
                  <a:srgbClr val="C00000">
                    <a:alpha val="88000"/>
                  </a:srgbClr>
                </a:gs>
                <a:gs pos="0">
                  <a:schemeClr val="accent1">
                    <a:lumMod val="5000"/>
                    <a:lumOff val="95000"/>
                    <a:alpha val="7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3E2444-1AAB-444D-9C67-B7F2071B1A59}"/>
              </a:ext>
            </a:extLst>
          </p:cNvPr>
          <p:cNvSpPr txBox="1"/>
          <p:nvPr/>
        </p:nvSpPr>
        <p:spPr>
          <a:xfrm>
            <a:off x="10380280" y="85117"/>
            <a:ext cx="181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GGNU Project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44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오른쪽 화살표 18"/>
          <p:cNvSpPr/>
          <p:nvPr/>
        </p:nvSpPr>
        <p:spPr>
          <a:xfrm>
            <a:off x="2069037" y="1173957"/>
            <a:ext cx="9903887" cy="2652697"/>
          </a:xfrm>
          <a:prstGeom prst="rightArrow">
            <a:avLst>
              <a:gd name="adj1" fmla="val 50000"/>
              <a:gd name="adj2" fmla="val 4729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733830" y="814172"/>
            <a:ext cx="2505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단계별 마케팅 계획</a:t>
            </a:r>
            <a:endParaRPr lang="en-US" altLang="ko-KR" sz="24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57311"/>
              </p:ext>
            </p:extLst>
          </p:nvPr>
        </p:nvGraphicFramePr>
        <p:xfrm>
          <a:off x="2048524" y="1591253"/>
          <a:ext cx="4352276" cy="651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76">
                  <a:extLst>
                    <a:ext uri="{9D8B030D-6E8A-4147-A177-3AD203B41FA5}">
                      <a16:colId xmlns:a16="http://schemas.microsoft.com/office/drawing/2014/main" val="1431931631"/>
                    </a:ext>
                  </a:extLst>
                </a:gridCol>
              </a:tblGrid>
              <a:tr h="249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Marketing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21655"/>
                  </a:ext>
                </a:extLst>
              </a:tr>
              <a:tr h="34620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b="1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내용을 입력하세요</a:t>
                      </a:r>
                      <a:endParaRPr lang="ko-KR" altLang="en-US" sz="1050" b="1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66477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048524" y="5338572"/>
            <a:ext cx="4352276" cy="12539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요약해서 이렇게</a:t>
            </a:r>
            <a:r>
              <a:rPr lang="en-US" altLang="ko-KR" sz="1300" b="1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  <a:endParaRPr lang="en-US" altLang="ko-KR" sz="12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3020" y="1464777"/>
            <a:ext cx="834330" cy="906057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 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3020" y="2493143"/>
            <a:ext cx="834330" cy="2592041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계획</a:t>
            </a:r>
            <a:endParaRPr lang="en-US" altLang="ko-KR" sz="1400" b="1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3020" y="5212097"/>
            <a:ext cx="834330" cy="1312721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계획 </a:t>
            </a:r>
            <a:r>
              <a:rPr lang="en-US" altLang="ko-KR" sz="1100" b="1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100" b="1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27011"/>
              </p:ext>
            </p:extLst>
          </p:nvPr>
        </p:nvGraphicFramePr>
        <p:xfrm>
          <a:off x="6915150" y="1552727"/>
          <a:ext cx="4257674" cy="645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7674">
                  <a:extLst>
                    <a:ext uri="{9D8B030D-6E8A-4147-A177-3AD203B41FA5}">
                      <a16:colId xmlns:a16="http://schemas.microsoft.com/office/drawing/2014/main" val="1431931631"/>
                    </a:ext>
                  </a:extLst>
                </a:gridCol>
              </a:tblGrid>
              <a:tr h="26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Marketing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21655"/>
                  </a:ext>
                </a:extLst>
              </a:tr>
              <a:tr h="3408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b="1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내용을 입력하세요</a:t>
                      </a:r>
                      <a:endParaRPr lang="ko-KR" altLang="en-US" sz="1050" b="1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6647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97867"/>
              </p:ext>
            </p:extLst>
          </p:nvPr>
        </p:nvGraphicFramePr>
        <p:xfrm>
          <a:off x="2048524" y="2619617"/>
          <a:ext cx="4352276" cy="2164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76">
                  <a:extLst>
                    <a:ext uri="{9D8B030D-6E8A-4147-A177-3AD203B41FA5}">
                      <a16:colId xmlns:a16="http://schemas.microsoft.com/office/drawing/2014/main" val="1431931631"/>
                    </a:ext>
                  </a:extLst>
                </a:gridCol>
              </a:tblGrid>
              <a:tr h="495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 </a:t>
                      </a: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</a:t>
                      </a:r>
                      <a:endParaRPr lang="en-US" altLang="ko-KR" sz="1400" b="1" baseline="0" dirty="0">
                        <a:solidFill>
                          <a:schemeClr val="bg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100" b="1" baseline="0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→ 이렇게 하겠다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21655"/>
                  </a:ext>
                </a:extLst>
              </a:tr>
              <a:tr h="1669368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5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내용을 입력하세요</a:t>
                      </a:r>
                      <a:endParaRPr lang="en-US" altLang="ko-KR" sz="1050" b="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50" b="0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피피티</a:t>
                      </a:r>
                      <a:r>
                        <a:rPr lang="ko-KR" altLang="en-US" sz="105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템플릿입니다만</a:t>
                      </a:r>
                      <a:endParaRPr lang="en-US" altLang="ko-KR" sz="1050" b="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5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내용을 입력하세요</a:t>
                      </a:r>
                      <a:endParaRPr lang="en-US" altLang="ko-KR" sz="1050" b="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50" b="0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피피티</a:t>
                      </a:r>
                      <a:r>
                        <a:rPr lang="ko-KR" altLang="en-US" sz="105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템플릿입니다만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6647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09520"/>
              </p:ext>
            </p:extLst>
          </p:nvPr>
        </p:nvGraphicFramePr>
        <p:xfrm>
          <a:off x="6915150" y="2578398"/>
          <a:ext cx="4257674" cy="2170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7674">
                  <a:extLst>
                    <a:ext uri="{9D8B030D-6E8A-4147-A177-3AD203B41FA5}">
                      <a16:colId xmlns:a16="http://schemas.microsoft.com/office/drawing/2014/main" val="1431931631"/>
                    </a:ext>
                  </a:extLst>
                </a:gridCol>
              </a:tblGrid>
              <a:tr h="512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</a:t>
                      </a:r>
                      <a:endParaRPr lang="en-US" altLang="ko-KR" sz="1600" b="1" baseline="0" dirty="0">
                        <a:solidFill>
                          <a:schemeClr val="bg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→ 이렇게 하겠다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21655"/>
                  </a:ext>
                </a:extLst>
              </a:tr>
              <a:tr h="1651925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5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내용을 입력하세요</a:t>
                      </a:r>
                      <a:endParaRPr lang="en-US" altLang="ko-KR" sz="1050" b="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50" b="0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피피티</a:t>
                      </a:r>
                      <a:r>
                        <a:rPr lang="ko-KR" altLang="en-US" sz="105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템플릿입니다만</a:t>
                      </a:r>
                      <a:endParaRPr lang="en-US" altLang="ko-KR" sz="1050" b="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5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내용을 입력하세요</a:t>
                      </a:r>
                      <a:endParaRPr lang="en-US" altLang="ko-KR" sz="1050" b="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50" b="0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피피티</a:t>
                      </a:r>
                      <a:r>
                        <a:rPr lang="ko-KR" altLang="en-US" sz="1050" b="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템플릿입니다만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66477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6915150" y="5338571"/>
            <a:ext cx="4257675" cy="12539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요약해서 이렇게</a:t>
            </a:r>
            <a:r>
              <a:rPr lang="en-US" altLang="ko-KR" sz="1300" b="1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  <a:endParaRPr lang="en-US" altLang="ko-KR" sz="12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31755" y="4880812"/>
            <a:ext cx="9141069" cy="3669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Blog.naver.com/sober_555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F9CE9E-6BD8-4FF4-8A68-10D208851116}"/>
              </a:ext>
            </a:extLst>
          </p:cNvPr>
          <p:cNvSpPr txBox="1"/>
          <p:nvPr/>
        </p:nvSpPr>
        <p:spPr>
          <a:xfrm>
            <a:off x="10380280" y="85117"/>
            <a:ext cx="181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GGNU Project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89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1152" y="0"/>
            <a:ext cx="80108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1199" y="2923372"/>
            <a:ext cx="16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GGNU Project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86575" y="569179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73785" y="1485304"/>
            <a:ext cx="223837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제안 개요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 분석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타겟 분석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목표 설정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추진 전략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7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마케팅 전략</a:t>
            </a:r>
          </a:p>
        </p:txBody>
      </p:sp>
    </p:spTree>
    <p:extLst>
      <p:ext uri="{BB962C8B-B14F-4D97-AF65-F5344CB8AC3E}">
        <p14:creationId xmlns:p14="http://schemas.microsoft.com/office/powerpoint/2010/main" val="9707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ea typeface="KoPubWorld돋움체 Bold" panose="00000800000000000000" pitchFamily="2" charset="-127"/>
              </a:rPr>
              <a:t>Toy Project</a:t>
            </a:r>
            <a:endParaRPr lang="ko-KR" altLang="en-US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79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520C45-987D-4F8A-840A-50FEDD0B94F9}"/>
              </a:ext>
            </a:extLst>
          </p:cNvPr>
          <p:cNvSpPr/>
          <p:nvPr/>
        </p:nvSpPr>
        <p:spPr>
          <a:xfrm>
            <a:off x="4366812" y="3876886"/>
            <a:ext cx="72128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내용을 입력하세요 내용을 입력하세요 내용을 입력하세요 내용을 입력하세요 내용을 입력하세요 </a:t>
            </a:r>
            <a:endParaRPr lang="en-US" altLang="ko-KR" sz="1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내용을 입력하세요 내용을 입력하세요 내용을 입력하세요 내용을 입력하세요 </a:t>
            </a:r>
            <a:endParaRPr lang="en-US" altLang="ko-KR" sz="1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내용을 입력하세요 내용을 입력하세요 내용을 입력하세요 </a:t>
            </a:r>
            <a:endParaRPr lang="en-US" altLang="ko-KR" sz="1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내용을 입력하세요 내용을 입력하세요 내용을 입력하세요 </a:t>
            </a:r>
            <a:endParaRPr lang="en-US" altLang="ko-KR" sz="1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내용을 입력하세요 내용을 입력하세요 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0E65D00-56F0-4591-87ED-9F4E5D33F9B9}"/>
              </a:ext>
            </a:extLst>
          </p:cNvPr>
          <p:cNvCxnSpPr>
            <a:cxnSpLocks/>
          </p:cNvCxnSpPr>
          <p:nvPr/>
        </p:nvCxnSpPr>
        <p:spPr>
          <a:xfrm>
            <a:off x="4134370" y="3738387"/>
            <a:ext cx="0" cy="1754326"/>
          </a:xfrm>
          <a:prstGeom prst="line">
            <a:avLst/>
          </a:prstGeom>
          <a:ln>
            <a:solidFill>
              <a:srgbClr val="F6A5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81940" y="85117"/>
            <a:ext cx="11910060" cy="385353"/>
            <a:chOff x="281940" y="85117"/>
            <a:chExt cx="1081364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450648" y="85117"/>
              <a:ext cx="1644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GGNU Project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8316001" y="1038482"/>
            <a:ext cx="35381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내용을 입력하세요</a:t>
            </a:r>
            <a:endParaRPr lang="en-US" altLang="ko-KR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36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내용을 입력하세요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84486" y="3761456"/>
            <a:ext cx="1910737" cy="17081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104165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2869" y="3179179"/>
            <a:ext cx="2694527" cy="1806842"/>
            <a:chOff x="1403647" y="1052736"/>
            <a:chExt cx="2694527" cy="1806842"/>
          </a:xfrm>
        </p:grpSpPr>
        <p:sp>
          <p:nvSpPr>
            <p:cNvPr id="21" name="직사각형 20"/>
            <p:cNvSpPr/>
            <p:nvPr/>
          </p:nvSpPr>
          <p:spPr>
            <a:xfrm>
              <a:off x="1403647" y="1052736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818" y="1093401"/>
              <a:ext cx="1412566" cy="276999"/>
            </a:xfrm>
            <a:prstGeom prst="rect">
              <a:avLst/>
            </a:prstGeom>
            <a:solidFill>
              <a:srgbClr val="DCAC37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THIS PROJECT IS</a:t>
              </a:r>
              <a:endPara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86488" y="1546429"/>
              <a:ext cx="2402217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THIS PROJECT IS ABOUT..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이 프로젝트로 말할</a:t>
              </a:r>
              <a:endParaRPr lang="en-US" altLang="ko-KR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것 같으면 </a:t>
              </a:r>
              <a:r>
                <a:rPr lang="ko-KR" altLang="en-US" sz="105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등등등</a:t>
              </a:r>
              <a:endParaRPr lang="ko-KR" altLang="en-US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00871" y="3179179"/>
            <a:ext cx="2694527" cy="1806842"/>
            <a:chOff x="8934258" y="2365884"/>
            <a:chExt cx="2694527" cy="1806842"/>
          </a:xfrm>
        </p:grpSpPr>
        <p:sp>
          <p:nvSpPr>
            <p:cNvPr id="34" name="직사각형 33"/>
            <p:cNvSpPr/>
            <p:nvPr/>
          </p:nvSpPr>
          <p:spPr>
            <a:xfrm>
              <a:off x="8934258" y="2365884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12259" y="2402756"/>
              <a:ext cx="639919" cy="276999"/>
            </a:xfrm>
            <a:prstGeom prst="rect">
              <a:avLst/>
            </a:prstGeom>
            <a:solidFill>
              <a:srgbClr val="DCAC37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WHO?</a:t>
              </a:r>
              <a:endPara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1572" y="2859577"/>
              <a:ext cx="2279897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시장 조사를 해봤더니</a:t>
              </a:r>
              <a:endParaRPr lang="en-US" altLang="ko-KR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이렇다더라 우리의 타겟이</a:t>
              </a:r>
              <a:endParaRPr lang="en-US" altLang="ko-KR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저렇다더라 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964873" y="3179179"/>
            <a:ext cx="2694527" cy="1806842"/>
            <a:chOff x="8870945" y="4445933"/>
            <a:chExt cx="2694527" cy="1806842"/>
          </a:xfrm>
        </p:grpSpPr>
        <p:sp>
          <p:nvSpPr>
            <p:cNvPr id="37" name="직사각형 36"/>
            <p:cNvSpPr/>
            <p:nvPr/>
          </p:nvSpPr>
          <p:spPr>
            <a:xfrm>
              <a:off x="8870945" y="4445933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48821" y="4485895"/>
              <a:ext cx="811441" cy="276999"/>
            </a:xfrm>
            <a:prstGeom prst="rect">
              <a:avLst/>
            </a:prstGeom>
            <a:solidFill>
              <a:srgbClr val="DCAC37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WHERE?</a:t>
              </a:r>
              <a:endPara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29978" y="4913947"/>
              <a:ext cx="2376460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WHERE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SHOW ME THE MONEY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BLOG.NAVER.COM/SOBER_555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36870" y="3179179"/>
            <a:ext cx="2694527" cy="1806842"/>
            <a:chOff x="1051439" y="4044972"/>
            <a:chExt cx="2694527" cy="1806842"/>
          </a:xfrm>
        </p:grpSpPr>
        <p:sp>
          <p:nvSpPr>
            <p:cNvPr id="40" name="직사각형 39"/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32274" y="4081844"/>
              <a:ext cx="710451" cy="276999"/>
            </a:xfrm>
            <a:prstGeom prst="rect">
              <a:avLst/>
            </a:prstGeom>
            <a:solidFill>
              <a:srgbClr val="DCAC37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WHAT?</a:t>
              </a:r>
              <a:endPara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35169" y="4482261"/>
              <a:ext cx="2527065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파워포인트 템플릿을</a:t>
              </a:r>
              <a:endParaRPr lang="en-US" altLang="ko-KR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제작합니다</a:t>
              </a:r>
              <a:endParaRPr lang="en-US" altLang="ko-KR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NAVER BLOG SOBER_555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4827866" y="1038482"/>
            <a:ext cx="70262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내용을 입력하세요</a:t>
            </a:r>
            <a:endParaRPr lang="en-US" altLang="ko-KR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36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내용을 입력하세요 내용을 입력하세요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AEDEB6-E80C-40F9-BA07-ED96D472C371}"/>
              </a:ext>
            </a:extLst>
          </p:cNvPr>
          <p:cNvSpPr txBox="1"/>
          <p:nvPr/>
        </p:nvSpPr>
        <p:spPr>
          <a:xfrm>
            <a:off x="10380280" y="85117"/>
            <a:ext cx="181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GGNU Project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18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3724382" y="887095"/>
            <a:ext cx="8010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6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내용을 입력해서 </a:t>
            </a:r>
            <a:r>
              <a:rPr lang="ko-KR" altLang="en-US" sz="36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피피티</a:t>
            </a:r>
            <a:endParaRPr lang="en-US" altLang="ko-KR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36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템플릿을 채운 다음에 </a:t>
            </a:r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완성을 하면</a:t>
            </a:r>
            <a:endParaRPr lang="en-US" altLang="ko-KR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36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그럴싸해집니다</a:t>
            </a:r>
            <a:endParaRPr lang="en-US" altLang="ko-KR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11893" y="3330461"/>
            <a:ext cx="7814497" cy="2547608"/>
            <a:chOff x="685062" y="3511436"/>
            <a:chExt cx="7814497" cy="2547608"/>
          </a:xfrm>
        </p:grpSpPr>
        <p:sp>
          <p:nvSpPr>
            <p:cNvPr id="50" name="아래쪽 화살표 49"/>
            <p:cNvSpPr/>
            <p:nvPr/>
          </p:nvSpPr>
          <p:spPr>
            <a:xfrm rot="16200000">
              <a:off x="3453500" y="1012986"/>
              <a:ext cx="2277621" cy="7814496"/>
            </a:xfrm>
            <a:prstGeom prst="downArrow">
              <a:avLst>
                <a:gd name="adj1" fmla="val 53127"/>
                <a:gd name="adj2" fmla="val 65628"/>
              </a:avLst>
            </a:prstGeom>
            <a:gradFill>
              <a:gsLst>
                <a:gs pos="100000">
                  <a:srgbClr val="C00000">
                    <a:alpha val="88000"/>
                  </a:srgbClr>
                </a:gs>
                <a:gs pos="0">
                  <a:schemeClr val="accent1">
                    <a:lumMod val="5000"/>
                    <a:lumOff val="95000"/>
                    <a:alpha val="7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5062" y="3511436"/>
              <a:ext cx="2647950" cy="2413113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6350">
              <a:solidFill>
                <a:srgbClr val="DAD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30819" y="3511436"/>
              <a:ext cx="2673432" cy="2413113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9525">
              <a:solidFill>
                <a:srgbClr val="DAD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8825743" y="3845919"/>
            <a:ext cx="2633949" cy="1684292"/>
          </a:xfrm>
          <a:prstGeom prst="rect">
            <a:avLst/>
          </a:prstGeom>
          <a:solidFill>
            <a:schemeClr val="bg1">
              <a:alpha val="6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최고의 </a:t>
            </a:r>
            <a:r>
              <a:rPr lang="ko-KR" altLang="en-US" sz="24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피피티</a:t>
            </a:r>
            <a:endParaRPr lang="en-US" altLang="ko-KR" sz="2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71751-EA19-4939-9502-5DF9D5377FCE}"/>
              </a:ext>
            </a:extLst>
          </p:cNvPr>
          <p:cNvSpPr txBox="1"/>
          <p:nvPr/>
        </p:nvSpPr>
        <p:spPr>
          <a:xfrm>
            <a:off x="10380280" y="85117"/>
            <a:ext cx="181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GGNU Project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23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72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332873" y="2170434"/>
            <a:ext cx="9526255" cy="3851813"/>
            <a:chOff x="1381122" y="2170434"/>
            <a:chExt cx="9526255" cy="3851813"/>
          </a:xfrm>
        </p:grpSpPr>
        <p:grpSp>
          <p:nvGrpSpPr>
            <p:cNvPr id="37" name="그룹 36"/>
            <p:cNvGrpSpPr/>
            <p:nvPr/>
          </p:nvGrpSpPr>
          <p:grpSpPr>
            <a:xfrm>
              <a:off x="1381123" y="2170434"/>
              <a:ext cx="4343401" cy="1639155"/>
              <a:chOff x="638174" y="1713976"/>
              <a:chExt cx="4343401" cy="1639155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38174" y="1918761"/>
                <a:ext cx="4343401" cy="143437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38175" y="1713976"/>
                <a:ext cx="1828800" cy="336908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포인트 </a:t>
                </a:r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12891" y="2430427"/>
                <a:ext cx="1492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내용을 채워주세요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87776" y="2198004"/>
              <a:ext cx="4419601" cy="1639155"/>
              <a:chOff x="6286499" y="1713976"/>
              <a:chExt cx="4419601" cy="1639155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286499" y="1918761"/>
                <a:ext cx="4419601" cy="143437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286500" y="1713976"/>
                <a:ext cx="1828800" cy="336908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포인트 </a:t>
                </a:r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728757" y="2444348"/>
                <a:ext cx="1492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내용을 채워주세요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1381122" y="4267496"/>
              <a:ext cx="4343401" cy="1754751"/>
              <a:chOff x="638174" y="3750699"/>
              <a:chExt cx="4343401" cy="1754751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38174" y="3955484"/>
                <a:ext cx="4343401" cy="1549966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8175" y="3750699"/>
                <a:ext cx="1828800" cy="336908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포인트 </a:t>
                </a:r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3366" y="4522010"/>
                <a:ext cx="1492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내용을 채워주세요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487776" y="4362746"/>
              <a:ext cx="4419601" cy="1659501"/>
              <a:chOff x="6286499" y="3750699"/>
              <a:chExt cx="4419601" cy="165950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286499" y="3955484"/>
                <a:ext cx="4419601" cy="1454716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286500" y="3750699"/>
                <a:ext cx="1828800" cy="336908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포인트 </a:t>
                </a:r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554451" y="4461755"/>
                <a:ext cx="1492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내용을 채워주세요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제목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72019" y="986866"/>
            <a:ext cx="8095931" cy="743612"/>
            <a:chOff x="2172019" y="986866"/>
            <a:chExt cx="8095931" cy="74361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02F05EA-404E-4698-A707-47AC2145E9D1}"/>
                </a:ext>
              </a:extLst>
            </p:cNvPr>
            <p:cNvSpPr/>
            <p:nvPr/>
          </p:nvSpPr>
          <p:spPr>
            <a:xfrm>
              <a:off x="4128965" y="986866"/>
              <a:ext cx="39340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D2453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전달하고자 하는 바를 요약해서</a:t>
              </a:r>
              <a:endParaRPr lang="en-US" altLang="ko-KR" sz="24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72019" y="1299591"/>
              <a:ext cx="809593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여기에 표시하도록 하십시오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blog.naver.com/sober_555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피피티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템플릿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3337379-088D-4F8E-BE3F-69B3B2828879}"/>
              </a:ext>
            </a:extLst>
          </p:cNvPr>
          <p:cNvSpPr txBox="1"/>
          <p:nvPr/>
        </p:nvSpPr>
        <p:spPr>
          <a:xfrm>
            <a:off x="10380280" y="85117"/>
            <a:ext cx="181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GGNU Project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99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65206" y="2124073"/>
            <a:ext cx="10261588" cy="3886202"/>
            <a:chOff x="509905" y="1986229"/>
            <a:chExt cx="10261588" cy="21477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FB70B0-89FA-4925-ABA9-549B7A693F61}"/>
                </a:ext>
              </a:extLst>
            </p:cNvPr>
            <p:cNvSpPr/>
            <p:nvPr/>
          </p:nvSpPr>
          <p:spPr>
            <a:xfrm>
              <a:off x="509906" y="1986230"/>
              <a:ext cx="4681218" cy="206242"/>
            </a:xfrm>
            <a:prstGeom prst="rect">
              <a:avLst/>
            </a:prstGeom>
            <a:solidFill>
              <a:srgbClr val="F6A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차트 제목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aphicFrame>
          <p:nvGraphicFramePr>
            <p:cNvPr id="27" name="차트 26"/>
            <p:cNvGraphicFramePr/>
            <p:nvPr>
              <p:extLst>
                <p:ext uri="{D42A27DB-BD31-4B8C-83A1-F6EECF244321}">
                  <p14:modId xmlns:p14="http://schemas.microsoft.com/office/powerpoint/2010/main" val="513580123"/>
                </p:ext>
              </p:extLst>
            </p:nvPr>
          </p:nvGraphicFramePr>
          <p:xfrm>
            <a:off x="509905" y="2249835"/>
            <a:ext cx="4681219" cy="18841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8" name="차트 27"/>
            <p:cNvGraphicFramePr/>
            <p:nvPr>
              <p:extLst>
                <p:ext uri="{D42A27DB-BD31-4B8C-83A1-F6EECF244321}">
                  <p14:modId xmlns:p14="http://schemas.microsoft.com/office/powerpoint/2010/main" val="1847892860"/>
                </p:ext>
              </p:extLst>
            </p:nvPr>
          </p:nvGraphicFramePr>
          <p:xfrm>
            <a:off x="6090275" y="2247151"/>
            <a:ext cx="4681218" cy="18866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DFB70B0-89FA-4925-ABA9-549B7A693F61}"/>
                </a:ext>
              </a:extLst>
            </p:cNvPr>
            <p:cNvSpPr/>
            <p:nvPr/>
          </p:nvSpPr>
          <p:spPr>
            <a:xfrm>
              <a:off x="6090275" y="1986229"/>
              <a:ext cx="4681218" cy="206242"/>
            </a:xfrm>
            <a:prstGeom prst="rect">
              <a:avLst/>
            </a:prstGeom>
            <a:solidFill>
              <a:srgbClr val="F6A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차트 제목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172019" y="986866"/>
            <a:ext cx="8095931" cy="743612"/>
            <a:chOff x="2172019" y="986866"/>
            <a:chExt cx="8095931" cy="7436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02F05EA-404E-4698-A707-47AC2145E9D1}"/>
                </a:ext>
              </a:extLst>
            </p:cNvPr>
            <p:cNvSpPr/>
            <p:nvPr/>
          </p:nvSpPr>
          <p:spPr>
            <a:xfrm>
              <a:off x="4128965" y="986866"/>
              <a:ext cx="39340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D2453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전달하고자 하는 바를 요약해서</a:t>
              </a:r>
              <a:endParaRPr lang="en-US" altLang="ko-KR" sz="24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72019" y="1299591"/>
              <a:ext cx="809593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여기에 표시하도록 하십시오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blog.naver.com/sober_555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피피티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템플릿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D8EFB46-94FB-4AD4-930A-AFA06120DE7D}"/>
              </a:ext>
            </a:extLst>
          </p:cNvPr>
          <p:cNvSpPr txBox="1"/>
          <p:nvPr/>
        </p:nvSpPr>
        <p:spPr>
          <a:xfrm>
            <a:off x="4807734" y="6014042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출저를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EFB46-94FB-4AD4-930A-AFA06120DE7D}"/>
              </a:ext>
            </a:extLst>
          </p:cNvPr>
          <p:cNvSpPr txBox="1"/>
          <p:nvPr/>
        </p:nvSpPr>
        <p:spPr>
          <a:xfrm>
            <a:off x="10386203" y="6014042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출저를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F05306-0B7B-41B0-AA2F-A2746A165A85}"/>
              </a:ext>
            </a:extLst>
          </p:cNvPr>
          <p:cNvSpPr txBox="1"/>
          <p:nvPr/>
        </p:nvSpPr>
        <p:spPr>
          <a:xfrm>
            <a:off x="10380280" y="85117"/>
            <a:ext cx="181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GGNU Project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26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맑은 고딕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맑은 고딕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408</Words>
  <Application>Microsoft Office PowerPoint</Application>
  <PresentationFormat>와이드스크린</PresentationFormat>
  <Paragraphs>145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KoPubWorld돋움체 Bold</vt:lpstr>
      <vt:lpstr>KoPubWorld돋움체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ntek0255</cp:lastModifiedBy>
  <cp:revision>151</cp:revision>
  <cp:lastPrinted>2019-07-03T02:33:59Z</cp:lastPrinted>
  <dcterms:created xsi:type="dcterms:W3CDTF">2019-07-01T23:26:37Z</dcterms:created>
  <dcterms:modified xsi:type="dcterms:W3CDTF">2021-05-17T05:18:07Z</dcterms:modified>
</cp:coreProperties>
</file>