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5"/>
  </p:notesMasterIdLst>
  <p:sldIdLst>
    <p:sldId id="323" r:id="rId2"/>
    <p:sldId id="324" r:id="rId3"/>
    <p:sldId id="256" r:id="rId4"/>
    <p:sldId id="282" r:id="rId5"/>
    <p:sldId id="283" r:id="rId6"/>
    <p:sldId id="260" r:id="rId7"/>
    <p:sldId id="414" r:id="rId8"/>
    <p:sldId id="257" r:id="rId9"/>
    <p:sldId id="258" r:id="rId10"/>
    <p:sldId id="442" r:id="rId11"/>
    <p:sldId id="261" r:id="rId12"/>
    <p:sldId id="259" r:id="rId13"/>
    <p:sldId id="427" r:id="rId14"/>
    <p:sldId id="426" r:id="rId15"/>
    <p:sldId id="436" r:id="rId16"/>
    <p:sldId id="265" r:id="rId17"/>
    <p:sldId id="266" r:id="rId18"/>
    <p:sldId id="262" r:id="rId19"/>
    <p:sldId id="428" r:id="rId20"/>
    <p:sldId id="429" r:id="rId21"/>
    <p:sldId id="263" r:id="rId22"/>
    <p:sldId id="443" r:id="rId23"/>
    <p:sldId id="264" r:id="rId24"/>
    <p:sldId id="268" r:id="rId25"/>
    <p:sldId id="430" r:id="rId26"/>
    <p:sldId id="269" r:id="rId27"/>
    <p:sldId id="270" r:id="rId28"/>
    <p:sldId id="271" r:id="rId29"/>
    <p:sldId id="272" r:id="rId30"/>
    <p:sldId id="273" r:id="rId31"/>
    <p:sldId id="298" r:id="rId32"/>
    <p:sldId id="431" r:id="rId33"/>
    <p:sldId id="267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79" r:id="rId44"/>
    <p:sldId id="275" r:id="rId45"/>
    <p:sldId id="276" r:id="rId46"/>
    <p:sldId id="277" r:id="rId47"/>
    <p:sldId id="278" r:id="rId48"/>
    <p:sldId id="297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7" r:id="rId85"/>
    <p:sldId id="345" r:id="rId86"/>
    <p:sldId id="346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60" r:id="rId95"/>
    <p:sldId id="355" r:id="rId96"/>
    <p:sldId id="356" r:id="rId97"/>
    <p:sldId id="357" r:id="rId98"/>
    <p:sldId id="358" r:id="rId99"/>
    <p:sldId id="361" r:id="rId100"/>
    <p:sldId id="359" r:id="rId101"/>
    <p:sldId id="362" r:id="rId102"/>
    <p:sldId id="294" r:id="rId103"/>
    <p:sldId id="432" r:id="rId104"/>
    <p:sldId id="433" r:id="rId105"/>
    <p:sldId id="434" r:id="rId106"/>
    <p:sldId id="407" r:id="rId107"/>
    <p:sldId id="408" r:id="rId108"/>
    <p:sldId id="410" r:id="rId109"/>
    <p:sldId id="411" r:id="rId110"/>
    <p:sldId id="412" r:id="rId111"/>
    <p:sldId id="413" r:id="rId112"/>
    <p:sldId id="417" r:id="rId113"/>
    <p:sldId id="416" r:id="rId114"/>
    <p:sldId id="418" r:id="rId115"/>
    <p:sldId id="419" r:id="rId116"/>
    <p:sldId id="420" r:id="rId117"/>
    <p:sldId id="421" r:id="rId118"/>
    <p:sldId id="422" r:id="rId119"/>
    <p:sldId id="423" r:id="rId120"/>
    <p:sldId id="424" r:id="rId121"/>
    <p:sldId id="333" r:id="rId122"/>
    <p:sldId id="363" r:id="rId123"/>
    <p:sldId id="364" r:id="rId124"/>
    <p:sldId id="365" r:id="rId125"/>
    <p:sldId id="376" r:id="rId126"/>
    <p:sldId id="377" r:id="rId127"/>
    <p:sldId id="378" r:id="rId128"/>
    <p:sldId id="379" r:id="rId129"/>
    <p:sldId id="373" r:id="rId130"/>
    <p:sldId id="374" r:id="rId131"/>
    <p:sldId id="393" r:id="rId132"/>
    <p:sldId id="392" r:id="rId133"/>
    <p:sldId id="403" r:id="rId134"/>
    <p:sldId id="404" r:id="rId135"/>
    <p:sldId id="395" r:id="rId136"/>
    <p:sldId id="389" r:id="rId137"/>
    <p:sldId id="388" r:id="rId138"/>
    <p:sldId id="372" r:id="rId139"/>
    <p:sldId id="396" r:id="rId140"/>
    <p:sldId id="397" r:id="rId141"/>
    <p:sldId id="399" r:id="rId142"/>
    <p:sldId id="402" r:id="rId143"/>
    <p:sldId id="398" r:id="rId144"/>
    <p:sldId id="400" r:id="rId145"/>
    <p:sldId id="401" r:id="rId146"/>
    <p:sldId id="394" r:id="rId147"/>
    <p:sldId id="405" r:id="rId148"/>
    <p:sldId id="380" r:id="rId149"/>
    <p:sldId id="381" r:id="rId150"/>
    <p:sldId id="382" r:id="rId151"/>
    <p:sldId id="383" r:id="rId152"/>
    <p:sldId id="384" r:id="rId153"/>
    <p:sldId id="385" r:id="rId154"/>
    <p:sldId id="386" r:id="rId155"/>
    <p:sldId id="387" r:id="rId156"/>
    <p:sldId id="406" r:id="rId157"/>
    <p:sldId id="437" r:id="rId158"/>
    <p:sldId id="425" r:id="rId159"/>
    <p:sldId id="438" r:id="rId160"/>
    <p:sldId id="439" r:id="rId161"/>
    <p:sldId id="440" r:id="rId162"/>
    <p:sldId id="441" r:id="rId163"/>
    <p:sldId id="435" r:id="rId1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/>
    <p:restoredTop sz="73645" autoAdjust="0"/>
  </p:normalViewPr>
  <p:slideViewPr>
    <p:cSldViewPr>
      <p:cViewPr varScale="1">
        <p:scale>
          <a:sx n="67" d="100"/>
          <a:sy n="67" d="100"/>
        </p:scale>
        <p:origin x="197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215021-A216-4D98-8ED9-27C568488AB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DB77B1E-0ABB-48C0-BA50-AD12434901B7}">
      <dgm:prSet phldrT="[文本]"/>
      <dgm:spPr/>
      <dgm:t>
        <a:bodyPr/>
        <a:lstStyle/>
        <a:p>
          <a:r>
            <a:rPr lang="en-US" altLang="zh-CN" dirty="0"/>
            <a:t>Scan tokes (</a:t>
          </a:r>
          <a:r>
            <a:rPr lang="en-US" altLang="zh-CN" dirty="0" err="1"/>
            <a:t>lexer.mll</a:t>
          </a:r>
          <a:r>
            <a:rPr lang="en-US" altLang="zh-CN" dirty="0"/>
            <a:t>)</a:t>
          </a:r>
          <a:endParaRPr lang="zh-CN" altLang="en-US" dirty="0"/>
        </a:p>
      </dgm:t>
    </dgm:pt>
    <dgm:pt modelId="{B540D9F6-F21C-4947-BED5-85974C33C7B4}" type="parTrans" cxnId="{E1F5A43E-FFF4-4FF0-8127-C80700DA8941}">
      <dgm:prSet/>
      <dgm:spPr/>
      <dgm:t>
        <a:bodyPr/>
        <a:lstStyle/>
        <a:p>
          <a:endParaRPr lang="zh-CN" altLang="en-US"/>
        </a:p>
      </dgm:t>
    </dgm:pt>
    <dgm:pt modelId="{9CA6A9A3-750A-458F-8344-FB411ACE26E7}" type="sibTrans" cxnId="{E1F5A43E-FFF4-4FF0-8127-C80700DA8941}">
      <dgm:prSet/>
      <dgm:spPr/>
      <dgm:t>
        <a:bodyPr/>
        <a:lstStyle/>
        <a:p>
          <a:endParaRPr lang="zh-CN" altLang="en-US"/>
        </a:p>
      </dgm:t>
    </dgm:pt>
    <dgm:pt modelId="{DEE65F07-F20D-4CB5-9C37-AACBDE684B67}">
      <dgm:prSet phldrT="[文本]"/>
      <dgm:spPr/>
      <dgm:t>
        <a:bodyPr/>
        <a:lstStyle/>
        <a:p>
          <a:r>
            <a:rPr lang="en-US" altLang="zh-CN" dirty="0"/>
            <a:t>Parse terms (</a:t>
          </a:r>
          <a:r>
            <a:rPr lang="en-US" altLang="zh-CN" dirty="0" err="1"/>
            <a:t>parser.mly</a:t>
          </a:r>
          <a:r>
            <a:rPr lang="en-US" altLang="zh-CN" dirty="0"/>
            <a:t>)</a:t>
          </a:r>
          <a:endParaRPr lang="zh-CN" altLang="en-US" dirty="0"/>
        </a:p>
      </dgm:t>
    </dgm:pt>
    <dgm:pt modelId="{EA055945-25AA-41FA-9B6D-44C87AC95ED9}" type="parTrans" cxnId="{E5A4151C-3014-47C3-AE88-2945DAC824D6}">
      <dgm:prSet/>
      <dgm:spPr/>
      <dgm:t>
        <a:bodyPr/>
        <a:lstStyle/>
        <a:p>
          <a:endParaRPr lang="zh-CN" altLang="en-US"/>
        </a:p>
      </dgm:t>
    </dgm:pt>
    <dgm:pt modelId="{92BC45FA-A519-47A3-BD68-596866B170A5}" type="sibTrans" cxnId="{E5A4151C-3014-47C3-AE88-2945DAC824D6}">
      <dgm:prSet/>
      <dgm:spPr/>
      <dgm:t>
        <a:bodyPr/>
        <a:lstStyle/>
        <a:p>
          <a:endParaRPr lang="zh-CN" altLang="en-US"/>
        </a:p>
      </dgm:t>
    </dgm:pt>
    <dgm:pt modelId="{CEE4327C-E125-4988-9951-8CF2EF57C97A}">
      <dgm:prSet phldrT="[文本]"/>
      <dgm:spPr/>
      <dgm:t>
        <a:bodyPr/>
        <a:lstStyle/>
        <a:p>
          <a:r>
            <a:rPr lang="en-US" altLang="zh-CN" dirty="0"/>
            <a:t>Evaluate each terms (</a:t>
          </a:r>
          <a:r>
            <a:rPr lang="en-US" altLang="zh-CN" dirty="0" err="1"/>
            <a:t>eval</a:t>
          </a:r>
          <a:r>
            <a:rPr lang="en-US" altLang="zh-CN" dirty="0"/>
            <a:t> in core.ml)</a:t>
          </a:r>
          <a:endParaRPr lang="zh-CN" altLang="en-US" dirty="0"/>
        </a:p>
      </dgm:t>
    </dgm:pt>
    <dgm:pt modelId="{B6EDE211-0C68-4CDE-8622-B5EBAC7A1EFD}" type="parTrans" cxnId="{4980C078-0830-4A27-BFDA-7BDD010651EE}">
      <dgm:prSet/>
      <dgm:spPr/>
      <dgm:t>
        <a:bodyPr/>
        <a:lstStyle/>
        <a:p>
          <a:endParaRPr lang="zh-CN" altLang="en-US"/>
        </a:p>
      </dgm:t>
    </dgm:pt>
    <dgm:pt modelId="{39AB6E94-ED95-49DD-9FE0-E52C8AB7BFA0}" type="sibTrans" cxnId="{4980C078-0830-4A27-BFDA-7BDD010651EE}">
      <dgm:prSet/>
      <dgm:spPr/>
      <dgm:t>
        <a:bodyPr/>
        <a:lstStyle/>
        <a:p>
          <a:endParaRPr lang="zh-CN" altLang="en-US"/>
        </a:p>
      </dgm:t>
    </dgm:pt>
    <dgm:pt modelId="{11F50524-635B-4E09-B492-37CB57E17B3E}">
      <dgm:prSet phldrT="[文本]"/>
      <dgm:spPr/>
      <dgm:t>
        <a:bodyPr/>
        <a:lstStyle/>
        <a:p>
          <a:r>
            <a:rPr lang="en-US" altLang="zh-CN" dirty="0"/>
            <a:t>Print the values (</a:t>
          </a:r>
          <a:r>
            <a:rPr lang="en-US" altLang="zh-CN" dirty="0" err="1"/>
            <a:t>printtm</a:t>
          </a:r>
          <a:r>
            <a:rPr lang="en-US" altLang="zh-CN" dirty="0"/>
            <a:t> in syntax.ml)</a:t>
          </a:r>
          <a:endParaRPr lang="zh-CN" altLang="en-US" dirty="0"/>
        </a:p>
      </dgm:t>
    </dgm:pt>
    <dgm:pt modelId="{AE7528DA-C2AA-49B7-B000-AE468E64EB59}" type="parTrans" cxnId="{761809FA-56DD-4DAE-8DFB-31133DB42DC7}">
      <dgm:prSet/>
      <dgm:spPr/>
      <dgm:t>
        <a:bodyPr/>
        <a:lstStyle/>
        <a:p>
          <a:endParaRPr lang="zh-CN" altLang="en-US"/>
        </a:p>
      </dgm:t>
    </dgm:pt>
    <dgm:pt modelId="{E51E39BE-5F55-49CD-9A6B-4DB57CCDD514}" type="sibTrans" cxnId="{761809FA-56DD-4DAE-8DFB-31133DB42DC7}">
      <dgm:prSet/>
      <dgm:spPr/>
      <dgm:t>
        <a:bodyPr/>
        <a:lstStyle/>
        <a:p>
          <a:endParaRPr lang="zh-CN" altLang="en-US"/>
        </a:p>
      </dgm:t>
    </dgm:pt>
    <dgm:pt modelId="{328FF4C2-9FF6-4B60-BF44-6874AA05869C}" type="pres">
      <dgm:prSet presAssocID="{95215021-A216-4D98-8ED9-27C568488AB7}" presName="CompostProcess" presStyleCnt="0">
        <dgm:presLayoutVars>
          <dgm:dir/>
          <dgm:resizeHandles val="exact"/>
        </dgm:presLayoutVars>
      </dgm:prSet>
      <dgm:spPr/>
    </dgm:pt>
    <dgm:pt modelId="{F115DF17-71DB-4C19-AF36-E5C721882D7E}" type="pres">
      <dgm:prSet presAssocID="{95215021-A216-4D98-8ED9-27C568488AB7}" presName="arrow" presStyleLbl="bgShp" presStyleIdx="0" presStyleCnt="1"/>
      <dgm:spPr/>
    </dgm:pt>
    <dgm:pt modelId="{E2F55EBA-A1F7-4A6F-BDF1-A2B305D4D520}" type="pres">
      <dgm:prSet presAssocID="{95215021-A216-4D98-8ED9-27C568488AB7}" presName="linearProcess" presStyleCnt="0"/>
      <dgm:spPr/>
    </dgm:pt>
    <dgm:pt modelId="{67C5A3DA-9258-42B7-B797-F2C82C7D2991}" type="pres">
      <dgm:prSet presAssocID="{CDB77B1E-0ABB-48C0-BA50-AD12434901B7}" presName="textNode" presStyleLbl="node1" presStyleIdx="0" presStyleCnt="4">
        <dgm:presLayoutVars>
          <dgm:bulletEnabled val="1"/>
        </dgm:presLayoutVars>
      </dgm:prSet>
      <dgm:spPr/>
    </dgm:pt>
    <dgm:pt modelId="{DC1E2BA9-75A5-407F-9051-0A6E86024066}" type="pres">
      <dgm:prSet presAssocID="{9CA6A9A3-750A-458F-8344-FB411ACE26E7}" presName="sibTrans" presStyleCnt="0"/>
      <dgm:spPr/>
    </dgm:pt>
    <dgm:pt modelId="{9AA85D24-B385-4317-8FFB-EF02CDD81437}" type="pres">
      <dgm:prSet presAssocID="{DEE65F07-F20D-4CB5-9C37-AACBDE684B67}" presName="textNode" presStyleLbl="node1" presStyleIdx="1" presStyleCnt="4">
        <dgm:presLayoutVars>
          <dgm:bulletEnabled val="1"/>
        </dgm:presLayoutVars>
      </dgm:prSet>
      <dgm:spPr/>
    </dgm:pt>
    <dgm:pt modelId="{A38545E1-71C4-477B-9167-B10682653E4C}" type="pres">
      <dgm:prSet presAssocID="{92BC45FA-A519-47A3-BD68-596866B170A5}" presName="sibTrans" presStyleCnt="0"/>
      <dgm:spPr/>
    </dgm:pt>
    <dgm:pt modelId="{F37C1E63-FC6E-4EBA-9640-DBBDBEDC9DE1}" type="pres">
      <dgm:prSet presAssocID="{CEE4327C-E125-4988-9951-8CF2EF57C97A}" presName="textNode" presStyleLbl="node1" presStyleIdx="2" presStyleCnt="4">
        <dgm:presLayoutVars>
          <dgm:bulletEnabled val="1"/>
        </dgm:presLayoutVars>
      </dgm:prSet>
      <dgm:spPr/>
    </dgm:pt>
    <dgm:pt modelId="{0B1AA752-9F21-41D4-A6CE-41AD7BDA4B31}" type="pres">
      <dgm:prSet presAssocID="{39AB6E94-ED95-49DD-9FE0-E52C8AB7BFA0}" presName="sibTrans" presStyleCnt="0"/>
      <dgm:spPr/>
    </dgm:pt>
    <dgm:pt modelId="{92788876-56AA-461A-9B3F-0DD8771698F9}" type="pres">
      <dgm:prSet presAssocID="{11F50524-635B-4E09-B492-37CB57E17B3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783FE31A-C826-BD41-9012-9704FFF976C2}" type="presOf" srcId="{DEE65F07-F20D-4CB5-9C37-AACBDE684B67}" destId="{9AA85D24-B385-4317-8FFB-EF02CDD81437}" srcOrd="0" destOrd="0" presId="urn:microsoft.com/office/officeart/2005/8/layout/hProcess9"/>
    <dgm:cxn modelId="{E5A4151C-3014-47C3-AE88-2945DAC824D6}" srcId="{95215021-A216-4D98-8ED9-27C568488AB7}" destId="{DEE65F07-F20D-4CB5-9C37-AACBDE684B67}" srcOrd="1" destOrd="0" parTransId="{EA055945-25AA-41FA-9B6D-44C87AC95ED9}" sibTransId="{92BC45FA-A519-47A3-BD68-596866B170A5}"/>
    <dgm:cxn modelId="{E1F5A43E-FFF4-4FF0-8127-C80700DA8941}" srcId="{95215021-A216-4D98-8ED9-27C568488AB7}" destId="{CDB77B1E-0ABB-48C0-BA50-AD12434901B7}" srcOrd="0" destOrd="0" parTransId="{B540D9F6-F21C-4947-BED5-85974C33C7B4}" sibTransId="{9CA6A9A3-750A-458F-8344-FB411ACE26E7}"/>
    <dgm:cxn modelId="{51026142-5253-EE46-A08F-C88AF6A8C92A}" type="presOf" srcId="{CDB77B1E-0ABB-48C0-BA50-AD12434901B7}" destId="{67C5A3DA-9258-42B7-B797-F2C82C7D2991}" srcOrd="0" destOrd="0" presId="urn:microsoft.com/office/officeart/2005/8/layout/hProcess9"/>
    <dgm:cxn modelId="{2602EE73-6FB1-0649-BDD3-CAA4D27521FA}" type="presOf" srcId="{11F50524-635B-4E09-B492-37CB57E17B3E}" destId="{92788876-56AA-461A-9B3F-0DD8771698F9}" srcOrd="0" destOrd="0" presId="urn:microsoft.com/office/officeart/2005/8/layout/hProcess9"/>
    <dgm:cxn modelId="{4980C078-0830-4A27-BFDA-7BDD010651EE}" srcId="{95215021-A216-4D98-8ED9-27C568488AB7}" destId="{CEE4327C-E125-4988-9951-8CF2EF57C97A}" srcOrd="2" destOrd="0" parTransId="{B6EDE211-0C68-4CDE-8622-B5EBAC7A1EFD}" sibTransId="{39AB6E94-ED95-49DD-9FE0-E52C8AB7BFA0}"/>
    <dgm:cxn modelId="{615E69D0-12C0-F247-84D4-12364B60C308}" type="presOf" srcId="{95215021-A216-4D98-8ED9-27C568488AB7}" destId="{328FF4C2-9FF6-4B60-BF44-6874AA05869C}" srcOrd="0" destOrd="0" presId="urn:microsoft.com/office/officeart/2005/8/layout/hProcess9"/>
    <dgm:cxn modelId="{E9B450E0-1C88-2D48-9C56-6CF420DD1F46}" type="presOf" srcId="{CEE4327C-E125-4988-9951-8CF2EF57C97A}" destId="{F37C1E63-FC6E-4EBA-9640-DBBDBEDC9DE1}" srcOrd="0" destOrd="0" presId="urn:microsoft.com/office/officeart/2005/8/layout/hProcess9"/>
    <dgm:cxn modelId="{761809FA-56DD-4DAE-8DFB-31133DB42DC7}" srcId="{95215021-A216-4D98-8ED9-27C568488AB7}" destId="{11F50524-635B-4E09-B492-37CB57E17B3E}" srcOrd="3" destOrd="0" parTransId="{AE7528DA-C2AA-49B7-B000-AE468E64EB59}" sibTransId="{E51E39BE-5F55-49CD-9A6B-4DB57CCDD514}"/>
    <dgm:cxn modelId="{27D82085-C590-CB41-8BF5-887168868183}" type="presParOf" srcId="{328FF4C2-9FF6-4B60-BF44-6874AA05869C}" destId="{F115DF17-71DB-4C19-AF36-E5C721882D7E}" srcOrd="0" destOrd="0" presId="urn:microsoft.com/office/officeart/2005/8/layout/hProcess9"/>
    <dgm:cxn modelId="{18311330-16B9-BF4D-9DD2-EFF517D722AD}" type="presParOf" srcId="{328FF4C2-9FF6-4B60-BF44-6874AA05869C}" destId="{E2F55EBA-A1F7-4A6F-BDF1-A2B305D4D520}" srcOrd="1" destOrd="0" presId="urn:microsoft.com/office/officeart/2005/8/layout/hProcess9"/>
    <dgm:cxn modelId="{F6DBCC5C-E04B-2C4D-A594-64C7FAF65F7A}" type="presParOf" srcId="{E2F55EBA-A1F7-4A6F-BDF1-A2B305D4D520}" destId="{67C5A3DA-9258-42B7-B797-F2C82C7D2991}" srcOrd="0" destOrd="0" presId="urn:microsoft.com/office/officeart/2005/8/layout/hProcess9"/>
    <dgm:cxn modelId="{341928EF-F394-3145-B03C-2638CB877FFD}" type="presParOf" srcId="{E2F55EBA-A1F7-4A6F-BDF1-A2B305D4D520}" destId="{DC1E2BA9-75A5-407F-9051-0A6E86024066}" srcOrd="1" destOrd="0" presId="urn:microsoft.com/office/officeart/2005/8/layout/hProcess9"/>
    <dgm:cxn modelId="{D30EF3B6-F75E-C147-B64D-D7072930B20D}" type="presParOf" srcId="{E2F55EBA-A1F7-4A6F-BDF1-A2B305D4D520}" destId="{9AA85D24-B385-4317-8FFB-EF02CDD81437}" srcOrd="2" destOrd="0" presId="urn:microsoft.com/office/officeart/2005/8/layout/hProcess9"/>
    <dgm:cxn modelId="{DE975976-5052-554A-A2AB-7BEBB12A798F}" type="presParOf" srcId="{E2F55EBA-A1F7-4A6F-BDF1-A2B305D4D520}" destId="{A38545E1-71C4-477B-9167-B10682653E4C}" srcOrd="3" destOrd="0" presId="urn:microsoft.com/office/officeart/2005/8/layout/hProcess9"/>
    <dgm:cxn modelId="{755F0C1B-AA98-AD43-8B64-F1A76919CF36}" type="presParOf" srcId="{E2F55EBA-A1F7-4A6F-BDF1-A2B305D4D520}" destId="{F37C1E63-FC6E-4EBA-9640-DBBDBEDC9DE1}" srcOrd="4" destOrd="0" presId="urn:microsoft.com/office/officeart/2005/8/layout/hProcess9"/>
    <dgm:cxn modelId="{C4991238-816F-674E-AA59-5FFB9A1A8B5D}" type="presParOf" srcId="{E2F55EBA-A1F7-4A6F-BDF1-A2B305D4D520}" destId="{0B1AA752-9F21-41D4-A6CE-41AD7BDA4B31}" srcOrd="5" destOrd="0" presId="urn:microsoft.com/office/officeart/2005/8/layout/hProcess9"/>
    <dgm:cxn modelId="{D1D1581A-0FBE-0444-BCBE-FDF3741A4AEA}" type="presParOf" srcId="{E2F55EBA-A1F7-4A6F-BDF1-A2B305D4D520}" destId="{92788876-56AA-461A-9B3F-0DD8771698F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5DF17-71DB-4C19-AF36-E5C721882D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5A3DA-9258-42B7-B797-F2C82C7D2991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Scan tokes (</a:t>
          </a:r>
          <a:r>
            <a:rPr lang="en-US" altLang="zh-CN" sz="2400" kern="1200" dirty="0" err="1"/>
            <a:t>lexer.mll</a:t>
          </a:r>
          <a:r>
            <a:rPr lang="en-US" altLang="zh-CN" sz="2400" kern="1200" dirty="0"/>
            <a:t>)</a:t>
          </a:r>
          <a:endParaRPr lang="zh-CN" altLang="en-US" sz="2400" kern="1200" dirty="0"/>
        </a:p>
      </dsp:txBody>
      <dsp:txXfrm>
        <a:off x="88913" y="1390367"/>
        <a:ext cx="1728575" cy="1570603"/>
      </dsp:txXfrm>
    </dsp:sp>
    <dsp:sp modelId="{9AA85D24-B385-4317-8FFB-EF02CDD81437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Parse terms (</a:t>
          </a:r>
          <a:r>
            <a:rPr lang="en-US" altLang="zh-CN" sz="2400" kern="1200" dirty="0" err="1"/>
            <a:t>parser.mly</a:t>
          </a:r>
          <a:r>
            <a:rPr lang="en-US" altLang="zh-CN" sz="2400" kern="1200" dirty="0"/>
            <a:t>)</a:t>
          </a:r>
          <a:endParaRPr lang="zh-CN" altLang="en-US" sz="2400" kern="1200" dirty="0"/>
        </a:p>
      </dsp:txBody>
      <dsp:txXfrm>
        <a:off x="2082345" y="1390367"/>
        <a:ext cx="1728575" cy="1570603"/>
      </dsp:txXfrm>
    </dsp:sp>
    <dsp:sp modelId="{F37C1E63-FC6E-4EBA-9640-DBBDBEDC9DE1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Evaluate each terms (</a:t>
          </a:r>
          <a:r>
            <a:rPr lang="en-US" altLang="zh-CN" sz="2400" kern="1200" dirty="0" err="1"/>
            <a:t>eval</a:t>
          </a:r>
          <a:r>
            <a:rPr lang="en-US" altLang="zh-CN" sz="2400" kern="1200" dirty="0"/>
            <a:t> in core.ml)</a:t>
          </a:r>
          <a:endParaRPr lang="zh-CN" altLang="en-US" sz="2400" kern="1200" dirty="0"/>
        </a:p>
      </dsp:txBody>
      <dsp:txXfrm>
        <a:off x="4075778" y="1390367"/>
        <a:ext cx="1728575" cy="1570603"/>
      </dsp:txXfrm>
    </dsp:sp>
    <dsp:sp modelId="{92788876-56AA-461A-9B3F-0DD8771698F9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Print the values (</a:t>
          </a:r>
          <a:r>
            <a:rPr lang="en-US" altLang="zh-CN" sz="2400" kern="1200" dirty="0" err="1"/>
            <a:t>printtm</a:t>
          </a:r>
          <a:r>
            <a:rPr lang="en-US" altLang="zh-CN" sz="2400" kern="1200" dirty="0"/>
            <a:t> in syntax.ml)</a:t>
          </a:r>
          <a:endParaRPr lang="zh-CN" altLang="en-US" sz="2400" kern="1200" dirty="0"/>
        </a:p>
      </dsp:txBody>
      <dsp:txXfrm>
        <a:off x="6069211" y="1390367"/>
        <a:ext cx="1728575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AEECA-BDBD-419E-ADDD-CA6069B63D1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8DDA1-C4CA-49D9-9603-F551938EB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0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ja-JP" baseline="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4C89A-ADE7-DA41-9F34-CD7E1A050C13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7648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83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52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52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factorial(5)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* factorial(4)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* (4 * factorial(3))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* (4 * (3 * factorial(2)))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* (4 * (3 * (2 * factorial(1))))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* (4 * (3 * (2 * 1)))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</a:t>
            </a:r>
            <a:endParaRPr kumimoji="1" lang="zh-CN" altLang="en-US" dirty="0"/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递归算法，一般来说比较简单，符合人们的思维方式，但是由于需要保持调用堆栈，效率比较低，在调用次数较多时，更经常耗尽内存。 因此，程序员们经常用递归实现最初的版本，然后对它进行优化，改写为循环以提高性能。尾递归于是进入了人们的眼帘。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尾递归是指递归调用是函数的最后一个语句，而且其结果被直接返回，这是一类特殊的递归调用。 由于递归结果总是直接返回，尾递归比较方便转换为循环，因此编译器容易对它进行优化。现在很多编译器都对尾递归有优化，程序员们不必再手动将它们改写为循环。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以上阶乘函数不是尾递归，因为递归调用的结果有一次额外的乘法计算，这导致每一次递归调用留在堆栈中的数据都必须保留。我们可以将它修改为尾递归的方式。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factaux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(5, 1)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factaux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(4, 5)  // 1 * 5 = 5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factaux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(3, 20) // 5 * 4 = 20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factaux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(3, 60) // 20 * 3 = 60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factauxc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(2, 120) // 60 * 2 = 120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factaux1, 120) // 120 * 1 = 120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以上的调用，由于调用结果都是直接返回，所以之前的递归调用留在堆栈中的数据可以丢弃，只需要保留最后一次的数据，这就是尾递归容易优化的原因所在， 而它的秘密武器就是上面的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，它是一个累加器（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accumulator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，习惯上翻译为累加器，其实不一定非是“加”，任何形式的积聚都可以），用来积累之前调用的结果，这样之前调用的数据就可以被丢弃了。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4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584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many arguments does g take?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53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00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05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Unwieldy: </a:t>
            </a:r>
            <a:r>
              <a:rPr lang="ja-JP" altLang="en-US" sz="1200"/>
              <a:t>笨重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642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2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29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91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36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43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37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92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27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78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9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01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72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94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avoid duplicating the finalization code by wrapping it in a</a:t>
            </a:r>
          </a:p>
          <a:p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thunk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try...with... form is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OCaml’s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syntax for handling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exceptions.)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8575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20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41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968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 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370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4487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050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118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820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05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559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528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65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en-US" altLang="zh-CN" dirty="0" err="1"/>
              <a:t>mins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FA8D2-F08D-411C-A4BE-FBE8CA91FE7B}" type="slidenum">
              <a:rPr lang="zh-CN" altLang="en-US" smtClean="0"/>
              <a:t>162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en-US" altLang="zh-CN" baseline="0" dirty="0"/>
              <a:t> type system is not necessarily related to safety: both Lisp and ML are safe language, where C is not. </a:t>
            </a:r>
          </a:p>
          <a:p>
            <a:r>
              <a:rPr lang="en-US" altLang="zh-CN" baseline="0" dirty="0"/>
              <a:t>(Lisp is not an explicitly typed language,; the compiler/interpreter will accept any program that is syntactically correct, and the types are checked at runtime.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There is a formal definition for “safety” based on the operational semantics of the programming language, but an approximate definition is that a valid program will never fault because of an invalid machine operation. Al memory accessed will be valid. ML guarantees safety by guaranteeing that every correctly-typed value is valid, and Lisp guarantees it by checking for validity at run time.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1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29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95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</a:t>
            </a:r>
            <a:r>
              <a:rPr lang="en-US" altLang="zh-CN" baseline="0" dirty="0"/>
              <a:t> to drop the rec when you define a function?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Exercise:  how to write a bubble sort function?  Or a quick sort function?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8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0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0271" y="6367702"/>
            <a:ext cx="2133600" cy="365125"/>
          </a:xfrm>
        </p:spPr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67702"/>
            <a:ext cx="2895600" cy="365125"/>
          </a:xfrm>
        </p:spPr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01284" y="6367702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559" y="116632"/>
            <a:ext cx="8302719" cy="862723"/>
          </a:xfrm>
        </p:spPr>
        <p:txBody>
          <a:bodyPr>
            <a:noAutofit/>
          </a:bodyPr>
          <a:lstStyle>
            <a:lvl1pPr algn="l">
              <a:defRPr sz="4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489654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21559" y="1052736"/>
            <a:ext cx="83529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0271" y="1600200"/>
            <a:ext cx="4235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866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0271" y="2174875"/>
            <a:ext cx="42371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18985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8004" y="44624"/>
            <a:ext cx="7632848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8479780" cy="481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60271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2020/2/26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Design Principle of Programming Language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01284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28383" y="44624"/>
            <a:ext cx="1011197" cy="1011197"/>
          </a:xfrm>
          <a:prstGeom prst="rect">
            <a:avLst/>
          </a:prstGeom>
        </p:spPr>
      </p:pic>
      <p:cxnSp>
        <p:nvCxnSpPr>
          <p:cNvPr id="9" name="直接连接符 7">
            <a:extLst>
              <a:ext uri="{FF2B5EF4-FFF2-40B4-BE49-F238E27FC236}">
                <a16:creationId xmlns:a16="http://schemas.microsoft.com/office/drawing/2014/main" id="{68143D40-523B-164C-B93F-2E2327F702E0}"/>
              </a:ext>
            </a:extLst>
          </p:cNvPr>
          <p:cNvCxnSpPr>
            <a:cxnSpLocks/>
          </p:cNvCxnSpPr>
          <p:nvPr userDrawn="1"/>
        </p:nvCxnSpPr>
        <p:spPr>
          <a:xfrm>
            <a:off x="221559" y="1052736"/>
            <a:ext cx="861332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C00000"/>
          </a:solidFill>
          <a:latin typeface="Heiti TC Medium" pitchFamily="2" charset="-128"/>
          <a:ea typeface="Heiti TC Medium" pitchFamily="2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Heiti TC Light" panose="02000000000000000000" pitchFamily="2" charset="-128"/>
          <a:ea typeface="Heiti TC Light" panose="02000000000000000000" pitchFamily="2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Heiti TC Light" panose="02000000000000000000" pitchFamily="2" charset="-128"/>
          <a:ea typeface="Heiti TC Light" panose="02000000000000000000" pitchFamily="2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Heiti TC Light" panose="02000000000000000000" pitchFamily="2" charset="-128"/>
          <a:ea typeface="Heiti TC Light" panose="02000000000000000000" pitchFamily="2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Heiti TC Light" panose="02000000000000000000" pitchFamily="2" charset="-128"/>
          <a:ea typeface="Heiti TC Light" panose="02000000000000000000" pitchFamily="2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Heiti TC Light" panose="02000000000000000000" pitchFamily="2" charset="-128"/>
          <a:ea typeface="Heiti TC Light" panose="02000000000000000000" pitchFamily="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://caml.inria.fr/pub/docs/manual-ocaml-400/lex.html#string-character" TargetMode="External"/><Relationship Id="rId2" Type="http://schemas.openxmlformats.org/officeDocument/2006/relationships/hyperlink" Target="http://caml.inria.fr/pub/docs/manual-ocaml-400/lex.html#escape-sequence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://caml.inria.fr/pub/docs/manual-ocaml-400/manual026.html#regexp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://caml.inria.fr/pub/docs/manual-ocaml-400/lex.html#ident" TargetMode="External"/><Relationship Id="rId2" Type="http://schemas.openxmlformats.org/officeDocument/2006/relationships/hyperlink" Target="http://caml.inria.fr/pub/docs/manual-ocaml-400/manual026.html#regexp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://caml.inria.fr/pub/docs/manual-ocaml-400/types.html#typexpr" TargetMode="External"/><Relationship Id="rId2" Type="http://schemas.openxmlformats.org/officeDocument/2006/relationships/hyperlink" Target="http://caml.inria.fr/pub/docs/manual-ocaml-400/manual011.html#constr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ml.inria.fr/download.en.html" TargetMode="External"/><Relationship Id="rId2" Type="http://schemas.openxmlformats.org/officeDocument/2006/relationships/hyperlink" Target="http://ocaml.org/learn/tutorial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caml.inria.fr/about/index.en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352928" cy="2088232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latin typeface="Heiti TC Medium" pitchFamily="2" charset="-128"/>
                <a:ea typeface="Heiti TC Medium" pitchFamily="2" charset="-128"/>
              </a:rPr>
              <a:t>编程语言的设计原理</a:t>
            </a:r>
            <a:br>
              <a:rPr lang="en-US" altLang="zh-CN" dirty="0"/>
            </a:br>
            <a:r>
              <a:rPr lang="en-US" altLang="zh-CN" sz="3200" dirty="0"/>
              <a:t>Design Principles of Programming Languages</a:t>
            </a:r>
            <a:endParaRPr lang="ja-JP" altLang="en-US" sz="3200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>
          <a:xfrm>
            <a:off x="1043608" y="3717032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Zhenjiang Hu, </a:t>
            </a:r>
            <a:r>
              <a:rPr lang="en-US" altLang="ja-JP" dirty="0" err="1"/>
              <a:t>Yingfei</a:t>
            </a:r>
            <a:r>
              <a:rPr lang="en-US" altLang="ja-JP" dirty="0"/>
              <a:t> </a:t>
            </a:r>
            <a:r>
              <a:rPr lang="en-US" altLang="ja-JP" dirty="0" err="1"/>
              <a:t>Xiong</a:t>
            </a:r>
            <a:r>
              <a:rPr lang="en-US" altLang="ja-JP" dirty="0"/>
              <a:t>, </a:t>
            </a:r>
            <a:r>
              <a:rPr lang="en-US" altLang="ja-JP" dirty="0" err="1"/>
              <a:t>Haiyan</a:t>
            </a:r>
            <a:r>
              <a:rPr lang="en-US" altLang="ja-JP" dirty="0"/>
              <a:t> Zhao, </a:t>
            </a:r>
            <a:endParaRPr lang="en-US" altLang="ja-JP" u="sng" dirty="0"/>
          </a:p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胡振江    熊英飞     </a:t>
            </a:r>
            <a:r>
              <a:rPr lang="zh-CN" altLang="en-US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赵海燕</a:t>
            </a:r>
            <a:endParaRPr lang="en-US" altLang="ja-JP" u="sng" dirty="0"/>
          </a:p>
          <a:p>
            <a:r>
              <a:rPr lang="en-US" altLang="ja-JP" sz="2800" dirty="0"/>
              <a:t>Peking University, Spring, 2019</a:t>
            </a:r>
          </a:p>
        </p:txBody>
      </p:sp>
    </p:spTree>
    <p:extLst>
      <p:ext uri="{BB962C8B-B14F-4D97-AF65-F5344CB8AC3E}">
        <p14:creationId xmlns:p14="http://schemas.microsoft.com/office/powerpoint/2010/main" val="24195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Top Level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559" y="1340768"/>
            <a:ext cx="856895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en-US" altLang="zh-CN" sz="2800" dirty="0" err="1"/>
              <a:t>Ocaml</a:t>
            </a:r>
            <a:r>
              <a:rPr lang="en-US" altLang="zh-CN" sz="2800" dirty="0"/>
              <a:t>, as most functional programming implementation, provides both 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CN" dirty="0"/>
              <a:t>an </a:t>
            </a:r>
            <a:r>
              <a:rPr lang="en-US" altLang="zh-CN" i="1" dirty="0">
                <a:solidFill>
                  <a:srgbClr val="0000FF"/>
                </a:solidFill>
              </a:rPr>
              <a:t>interactive </a:t>
            </a:r>
            <a:r>
              <a:rPr lang="en-US" altLang="zh-CN" i="1" dirty="0"/>
              <a:t>top level , </a:t>
            </a:r>
          </a:p>
          <a:p>
            <a:pPr marL="5715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en-US" altLang="zh-CN" dirty="0"/>
              <a:t>and 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CN" dirty="0"/>
              <a:t>a </a:t>
            </a:r>
            <a:r>
              <a:rPr lang="en-US" altLang="zh-CN" i="1" dirty="0">
                <a:solidFill>
                  <a:srgbClr val="C00000"/>
                </a:solidFill>
              </a:rPr>
              <a:t>compiler</a:t>
            </a:r>
            <a:r>
              <a:rPr lang="en-US" altLang="zh-CN" dirty="0"/>
              <a:t> that produces standard executable binaries</a:t>
            </a:r>
            <a:r>
              <a:rPr lang="en-US" altLang="zh-CN" sz="2400" dirty="0"/>
              <a:t>. 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endParaRPr lang="en-US" altLang="zh-CN" sz="2400" dirty="0"/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7030A0"/>
                </a:solidFill>
              </a:rPr>
              <a:t>top level </a:t>
            </a:r>
            <a:r>
              <a:rPr lang="en-US" altLang="zh-CN" sz="2800" dirty="0"/>
              <a:t>provides a </a:t>
            </a:r>
            <a:r>
              <a:rPr lang="en-US" altLang="zh-CN" sz="2800" i="1" dirty="0">
                <a:solidFill>
                  <a:srgbClr val="FF0000"/>
                </a:solidFill>
              </a:rPr>
              <a:t>convenient </a:t>
            </a:r>
            <a:r>
              <a:rPr lang="en-US" altLang="zh-CN" sz="2800" i="1" dirty="0"/>
              <a:t>way </a:t>
            </a:r>
            <a:r>
              <a:rPr lang="en-US" altLang="zh-CN" sz="2800" dirty="0"/>
              <a:t>of </a:t>
            </a:r>
            <a:r>
              <a:rPr lang="en-US" altLang="zh-CN" sz="2800" dirty="0">
                <a:solidFill>
                  <a:srgbClr val="0000FF"/>
                </a:solidFill>
              </a:rPr>
              <a:t>experimenting </a:t>
            </a:r>
            <a:r>
              <a:rPr lang="en-US" altLang="zh-CN" sz="2800" dirty="0"/>
              <a:t>with </a:t>
            </a:r>
            <a:r>
              <a:rPr lang="en-US" altLang="zh-CN" sz="2800" b="1" dirty="0">
                <a:solidFill>
                  <a:srgbClr val="7030A0"/>
                </a:solidFill>
              </a:rPr>
              <a:t>small programs</a:t>
            </a:r>
            <a:r>
              <a:rPr lang="en-US" altLang="zh-CN" sz="2800" dirty="0"/>
              <a:t>.</a:t>
            </a:r>
            <a:endParaRPr lang="en-US" altLang="zh-CN" sz="1500" dirty="0"/>
          </a:p>
          <a:p>
            <a:pPr lvl="1">
              <a:lnSpc>
                <a:spcPct val="95000"/>
              </a:lnSpc>
              <a:spcBef>
                <a:spcPts val="600"/>
              </a:spcBef>
            </a:pPr>
            <a:endParaRPr lang="en-US" altLang="zh-CN" sz="2400" dirty="0"/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endParaRPr lang="zh-CN" altLang="en-US" sz="2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62F9-6BD3-194E-BCF7-9875BE6D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536B-F8D0-5F46-8599-15A75FDC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5C5B8-EA86-4743-A9BB-F1006BD0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584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Thunks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19" y="1340768"/>
            <a:ext cx="8424937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4683" y="1340768"/>
            <a:ext cx="83917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read file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let </a:t>
            </a:r>
            <a:r>
              <a:rPr lang="en-US" altLang="zh-CN" sz="2400" dirty="0" err="1">
                <a:latin typeface="Calibri Light" panose="020F0302020204030204" pitchFamily="34" charset="0"/>
              </a:rPr>
              <a:t>chan</a:t>
            </a:r>
            <a:r>
              <a:rPr lang="en-US" altLang="zh-CN" sz="2400" dirty="0">
                <a:latin typeface="Calibri Light" panose="020F0302020204030204" pitchFamily="34" charset="0"/>
              </a:rPr>
              <a:t> = </a:t>
            </a:r>
            <a:r>
              <a:rPr lang="en-US" altLang="zh-CN" sz="2400" dirty="0" err="1">
                <a:latin typeface="Calibri Light" panose="020F0302020204030204" pitchFamily="34" charset="0"/>
              </a:rPr>
              <a:t>open_in</a:t>
            </a:r>
            <a:r>
              <a:rPr lang="en-US" altLang="zh-CN" sz="2400" dirty="0">
                <a:latin typeface="Calibri Light" panose="020F0302020204030204" pitchFamily="34" charset="0"/>
              </a:rPr>
              <a:t> file in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let </a:t>
            </a:r>
            <a:r>
              <a:rPr lang="en-US" altLang="zh-CN" sz="2400" dirty="0">
                <a:solidFill>
                  <a:srgbClr val="C00000"/>
                </a:solidFill>
                <a:latin typeface="Calibri Light" panose="020F0302020204030204" pitchFamily="34" charset="0"/>
              </a:rPr>
              <a:t>finalize () </a:t>
            </a:r>
            <a:r>
              <a:rPr lang="en-US" altLang="zh-CN" sz="2400" dirty="0">
                <a:latin typeface="Calibri Light" panose="020F0302020204030204" pitchFamily="34" charset="0"/>
              </a:rPr>
              <a:t>= </a:t>
            </a:r>
            <a:r>
              <a:rPr lang="en-US" altLang="zh-CN" sz="2400" dirty="0" err="1">
                <a:latin typeface="Calibri Light" panose="020F0302020204030204" pitchFamily="34" charset="0"/>
              </a:rPr>
              <a:t>close_in</a:t>
            </a:r>
            <a:r>
              <a:rPr lang="en-US" altLang="zh-CN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 err="1">
                <a:latin typeface="Calibri Light" panose="020F0302020204030204" pitchFamily="34" charset="0"/>
              </a:rPr>
              <a:t>chan</a:t>
            </a:r>
            <a:r>
              <a:rPr lang="en-US" altLang="zh-CN" sz="2400" dirty="0">
                <a:latin typeface="Calibri Light" panose="020F0302020204030204" pitchFamily="34" charset="0"/>
              </a:rPr>
              <a:t> in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try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let </a:t>
            </a:r>
            <a:r>
              <a:rPr lang="en-US" altLang="zh-CN" sz="2400" dirty="0" err="1">
                <a:latin typeface="Calibri Light" panose="020F0302020204030204" pitchFamily="34" charset="0"/>
              </a:rPr>
              <a:t>nbytes</a:t>
            </a:r>
            <a:r>
              <a:rPr lang="en-US" altLang="zh-CN" sz="2400" dirty="0">
                <a:latin typeface="Calibri Light" panose="020F0302020204030204" pitchFamily="34" charset="0"/>
              </a:rPr>
              <a:t> = </a:t>
            </a:r>
            <a:r>
              <a:rPr lang="en-US" altLang="zh-CN" sz="2400" dirty="0" err="1">
                <a:latin typeface="Calibri Light" panose="020F0302020204030204" pitchFamily="34" charset="0"/>
              </a:rPr>
              <a:t>in_channel_length</a:t>
            </a:r>
            <a:r>
              <a:rPr lang="en-US" altLang="zh-CN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 err="1">
                <a:latin typeface="Calibri Light" panose="020F0302020204030204" pitchFamily="34" charset="0"/>
              </a:rPr>
              <a:t>chan</a:t>
            </a:r>
            <a:r>
              <a:rPr lang="en-US" altLang="zh-CN" sz="2400" dirty="0">
                <a:latin typeface="Calibri Light" panose="020F0302020204030204" pitchFamily="34" charset="0"/>
              </a:rPr>
              <a:t> in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let string = </a:t>
            </a:r>
            <a:r>
              <a:rPr lang="en-US" altLang="zh-CN" sz="2400" dirty="0" err="1">
                <a:latin typeface="Calibri Light" panose="020F0302020204030204" pitchFamily="34" charset="0"/>
              </a:rPr>
              <a:t>String.create</a:t>
            </a:r>
            <a:r>
              <a:rPr lang="en-US" altLang="zh-CN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 err="1">
                <a:latin typeface="Calibri Light" panose="020F0302020204030204" pitchFamily="34" charset="0"/>
              </a:rPr>
              <a:t>nbytes</a:t>
            </a:r>
            <a:r>
              <a:rPr lang="en-US" altLang="zh-CN" sz="2400" dirty="0">
                <a:latin typeface="Calibri Light" panose="020F0302020204030204" pitchFamily="34" charset="0"/>
              </a:rPr>
              <a:t> in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</a:t>
            </a:r>
            <a:r>
              <a:rPr lang="en-US" altLang="zh-CN" sz="2400" dirty="0" err="1">
                <a:latin typeface="Calibri Light" panose="020F0302020204030204" pitchFamily="34" charset="0"/>
              </a:rPr>
              <a:t>really_input</a:t>
            </a:r>
            <a:r>
              <a:rPr lang="en-US" altLang="zh-CN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 err="1">
                <a:latin typeface="Calibri Light" panose="020F0302020204030204" pitchFamily="34" charset="0"/>
              </a:rPr>
              <a:t>chan</a:t>
            </a:r>
            <a:r>
              <a:rPr lang="en-US" altLang="zh-CN" sz="2400" dirty="0">
                <a:latin typeface="Calibri Light" panose="020F0302020204030204" pitchFamily="34" charset="0"/>
              </a:rPr>
              <a:t> string 0 </a:t>
            </a:r>
            <a:r>
              <a:rPr lang="en-US" altLang="zh-CN" sz="2400" dirty="0" err="1">
                <a:latin typeface="Calibri Light" panose="020F0302020204030204" pitchFamily="34" charset="0"/>
              </a:rPr>
              <a:t>nbytes</a:t>
            </a:r>
            <a:r>
              <a:rPr lang="en-US" altLang="zh-CN" sz="2400" dirty="0">
                <a:latin typeface="Calibri Light" panose="020F0302020204030204" pitchFamily="34" charset="0"/>
              </a:rPr>
              <a:t>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latin typeface="Calibri Light" panose="020F0302020204030204" pitchFamily="34" charset="0"/>
              </a:rPr>
              <a:t>finalize ()</a:t>
            </a:r>
            <a:r>
              <a:rPr lang="en-US" altLang="zh-CN" sz="2400" dirty="0">
                <a:latin typeface="Calibri Light" panose="020F0302020204030204" pitchFamily="34" charset="0"/>
              </a:rPr>
              <a:t>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string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with </a:t>
            </a:r>
            <a:r>
              <a:rPr lang="en-US" altLang="zh-CN" sz="2400" dirty="0" err="1">
                <a:latin typeface="Calibri Light" panose="020F0302020204030204" pitchFamily="34" charset="0"/>
              </a:rPr>
              <a:t>exn</a:t>
            </a:r>
            <a:r>
              <a:rPr lang="en-US" altLang="zh-CN" sz="2400" dirty="0">
                <a:latin typeface="Calibri Light" panose="020F0302020204030204" pitchFamily="34" charset="0"/>
              </a:rPr>
              <a:t> -&gt;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(* </a:t>
            </a:r>
            <a:r>
              <a:rPr lang="en-US" altLang="zh-CN" sz="2400" i="1" dirty="0">
                <a:latin typeface="Calibri Light" panose="020F0302020204030204" pitchFamily="34" charset="0"/>
              </a:rPr>
              <a:t>finalize channel </a:t>
            </a:r>
            <a:r>
              <a:rPr lang="en-US" altLang="zh-CN" sz="2400" dirty="0">
                <a:latin typeface="Calibri Light" panose="020F0302020204030204" pitchFamily="34" charset="0"/>
              </a:rPr>
              <a:t>*)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latin typeface="Calibri Light" panose="020F0302020204030204" pitchFamily="34" charset="0"/>
              </a:rPr>
              <a:t> finalize ();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(* </a:t>
            </a:r>
            <a:r>
              <a:rPr lang="en-US" altLang="zh-CN" sz="2400" i="1" dirty="0">
                <a:latin typeface="Calibri Light" panose="020F0302020204030204" pitchFamily="34" charset="0"/>
              </a:rPr>
              <a:t>re-raise exception</a:t>
            </a:r>
            <a:r>
              <a:rPr lang="en-US" altLang="zh-CN" sz="2400" dirty="0">
                <a:latin typeface="Calibri Light" panose="020F0302020204030204" pitchFamily="34" charset="0"/>
              </a:rPr>
              <a:t> *)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raise </a:t>
            </a:r>
            <a:r>
              <a:rPr lang="en-US" altLang="zh-CN" sz="2400" dirty="0" err="1">
                <a:latin typeface="Calibri Light" panose="020F0302020204030204" pitchFamily="34" charset="0"/>
              </a:rPr>
              <a:t>exn</a:t>
            </a:r>
            <a:r>
              <a:rPr lang="en-US" altLang="zh-CN" sz="2400" dirty="0">
                <a:latin typeface="Calibri Light" panose="020F0302020204030204" pitchFamily="34" charset="0"/>
              </a:rPr>
              <a:t>;;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062A0-3BD7-F244-B813-D19B30CB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91C0B-4F8A-534F-A656-3B0BF65F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AD07-CDB7-E04A-86AF-797A4C8A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693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Thunks</a:t>
            </a:r>
            <a:r>
              <a:rPr lang="en-US" altLang="zh-CN" dirty="0"/>
              <a:t>:</a:t>
            </a:r>
            <a:r>
              <a:rPr lang="zh-CN" altLang="en-US" dirty="0"/>
              <a:t>　</a:t>
            </a:r>
            <a:r>
              <a:rPr lang="en-US" altLang="zh-CN" dirty="0"/>
              <a:t>go further...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19" y="1196752"/>
            <a:ext cx="8640961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19" y="1234784"/>
            <a:ext cx="792324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libri Light" panose="020F0302020204030204" pitchFamily="34" charset="0"/>
              </a:rPr>
              <a:t># let </a:t>
            </a:r>
            <a:r>
              <a:rPr lang="en-US" altLang="zh-CN" sz="2000" dirty="0" err="1">
                <a:latin typeface="Calibri Light" panose="020F0302020204030204" pitchFamily="34" charset="0"/>
              </a:rPr>
              <a:t>unwind_protect</a:t>
            </a:r>
            <a:r>
              <a:rPr lang="en-US" altLang="zh-CN" sz="2000" dirty="0">
                <a:latin typeface="Calibri Light" panose="020F0302020204030204" pitchFamily="34" charset="0"/>
              </a:rPr>
              <a:t> body finalize =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    try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	let res = body() in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Calibri Light" panose="020F0302020204030204" pitchFamily="34" charset="0"/>
              </a:rPr>
              <a:t>finalize()</a:t>
            </a:r>
            <a:r>
              <a:rPr lang="en-US" altLang="zh-CN" sz="2000" dirty="0">
                <a:latin typeface="Calibri Light" panose="020F0302020204030204" pitchFamily="34" charset="0"/>
              </a:rPr>
              <a:t>;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	res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     with </a:t>
            </a:r>
            <a:r>
              <a:rPr lang="en-US" altLang="zh-CN" sz="2000" dirty="0" err="1">
                <a:latin typeface="Calibri Light" panose="020F0302020204030204" pitchFamily="34" charset="0"/>
              </a:rPr>
              <a:t>exn</a:t>
            </a:r>
            <a:r>
              <a:rPr lang="en-US" altLang="zh-CN" sz="2000" dirty="0">
                <a:latin typeface="Calibri Light" panose="020F0302020204030204" pitchFamily="34" charset="0"/>
              </a:rPr>
              <a:t> -&gt;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Calibri Light" panose="020F0302020204030204" pitchFamily="34" charset="0"/>
              </a:rPr>
              <a:t>finalize();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	raise </a:t>
            </a:r>
            <a:r>
              <a:rPr lang="en-US" altLang="zh-CN" sz="2000" dirty="0" err="1">
                <a:latin typeface="Calibri Light" panose="020F0302020204030204" pitchFamily="34" charset="0"/>
              </a:rPr>
              <a:t>exn</a:t>
            </a:r>
            <a:r>
              <a:rPr lang="en-US" altLang="zh-CN" sz="2000" dirty="0">
                <a:latin typeface="Calibri Light" panose="020F0302020204030204" pitchFamily="34" charset="0"/>
              </a:rPr>
              <a:t>;;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# let read file =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      let </a:t>
            </a:r>
            <a:r>
              <a:rPr lang="en-US" altLang="zh-CN" sz="2000" dirty="0" err="1">
                <a:latin typeface="Calibri Light" panose="020F0302020204030204" pitchFamily="34" charset="0"/>
              </a:rPr>
              <a:t>chan</a:t>
            </a:r>
            <a:r>
              <a:rPr lang="en-US" altLang="zh-CN" sz="2000" dirty="0">
                <a:latin typeface="Calibri Light" panose="020F0302020204030204" pitchFamily="34" charset="0"/>
              </a:rPr>
              <a:t> = </a:t>
            </a:r>
            <a:r>
              <a:rPr lang="en-US" altLang="zh-CN" sz="2000" dirty="0" err="1">
                <a:latin typeface="Calibri Light" panose="020F0302020204030204" pitchFamily="34" charset="0"/>
              </a:rPr>
              <a:t>open_in</a:t>
            </a:r>
            <a:r>
              <a:rPr lang="en-US" altLang="zh-CN" sz="2000" dirty="0">
                <a:latin typeface="Calibri Light" panose="020F0302020204030204" pitchFamily="34" charset="0"/>
              </a:rPr>
              <a:t> file in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      </a:t>
            </a:r>
            <a:r>
              <a:rPr lang="en-US" altLang="zh-CN" sz="2000" dirty="0" err="1">
                <a:latin typeface="Calibri Light" panose="020F0302020204030204" pitchFamily="34" charset="0"/>
              </a:rPr>
              <a:t>unwind_protect</a:t>
            </a:r>
            <a:endParaRPr lang="en-US" altLang="zh-CN" sz="2000" dirty="0">
              <a:latin typeface="Calibri Light" panose="020F0302020204030204" pitchFamily="34" charset="0"/>
            </a:endParaRPr>
          </a:p>
          <a:p>
            <a:r>
              <a:rPr lang="en-US" altLang="zh-CN" sz="2000" dirty="0">
                <a:latin typeface="Calibri Light" panose="020F0302020204030204" pitchFamily="34" charset="0"/>
              </a:rPr>
              <a:t>	(fun () -&gt;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		let </a:t>
            </a:r>
            <a:r>
              <a:rPr lang="en-US" altLang="zh-CN" sz="2000" dirty="0" err="1">
                <a:latin typeface="Calibri Light" panose="020F0302020204030204" pitchFamily="34" charset="0"/>
              </a:rPr>
              <a:t>nbytes</a:t>
            </a:r>
            <a:r>
              <a:rPr lang="en-US" altLang="zh-CN" sz="2000" dirty="0">
                <a:latin typeface="Calibri Light" panose="020F0302020204030204" pitchFamily="34" charset="0"/>
              </a:rPr>
              <a:t> = </a:t>
            </a:r>
            <a:r>
              <a:rPr lang="en-US" altLang="zh-CN" sz="2000" dirty="0" err="1">
                <a:latin typeface="Calibri Light" panose="020F0302020204030204" pitchFamily="34" charset="0"/>
              </a:rPr>
              <a:t>in_channel_length</a:t>
            </a:r>
            <a:r>
              <a:rPr lang="en-US" altLang="zh-CN" sz="2000" dirty="0">
                <a:latin typeface="Calibri Light" panose="020F0302020204030204" pitchFamily="34" charset="0"/>
              </a:rPr>
              <a:t> </a:t>
            </a:r>
            <a:r>
              <a:rPr lang="en-US" altLang="zh-CN" sz="2000" dirty="0" err="1">
                <a:latin typeface="Calibri Light" panose="020F0302020204030204" pitchFamily="34" charset="0"/>
              </a:rPr>
              <a:t>chan</a:t>
            </a:r>
            <a:r>
              <a:rPr lang="en-US" altLang="zh-CN" sz="2000" dirty="0">
                <a:latin typeface="Calibri Light" panose="020F0302020204030204" pitchFamily="34" charset="0"/>
              </a:rPr>
              <a:t> in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		let string = </a:t>
            </a:r>
            <a:r>
              <a:rPr lang="en-US" altLang="zh-CN" sz="2000" dirty="0" err="1">
                <a:latin typeface="Calibri Light" panose="020F0302020204030204" pitchFamily="34" charset="0"/>
              </a:rPr>
              <a:t>String.create</a:t>
            </a:r>
            <a:r>
              <a:rPr lang="en-US" altLang="zh-CN" sz="2000" dirty="0">
                <a:latin typeface="Calibri Light" panose="020F0302020204030204" pitchFamily="34" charset="0"/>
              </a:rPr>
              <a:t> </a:t>
            </a:r>
            <a:r>
              <a:rPr lang="en-US" altLang="zh-CN" sz="2000" dirty="0" err="1">
                <a:latin typeface="Calibri Light" panose="020F0302020204030204" pitchFamily="34" charset="0"/>
              </a:rPr>
              <a:t>nbytes</a:t>
            </a:r>
            <a:r>
              <a:rPr lang="en-US" altLang="zh-CN" sz="2000" dirty="0">
                <a:latin typeface="Calibri Light" panose="020F0302020204030204" pitchFamily="34" charset="0"/>
              </a:rPr>
              <a:t> in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		</a:t>
            </a:r>
            <a:r>
              <a:rPr lang="en-US" altLang="zh-CN" sz="2000" dirty="0" err="1">
                <a:latin typeface="Calibri Light" panose="020F0302020204030204" pitchFamily="34" charset="0"/>
              </a:rPr>
              <a:t>really_input</a:t>
            </a:r>
            <a:r>
              <a:rPr lang="en-US" altLang="zh-CN" sz="2000" dirty="0">
                <a:latin typeface="Calibri Light" panose="020F0302020204030204" pitchFamily="34" charset="0"/>
              </a:rPr>
              <a:t> </a:t>
            </a:r>
            <a:r>
              <a:rPr lang="en-US" altLang="zh-CN" sz="2000" dirty="0" err="1">
                <a:latin typeface="Calibri Light" panose="020F0302020204030204" pitchFamily="34" charset="0"/>
              </a:rPr>
              <a:t>chan</a:t>
            </a:r>
            <a:r>
              <a:rPr lang="en-US" altLang="zh-CN" sz="2000" dirty="0">
                <a:latin typeface="Calibri Light" panose="020F0302020204030204" pitchFamily="34" charset="0"/>
              </a:rPr>
              <a:t> string 0 </a:t>
            </a:r>
            <a:r>
              <a:rPr lang="en-US" altLang="zh-CN" sz="2000" dirty="0" err="1">
                <a:latin typeface="Calibri Light" panose="020F0302020204030204" pitchFamily="34" charset="0"/>
              </a:rPr>
              <a:t>nbytes</a:t>
            </a:r>
            <a:r>
              <a:rPr lang="en-US" altLang="zh-CN" sz="2000" dirty="0">
                <a:latin typeface="Calibri Light" panose="020F0302020204030204" pitchFamily="34" charset="0"/>
              </a:rPr>
              <a:t>;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		string)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	(fun () -&gt; </a:t>
            </a:r>
            <a:r>
              <a:rPr lang="en-US" altLang="zh-CN" sz="2000" dirty="0" err="1">
                <a:latin typeface="Calibri Light" panose="020F0302020204030204" pitchFamily="34" charset="0"/>
              </a:rPr>
              <a:t>close_in</a:t>
            </a:r>
            <a:r>
              <a:rPr lang="en-US" altLang="zh-CN" sz="2000" dirty="0">
                <a:latin typeface="Calibri Light" panose="020F0302020204030204" pitchFamily="34" charset="0"/>
              </a:rPr>
              <a:t> </a:t>
            </a:r>
            <a:r>
              <a:rPr lang="en-US" altLang="zh-CN" sz="2000" dirty="0" err="1">
                <a:latin typeface="Calibri Light" panose="020F0302020204030204" pitchFamily="34" charset="0"/>
              </a:rPr>
              <a:t>chan</a:t>
            </a:r>
            <a:r>
              <a:rPr lang="en-US" altLang="zh-CN" sz="2000" dirty="0">
                <a:latin typeface="Calibri Light" panose="020F0302020204030204" pitchFamily="34" charset="0"/>
              </a:rPr>
              <a:t>);;</a:t>
            </a:r>
            <a:endParaRPr lang="zh-CN" altLang="en-US" sz="2000" dirty="0">
              <a:latin typeface="Calibri Light" panose="020F03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C6E84-395A-4F4F-9614-75B56FD5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6B06C-F0D3-1842-85D0-84E2D7C9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827F0-732F-C84D-A609-B943E551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167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Cell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256" y="1196752"/>
            <a:ext cx="8363272" cy="36507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let </a:t>
            </a:r>
            <a:r>
              <a:rPr lang="en-US" altLang="zh-CN" sz="2400" dirty="0">
                <a:solidFill>
                  <a:srgbClr val="0000FF"/>
                </a:solidFill>
                <a:latin typeface="Calibri Light" panose="020F0302020204030204" pitchFamily="34" charset="0"/>
              </a:rPr>
              <a:t>fact</a:t>
            </a:r>
            <a:r>
              <a:rPr lang="en-US" altLang="zh-CN" sz="2400" dirty="0">
                <a:latin typeface="Calibri Light" panose="020F0302020204030204" pitchFamily="34" charset="0"/>
              </a:rPr>
              <a:t> n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B050"/>
                </a:solidFill>
                <a:latin typeface="Calibri Light" panose="020F0302020204030204" pitchFamily="34" charset="0"/>
              </a:rPr>
              <a:t>      let </a:t>
            </a:r>
            <a:r>
              <a:rPr lang="en-US" altLang="zh-CN" sz="2400" dirty="0">
                <a:latin typeface="Calibri Light" panose="020F0302020204030204" pitchFamily="34" charset="0"/>
              </a:rPr>
              <a:t>result =</a:t>
            </a:r>
            <a:r>
              <a:rPr lang="en-US" altLang="zh-CN" sz="2400" b="1" dirty="0">
                <a:latin typeface="Calibri Light" panose="020F0302020204030204" pitchFamily="34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alibri Light" panose="020F0302020204030204" pitchFamily="34" charset="0"/>
              </a:rPr>
              <a:t>ref</a:t>
            </a:r>
            <a:r>
              <a:rPr lang="en-US" altLang="zh-CN" sz="2400" b="1" dirty="0">
                <a:latin typeface="Calibri Light" panose="020F0302020204030204" pitchFamily="34" charset="0"/>
              </a:rPr>
              <a:t> 1</a:t>
            </a:r>
            <a:r>
              <a:rPr lang="en-US" altLang="zh-CN" sz="2400" dirty="0">
                <a:latin typeface="Calibri Light" panose="020F0302020204030204" pitchFamily="34" charset="0"/>
              </a:rPr>
              <a:t> in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     </a:t>
            </a:r>
            <a:r>
              <a:rPr lang="en-US" altLang="zh-CN" sz="2400" dirty="0">
                <a:solidFill>
                  <a:srgbClr val="00B050"/>
                </a:solidFill>
                <a:latin typeface="Calibri Light" panose="020F0302020204030204" pitchFamily="34" charset="0"/>
              </a:rPr>
              <a:t>for</a:t>
            </a:r>
            <a:r>
              <a:rPr lang="en-US" altLang="zh-CN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 err="1">
                <a:latin typeface="Calibri Light" panose="020F0302020204030204" pitchFamily="34" charset="0"/>
              </a:rPr>
              <a:t>i</a:t>
            </a:r>
            <a:r>
              <a:rPr lang="en-US" altLang="zh-CN" sz="2400" dirty="0">
                <a:latin typeface="Calibri Light" panose="020F0302020204030204" pitchFamily="34" charset="0"/>
              </a:rPr>
              <a:t> = 2 to n </a:t>
            </a:r>
            <a:r>
              <a:rPr lang="en-US" altLang="zh-CN" sz="2400" dirty="0">
                <a:solidFill>
                  <a:srgbClr val="00B050"/>
                </a:solidFill>
                <a:latin typeface="Calibri Light" panose="020F0302020204030204" pitchFamily="34" charset="0"/>
              </a:rPr>
              <a:t>do</a:t>
            </a:r>
            <a:r>
              <a:rPr lang="en-US" altLang="zh-CN" sz="2400" dirty="0">
                <a:latin typeface="Calibri Light" panose="020F0302020204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	result </a:t>
            </a:r>
            <a:r>
              <a:rPr lang="en-US" altLang="zh-CN" sz="2400" b="1" dirty="0">
                <a:solidFill>
                  <a:srgbClr val="C00000"/>
                </a:solidFill>
                <a:latin typeface="Calibri Light" panose="020F0302020204030204" pitchFamily="34" charset="0"/>
              </a:rPr>
              <a:t>:=</a:t>
            </a:r>
            <a:r>
              <a:rPr lang="en-US" altLang="zh-CN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 err="1">
                <a:latin typeface="Calibri Light" panose="020F0302020204030204" pitchFamily="34" charset="0"/>
              </a:rPr>
              <a:t>i</a:t>
            </a:r>
            <a:r>
              <a:rPr lang="en-US" altLang="zh-CN" sz="2400" dirty="0">
                <a:latin typeface="Calibri Light" panose="020F0302020204030204" pitchFamily="34" charset="0"/>
              </a:rPr>
              <a:t> * !result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B050"/>
                </a:solidFill>
                <a:latin typeface="Calibri Light" panose="020F0302020204030204" pitchFamily="34" charset="0"/>
              </a:rPr>
              <a:t>           done</a:t>
            </a:r>
            <a:r>
              <a:rPr lang="en-US" altLang="zh-CN" sz="2400" dirty="0">
                <a:latin typeface="Calibri Light" panose="020F0302020204030204" pitchFamily="34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</a:t>
            </a:r>
            <a:r>
              <a:rPr lang="en-US" altLang="zh-CN" sz="2400" b="1" dirty="0">
                <a:solidFill>
                  <a:srgbClr val="C00000"/>
                </a:solidFill>
                <a:latin typeface="Calibri Light" panose="020F0302020204030204" pitchFamily="34" charset="0"/>
              </a:rPr>
              <a:t>!result</a:t>
            </a:r>
            <a:r>
              <a:rPr lang="en-US" altLang="zh-CN" sz="2400" dirty="0">
                <a:latin typeface="Calibri Light" panose="020F0302020204030204" pitchFamily="34" charset="0"/>
              </a:rPr>
              <a:t>;;</a:t>
            </a:r>
            <a:br>
              <a:rPr lang="en-US" altLang="zh-CN" sz="2400" dirty="0">
                <a:latin typeface="Calibri Light" panose="020F0302020204030204" pitchFamily="34" charset="0"/>
              </a:rPr>
            </a:br>
            <a:r>
              <a:rPr lang="en-US" altLang="zh-CN" sz="2400" dirty="0" err="1"/>
              <a:t>val</a:t>
            </a:r>
            <a:r>
              <a:rPr lang="en-US" altLang="zh-CN" sz="2400" dirty="0"/>
              <a:t> fact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&lt;fun&gt;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200" dirty="0">
              <a:latin typeface="Calibri Light" panose="020F03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fact 5;;</a:t>
            </a:r>
            <a:br>
              <a:rPr lang="en-US" altLang="zh-CN" sz="2400" dirty="0"/>
            </a:br>
            <a:r>
              <a:rPr lang="en-US" altLang="zh-CN" sz="2400" dirty="0"/>
              <a:t> -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120 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1256" y="5013176"/>
            <a:ext cx="8427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C00000"/>
                </a:solidFill>
              </a:rPr>
              <a:t>updatable memory cells</a:t>
            </a:r>
            <a:r>
              <a:rPr lang="en-US" altLang="zh-CN" sz="2400" dirty="0"/>
              <a:t>, called </a:t>
            </a:r>
            <a:r>
              <a:rPr lang="en-US" altLang="zh-CN" sz="2400" i="1" dirty="0"/>
              <a:t>references</a:t>
            </a:r>
            <a:r>
              <a:rPr lang="en-US" altLang="zh-CN" sz="2400" dirty="0"/>
              <a:t>: ref  </a:t>
            </a:r>
            <a:r>
              <a:rPr lang="en-US" altLang="zh-CN" sz="2400" dirty="0" err="1">
                <a:latin typeface="Calibri Light" panose="020F0302020204030204" pitchFamily="34" charset="0"/>
              </a:rPr>
              <a:t>init</a:t>
            </a:r>
            <a:r>
              <a:rPr lang="en-US" altLang="zh-CN" sz="2400" dirty="0"/>
              <a:t> returns a new cell with initial contents </a:t>
            </a:r>
            <a:r>
              <a:rPr lang="en-US" altLang="zh-CN" sz="2400" dirty="0" err="1">
                <a:latin typeface="Calibri Light" panose="020F0302020204030204" pitchFamily="34" charset="0"/>
              </a:rPr>
              <a:t>init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  <a:latin typeface="Calibri Light" panose="020F0302020204030204" pitchFamily="34" charset="0"/>
              </a:rPr>
              <a:t>!cell </a:t>
            </a:r>
            <a:r>
              <a:rPr lang="en-US" altLang="zh-CN" sz="2400" dirty="0"/>
              <a:t>returns the current contents of cell, and </a:t>
            </a:r>
            <a:r>
              <a:rPr lang="en-US" altLang="zh-CN" sz="2400" dirty="0">
                <a:solidFill>
                  <a:srgbClr val="0000FF"/>
                </a:solidFill>
                <a:latin typeface="Calibri Light" panose="020F0302020204030204" pitchFamily="34" charset="0"/>
              </a:rPr>
              <a:t>cell := v </a:t>
            </a:r>
            <a:r>
              <a:rPr lang="en-US" altLang="zh-CN" sz="2400" dirty="0"/>
              <a:t>writes the value </a:t>
            </a:r>
            <a:r>
              <a:rPr lang="en-US" altLang="zh-CN" sz="2400" dirty="0">
                <a:solidFill>
                  <a:srgbClr val="0000FF"/>
                </a:solidFill>
                <a:latin typeface="Calibri Light" panose="020F0302020204030204" pitchFamily="34" charset="0"/>
              </a:rPr>
              <a:t>v </a:t>
            </a:r>
            <a:r>
              <a:rPr lang="en-US" altLang="zh-CN" sz="2400" dirty="0"/>
              <a:t>into cell.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21256" y="1196752"/>
            <a:ext cx="8424936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1781C7-28A5-DF46-8A36-8507A3FC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5270AE-409C-2543-B8D8-F3E88575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07D3EF-6103-4D45-A58A-A0D0E484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4221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rest of </a:t>
            </a:r>
            <a:r>
              <a:rPr lang="en-US" altLang="zh-CN" dirty="0" err="1"/>
              <a:t>OCaml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496944" cy="48965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We’ve seen only a small part of the </a:t>
            </a:r>
            <a:r>
              <a:rPr lang="en-US" altLang="zh-CN" sz="2800" dirty="0" err="1"/>
              <a:t>OCaml</a:t>
            </a:r>
            <a:r>
              <a:rPr lang="en-US" altLang="zh-CN" sz="2800" dirty="0"/>
              <a:t> language. Some other highlights:</a:t>
            </a:r>
          </a:p>
          <a:p>
            <a:pPr lvl="1"/>
            <a:r>
              <a:rPr lang="en-US" altLang="zh-CN" dirty="0"/>
              <a:t>advanced module system</a:t>
            </a:r>
          </a:p>
          <a:p>
            <a:pPr lvl="1"/>
            <a:r>
              <a:rPr lang="en-US" altLang="zh-CN" dirty="0"/>
              <a:t>imperative features (ref cells, arrays, etc.); the “mostly functional” programming style</a:t>
            </a:r>
          </a:p>
          <a:p>
            <a:pPr lvl="1"/>
            <a:r>
              <a:rPr lang="en-US" altLang="zh-CN" dirty="0"/>
              <a:t>objects and classes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DA14-B566-2F46-827F-DC29FFF8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916EC-DF51-744D-95D3-DDD5F3B9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63341-60A2-3F4D-A0E5-CC7B2A52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535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Closing comments on </a:t>
            </a:r>
            <a:r>
              <a:rPr lang="en-US" altLang="zh-CN" dirty="0" err="1"/>
              <a:t>OCaml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534" y="1168861"/>
            <a:ext cx="8420922" cy="535648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Some </a:t>
            </a:r>
            <a:r>
              <a:rPr lang="en-US" altLang="zh-CN" b="1" dirty="0">
                <a:solidFill>
                  <a:srgbClr val="7030A0"/>
                </a:solidFill>
              </a:rPr>
              <a:t>common strong points</a:t>
            </a:r>
            <a:r>
              <a:rPr lang="en-US" altLang="zh-CN" dirty="0"/>
              <a:t> of </a:t>
            </a:r>
            <a:r>
              <a:rPr lang="en-US" altLang="zh-CN" dirty="0" err="1"/>
              <a:t>OCaml</a:t>
            </a:r>
            <a:r>
              <a:rPr lang="en-US" altLang="zh-CN" dirty="0"/>
              <a:t>, Java, C#, etc.</a:t>
            </a:r>
          </a:p>
          <a:p>
            <a:pPr marL="446088" lvl="1" indent="-269875">
              <a:spcBef>
                <a:spcPts val="0"/>
              </a:spcBef>
            </a:pPr>
            <a:r>
              <a:rPr lang="en-US" altLang="zh-CN" dirty="0"/>
              <a:t>strong, static typing (no core dumps!)</a:t>
            </a:r>
          </a:p>
          <a:p>
            <a:pPr marL="446088" lvl="1" indent="-269875">
              <a:spcBef>
                <a:spcPts val="0"/>
              </a:spcBef>
            </a:pPr>
            <a:r>
              <a:rPr lang="en-US" altLang="zh-CN" dirty="0"/>
              <a:t>garbage collection (no manual memory management!!)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Some </a:t>
            </a:r>
            <a:r>
              <a:rPr lang="en-US" altLang="zh-CN" dirty="0">
                <a:solidFill>
                  <a:srgbClr val="0000FF"/>
                </a:solidFill>
              </a:rPr>
              <a:t>advantages </a:t>
            </a:r>
            <a:r>
              <a:rPr lang="en-US" altLang="zh-CN" dirty="0"/>
              <a:t>of </a:t>
            </a:r>
            <a:r>
              <a:rPr lang="en-US" altLang="zh-CN" dirty="0" err="1"/>
              <a:t>Ocaml</a:t>
            </a:r>
            <a:r>
              <a:rPr lang="en-US" altLang="zh-CN" dirty="0"/>
              <a:t> compared to Java, etc.</a:t>
            </a:r>
          </a:p>
          <a:p>
            <a:pPr marL="446088" lvl="1" indent="-269875">
              <a:spcBef>
                <a:spcPts val="0"/>
              </a:spcBef>
            </a:pPr>
            <a:r>
              <a:rPr lang="fr-FR" altLang="zh-CN" dirty="0"/>
              <a:t>excellent implementation (fast, portable, etc.)</a:t>
            </a:r>
          </a:p>
          <a:p>
            <a:pPr marL="446088" lvl="1" indent="-269875">
              <a:spcBef>
                <a:spcPts val="0"/>
              </a:spcBef>
            </a:pPr>
            <a:r>
              <a:rPr lang="en-US" altLang="zh-CN" dirty="0"/>
              <a:t>powerful module system</a:t>
            </a:r>
          </a:p>
          <a:p>
            <a:pPr marL="446088" lvl="1" indent="-269875">
              <a:spcBef>
                <a:spcPts val="0"/>
              </a:spcBef>
            </a:pPr>
            <a:r>
              <a:rPr lang="en-US" altLang="zh-CN" dirty="0"/>
              <a:t>streamlined support for higher-order programming</a:t>
            </a:r>
          </a:p>
          <a:p>
            <a:pPr marL="446088" lvl="1" indent="-269875">
              <a:spcBef>
                <a:spcPts val="0"/>
              </a:spcBef>
            </a:pPr>
            <a:r>
              <a:rPr lang="en-US" altLang="zh-CN" dirty="0"/>
              <a:t>sophisticated pattern matching (no “visitor patterns”)</a:t>
            </a:r>
          </a:p>
          <a:p>
            <a:pPr marL="446088" lvl="1" indent="-269875">
              <a:spcBef>
                <a:spcPts val="0"/>
              </a:spcBef>
            </a:pPr>
            <a:r>
              <a:rPr lang="en-US" altLang="zh-CN" dirty="0"/>
              <a:t>parametric polymorphism (Java and C# are getting this “soon”)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Some </a:t>
            </a:r>
            <a:r>
              <a:rPr lang="en-US" altLang="zh-CN" dirty="0">
                <a:solidFill>
                  <a:srgbClr val="FF0000"/>
                </a:solidFill>
              </a:rPr>
              <a:t>disadvantages</a:t>
            </a:r>
            <a:r>
              <a:rPr lang="en-US" altLang="zh-CN" dirty="0"/>
              <a:t>:</a:t>
            </a:r>
          </a:p>
          <a:p>
            <a:pPr marL="446088" lvl="1" indent="-269875">
              <a:spcBef>
                <a:spcPts val="0"/>
              </a:spcBef>
            </a:pPr>
            <a:r>
              <a:rPr lang="en-US" altLang="zh-CN" dirty="0"/>
              <a:t>smaller developer community</a:t>
            </a:r>
          </a:p>
          <a:p>
            <a:pPr marL="446088" lvl="1" indent="-269875">
              <a:spcBef>
                <a:spcPts val="0"/>
              </a:spcBef>
            </a:pPr>
            <a:r>
              <a:rPr lang="en-US" altLang="zh-CN" dirty="0"/>
              <a:t>smaller collection of libraries</a:t>
            </a:r>
          </a:p>
          <a:p>
            <a:pPr marL="446088" lvl="1" indent="-269875">
              <a:spcBef>
                <a:spcPts val="0"/>
              </a:spcBef>
            </a:pPr>
            <a:r>
              <a:rPr lang="en-US" altLang="zh-CN" dirty="0"/>
              <a:t>object system somewhat clunky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5FD65-40C7-EC45-B922-1CE4A7FF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E139-4012-5D4B-A212-065D83E7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F25C0-A048-B94A-8923-EB14595B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243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It’s said that </a:t>
            </a:r>
            <a:r>
              <a:rPr lang="en-US" altLang="zh-CN" dirty="0" err="1"/>
              <a:t>OCaml</a:t>
            </a:r>
            <a:r>
              <a:rPr lang="en-US" altLang="zh-CN" dirty="0"/>
              <a:t> is fast, way faster than Haskell</a:t>
            </a:r>
          </a:p>
          <a:p>
            <a:pPr marL="539750" lvl="1" indent="-363538"/>
            <a:r>
              <a:rPr lang="en-US" altLang="zh-CN" dirty="0" err="1"/>
              <a:t>OCaml</a:t>
            </a:r>
            <a:r>
              <a:rPr lang="en-US" altLang="zh-CN" dirty="0"/>
              <a:t> performed very well in the previous ICFP contests </a:t>
            </a:r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r>
              <a:rPr lang="en-US" altLang="zh-CN" dirty="0"/>
              <a:t>The reason for </a:t>
            </a:r>
            <a:r>
              <a:rPr lang="en-US" altLang="zh-CN" dirty="0" err="1"/>
              <a:t>OCaml’s</a:t>
            </a:r>
            <a:r>
              <a:rPr lang="en-US" altLang="zh-CN" dirty="0"/>
              <a:t> excellent performance:</a:t>
            </a:r>
          </a:p>
          <a:p>
            <a:pPr marL="539750" lvl="1" indent="-363538"/>
            <a:r>
              <a:rPr lang="en-US" altLang="zh-CN" dirty="0"/>
              <a:t>strict evaluation</a:t>
            </a:r>
          </a:p>
          <a:p>
            <a:pPr marL="539750" lvl="1" indent="-363538"/>
            <a:r>
              <a:rPr lang="en-US" altLang="zh-CN" dirty="0"/>
              <a:t>the compiler</a:t>
            </a:r>
          </a:p>
          <a:p>
            <a:pPr marL="539750" lvl="1" indent="-363538"/>
            <a:r>
              <a:rPr lang="en-US" altLang="zh-CN" dirty="0"/>
              <a:t>mutable data structures</a:t>
            </a:r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r>
              <a:rPr lang="en-US" altLang="zh-CN" dirty="0"/>
              <a:t>Or as some would say </a:t>
            </a:r>
            <a:r>
              <a:rPr lang="en-US" altLang="zh-CN" i="1" dirty="0">
                <a:solidFill>
                  <a:srgbClr val="7030A0"/>
                </a:solidFill>
              </a:rPr>
              <a:t>trading</a:t>
            </a:r>
            <a:r>
              <a:rPr lang="en-US" altLang="zh-CN" i="1" dirty="0">
                <a:solidFill>
                  <a:srgbClr val="0000FF"/>
                </a:solidFill>
              </a:rPr>
              <a:t> elegance </a:t>
            </a:r>
            <a:r>
              <a:rPr lang="en-US" altLang="zh-CN" i="1" dirty="0"/>
              <a:t>for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efficiency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15B1-B995-6B45-B264-DA447E9D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E53-7B9D-9346-9AA4-45B37966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DA181-09ED-2945-9EEB-2BE04A4D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6934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altLang="zh-CN" sz="4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altLang="zh-CN" sz="4800" dirty="0">
                <a:solidFill>
                  <a:srgbClr val="C00000"/>
                </a:solidFill>
              </a:rPr>
              <a:t>Input &amp; Output</a:t>
            </a:r>
          </a:p>
          <a:p>
            <a:pPr marL="400050" lvl="1" indent="0" algn="ctr"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Standard built-in I/O functions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341C-0C0C-9C41-A3E6-1735C6EE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AD16B-2D8F-9D41-A2B4-DF940D3D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109D-5D6B-C54F-9A1B-C973A69C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332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 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Two data types:</a:t>
            </a:r>
          </a:p>
          <a:p>
            <a:pPr lvl="1"/>
            <a:r>
              <a:rPr lang="en-US" altLang="zh-CN" i="1" dirty="0" err="1">
                <a:solidFill>
                  <a:srgbClr val="0000FF"/>
                </a:solidFill>
              </a:rPr>
              <a:t>in_channel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sz="2400" dirty="0"/>
              <a:t>where characters can be </a:t>
            </a:r>
            <a:r>
              <a:rPr lang="en-US" altLang="zh-CN" sz="2400" i="1" dirty="0">
                <a:solidFill>
                  <a:srgbClr val="C00000"/>
                </a:solidFill>
              </a:rPr>
              <a:t>read</a:t>
            </a:r>
            <a:r>
              <a:rPr lang="en-US" altLang="zh-CN" sz="2400" dirty="0"/>
              <a:t> from</a:t>
            </a:r>
          </a:p>
          <a:p>
            <a:pPr lvl="1"/>
            <a:r>
              <a:rPr lang="en-US" altLang="zh-CN" i="1" dirty="0" err="1">
                <a:solidFill>
                  <a:srgbClr val="0000FF"/>
                </a:solidFill>
              </a:rPr>
              <a:t>out_channel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sz="2400" dirty="0"/>
              <a:t>where characters can be </a:t>
            </a:r>
            <a:r>
              <a:rPr lang="en-US" altLang="zh-CN" sz="2400" i="1" dirty="0">
                <a:solidFill>
                  <a:srgbClr val="C00000"/>
                </a:solidFill>
              </a:rPr>
              <a:t>written</a:t>
            </a:r>
            <a:r>
              <a:rPr lang="en-US" altLang="zh-CN" sz="2400" dirty="0"/>
              <a:t> to</a:t>
            </a:r>
          </a:p>
          <a:p>
            <a:pPr marL="47625" lvl="1" indent="-47625">
              <a:buNone/>
              <a:tabLst>
                <a:tab pos="341313" algn="l"/>
              </a:tabLst>
            </a:pPr>
            <a:endParaRPr lang="en-US" altLang="zh-CN" i="1" dirty="0">
              <a:solidFill>
                <a:srgbClr val="0000FF"/>
              </a:solidFill>
            </a:endParaRPr>
          </a:p>
          <a:p>
            <a:pPr marL="47625" lvl="1" indent="49213">
              <a:buNone/>
            </a:pPr>
            <a:r>
              <a:rPr lang="en-US" altLang="zh-CN" dirty="0"/>
              <a:t>There are 3 channels open at program startup: 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Calibri Light" panose="020F0302020204030204" pitchFamily="34" charset="0"/>
              </a:rPr>
              <a:t>val</a:t>
            </a:r>
            <a:r>
              <a:rPr lang="en-US" altLang="zh-CN" dirty="0">
                <a:latin typeface="Calibri Light" panose="020F0302020204030204" pitchFamily="34" charset="0"/>
              </a:rPr>
              <a:t> </a:t>
            </a:r>
            <a:r>
              <a:rPr lang="en-US" altLang="zh-CN" dirty="0" err="1">
                <a:latin typeface="Calibri Light" panose="020F0302020204030204" pitchFamily="34" charset="0"/>
              </a:rPr>
              <a:t>stdin</a:t>
            </a:r>
            <a:r>
              <a:rPr lang="en-US" altLang="zh-CN" dirty="0">
                <a:latin typeface="Calibri Light" panose="020F0302020204030204" pitchFamily="34" charset="0"/>
              </a:rPr>
              <a:t> : </a:t>
            </a:r>
            <a:r>
              <a:rPr lang="en-US" altLang="zh-CN" dirty="0" err="1">
                <a:latin typeface="Calibri Light" panose="020F0302020204030204" pitchFamily="34" charset="0"/>
              </a:rPr>
              <a:t>in_channel</a:t>
            </a:r>
            <a:endParaRPr lang="en-US" altLang="zh-CN" dirty="0">
              <a:latin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Calibri Light" panose="020F0302020204030204" pitchFamily="34" charset="0"/>
              </a:rPr>
              <a:t>val</a:t>
            </a:r>
            <a:r>
              <a:rPr lang="en-US" altLang="zh-CN" dirty="0">
                <a:latin typeface="Calibri Light" panose="020F0302020204030204" pitchFamily="34" charset="0"/>
              </a:rPr>
              <a:t> </a:t>
            </a:r>
            <a:r>
              <a:rPr lang="en-US" altLang="zh-CN" dirty="0" err="1">
                <a:latin typeface="Calibri Light" panose="020F0302020204030204" pitchFamily="34" charset="0"/>
              </a:rPr>
              <a:t>stdout</a:t>
            </a:r>
            <a:r>
              <a:rPr lang="en-US" altLang="zh-CN" dirty="0">
                <a:latin typeface="Calibri Light" panose="020F0302020204030204" pitchFamily="34" charset="0"/>
              </a:rPr>
              <a:t> : </a:t>
            </a:r>
            <a:r>
              <a:rPr lang="en-US" altLang="zh-CN" dirty="0" err="1">
                <a:latin typeface="Calibri Light" panose="020F0302020204030204" pitchFamily="34" charset="0"/>
              </a:rPr>
              <a:t>out_channel</a:t>
            </a:r>
            <a:endParaRPr lang="zh-CN" altLang="en-US" dirty="0">
              <a:latin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Calibri Light" panose="020F0302020204030204" pitchFamily="34" charset="0"/>
              </a:rPr>
              <a:t>val</a:t>
            </a:r>
            <a:r>
              <a:rPr lang="en-US" altLang="zh-CN" dirty="0">
                <a:latin typeface="Calibri Light" panose="020F0302020204030204" pitchFamily="34" charset="0"/>
              </a:rPr>
              <a:t> </a:t>
            </a:r>
            <a:r>
              <a:rPr lang="en-US" altLang="zh-CN" dirty="0" err="1">
                <a:latin typeface="Calibri Light" panose="020F0302020204030204" pitchFamily="34" charset="0"/>
              </a:rPr>
              <a:t>stderr</a:t>
            </a:r>
            <a:r>
              <a:rPr lang="en-US" altLang="zh-CN" dirty="0">
                <a:latin typeface="Calibri Light" panose="020F0302020204030204" pitchFamily="34" charset="0"/>
              </a:rPr>
              <a:t> : </a:t>
            </a:r>
            <a:r>
              <a:rPr lang="en-US" altLang="zh-CN" dirty="0" err="1">
                <a:latin typeface="Calibri Light" panose="020F0302020204030204" pitchFamily="34" charset="0"/>
              </a:rPr>
              <a:t>out_channel</a:t>
            </a:r>
            <a:endParaRPr lang="zh-CN" altLang="en-US" dirty="0">
              <a:latin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8D6F-C216-0D46-A833-1E5874EE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F1E7-B2E9-4C43-A657-783759C3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58FC6-4A6D-384E-89A5-A8BB4D49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5323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opening &amp; closing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Two functions to open an </a:t>
            </a:r>
            <a:r>
              <a:rPr lang="en-US" altLang="zh-CN" sz="2800" i="1" dirty="0">
                <a:solidFill>
                  <a:srgbClr val="C00000"/>
                </a:solidFill>
              </a:rPr>
              <a:t>output file</a:t>
            </a:r>
            <a:r>
              <a:rPr lang="en-US" altLang="zh-CN" sz="2800" dirty="0"/>
              <a:t>: </a:t>
            </a:r>
            <a:endParaRPr lang="en-US" altLang="zh-CN" dirty="0"/>
          </a:p>
          <a:p>
            <a:pPr marL="539750" lvl="1" indent="-269875"/>
            <a:r>
              <a:rPr lang="en-US" altLang="zh-CN" i="1" dirty="0" err="1">
                <a:solidFill>
                  <a:srgbClr val="0000FF"/>
                </a:solidFill>
              </a:rPr>
              <a:t>open_out</a:t>
            </a:r>
            <a:r>
              <a:rPr lang="en-US" altLang="zh-CN" dirty="0"/>
              <a:t>:  open a file for writing </a:t>
            </a:r>
            <a:r>
              <a:rPr lang="en-US" altLang="zh-CN" i="1" dirty="0">
                <a:solidFill>
                  <a:srgbClr val="C00000"/>
                </a:solidFill>
              </a:rPr>
              <a:t>text</a:t>
            </a:r>
            <a:r>
              <a:rPr lang="en-US" altLang="zh-CN" dirty="0"/>
              <a:t> data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7030A0"/>
                </a:solidFill>
              </a:rPr>
              <a:t>val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open_out</a:t>
            </a:r>
            <a:r>
              <a:rPr lang="en-US" altLang="zh-CN" dirty="0">
                <a:solidFill>
                  <a:srgbClr val="7030A0"/>
                </a:solidFill>
              </a:rPr>
              <a:t>: string -&gt; </a:t>
            </a:r>
            <a:r>
              <a:rPr lang="en-US" altLang="zh-CN" dirty="0" err="1">
                <a:solidFill>
                  <a:srgbClr val="7030A0"/>
                </a:solidFill>
              </a:rPr>
              <a:t>out_channel</a:t>
            </a:r>
            <a:endParaRPr lang="en-US" altLang="zh-CN" dirty="0">
              <a:solidFill>
                <a:srgbClr val="7030A0"/>
              </a:solidFill>
            </a:endParaRPr>
          </a:p>
          <a:p>
            <a:pPr marL="539750" lvl="1" indent="-269875"/>
            <a:r>
              <a:rPr lang="en-US" altLang="zh-CN" i="1" dirty="0" err="1">
                <a:solidFill>
                  <a:srgbClr val="0000FF"/>
                </a:solidFill>
              </a:rPr>
              <a:t>open_out_bin</a:t>
            </a:r>
            <a:r>
              <a:rPr lang="en-US" altLang="zh-CN" dirty="0"/>
              <a:t>: open a file for writing </a:t>
            </a:r>
            <a:r>
              <a:rPr lang="en-US" altLang="zh-CN" i="1" dirty="0">
                <a:solidFill>
                  <a:srgbClr val="C00000"/>
                </a:solidFill>
              </a:rPr>
              <a:t>binary</a:t>
            </a:r>
            <a:r>
              <a:rPr lang="en-US" altLang="zh-CN" dirty="0"/>
              <a:t> data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	</a:t>
            </a:r>
            <a:r>
              <a:rPr lang="en-US" altLang="zh-CN" dirty="0" err="1">
                <a:solidFill>
                  <a:srgbClr val="7030A0"/>
                </a:solidFill>
              </a:rPr>
              <a:t>val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open_out_bin</a:t>
            </a:r>
            <a:r>
              <a:rPr lang="en-US" altLang="zh-CN" dirty="0">
                <a:solidFill>
                  <a:srgbClr val="7030A0"/>
                </a:solidFill>
              </a:rPr>
              <a:t>: string -&gt; </a:t>
            </a:r>
            <a:r>
              <a:rPr lang="en-US" altLang="zh-CN" dirty="0" err="1">
                <a:solidFill>
                  <a:srgbClr val="7030A0"/>
                </a:solidFill>
              </a:rPr>
              <a:t>out_channel</a:t>
            </a:r>
            <a:endParaRPr lang="en-US" altLang="zh-CN" dirty="0"/>
          </a:p>
          <a:p>
            <a:pPr marL="0" indent="0">
              <a:buNone/>
            </a:pPr>
            <a:endParaRPr lang="en-US" altLang="zh-CN" sz="1300" dirty="0"/>
          </a:p>
          <a:p>
            <a:pPr marL="0" indent="0">
              <a:buNone/>
            </a:pPr>
            <a:r>
              <a:rPr lang="en-US" altLang="zh-CN" sz="2800" dirty="0"/>
              <a:t>Two functions to open an </a:t>
            </a:r>
            <a:r>
              <a:rPr lang="en-US" altLang="zh-CN" sz="2800" i="1" dirty="0">
                <a:solidFill>
                  <a:srgbClr val="C00000"/>
                </a:solidFill>
              </a:rPr>
              <a:t>input file</a:t>
            </a:r>
            <a:r>
              <a:rPr lang="en-US" altLang="zh-CN" sz="2800" dirty="0"/>
              <a:t>: </a:t>
            </a:r>
          </a:p>
          <a:p>
            <a:pPr marL="539750" lvl="1" indent="-269875"/>
            <a:r>
              <a:rPr lang="en-US" altLang="zh-CN" i="1" dirty="0" err="1">
                <a:solidFill>
                  <a:srgbClr val="0000FF"/>
                </a:solidFill>
              </a:rPr>
              <a:t>open_in</a:t>
            </a:r>
            <a:r>
              <a:rPr lang="en-US" altLang="zh-CN" dirty="0"/>
              <a:t>:  open a file for reading </a:t>
            </a:r>
            <a:r>
              <a:rPr lang="en-US" altLang="zh-CN" i="1" dirty="0">
                <a:solidFill>
                  <a:srgbClr val="C00000"/>
                </a:solidFill>
              </a:rPr>
              <a:t>text</a:t>
            </a:r>
            <a:r>
              <a:rPr lang="en-US" altLang="zh-CN" dirty="0"/>
              <a:t> data</a:t>
            </a:r>
          </a:p>
          <a:p>
            <a:pPr marL="857250" lvl="2" indent="0">
              <a:buNone/>
            </a:pPr>
            <a:r>
              <a:rPr lang="en-US" altLang="zh-CN" sz="2800" dirty="0" err="1">
                <a:solidFill>
                  <a:srgbClr val="7030A0"/>
                </a:solidFill>
              </a:rPr>
              <a:t>val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</a:rPr>
              <a:t>open_in</a:t>
            </a:r>
            <a:r>
              <a:rPr lang="en-US" altLang="zh-CN" sz="2800" dirty="0">
                <a:solidFill>
                  <a:srgbClr val="7030A0"/>
                </a:solidFill>
              </a:rPr>
              <a:t>: string -&gt; </a:t>
            </a:r>
            <a:r>
              <a:rPr lang="en-US" altLang="zh-CN" sz="2800" dirty="0" err="1">
                <a:solidFill>
                  <a:srgbClr val="7030A0"/>
                </a:solidFill>
              </a:rPr>
              <a:t>in_channel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539750" lvl="1" indent="-269875">
              <a:tabLst>
                <a:tab pos="539750" algn="l"/>
              </a:tabLst>
            </a:pPr>
            <a:r>
              <a:rPr lang="en-US" altLang="zh-CN" i="1" dirty="0" err="1">
                <a:solidFill>
                  <a:srgbClr val="0000FF"/>
                </a:solidFill>
              </a:rPr>
              <a:t>open_in_bin</a:t>
            </a:r>
            <a:r>
              <a:rPr lang="en-US" altLang="zh-CN" dirty="0"/>
              <a:t>: open a file for reading </a:t>
            </a:r>
            <a:r>
              <a:rPr lang="en-US" altLang="zh-CN" i="1" dirty="0">
                <a:solidFill>
                  <a:srgbClr val="C00000"/>
                </a:solidFill>
              </a:rPr>
              <a:t>binary</a:t>
            </a:r>
            <a:r>
              <a:rPr lang="en-US" altLang="zh-CN" dirty="0"/>
              <a:t> data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	</a:t>
            </a:r>
            <a:r>
              <a:rPr lang="en-US" altLang="zh-CN" dirty="0" err="1">
                <a:solidFill>
                  <a:srgbClr val="7030A0"/>
                </a:solidFill>
              </a:rPr>
              <a:t>val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open_in_bin</a:t>
            </a:r>
            <a:r>
              <a:rPr lang="en-US" altLang="zh-CN" dirty="0">
                <a:solidFill>
                  <a:srgbClr val="7030A0"/>
                </a:solidFill>
              </a:rPr>
              <a:t>: string -&gt; </a:t>
            </a:r>
            <a:r>
              <a:rPr lang="en-US" altLang="zh-CN" dirty="0" err="1">
                <a:solidFill>
                  <a:srgbClr val="7030A0"/>
                </a:solidFill>
              </a:rPr>
              <a:t>in_channel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FEAC-99CA-2448-BA66-5536426F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02798-8B4E-7A4C-B4C1-6172BD82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AE287-3FD4-FF41-BEE4-9787CFF9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708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opening &amp; closing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Two </a:t>
            </a:r>
            <a:r>
              <a:rPr lang="en-US" altLang="zh-CN" i="1" dirty="0">
                <a:solidFill>
                  <a:srgbClr val="C00000"/>
                </a:solidFill>
              </a:rPr>
              <a:t>sophisticated</a:t>
            </a:r>
            <a:r>
              <a:rPr lang="en-US" altLang="zh-CN" dirty="0"/>
              <a:t> </a:t>
            </a:r>
            <a:r>
              <a:rPr lang="en-US" altLang="zh-CN" i="1" dirty="0"/>
              <a:t>opening functions</a:t>
            </a:r>
            <a:r>
              <a:rPr lang="en-US" altLang="zh-CN" dirty="0"/>
              <a:t>, requires an argument of type </a:t>
            </a:r>
            <a:r>
              <a:rPr lang="en-US" altLang="zh-CN" sz="2800" dirty="0" err="1">
                <a:solidFill>
                  <a:srgbClr val="7030A0"/>
                </a:solidFill>
              </a:rPr>
              <a:t>open_flag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i="1" dirty="0" err="1">
                <a:solidFill>
                  <a:srgbClr val="0000FF"/>
                </a:solidFill>
              </a:rPr>
              <a:t>open_in_gen</a:t>
            </a:r>
            <a:r>
              <a:rPr lang="en-US" altLang="zh-CN" i="1" dirty="0">
                <a:solidFill>
                  <a:srgbClr val="0000FF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zh-CN" sz="2400" dirty="0" err="1">
                <a:solidFill>
                  <a:srgbClr val="7030A0"/>
                </a:solidFill>
              </a:rPr>
              <a:t>val</a:t>
            </a:r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en-US" altLang="zh-CN" sz="2400" i="1" dirty="0" err="1">
                <a:solidFill>
                  <a:srgbClr val="0000FF"/>
                </a:solidFill>
              </a:rPr>
              <a:t>open_in_gen</a:t>
            </a:r>
            <a:r>
              <a:rPr lang="en-US" altLang="zh-CN" sz="2400" dirty="0"/>
              <a:t>: </a:t>
            </a:r>
            <a:r>
              <a:rPr lang="en-US" altLang="zh-CN" sz="2400" dirty="0" err="1">
                <a:solidFill>
                  <a:srgbClr val="7030A0"/>
                </a:solidFill>
              </a:rPr>
              <a:t>open_flag</a:t>
            </a:r>
            <a:r>
              <a:rPr lang="en-US" altLang="zh-CN" sz="2400" dirty="0">
                <a:solidFill>
                  <a:srgbClr val="7030A0"/>
                </a:solidFill>
              </a:rPr>
              <a:t> list -&gt; </a:t>
            </a:r>
            <a:r>
              <a:rPr lang="en-US" altLang="zh-CN" sz="2400" dirty="0" err="1">
                <a:solidFill>
                  <a:srgbClr val="7030A0"/>
                </a:solidFill>
              </a:rPr>
              <a:t>int</a:t>
            </a:r>
            <a:r>
              <a:rPr lang="en-US" altLang="zh-CN" sz="2400" dirty="0">
                <a:solidFill>
                  <a:srgbClr val="7030A0"/>
                </a:solidFill>
              </a:rPr>
              <a:t> -&gt;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string -&gt; </a:t>
            </a:r>
            <a:r>
              <a:rPr lang="en-US" altLang="zh-CN" sz="2400" dirty="0" err="1">
                <a:solidFill>
                  <a:srgbClr val="7030A0"/>
                </a:solidFill>
              </a:rPr>
              <a:t>in_channel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CN" i="1" dirty="0" err="1">
                <a:solidFill>
                  <a:srgbClr val="0000FF"/>
                </a:solidFill>
              </a:rPr>
              <a:t>open_out_gen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sz="2400" dirty="0" err="1">
                <a:solidFill>
                  <a:srgbClr val="7030A0"/>
                </a:solidFill>
              </a:rPr>
              <a:t>val</a:t>
            </a:r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en-US" altLang="zh-CN" sz="2400" i="1" dirty="0" err="1">
                <a:solidFill>
                  <a:srgbClr val="0000FF"/>
                </a:solidFill>
              </a:rPr>
              <a:t>open_out_gen</a:t>
            </a:r>
            <a:r>
              <a:rPr lang="en-US" altLang="zh-CN" sz="2400" dirty="0"/>
              <a:t>: </a:t>
            </a:r>
            <a:r>
              <a:rPr lang="en-US" altLang="zh-CN" sz="2400" dirty="0" err="1">
                <a:solidFill>
                  <a:srgbClr val="7030A0"/>
                </a:solidFill>
              </a:rPr>
              <a:t>open_flag</a:t>
            </a:r>
            <a:r>
              <a:rPr lang="en-US" altLang="zh-CN" sz="2400" dirty="0">
                <a:solidFill>
                  <a:srgbClr val="7030A0"/>
                </a:solidFill>
              </a:rPr>
              <a:t> list -&gt; </a:t>
            </a:r>
            <a:r>
              <a:rPr lang="en-US" altLang="zh-CN" sz="2400" dirty="0" err="1">
                <a:solidFill>
                  <a:srgbClr val="7030A0"/>
                </a:solidFill>
              </a:rPr>
              <a:t>int</a:t>
            </a:r>
            <a:r>
              <a:rPr lang="en-US" altLang="zh-CN" sz="2400" dirty="0">
                <a:solidFill>
                  <a:srgbClr val="7030A0"/>
                </a:solidFill>
              </a:rPr>
              <a:t> -&gt;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string -&gt; </a:t>
            </a:r>
            <a:r>
              <a:rPr lang="en-US" altLang="zh-CN" sz="2400" dirty="0" err="1">
                <a:solidFill>
                  <a:srgbClr val="7030A0"/>
                </a:solidFill>
              </a:rPr>
              <a:t>out_channel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type </a:t>
            </a:r>
            <a:r>
              <a:rPr lang="en-US" altLang="zh-CN" sz="2800" dirty="0" err="1">
                <a:solidFill>
                  <a:srgbClr val="7030A0"/>
                </a:solidFill>
              </a:rPr>
              <a:t>open_flag</a:t>
            </a:r>
            <a:r>
              <a:rPr lang="en-US" altLang="zh-CN" sz="2800" dirty="0">
                <a:solidFill>
                  <a:srgbClr val="7030A0"/>
                </a:solidFill>
              </a:rPr>
              <a:t> =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	</a:t>
            </a:r>
            <a:r>
              <a:rPr lang="en-US" altLang="zh-CN" sz="2800" dirty="0" err="1">
                <a:solidFill>
                  <a:srgbClr val="7030A0"/>
                </a:solidFill>
              </a:rPr>
              <a:t>Open_rdonly</a:t>
            </a:r>
            <a:r>
              <a:rPr lang="en-US" altLang="zh-CN" sz="2800" dirty="0">
                <a:solidFill>
                  <a:srgbClr val="7030A0"/>
                </a:solidFill>
              </a:rPr>
              <a:t> | </a:t>
            </a:r>
            <a:r>
              <a:rPr lang="en-US" altLang="zh-CN" sz="2800" dirty="0" err="1">
                <a:solidFill>
                  <a:srgbClr val="7030A0"/>
                </a:solidFill>
              </a:rPr>
              <a:t>Open_wronly</a:t>
            </a:r>
            <a:r>
              <a:rPr lang="en-US" altLang="zh-CN" sz="2800" dirty="0">
                <a:solidFill>
                  <a:srgbClr val="7030A0"/>
                </a:solidFill>
              </a:rPr>
              <a:t> | </a:t>
            </a:r>
            <a:r>
              <a:rPr lang="en-US" altLang="zh-CN" sz="2800" dirty="0" err="1">
                <a:solidFill>
                  <a:srgbClr val="7030A0"/>
                </a:solidFill>
              </a:rPr>
              <a:t>Open_append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7030A0"/>
                </a:solidFill>
              </a:rPr>
              <a:t>        | </a:t>
            </a:r>
            <a:r>
              <a:rPr lang="en-US" altLang="zh-CN" sz="2800" dirty="0" err="1">
                <a:solidFill>
                  <a:srgbClr val="7030A0"/>
                </a:solidFill>
              </a:rPr>
              <a:t>Open_creat</a:t>
            </a:r>
            <a:r>
              <a:rPr lang="en-US" altLang="zh-CN" sz="2800" dirty="0">
                <a:solidFill>
                  <a:srgbClr val="7030A0"/>
                </a:solidFill>
              </a:rPr>
              <a:t> | Open_ </a:t>
            </a:r>
            <a:r>
              <a:rPr lang="en-US" altLang="zh-CN" sz="2800" dirty="0" err="1">
                <a:solidFill>
                  <a:srgbClr val="7030A0"/>
                </a:solidFill>
              </a:rPr>
              <a:t>trunc</a:t>
            </a:r>
            <a:r>
              <a:rPr lang="en-US" altLang="zh-CN" sz="2800" dirty="0">
                <a:solidFill>
                  <a:srgbClr val="7030A0"/>
                </a:solidFill>
              </a:rPr>
              <a:t> | </a:t>
            </a:r>
            <a:r>
              <a:rPr lang="en-US" altLang="zh-CN" sz="2800" dirty="0" err="1">
                <a:solidFill>
                  <a:srgbClr val="7030A0"/>
                </a:solidFill>
              </a:rPr>
              <a:t>Open_excl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7030A0"/>
                </a:solidFill>
              </a:rPr>
              <a:t>        | </a:t>
            </a:r>
            <a:r>
              <a:rPr lang="en-US" altLang="zh-CN" sz="2800" dirty="0" err="1">
                <a:solidFill>
                  <a:srgbClr val="7030A0"/>
                </a:solidFill>
              </a:rPr>
              <a:t>Open_binary</a:t>
            </a:r>
            <a:r>
              <a:rPr lang="en-US" altLang="zh-CN" sz="2800" dirty="0">
                <a:solidFill>
                  <a:srgbClr val="7030A0"/>
                </a:solidFill>
              </a:rPr>
              <a:t> | </a:t>
            </a:r>
            <a:r>
              <a:rPr lang="en-US" altLang="zh-CN" sz="2800" dirty="0" err="1">
                <a:solidFill>
                  <a:srgbClr val="7030A0"/>
                </a:solidFill>
              </a:rPr>
              <a:t>Open_text</a:t>
            </a:r>
            <a:r>
              <a:rPr lang="en-US" altLang="zh-CN" sz="2800" dirty="0">
                <a:solidFill>
                  <a:srgbClr val="7030A0"/>
                </a:solidFill>
              </a:rPr>
              <a:t> | </a:t>
            </a:r>
            <a:r>
              <a:rPr lang="en-US" altLang="zh-CN" sz="2800" dirty="0" err="1">
                <a:solidFill>
                  <a:srgbClr val="7030A0"/>
                </a:solidFill>
              </a:rPr>
              <a:t>Open_nonblock</a:t>
            </a:r>
            <a:endParaRPr lang="zh-CN" alt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2449-FD1A-5746-838B-ED3C756D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3D82-9266-DD4E-8046-9F82ABBC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EE81-23AC-994E-92DC-755459D0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Top Level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271" y="1185376"/>
            <a:ext cx="8568952" cy="5544616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en-US" altLang="zh-CN" sz="2800" dirty="0"/>
              <a:t>The mode of interacting with the top level is 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       </a:t>
            </a:r>
            <a:r>
              <a:rPr lang="en-US" altLang="zh-CN" sz="3600" i="1" dirty="0">
                <a:solidFill>
                  <a:srgbClr val="0000FF"/>
                </a:solidFill>
              </a:rPr>
              <a:t>typing in a series of expressions</a:t>
            </a:r>
            <a:r>
              <a:rPr lang="en-US" altLang="zh-CN" sz="3600" dirty="0"/>
              <a:t>;  </a:t>
            </a:r>
            <a:endParaRPr lang="en-US" altLang="zh-CN" sz="2800" dirty="0"/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endParaRPr lang="en-US" altLang="zh-CN" sz="1100" dirty="0"/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en-US" altLang="zh-CN" sz="2800" dirty="0" err="1"/>
              <a:t>Ocaml</a:t>
            </a:r>
            <a:r>
              <a:rPr lang="en-US" altLang="zh-CN" sz="2800" dirty="0"/>
              <a:t> 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CN" sz="3200" i="1" dirty="0">
                <a:solidFill>
                  <a:srgbClr val="C00000"/>
                </a:solidFill>
              </a:rPr>
              <a:t>evaluates</a:t>
            </a:r>
            <a:r>
              <a:rPr lang="en-US" altLang="zh-CN" sz="3200" i="1" dirty="0"/>
              <a:t> them </a:t>
            </a:r>
            <a:r>
              <a:rPr lang="en-US" altLang="zh-CN" sz="3200" dirty="0"/>
              <a:t>as they are typed, and 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CN" sz="3200" i="1" dirty="0">
                <a:solidFill>
                  <a:srgbClr val="C00000"/>
                </a:solidFill>
              </a:rPr>
              <a:t>displays</a:t>
            </a:r>
            <a:r>
              <a:rPr lang="en-US" altLang="zh-CN" sz="3200" i="1" dirty="0"/>
              <a:t> the results </a:t>
            </a:r>
            <a:r>
              <a:rPr lang="en-US" altLang="zh-CN" sz="3200" dirty="0"/>
              <a:t>(and their types).  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en-US" altLang="zh-CN" sz="2800" dirty="0"/>
              <a:t>In the interaction , </a:t>
            </a:r>
          </a:p>
          <a:p>
            <a:pPr marL="457200" lvl="1" indent="-276225">
              <a:lnSpc>
                <a:spcPct val="95000"/>
              </a:lnSpc>
            </a:pPr>
            <a:r>
              <a:rPr lang="en-US" altLang="zh-CN" dirty="0"/>
              <a:t>lines beginning with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#</a:t>
            </a:r>
            <a:r>
              <a:rPr lang="en-US" altLang="zh-CN" b="1" dirty="0"/>
              <a:t> </a:t>
            </a:r>
            <a:r>
              <a:rPr lang="en-US" altLang="zh-CN" dirty="0"/>
              <a:t>are inputs</a:t>
            </a:r>
          </a:p>
          <a:p>
            <a:pPr marL="457200" lvl="1" indent="-276225">
              <a:lnSpc>
                <a:spcPct val="95000"/>
              </a:lnSpc>
            </a:pPr>
            <a:r>
              <a:rPr lang="en-US" altLang="zh-CN" dirty="0"/>
              <a:t>lines beginning with </a:t>
            </a:r>
            <a:r>
              <a:rPr lang="en-US" altLang="zh-CN" b="1" dirty="0">
                <a:solidFill>
                  <a:srgbClr val="0000FF"/>
                </a:solidFill>
              </a:rPr>
              <a:t>-</a:t>
            </a:r>
            <a:r>
              <a:rPr lang="en-US" altLang="zh-CN" dirty="0"/>
              <a:t> are the system’s responses. </a:t>
            </a:r>
          </a:p>
          <a:p>
            <a:pPr marL="457200" lvl="1" indent="-276225">
              <a:lnSpc>
                <a:spcPct val="95000"/>
              </a:lnSpc>
            </a:pPr>
            <a:endParaRPr lang="en-US" altLang="zh-CN" sz="800" dirty="0"/>
          </a:p>
          <a:p>
            <a:pPr marL="180975" lvl="1" indent="0">
              <a:lnSpc>
                <a:spcPct val="95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Note </a:t>
            </a:r>
            <a:r>
              <a:rPr lang="en-US" altLang="zh-CN" sz="2400" dirty="0"/>
              <a:t>that inputs </a:t>
            </a:r>
            <a:r>
              <a:rPr lang="en-US" altLang="zh-CN" dirty="0">
                <a:solidFill>
                  <a:srgbClr val="C00000"/>
                </a:solidFill>
              </a:rPr>
              <a:t>are always terminated</a:t>
            </a:r>
            <a:r>
              <a:rPr lang="en-US" altLang="zh-CN" sz="2400" dirty="0">
                <a:solidFill>
                  <a:srgbClr val="C00000"/>
                </a:solidFill>
              </a:rPr>
              <a:t>  </a:t>
            </a:r>
            <a:r>
              <a:rPr lang="en-US" altLang="zh-CN" sz="2400" dirty="0"/>
              <a:t>by a</a:t>
            </a:r>
          </a:p>
          <a:p>
            <a:pPr marL="57150" indent="-276225" algn="ctr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b="1" dirty="0"/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double semicolon ;;</a:t>
            </a:r>
            <a:endParaRPr lang="zh-CN" altLang="en-US" sz="2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5043-3654-0A44-8320-AED590C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601CF-24EE-E745-AD2F-70F26A84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24128-9006-BB46-AC33-81EE1110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208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opening &amp; closing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Functions to </a:t>
            </a:r>
            <a:r>
              <a:rPr lang="en-US" altLang="zh-CN" i="1" dirty="0"/>
              <a:t>close the channel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i="1" dirty="0" err="1">
                <a:solidFill>
                  <a:srgbClr val="0000FF"/>
                </a:solidFill>
              </a:rPr>
              <a:t>close_in</a:t>
            </a:r>
            <a:r>
              <a:rPr lang="en-US" altLang="zh-CN" dirty="0"/>
              <a:t>:</a:t>
            </a:r>
          </a:p>
          <a:p>
            <a:pPr marL="857250" lvl="2" indent="0">
              <a:buNone/>
            </a:pPr>
            <a:r>
              <a:rPr lang="en-US" altLang="zh-CN" sz="2800" dirty="0" err="1">
                <a:solidFill>
                  <a:srgbClr val="7030A0"/>
                </a:solidFill>
              </a:rPr>
              <a:t>val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close_in</a:t>
            </a:r>
            <a:r>
              <a:rPr lang="en-US" altLang="zh-CN" sz="2800" dirty="0">
                <a:solidFill>
                  <a:srgbClr val="7030A0"/>
                </a:solidFill>
              </a:rPr>
              <a:t>: </a:t>
            </a:r>
            <a:r>
              <a:rPr lang="en-US" altLang="zh-CN" sz="2800" dirty="0" err="1">
                <a:solidFill>
                  <a:srgbClr val="7030A0"/>
                </a:solidFill>
              </a:rPr>
              <a:t>out_channel</a:t>
            </a:r>
            <a:r>
              <a:rPr lang="en-US" altLang="zh-CN" sz="2800" dirty="0">
                <a:solidFill>
                  <a:srgbClr val="7030A0"/>
                </a:solidFill>
              </a:rPr>
              <a:t> -&gt; unit</a:t>
            </a:r>
          </a:p>
          <a:p>
            <a:pPr lvl="1"/>
            <a:r>
              <a:rPr lang="en-US" altLang="zh-CN" i="1" dirty="0" err="1">
                <a:solidFill>
                  <a:srgbClr val="0000FF"/>
                </a:solidFill>
              </a:rPr>
              <a:t>close_out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	</a:t>
            </a:r>
            <a:r>
              <a:rPr lang="en-US" altLang="zh-CN" dirty="0" err="1">
                <a:solidFill>
                  <a:srgbClr val="7030A0"/>
                </a:solidFill>
              </a:rPr>
              <a:t>val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002060"/>
                </a:solidFill>
              </a:rPr>
              <a:t>close_out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: </a:t>
            </a:r>
            <a:r>
              <a:rPr lang="en-US" altLang="zh-CN" dirty="0" err="1">
                <a:solidFill>
                  <a:srgbClr val="7030A0"/>
                </a:solidFill>
              </a:rPr>
              <a:t>out_channel</a:t>
            </a:r>
            <a:r>
              <a:rPr lang="en-US" altLang="zh-CN" dirty="0">
                <a:solidFill>
                  <a:srgbClr val="7030A0"/>
                </a:solidFill>
              </a:rPr>
              <a:t> -&gt; unit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pPr marL="57150" indent="0">
              <a:buNone/>
            </a:pPr>
            <a:r>
              <a:rPr lang="en-US" altLang="zh-CN" dirty="0"/>
              <a:t>If you forget to close a file. The </a:t>
            </a:r>
            <a:r>
              <a:rPr lang="en-US" altLang="zh-CN" i="1" dirty="0"/>
              <a:t>garbage collector </a:t>
            </a:r>
            <a:r>
              <a:rPr lang="en-US" altLang="zh-CN" dirty="0"/>
              <a:t>will eventually close it for you.</a:t>
            </a:r>
          </a:p>
          <a:p>
            <a:pPr marL="57150" indent="0">
              <a:buNone/>
            </a:pPr>
            <a:r>
              <a:rPr lang="en-US" altLang="zh-CN" dirty="0"/>
              <a:t>However, a good practice is to close the channel manually once you are done with it.</a:t>
            </a:r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16EC-8425-754D-9A14-B782C9E4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ADB81-B2E5-C149-8114-B847150C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EC6B-2B29-2144-A451-E134BD44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5148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02719" cy="862723"/>
          </a:xfrm>
        </p:spPr>
        <p:txBody>
          <a:bodyPr/>
          <a:lstStyle/>
          <a:p>
            <a:r>
              <a:rPr lang="en-US" altLang="zh-CN" sz="4000" dirty="0"/>
              <a:t>Writing/reading values on a 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52565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800" dirty="0" err="1">
                <a:solidFill>
                  <a:srgbClr val="7030A0"/>
                </a:solidFill>
              </a:rPr>
              <a:t>val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output_char</a:t>
            </a:r>
            <a:r>
              <a:rPr lang="en-US" altLang="zh-CN" sz="2800" dirty="0">
                <a:solidFill>
                  <a:srgbClr val="7030A0"/>
                </a:solidFill>
              </a:rPr>
              <a:t>: </a:t>
            </a:r>
            <a:r>
              <a:rPr lang="en-US" altLang="zh-CN" sz="2800" dirty="0" err="1">
                <a:solidFill>
                  <a:srgbClr val="7030A0"/>
                </a:solidFill>
              </a:rPr>
              <a:t>out_channel</a:t>
            </a:r>
            <a:r>
              <a:rPr lang="en-US" altLang="zh-CN" sz="2800" dirty="0">
                <a:solidFill>
                  <a:srgbClr val="7030A0"/>
                </a:solidFill>
              </a:rPr>
              <a:t> -&gt; char -&gt; unit </a:t>
            </a:r>
            <a:r>
              <a:rPr lang="en-US" altLang="zh-CN" sz="2800" dirty="0"/>
              <a:t>(write a </a:t>
            </a:r>
            <a:r>
              <a:rPr lang="en-US" altLang="zh-CN" sz="2800" i="1" dirty="0">
                <a:solidFill>
                  <a:srgbClr val="0000FF"/>
                </a:solidFill>
              </a:rPr>
              <a:t>single character</a:t>
            </a:r>
            <a:r>
              <a:rPr lang="en-US" altLang="zh-CN" sz="2800" dirty="0"/>
              <a:t>)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7030A0"/>
                </a:solidFill>
              </a:rPr>
              <a:t>val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output_string</a:t>
            </a:r>
            <a:r>
              <a:rPr lang="en-US" altLang="zh-CN" sz="2800" dirty="0">
                <a:solidFill>
                  <a:srgbClr val="7030A0"/>
                </a:solidFill>
              </a:rPr>
              <a:t>: </a:t>
            </a:r>
            <a:r>
              <a:rPr lang="en-US" altLang="zh-CN" sz="2800" dirty="0" err="1">
                <a:solidFill>
                  <a:srgbClr val="7030A0"/>
                </a:solidFill>
              </a:rPr>
              <a:t>out_channel</a:t>
            </a:r>
            <a:r>
              <a:rPr lang="en-US" altLang="zh-CN" sz="2800" dirty="0">
                <a:solidFill>
                  <a:srgbClr val="7030A0"/>
                </a:solidFill>
              </a:rPr>
              <a:t> -&gt; string -&gt; unit </a:t>
            </a:r>
            <a:r>
              <a:rPr lang="en-US" altLang="zh-CN" sz="2800" dirty="0"/>
              <a:t>(write </a:t>
            </a:r>
            <a:r>
              <a:rPr lang="en-US" altLang="zh-CN" sz="2800" i="1" dirty="0">
                <a:solidFill>
                  <a:srgbClr val="0000FF"/>
                </a:solidFill>
              </a:rPr>
              <a:t>all the characters in a string</a:t>
            </a:r>
            <a:r>
              <a:rPr lang="en-US" altLang="zh-CN" sz="2800" dirty="0"/>
              <a:t>)</a:t>
            </a:r>
            <a:endParaRPr lang="zh-CN" altLang="en-US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7030A0"/>
                </a:solidFill>
              </a:rPr>
              <a:t>val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output </a:t>
            </a:r>
            <a:r>
              <a:rPr lang="en-US" altLang="zh-CN" sz="2800" dirty="0">
                <a:solidFill>
                  <a:srgbClr val="7030A0"/>
                </a:solidFill>
              </a:rPr>
              <a:t>: </a:t>
            </a:r>
            <a:r>
              <a:rPr lang="en-US" altLang="zh-CN" sz="2800" dirty="0" err="1">
                <a:solidFill>
                  <a:srgbClr val="7030A0"/>
                </a:solidFill>
              </a:rPr>
              <a:t>out_channel</a:t>
            </a:r>
            <a:r>
              <a:rPr lang="en-US" altLang="zh-CN" sz="2800" dirty="0">
                <a:solidFill>
                  <a:srgbClr val="7030A0"/>
                </a:solidFill>
              </a:rPr>
              <a:t> -&gt; string -&gt; </a:t>
            </a:r>
            <a:r>
              <a:rPr lang="en-US" altLang="zh-CN" sz="2800" dirty="0" err="1">
                <a:solidFill>
                  <a:srgbClr val="7030A0"/>
                </a:solidFill>
              </a:rPr>
              <a:t>int</a:t>
            </a:r>
            <a:r>
              <a:rPr lang="en-US" altLang="zh-CN" sz="2800" dirty="0">
                <a:solidFill>
                  <a:srgbClr val="7030A0"/>
                </a:solidFill>
              </a:rPr>
              <a:t> -&gt; </a:t>
            </a:r>
            <a:r>
              <a:rPr lang="en-US" altLang="zh-CN" sz="2800" dirty="0" err="1">
                <a:solidFill>
                  <a:srgbClr val="7030A0"/>
                </a:solidFill>
              </a:rPr>
              <a:t>int</a:t>
            </a:r>
            <a:r>
              <a:rPr lang="en-US" altLang="zh-CN" sz="2800" dirty="0">
                <a:solidFill>
                  <a:srgbClr val="7030A0"/>
                </a:solidFill>
              </a:rPr>
              <a:t> -&gt; unit </a:t>
            </a:r>
            <a:r>
              <a:rPr lang="en-US" altLang="zh-CN" sz="2800" dirty="0"/>
              <a:t>(write </a:t>
            </a:r>
            <a:r>
              <a:rPr lang="en-US" altLang="zh-CN" sz="2800" i="1" dirty="0">
                <a:solidFill>
                  <a:srgbClr val="0000FF"/>
                </a:solidFill>
              </a:rPr>
              <a:t>part of a string</a:t>
            </a:r>
            <a:r>
              <a:rPr lang="en-US" altLang="zh-CN" sz="2800" dirty="0"/>
              <a:t>, offset and length)</a:t>
            </a:r>
            <a:endParaRPr lang="zh-CN" altLang="en-US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sz="15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7030A0"/>
                </a:solidFill>
              </a:rPr>
              <a:t>val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input_char</a:t>
            </a:r>
            <a:r>
              <a:rPr lang="en-US" altLang="zh-CN" sz="2800" dirty="0">
                <a:solidFill>
                  <a:srgbClr val="7030A0"/>
                </a:solidFill>
              </a:rPr>
              <a:t>: </a:t>
            </a:r>
            <a:r>
              <a:rPr lang="en-US" altLang="zh-CN" sz="2800" dirty="0" err="1">
                <a:solidFill>
                  <a:srgbClr val="7030A0"/>
                </a:solidFill>
              </a:rPr>
              <a:t>in_channel</a:t>
            </a:r>
            <a:r>
              <a:rPr lang="en-US" altLang="zh-CN" sz="2800" dirty="0">
                <a:solidFill>
                  <a:srgbClr val="7030A0"/>
                </a:solidFill>
              </a:rPr>
              <a:t> -&gt; char  </a:t>
            </a:r>
            <a:r>
              <a:rPr lang="en-US" altLang="zh-CN" sz="2800" dirty="0"/>
              <a:t>(read a single character)</a:t>
            </a: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7030A0"/>
                </a:solidFill>
              </a:rPr>
              <a:t>val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input_line</a:t>
            </a:r>
            <a:r>
              <a:rPr lang="en-US" altLang="zh-CN" sz="2800" dirty="0">
                <a:solidFill>
                  <a:srgbClr val="7030A0"/>
                </a:solidFill>
              </a:rPr>
              <a:t>: </a:t>
            </a:r>
            <a:r>
              <a:rPr lang="en-US" altLang="zh-CN" sz="2800" dirty="0" err="1">
                <a:solidFill>
                  <a:srgbClr val="7030A0"/>
                </a:solidFill>
              </a:rPr>
              <a:t>in_channel</a:t>
            </a:r>
            <a:r>
              <a:rPr lang="en-US" altLang="zh-CN" sz="2800" dirty="0">
                <a:solidFill>
                  <a:srgbClr val="7030A0"/>
                </a:solidFill>
              </a:rPr>
              <a:t> -&gt; string </a:t>
            </a:r>
            <a:r>
              <a:rPr lang="en-US" altLang="zh-CN" sz="2800" dirty="0"/>
              <a:t>(read an entire line)</a:t>
            </a:r>
            <a:endParaRPr lang="zh-CN" altLang="en-US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7030A0"/>
                </a:solidFill>
              </a:rPr>
              <a:t>val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input </a:t>
            </a:r>
            <a:r>
              <a:rPr lang="en-US" altLang="zh-CN" sz="2800" dirty="0">
                <a:solidFill>
                  <a:srgbClr val="7030A0"/>
                </a:solidFill>
              </a:rPr>
              <a:t>: </a:t>
            </a:r>
            <a:r>
              <a:rPr lang="en-US" altLang="zh-CN" sz="2800" dirty="0" err="1">
                <a:solidFill>
                  <a:srgbClr val="7030A0"/>
                </a:solidFill>
              </a:rPr>
              <a:t>in_channel</a:t>
            </a:r>
            <a:r>
              <a:rPr lang="en-US" altLang="zh-CN" sz="2800" dirty="0">
                <a:solidFill>
                  <a:srgbClr val="7030A0"/>
                </a:solidFill>
              </a:rPr>
              <a:t> -&gt; string -&gt; </a:t>
            </a:r>
            <a:r>
              <a:rPr lang="en-US" altLang="zh-CN" sz="2800" dirty="0" err="1">
                <a:solidFill>
                  <a:srgbClr val="7030A0"/>
                </a:solidFill>
              </a:rPr>
              <a:t>int</a:t>
            </a:r>
            <a:r>
              <a:rPr lang="en-US" altLang="zh-CN" sz="2800" dirty="0">
                <a:solidFill>
                  <a:srgbClr val="7030A0"/>
                </a:solidFill>
              </a:rPr>
              <a:t> -&gt; </a:t>
            </a:r>
            <a:r>
              <a:rPr lang="en-US" altLang="zh-CN" sz="2800" dirty="0" err="1">
                <a:solidFill>
                  <a:srgbClr val="7030A0"/>
                </a:solidFill>
              </a:rPr>
              <a:t>int</a:t>
            </a:r>
            <a:r>
              <a:rPr lang="en-US" altLang="zh-CN" sz="2800" dirty="0">
                <a:solidFill>
                  <a:srgbClr val="7030A0"/>
                </a:solidFill>
              </a:rPr>
              <a:t> -&gt; </a:t>
            </a:r>
            <a:r>
              <a:rPr lang="en-US" altLang="zh-CN" sz="2800" dirty="0" err="1">
                <a:solidFill>
                  <a:srgbClr val="7030A0"/>
                </a:solidFill>
              </a:rPr>
              <a:t>int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/>
              <a:t>(raise the </a:t>
            </a:r>
            <a:r>
              <a:rPr lang="en-US" altLang="zh-CN" sz="2800" i="1" dirty="0">
                <a:solidFill>
                  <a:srgbClr val="C00000"/>
                </a:solidFill>
              </a:rPr>
              <a:t>exception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00FF"/>
                </a:solidFill>
              </a:rPr>
              <a:t>End_of_file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/>
              <a:t>if the end of the file is reached before the entire value could be read)</a:t>
            </a:r>
            <a:endParaRPr lang="zh-CN" altLang="en-US" sz="2800" dirty="0"/>
          </a:p>
          <a:p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9B21C-2939-2948-89D0-F54D220C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297A-0633-5740-A8EC-9A5D569B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3C385-956E-F04B-948D-DA59BF20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91109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02719" cy="862723"/>
          </a:xfrm>
        </p:spPr>
        <p:txBody>
          <a:bodyPr/>
          <a:lstStyle/>
          <a:p>
            <a:r>
              <a:rPr lang="en-US" altLang="zh-CN" sz="4000" dirty="0"/>
              <a:t>Writing/reading values on a 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69516"/>
            <a:ext cx="8435280" cy="5788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000" dirty="0"/>
              <a:t>Functions for </a:t>
            </a:r>
            <a:r>
              <a:rPr lang="en-US" altLang="zh-CN" sz="3000" i="1" dirty="0"/>
              <a:t>passing arbitrary </a:t>
            </a:r>
            <a:r>
              <a:rPr lang="en-US" altLang="zh-CN" sz="3000" i="1" dirty="0" err="1"/>
              <a:t>OCaml</a:t>
            </a:r>
            <a:r>
              <a:rPr lang="en-US" altLang="zh-CN" sz="3000" i="1" dirty="0"/>
              <a:t> values on a channel </a:t>
            </a:r>
            <a:r>
              <a:rPr lang="en-US" altLang="zh-CN" sz="3000" dirty="0"/>
              <a:t>opened </a:t>
            </a:r>
            <a:r>
              <a:rPr lang="en-US" altLang="zh-CN" sz="3000" i="1" dirty="0">
                <a:solidFill>
                  <a:srgbClr val="0000FF"/>
                </a:solidFill>
              </a:rPr>
              <a:t>in binary mode</a:t>
            </a:r>
            <a:r>
              <a:rPr lang="en-US" altLang="zh-CN" sz="3000" dirty="0"/>
              <a:t>: </a:t>
            </a:r>
          </a:p>
          <a:p>
            <a:pPr marL="712788" lvl="1" indent="-355600"/>
            <a:r>
              <a:rPr lang="en-US" altLang="zh-CN" sz="2400" dirty="0"/>
              <a:t>Read/write a single byte value</a:t>
            </a:r>
          </a:p>
          <a:p>
            <a:pPr marL="400050" lvl="1" indent="0">
              <a:buNone/>
            </a:pPr>
            <a:r>
              <a:rPr lang="en-US" altLang="zh-CN" sz="2400" dirty="0" err="1">
                <a:solidFill>
                  <a:srgbClr val="7030A0"/>
                </a:solidFill>
              </a:rPr>
              <a:t>val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err="1">
                <a:solidFill>
                  <a:srgbClr val="002060"/>
                </a:solidFill>
              </a:rPr>
              <a:t>output_byte</a:t>
            </a:r>
            <a:r>
              <a:rPr lang="en-US" altLang="zh-CN" sz="2400" dirty="0">
                <a:solidFill>
                  <a:srgbClr val="7030A0"/>
                </a:solidFill>
              </a:rPr>
              <a:t>: </a:t>
            </a:r>
            <a:r>
              <a:rPr lang="en-US" altLang="zh-CN" sz="2400" dirty="0" err="1">
                <a:solidFill>
                  <a:srgbClr val="7030A0"/>
                </a:solidFill>
              </a:rPr>
              <a:t>out_channel</a:t>
            </a:r>
            <a:r>
              <a:rPr lang="en-US" altLang="zh-CN" sz="2400" dirty="0">
                <a:solidFill>
                  <a:srgbClr val="7030A0"/>
                </a:solidFill>
              </a:rPr>
              <a:t> -&gt; </a:t>
            </a:r>
            <a:r>
              <a:rPr lang="en-US" altLang="zh-CN" sz="2400" dirty="0" err="1">
                <a:solidFill>
                  <a:srgbClr val="7030A0"/>
                </a:solidFill>
              </a:rPr>
              <a:t>int</a:t>
            </a:r>
            <a:r>
              <a:rPr lang="en-US" altLang="zh-CN" sz="2400" dirty="0">
                <a:solidFill>
                  <a:srgbClr val="7030A0"/>
                </a:solidFill>
              </a:rPr>
              <a:t> -&gt; unit </a:t>
            </a:r>
          </a:p>
          <a:p>
            <a:pPr marL="400050" lvl="1" indent="0">
              <a:buNone/>
            </a:pPr>
            <a:r>
              <a:rPr lang="en-US" altLang="zh-CN" sz="2400" dirty="0" err="1">
                <a:solidFill>
                  <a:srgbClr val="7030A0"/>
                </a:solidFill>
              </a:rPr>
              <a:t>val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err="1">
                <a:solidFill>
                  <a:srgbClr val="002060"/>
                </a:solidFill>
              </a:rPr>
              <a:t>input_byte</a:t>
            </a:r>
            <a:r>
              <a:rPr lang="en-US" altLang="zh-CN" sz="2400" dirty="0">
                <a:solidFill>
                  <a:srgbClr val="7030A0"/>
                </a:solidFill>
              </a:rPr>
              <a:t>: </a:t>
            </a:r>
            <a:r>
              <a:rPr lang="en-US" altLang="zh-CN" sz="2400" dirty="0" err="1">
                <a:solidFill>
                  <a:srgbClr val="7030A0"/>
                </a:solidFill>
              </a:rPr>
              <a:t>in_channel</a:t>
            </a:r>
            <a:r>
              <a:rPr lang="en-US" altLang="zh-CN" sz="2400" dirty="0">
                <a:solidFill>
                  <a:srgbClr val="7030A0"/>
                </a:solidFill>
              </a:rPr>
              <a:t> -&gt; </a:t>
            </a:r>
            <a:r>
              <a:rPr lang="en-US" altLang="zh-CN" sz="2400" dirty="0" err="1">
                <a:solidFill>
                  <a:srgbClr val="7030A0"/>
                </a:solidFill>
              </a:rPr>
              <a:t>int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 indent="-342900"/>
            <a:endParaRPr lang="en-US" altLang="zh-CN" sz="2400" dirty="0"/>
          </a:p>
          <a:p>
            <a:pPr marL="712788" lvl="1" indent="-355600"/>
            <a:r>
              <a:rPr lang="en-US" altLang="zh-CN" sz="2400" dirty="0"/>
              <a:t>Read/write a single integer value</a:t>
            </a:r>
          </a:p>
          <a:p>
            <a:pPr marL="400050" lvl="1" indent="0">
              <a:buNone/>
            </a:pPr>
            <a:r>
              <a:rPr lang="en-US" altLang="zh-CN" sz="2400" dirty="0" err="1">
                <a:solidFill>
                  <a:srgbClr val="7030A0"/>
                </a:solidFill>
              </a:rPr>
              <a:t>val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err="1">
                <a:solidFill>
                  <a:srgbClr val="002060"/>
                </a:solidFill>
              </a:rPr>
              <a:t>output_binary_int</a:t>
            </a:r>
            <a:r>
              <a:rPr lang="en-US" altLang="zh-CN" sz="2400" dirty="0">
                <a:solidFill>
                  <a:srgbClr val="7030A0"/>
                </a:solidFill>
              </a:rPr>
              <a:t>: </a:t>
            </a:r>
            <a:r>
              <a:rPr lang="en-US" altLang="zh-CN" sz="2400" dirty="0" err="1">
                <a:solidFill>
                  <a:srgbClr val="7030A0"/>
                </a:solidFill>
              </a:rPr>
              <a:t>out_channel</a:t>
            </a:r>
            <a:r>
              <a:rPr lang="en-US" altLang="zh-CN" sz="2400" dirty="0">
                <a:solidFill>
                  <a:srgbClr val="7030A0"/>
                </a:solidFill>
              </a:rPr>
              <a:t> -&gt; </a:t>
            </a:r>
            <a:r>
              <a:rPr lang="en-US" altLang="zh-CN" sz="2400" dirty="0" err="1">
                <a:solidFill>
                  <a:srgbClr val="7030A0"/>
                </a:solidFill>
              </a:rPr>
              <a:t>int</a:t>
            </a:r>
            <a:r>
              <a:rPr lang="en-US" altLang="zh-CN" sz="2400" dirty="0">
                <a:solidFill>
                  <a:srgbClr val="7030A0"/>
                </a:solidFill>
              </a:rPr>
              <a:t> -&gt; unit </a:t>
            </a:r>
          </a:p>
          <a:p>
            <a:pPr marL="400050" lvl="1" indent="0">
              <a:buNone/>
            </a:pPr>
            <a:r>
              <a:rPr lang="en-US" altLang="zh-CN" sz="2400" dirty="0" err="1">
                <a:solidFill>
                  <a:srgbClr val="7030A0"/>
                </a:solidFill>
              </a:rPr>
              <a:t>val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err="1">
                <a:solidFill>
                  <a:srgbClr val="002060"/>
                </a:solidFill>
              </a:rPr>
              <a:t>input_binary_int</a:t>
            </a:r>
            <a:r>
              <a:rPr lang="en-US" altLang="zh-CN" sz="2400" dirty="0">
                <a:solidFill>
                  <a:srgbClr val="7030A0"/>
                </a:solidFill>
              </a:rPr>
              <a:t>: </a:t>
            </a:r>
            <a:r>
              <a:rPr lang="en-US" altLang="zh-CN" sz="2400" dirty="0" err="1">
                <a:solidFill>
                  <a:srgbClr val="7030A0"/>
                </a:solidFill>
              </a:rPr>
              <a:t>in_channel</a:t>
            </a:r>
            <a:r>
              <a:rPr lang="en-US" altLang="zh-CN" sz="2400" dirty="0">
                <a:solidFill>
                  <a:srgbClr val="7030A0"/>
                </a:solidFill>
              </a:rPr>
              <a:t> -&gt; </a:t>
            </a:r>
            <a:r>
              <a:rPr lang="en-US" altLang="zh-CN" sz="2400" dirty="0" err="1">
                <a:solidFill>
                  <a:srgbClr val="7030A0"/>
                </a:solidFill>
              </a:rPr>
              <a:t>int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400050" lvl="1" indent="0">
              <a:buNone/>
            </a:pPr>
            <a:endParaRPr lang="en-US" altLang="zh-CN" sz="2400" dirty="0">
              <a:solidFill>
                <a:srgbClr val="7030A0"/>
              </a:solidFill>
            </a:endParaRPr>
          </a:p>
          <a:p>
            <a:pPr marL="712788" lvl="1" indent="-355600"/>
            <a:r>
              <a:rPr lang="en-US" altLang="zh-CN" sz="2400" dirty="0"/>
              <a:t>Read/write arbitrary </a:t>
            </a:r>
            <a:r>
              <a:rPr lang="en-US" altLang="zh-CN" sz="2400" dirty="0" err="1"/>
              <a:t>OCaml</a:t>
            </a:r>
            <a:r>
              <a:rPr lang="en-US" altLang="zh-CN" sz="2400" dirty="0"/>
              <a:t> values,  </a:t>
            </a:r>
            <a:r>
              <a:rPr lang="en-US" altLang="zh-CN" sz="2400" i="1" dirty="0">
                <a:solidFill>
                  <a:srgbClr val="C00000"/>
                </a:solidFill>
              </a:rPr>
              <a:t>unsafe!</a:t>
            </a:r>
          </a:p>
          <a:p>
            <a:pPr marL="400050" lvl="1" indent="0">
              <a:buNone/>
            </a:pPr>
            <a:r>
              <a:rPr lang="en-US" altLang="zh-CN" sz="2400" dirty="0" err="1">
                <a:solidFill>
                  <a:srgbClr val="7030A0"/>
                </a:solidFill>
              </a:rPr>
              <a:t>val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err="1">
                <a:solidFill>
                  <a:srgbClr val="002060"/>
                </a:solidFill>
              </a:rPr>
              <a:t>output_value</a:t>
            </a:r>
            <a:r>
              <a:rPr lang="en-US" altLang="zh-CN" sz="2400" dirty="0">
                <a:solidFill>
                  <a:srgbClr val="002060"/>
                </a:solidFill>
              </a:rPr>
              <a:t>: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err="1">
                <a:solidFill>
                  <a:srgbClr val="7030A0"/>
                </a:solidFill>
              </a:rPr>
              <a:t>out_channel</a:t>
            </a:r>
            <a:r>
              <a:rPr lang="en-US" altLang="zh-CN" sz="2400" dirty="0">
                <a:solidFill>
                  <a:srgbClr val="7030A0"/>
                </a:solidFill>
              </a:rPr>
              <a:t> -&gt; ‘ -&gt; unit </a:t>
            </a:r>
          </a:p>
          <a:p>
            <a:pPr marL="400050" lvl="1" indent="0">
              <a:buNone/>
            </a:pPr>
            <a:r>
              <a:rPr lang="en-US" altLang="zh-CN" sz="2400" dirty="0" err="1">
                <a:solidFill>
                  <a:srgbClr val="7030A0"/>
                </a:solidFill>
              </a:rPr>
              <a:t>val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err="1">
                <a:solidFill>
                  <a:srgbClr val="002060"/>
                </a:solidFill>
              </a:rPr>
              <a:t>input_value</a:t>
            </a:r>
            <a:r>
              <a:rPr lang="en-US" altLang="zh-CN" sz="2400" dirty="0">
                <a:solidFill>
                  <a:srgbClr val="7030A0"/>
                </a:solidFill>
              </a:rPr>
              <a:t>: </a:t>
            </a:r>
            <a:r>
              <a:rPr lang="en-US" altLang="zh-CN" sz="2400" dirty="0" err="1">
                <a:solidFill>
                  <a:srgbClr val="7030A0"/>
                </a:solidFill>
              </a:rPr>
              <a:t>in_channel</a:t>
            </a:r>
            <a:r>
              <a:rPr lang="en-US" altLang="zh-CN" sz="2400" dirty="0">
                <a:solidFill>
                  <a:srgbClr val="7030A0"/>
                </a:solidFill>
              </a:rPr>
              <a:t> -&gt; ‘   </a:t>
            </a:r>
            <a:r>
              <a:rPr lang="en-US" altLang="zh-CN" sz="2400" dirty="0">
                <a:solidFill>
                  <a:schemeClr val="tx1"/>
                </a:solidFill>
              </a:rPr>
              <a:t>(returns a value of arbitrary type ‘ and </a:t>
            </a:r>
            <a:r>
              <a:rPr lang="en-US" altLang="zh-CN" sz="2400" dirty="0" err="1">
                <a:solidFill>
                  <a:schemeClr val="tx1"/>
                </a:solidFill>
              </a:rPr>
              <a:t>Ocaml</a:t>
            </a:r>
            <a:r>
              <a:rPr lang="en-US" altLang="zh-CN" sz="2400" dirty="0">
                <a:solidFill>
                  <a:schemeClr val="tx1"/>
                </a:solidFill>
              </a:rPr>
              <a:t> make no effort  to check the type)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BB86-FEAE-3445-A582-1568B491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0746-09BC-1A4C-BF6B-5AC307DA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A0796-7072-774C-8919-54811844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5280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02719" cy="862723"/>
          </a:xfrm>
        </p:spPr>
        <p:txBody>
          <a:bodyPr/>
          <a:lstStyle/>
          <a:p>
            <a:r>
              <a:rPr lang="en-US" altLang="zh-CN" sz="4000" dirty="0"/>
              <a:t>Channel manipulation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000" dirty="0"/>
              <a:t>Functions to </a:t>
            </a:r>
            <a:r>
              <a:rPr lang="en-US" altLang="zh-CN" sz="3000" i="1" dirty="0"/>
              <a:t>modify the position </a:t>
            </a:r>
            <a:r>
              <a:rPr lang="en-US" altLang="zh-CN" sz="3000" dirty="0"/>
              <a:t>in a file: </a:t>
            </a:r>
          </a:p>
          <a:p>
            <a:pPr lvl="1"/>
            <a:r>
              <a:rPr lang="en-US" altLang="zh-CN" sz="3000" dirty="0"/>
              <a:t>change the file position</a:t>
            </a:r>
          </a:p>
          <a:p>
            <a:pPr marL="857250" lvl="2" indent="0">
              <a:buNone/>
            </a:pPr>
            <a:r>
              <a:rPr lang="en-US" altLang="zh-CN" sz="2800" dirty="0" err="1">
                <a:solidFill>
                  <a:srgbClr val="7030A0"/>
                </a:solidFill>
              </a:rPr>
              <a:t>val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seek_out</a:t>
            </a:r>
            <a:r>
              <a:rPr lang="en-US" altLang="zh-CN" sz="2800" dirty="0">
                <a:solidFill>
                  <a:srgbClr val="7030A0"/>
                </a:solidFill>
              </a:rPr>
              <a:t>: </a:t>
            </a:r>
            <a:r>
              <a:rPr lang="en-US" altLang="zh-CN" sz="2800" dirty="0" err="1">
                <a:solidFill>
                  <a:srgbClr val="7030A0"/>
                </a:solidFill>
              </a:rPr>
              <a:t>out_channel</a:t>
            </a:r>
            <a:r>
              <a:rPr lang="en-US" altLang="zh-CN" sz="2800" dirty="0">
                <a:solidFill>
                  <a:srgbClr val="7030A0"/>
                </a:solidFill>
              </a:rPr>
              <a:t> -&gt; </a:t>
            </a:r>
            <a:r>
              <a:rPr lang="en-US" altLang="zh-CN" sz="2800" dirty="0" err="1">
                <a:solidFill>
                  <a:srgbClr val="7030A0"/>
                </a:solidFill>
              </a:rPr>
              <a:t>int</a:t>
            </a:r>
            <a:r>
              <a:rPr lang="en-US" altLang="zh-CN" sz="2800" dirty="0">
                <a:solidFill>
                  <a:srgbClr val="7030A0"/>
                </a:solidFill>
              </a:rPr>
              <a:t> -&gt; unit</a:t>
            </a:r>
          </a:p>
          <a:p>
            <a:pPr marL="857250" lvl="2" indent="0">
              <a:buNone/>
            </a:pPr>
            <a:r>
              <a:rPr lang="en-US" altLang="zh-CN" sz="2800" dirty="0" err="1">
                <a:solidFill>
                  <a:srgbClr val="7030A0"/>
                </a:solidFill>
              </a:rPr>
              <a:t>val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seek_in</a:t>
            </a:r>
            <a:r>
              <a:rPr lang="en-US" altLang="zh-CN" sz="2800" dirty="0">
                <a:solidFill>
                  <a:srgbClr val="7030A0"/>
                </a:solidFill>
              </a:rPr>
              <a:t>: </a:t>
            </a:r>
            <a:r>
              <a:rPr lang="en-US" altLang="zh-CN" sz="2800" dirty="0" err="1">
                <a:solidFill>
                  <a:srgbClr val="7030A0"/>
                </a:solidFill>
              </a:rPr>
              <a:t>in_channel</a:t>
            </a:r>
            <a:r>
              <a:rPr lang="en-US" altLang="zh-CN" sz="2800" dirty="0">
                <a:solidFill>
                  <a:srgbClr val="7030A0"/>
                </a:solidFill>
              </a:rPr>
              <a:t> -&gt; </a:t>
            </a:r>
            <a:r>
              <a:rPr lang="en-US" altLang="zh-CN" sz="2800" dirty="0" err="1">
                <a:solidFill>
                  <a:srgbClr val="7030A0"/>
                </a:solidFill>
              </a:rPr>
              <a:t>int</a:t>
            </a:r>
            <a:r>
              <a:rPr lang="en-US" altLang="zh-CN" sz="2800" dirty="0">
                <a:solidFill>
                  <a:srgbClr val="7030A0"/>
                </a:solidFill>
              </a:rPr>
              <a:t> -&gt; unit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3000" dirty="0"/>
              <a:t>return the current position in the file</a:t>
            </a:r>
          </a:p>
          <a:p>
            <a:pPr marL="857250" lvl="2" indent="0">
              <a:buNone/>
            </a:pPr>
            <a:r>
              <a:rPr lang="en-US" altLang="zh-CN" sz="2800" dirty="0" err="1">
                <a:solidFill>
                  <a:srgbClr val="7030A0"/>
                </a:solidFill>
              </a:rPr>
              <a:t>val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pos_out</a:t>
            </a:r>
            <a:r>
              <a:rPr lang="en-US" altLang="zh-CN" sz="2800" dirty="0">
                <a:solidFill>
                  <a:srgbClr val="7030A0"/>
                </a:solidFill>
              </a:rPr>
              <a:t>: </a:t>
            </a:r>
            <a:r>
              <a:rPr lang="en-US" altLang="zh-CN" sz="2800" dirty="0" err="1">
                <a:solidFill>
                  <a:srgbClr val="7030A0"/>
                </a:solidFill>
              </a:rPr>
              <a:t>out_channel</a:t>
            </a:r>
            <a:r>
              <a:rPr lang="en-US" altLang="zh-CN" sz="2800" dirty="0">
                <a:solidFill>
                  <a:srgbClr val="7030A0"/>
                </a:solidFill>
              </a:rPr>
              <a:t> -&gt; </a:t>
            </a:r>
            <a:r>
              <a:rPr lang="en-US" altLang="zh-CN" sz="2800" dirty="0" err="1">
                <a:solidFill>
                  <a:srgbClr val="7030A0"/>
                </a:solidFill>
              </a:rPr>
              <a:t>int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857250" lvl="2" indent="0">
              <a:buNone/>
            </a:pPr>
            <a:r>
              <a:rPr lang="en-US" altLang="zh-CN" sz="2800" dirty="0" err="1">
                <a:solidFill>
                  <a:srgbClr val="7030A0"/>
                </a:solidFill>
              </a:rPr>
              <a:t>val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pos_in</a:t>
            </a:r>
            <a:r>
              <a:rPr lang="en-US" altLang="zh-CN" sz="2800" dirty="0">
                <a:solidFill>
                  <a:srgbClr val="7030A0"/>
                </a:solidFill>
              </a:rPr>
              <a:t>: </a:t>
            </a:r>
            <a:r>
              <a:rPr lang="en-US" altLang="zh-CN" sz="2800" dirty="0" err="1">
                <a:solidFill>
                  <a:srgbClr val="7030A0"/>
                </a:solidFill>
              </a:rPr>
              <a:t>in_channel</a:t>
            </a:r>
            <a:r>
              <a:rPr lang="en-US" altLang="zh-CN" sz="2800" dirty="0">
                <a:solidFill>
                  <a:srgbClr val="7030A0"/>
                </a:solidFill>
              </a:rPr>
              <a:t> -&gt; </a:t>
            </a:r>
            <a:r>
              <a:rPr lang="en-US" altLang="zh-CN" sz="2800" dirty="0" err="1">
                <a:solidFill>
                  <a:srgbClr val="7030A0"/>
                </a:solidFill>
              </a:rPr>
              <a:t>int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lvl="1"/>
            <a:r>
              <a:rPr lang="en-US" altLang="zh-CN" sz="2400" dirty="0"/>
              <a:t> </a:t>
            </a:r>
            <a:r>
              <a:rPr lang="en-US" altLang="zh-CN" sz="3000" dirty="0"/>
              <a:t>return the total number of characters in the file</a:t>
            </a:r>
          </a:p>
          <a:p>
            <a:pPr marL="857250" lvl="2" indent="0">
              <a:buNone/>
            </a:pPr>
            <a:r>
              <a:rPr lang="en-US" altLang="zh-CN" sz="2800" dirty="0" err="1">
                <a:solidFill>
                  <a:srgbClr val="7030A0"/>
                </a:solidFill>
              </a:rPr>
              <a:t>val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pos_out</a:t>
            </a:r>
            <a:r>
              <a:rPr lang="en-US" altLang="zh-CN" sz="2800" dirty="0">
                <a:solidFill>
                  <a:srgbClr val="7030A0"/>
                </a:solidFill>
              </a:rPr>
              <a:t>: </a:t>
            </a:r>
            <a:r>
              <a:rPr lang="en-US" altLang="zh-CN" sz="2800" dirty="0" err="1">
                <a:solidFill>
                  <a:srgbClr val="7030A0"/>
                </a:solidFill>
              </a:rPr>
              <a:t>out_channel</a:t>
            </a:r>
            <a:r>
              <a:rPr lang="en-US" altLang="zh-CN" sz="2800" dirty="0">
                <a:solidFill>
                  <a:srgbClr val="7030A0"/>
                </a:solidFill>
              </a:rPr>
              <a:t> -&gt; </a:t>
            </a:r>
            <a:r>
              <a:rPr lang="en-US" altLang="zh-CN" sz="2800" dirty="0" err="1">
                <a:solidFill>
                  <a:srgbClr val="7030A0"/>
                </a:solidFill>
              </a:rPr>
              <a:t>int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857250" lvl="2" indent="0">
              <a:buNone/>
            </a:pPr>
            <a:r>
              <a:rPr lang="en-US" altLang="zh-CN" sz="2800" dirty="0" err="1">
                <a:solidFill>
                  <a:srgbClr val="7030A0"/>
                </a:solidFill>
              </a:rPr>
              <a:t>val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pos_in</a:t>
            </a:r>
            <a:r>
              <a:rPr lang="en-US" altLang="zh-CN" sz="2800" dirty="0">
                <a:solidFill>
                  <a:srgbClr val="7030A0"/>
                </a:solidFill>
              </a:rPr>
              <a:t>: </a:t>
            </a:r>
            <a:r>
              <a:rPr lang="en-US" altLang="zh-CN" sz="2800" dirty="0" err="1">
                <a:solidFill>
                  <a:srgbClr val="7030A0"/>
                </a:solidFill>
              </a:rPr>
              <a:t>in_channel</a:t>
            </a:r>
            <a:r>
              <a:rPr lang="en-US" altLang="zh-CN" sz="2800" dirty="0">
                <a:solidFill>
                  <a:srgbClr val="7030A0"/>
                </a:solidFill>
              </a:rPr>
              <a:t> -&gt; </a:t>
            </a:r>
            <a:r>
              <a:rPr lang="en-US" altLang="zh-CN" sz="2800" dirty="0" err="1">
                <a:solidFill>
                  <a:srgbClr val="7030A0"/>
                </a:solidFill>
              </a:rPr>
              <a:t>int</a:t>
            </a:r>
            <a:endParaRPr lang="en-US" altLang="zh-CN" sz="2800" dirty="0">
              <a:solidFill>
                <a:srgbClr val="7030A0"/>
              </a:solidFill>
            </a:endParaRPr>
          </a:p>
          <a:p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21DC-0624-7849-A8C7-41916402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75EC-736D-834C-90A2-FFE309D8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1980D-C73A-624A-AF53-40DB7102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3612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altLang="zh-CN" sz="4800" dirty="0">
                <a:solidFill>
                  <a:srgbClr val="C00000"/>
                </a:solidFill>
              </a:rPr>
              <a:t>Files</a:t>
            </a:r>
          </a:p>
          <a:p>
            <a:pPr marL="0" indent="0" algn="ctr">
              <a:buNone/>
            </a:pPr>
            <a:r>
              <a:rPr lang="en-US" altLang="zh-CN" sz="4800" dirty="0">
                <a:solidFill>
                  <a:srgbClr val="C00000"/>
                </a:solidFill>
              </a:rPr>
              <a:t>Compilation units</a:t>
            </a:r>
          </a:p>
          <a:p>
            <a:pPr marL="0" indent="0" algn="ctr">
              <a:buNone/>
            </a:pPr>
            <a:r>
              <a:rPr lang="en-US" altLang="zh-CN" sz="4800" dirty="0">
                <a:solidFill>
                  <a:srgbClr val="C00000"/>
                </a:solidFill>
              </a:rPr>
              <a:t>Programs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6CEA-F6BE-CC46-B6F6-BABF4D08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FDAA-B182-6F49-8F6C-29D9F027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8820-72BD-B647-A415-F73FFFDA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95312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vs ADT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Modules for </a:t>
            </a:r>
            <a:r>
              <a:rPr lang="en-US" altLang="zh-CN" i="1" dirty="0">
                <a:solidFill>
                  <a:srgbClr val="0000FF"/>
                </a:solidFill>
              </a:rPr>
              <a:t>data hiding </a:t>
            </a:r>
            <a:r>
              <a:rPr lang="en-US" altLang="zh-CN" i="1" dirty="0"/>
              <a:t>&amp;</a:t>
            </a:r>
            <a:r>
              <a:rPr lang="en-US" altLang="zh-CN" i="1" dirty="0">
                <a:solidFill>
                  <a:srgbClr val="0000FF"/>
                </a:solidFill>
              </a:rPr>
              <a:t> encapsulation</a:t>
            </a:r>
            <a:r>
              <a:rPr lang="en-US" altLang="zh-CN" dirty="0"/>
              <a:t>, including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Interface/Signature :    *.mli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Implementation :           *.ml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dirty="0" err="1"/>
              <a:t>Ocaml</a:t>
            </a:r>
            <a:r>
              <a:rPr lang="en-US" altLang="zh-CN" dirty="0"/>
              <a:t> provides </a:t>
            </a:r>
            <a:r>
              <a:rPr lang="en-US" altLang="zh-CN" i="1" dirty="0"/>
              <a:t>module system </a:t>
            </a:r>
            <a:r>
              <a:rPr lang="en-US" altLang="zh-CN" dirty="0"/>
              <a:t>that makes it easy to use the concepts of encapsulation &amp; data hiding</a:t>
            </a:r>
          </a:p>
          <a:p>
            <a:pPr marL="544513" lvl="1" indent="-363538"/>
            <a:r>
              <a:rPr lang="en-US" altLang="zh-CN" dirty="0"/>
              <a:t>Every program file acts as </a:t>
            </a:r>
            <a:r>
              <a:rPr lang="en-US" altLang="zh-CN" i="1" dirty="0"/>
              <a:t>an abstract module</a:t>
            </a:r>
            <a:r>
              <a:rPr lang="en-US" altLang="zh-CN" dirty="0"/>
              <a:t>, and called a compilation unit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DE945-1C6E-4049-A9F3-1D42B0A9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43D7-556C-A74E-81AC-D7BD0CB5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9368A-24D6-D144-A0C3-54C1FF59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639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Files: Signatures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518457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A Signature contains </a:t>
            </a:r>
          </a:p>
          <a:p>
            <a:pPr lvl="1"/>
            <a:r>
              <a:rPr lang="en-US" altLang="zh-CN" dirty="0"/>
              <a:t>Type definitions</a:t>
            </a:r>
          </a:p>
          <a:p>
            <a:pPr lvl="1"/>
            <a:r>
              <a:rPr lang="en-US" altLang="zh-CN" dirty="0"/>
              <a:t>Function declarations </a:t>
            </a:r>
          </a:p>
          <a:p>
            <a:pPr marL="457200" lvl="1" indent="0">
              <a:buNone/>
            </a:pPr>
            <a:r>
              <a:rPr lang="en-US" altLang="zh-CN" dirty="0"/>
              <a:t>for the visible types and methods in the module</a:t>
            </a:r>
          </a:p>
          <a:p>
            <a:pPr marL="0" indent="0">
              <a:buNone/>
            </a:pPr>
            <a:endParaRPr lang="en-US" altLang="zh-CN" sz="1500" dirty="0"/>
          </a:p>
          <a:p>
            <a:r>
              <a:rPr lang="en-US" altLang="zh-CN" dirty="0"/>
              <a:t>A module  signature usually has three parts: 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Data types </a:t>
            </a:r>
            <a:r>
              <a:rPr lang="en-US" altLang="zh-CN" dirty="0"/>
              <a:t>used by the module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Exception</a:t>
            </a:r>
            <a:r>
              <a:rPr lang="en-US" altLang="zh-CN" dirty="0"/>
              <a:t> used by the module</a:t>
            </a: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Method type declarations </a:t>
            </a:r>
            <a:r>
              <a:rPr lang="en-US" altLang="zh-CN" dirty="0"/>
              <a:t>for all the externally visible methods defined by the module</a:t>
            </a:r>
          </a:p>
          <a:p>
            <a:pPr marL="457200" lvl="1" indent="0">
              <a:buNone/>
            </a:pPr>
            <a:endParaRPr lang="en-US" altLang="zh-CN" sz="1500" dirty="0"/>
          </a:p>
          <a:p>
            <a:r>
              <a:rPr lang="en-US" altLang="zh-CN" dirty="0"/>
              <a:t>Type declaration in a signature can be </a:t>
            </a:r>
          </a:p>
          <a:p>
            <a:pPr lvl="1"/>
            <a:r>
              <a:rPr lang="en-US" altLang="zh-CN" i="1" dirty="0">
                <a:solidFill>
                  <a:srgbClr val="0000FF"/>
                </a:solidFill>
              </a:rPr>
              <a:t>Abstract</a:t>
            </a:r>
            <a:r>
              <a:rPr lang="en-US" altLang="zh-CN" dirty="0"/>
              <a:t> (declaring a type without giving the type definition)</a:t>
            </a:r>
          </a:p>
          <a:p>
            <a:pPr lvl="1"/>
            <a:r>
              <a:rPr lang="en-US" altLang="zh-CN" i="1" dirty="0">
                <a:solidFill>
                  <a:srgbClr val="0000FF"/>
                </a:solidFill>
              </a:rPr>
              <a:t>Transparent</a:t>
            </a:r>
            <a:r>
              <a:rPr lang="en-US" altLang="zh-CN" dirty="0"/>
              <a:t> (declaring a type including the type definition)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ED0F-7FC6-E546-B90E-C0851A34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7FE9D-BEF7-774A-B2D3-4B2DDA15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FF6F-A623-8C4B-AE5A-7689DD88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7274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Files: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dirty="0"/>
              <a:t>Module Implementation is defined in a </a:t>
            </a:r>
            <a:r>
              <a:rPr lang="en-US" altLang="zh-CN" dirty="0">
                <a:solidFill>
                  <a:srgbClr val="0000FF"/>
                </a:solidFill>
              </a:rPr>
              <a:t>.ml </a:t>
            </a:r>
            <a:r>
              <a:rPr lang="en-US" altLang="zh-CN" dirty="0"/>
              <a:t>file with </a:t>
            </a:r>
            <a:r>
              <a:rPr lang="en-US" altLang="zh-CN" i="1" dirty="0">
                <a:solidFill>
                  <a:srgbClr val="0000FF"/>
                </a:solidFill>
              </a:rPr>
              <a:t>the same base name </a:t>
            </a:r>
            <a:r>
              <a:rPr lang="en-US" altLang="zh-CN" dirty="0"/>
              <a:t>as the signature file, and consists of </a:t>
            </a:r>
          </a:p>
          <a:p>
            <a:pPr marL="544513" lvl="1" indent="-363538"/>
            <a:r>
              <a:rPr lang="en-US" altLang="zh-CN" dirty="0">
                <a:solidFill>
                  <a:srgbClr val="0000FF"/>
                </a:solidFill>
              </a:rPr>
              <a:t>Data types </a:t>
            </a:r>
            <a:r>
              <a:rPr lang="en-US" altLang="zh-CN" dirty="0"/>
              <a:t>used by the module.</a:t>
            </a:r>
          </a:p>
          <a:p>
            <a:pPr marL="544513" lvl="1" indent="-363538"/>
            <a:r>
              <a:rPr lang="en-US" altLang="zh-CN" dirty="0">
                <a:solidFill>
                  <a:srgbClr val="C00000"/>
                </a:solidFill>
              </a:rPr>
              <a:t>Exception </a:t>
            </a:r>
            <a:r>
              <a:rPr lang="en-US" altLang="zh-CN" dirty="0"/>
              <a:t>used by the module.</a:t>
            </a:r>
          </a:p>
          <a:p>
            <a:pPr marL="544513" lvl="1" indent="-363538"/>
            <a:r>
              <a:rPr lang="en-US" altLang="zh-CN" dirty="0">
                <a:solidFill>
                  <a:srgbClr val="7030A0"/>
                </a:solidFill>
              </a:rPr>
              <a:t>Method definitions</a:t>
            </a:r>
          </a:p>
          <a:p>
            <a:pPr lvl="1"/>
            <a:endParaRPr lang="en-US" altLang="zh-CN" dirty="0"/>
          </a:p>
          <a:p>
            <a:pPr marL="57150" indent="0">
              <a:buNone/>
            </a:pPr>
            <a:r>
              <a:rPr lang="en-US" altLang="zh-CN" i="1" dirty="0"/>
              <a:t>Source file </a:t>
            </a:r>
            <a:r>
              <a:rPr lang="en-US" altLang="zh-CN" dirty="0"/>
              <a:t>is stored in a file with </a:t>
            </a:r>
            <a:r>
              <a:rPr lang="en-US" altLang="zh-CN" dirty="0">
                <a:solidFill>
                  <a:srgbClr val="0000FF"/>
                </a:solidFill>
              </a:rPr>
              <a:t>.ml (mli) </a:t>
            </a:r>
            <a:r>
              <a:rPr lang="en-US" altLang="zh-CN" dirty="0"/>
              <a:t>suffix, and </a:t>
            </a:r>
            <a:r>
              <a:rPr lang="en-US" altLang="zh-CN" i="1" dirty="0">
                <a:solidFill>
                  <a:srgbClr val="C00000"/>
                </a:solidFill>
              </a:rPr>
              <a:t>;; terminators are not necessary</a:t>
            </a:r>
            <a:r>
              <a:rPr lang="en-US" altLang="zh-CN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12AD1-6F5F-E745-8359-98512430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B19D-8CA9-E047-89C3-2C404294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409E1-99F7-DF40-A22A-8C5E0D2F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3533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a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Once a </a:t>
            </a:r>
            <a:r>
              <a:rPr lang="en-US" altLang="zh-CN" i="1" dirty="0">
                <a:solidFill>
                  <a:srgbClr val="7030A0"/>
                </a:solidFill>
              </a:rPr>
              <a:t>compilation unit </a:t>
            </a:r>
            <a:r>
              <a:rPr lang="en-US" altLang="zh-CN" dirty="0"/>
              <a:t>is defined, the types and methods can be used by other files by prefixing the names (of the methods) with the </a:t>
            </a:r>
            <a:r>
              <a:rPr lang="en-US" altLang="zh-CN" i="1" dirty="0">
                <a:solidFill>
                  <a:srgbClr val="0000FF"/>
                </a:solidFill>
              </a:rPr>
              <a:t>capitalized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file name</a:t>
            </a:r>
            <a:endParaRPr lang="zh-CN" altLang="en-US" i="1" dirty="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B4BFA-CA94-064A-87D6-0F61CD9E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9687A-45EE-5348-BDA6-BA0AD2E9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691DE-BCE6-034A-A298-AA60078B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095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02719" cy="862723"/>
          </a:xfrm>
        </p:spPr>
        <p:txBody>
          <a:bodyPr/>
          <a:lstStyle/>
          <a:p>
            <a:r>
              <a:rPr lang="en-US" altLang="zh-CN" dirty="0"/>
              <a:t>Compiling a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5328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Using </a:t>
            </a:r>
            <a:r>
              <a:rPr lang="en-US" altLang="zh-CN" sz="2800" dirty="0" err="1">
                <a:solidFill>
                  <a:srgbClr val="0070C0"/>
                </a:solidFill>
              </a:rPr>
              <a:t>ocamlc</a:t>
            </a:r>
            <a:r>
              <a:rPr lang="en-US" altLang="zh-CN" sz="2800" dirty="0">
                <a:solidFill>
                  <a:srgbClr val="0070C0"/>
                </a:solidFill>
              </a:rPr>
              <a:t>,</a:t>
            </a:r>
            <a:r>
              <a:rPr lang="en-US" altLang="zh-CN" sz="2800" dirty="0"/>
              <a:t> whose usage is much like </a:t>
            </a:r>
            <a:r>
              <a:rPr lang="en-US" altLang="zh-CN" sz="2800" dirty="0">
                <a:solidFill>
                  <a:srgbClr val="0070C0"/>
                </a:solidFill>
              </a:rPr>
              <a:t>cc</a:t>
            </a:r>
            <a:r>
              <a:rPr lang="en-US" altLang="zh-CN" sz="2800" dirty="0"/>
              <a:t>, to compile, and produce files with suffix *.</a:t>
            </a:r>
            <a:r>
              <a:rPr lang="en-US" altLang="zh-CN" sz="2800" dirty="0" err="1">
                <a:solidFill>
                  <a:srgbClr val="0000FF"/>
                </a:solidFill>
              </a:rPr>
              <a:t>cmo</a:t>
            </a:r>
            <a:r>
              <a:rPr lang="en-US" altLang="zh-CN" sz="2800" dirty="0">
                <a:solidFill>
                  <a:srgbClr val="0000FF"/>
                </a:solidFill>
              </a:rPr>
              <a:t>  </a:t>
            </a:r>
            <a:r>
              <a:rPr lang="en-US" altLang="zh-CN" sz="2800" dirty="0"/>
              <a:t>(byte-code version)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sz="2400" dirty="0"/>
              <a:t>% </a:t>
            </a:r>
            <a:r>
              <a:rPr lang="en-US" altLang="zh-CN" sz="2400" dirty="0" err="1"/>
              <a:t>ocamlc</a:t>
            </a:r>
            <a:r>
              <a:rPr lang="en-US" altLang="zh-CN" sz="2400" dirty="0"/>
              <a:t> –c filename.ml</a:t>
            </a:r>
          </a:p>
          <a:p>
            <a:pPr marL="400050" lvl="1" indent="0">
              <a:buNone/>
            </a:pPr>
            <a:r>
              <a:rPr lang="en-US" altLang="zh-CN" sz="2400" dirty="0"/>
              <a:t> % </a:t>
            </a:r>
            <a:r>
              <a:rPr lang="en-US" altLang="zh-CN" sz="2400" dirty="0" err="1"/>
              <a:t>ocamlc</a:t>
            </a:r>
            <a:r>
              <a:rPr lang="en-US" altLang="zh-CN" sz="2400" dirty="0"/>
              <a:t> –c </a:t>
            </a:r>
            <a:r>
              <a:rPr lang="en-US" altLang="zh-CN" sz="2400" dirty="0" err="1"/>
              <a:t>filename.mli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Another compiler: </a:t>
            </a:r>
            <a:r>
              <a:rPr lang="en-US" altLang="zh-CN" sz="3000" dirty="0" err="1">
                <a:solidFill>
                  <a:srgbClr val="0070C0"/>
                </a:solidFill>
              </a:rPr>
              <a:t>ocamlopt</a:t>
            </a:r>
            <a:r>
              <a:rPr lang="en-US" altLang="zh-CN" sz="3000" dirty="0">
                <a:solidFill>
                  <a:srgbClr val="0070C0"/>
                </a:solidFill>
              </a:rPr>
              <a:t>  </a:t>
            </a:r>
            <a:r>
              <a:rPr lang="en-US" altLang="zh-CN" sz="3000" dirty="0"/>
              <a:t>=&gt; *.</a:t>
            </a:r>
            <a:r>
              <a:rPr lang="en-US" altLang="zh-CN" sz="3000" dirty="0">
                <a:solidFill>
                  <a:srgbClr val="0000FF"/>
                </a:solidFill>
              </a:rPr>
              <a:t>cmx</a:t>
            </a:r>
            <a:r>
              <a:rPr lang="en-US" altLang="zh-CN" sz="3000" dirty="0"/>
              <a:t>  (native machine code, roughly</a:t>
            </a:r>
            <a:r>
              <a:rPr lang="en-US" altLang="zh-CN" sz="3000" dirty="0">
                <a:solidFill>
                  <a:srgbClr val="0070C0"/>
                </a:solidFill>
              </a:rPr>
              <a:t> 3 times faster)</a:t>
            </a:r>
          </a:p>
          <a:p>
            <a:pPr marL="400050" lvl="1" indent="0">
              <a:buNone/>
            </a:pPr>
            <a:endParaRPr lang="en-US" altLang="zh-CN" sz="1300" dirty="0"/>
          </a:p>
          <a:p>
            <a:pPr marL="0" indent="0">
              <a:buNone/>
            </a:pPr>
            <a:r>
              <a:rPr lang="en-US" altLang="zh-CN" sz="2800" dirty="0"/>
              <a:t>The  *.</a:t>
            </a:r>
            <a:r>
              <a:rPr lang="en-US" altLang="zh-CN" sz="2800" dirty="0" err="1"/>
              <a:t>cmo</a:t>
            </a:r>
            <a:r>
              <a:rPr lang="en-US" altLang="zh-CN" sz="2800" dirty="0"/>
              <a:t> files can be linked by</a:t>
            </a:r>
          </a:p>
          <a:p>
            <a:pPr marL="400050" lvl="2" indent="0">
              <a:buNone/>
            </a:pPr>
            <a:r>
              <a:rPr lang="en-US" altLang="zh-CN" dirty="0"/>
              <a:t> % </a:t>
            </a:r>
            <a:r>
              <a:rPr lang="en-US" altLang="zh-CN" dirty="0" err="1"/>
              <a:t>ocamlc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–o</a:t>
            </a:r>
            <a:r>
              <a:rPr lang="en-US" altLang="zh-CN" dirty="0"/>
              <a:t>  </a:t>
            </a:r>
            <a:r>
              <a:rPr lang="en-US" altLang="zh-CN" dirty="0" err="1"/>
              <a:t>outputfile</a:t>
            </a:r>
            <a:r>
              <a:rPr lang="en-US" altLang="zh-CN" dirty="0"/>
              <a:t> *.</a:t>
            </a:r>
            <a:r>
              <a:rPr lang="en-US" altLang="zh-CN" dirty="0" err="1"/>
              <a:t>cmo</a:t>
            </a:r>
            <a:r>
              <a:rPr lang="en-US" altLang="zh-CN" dirty="0"/>
              <a:t>  *.</a:t>
            </a:r>
            <a:r>
              <a:rPr lang="en-US" altLang="zh-CN" dirty="0" err="1"/>
              <a:t>cmo</a:t>
            </a:r>
            <a:r>
              <a:rPr lang="en-US" altLang="zh-CN" dirty="0"/>
              <a:t>     (default </a:t>
            </a:r>
            <a:r>
              <a:rPr lang="en-US" altLang="zh-CN" dirty="0" err="1">
                <a:solidFill>
                  <a:srgbClr val="7030A0"/>
                </a:solidFill>
                <a:latin typeface="Calibri Light" panose="020F0302020204030204" pitchFamily="34" charset="0"/>
              </a:rPr>
              <a:t>a.out</a:t>
            </a:r>
            <a:r>
              <a:rPr lang="en-US" altLang="zh-CN" dirty="0"/>
              <a:t>)</a:t>
            </a:r>
          </a:p>
          <a:p>
            <a:pPr marL="400050" lvl="2" indent="0"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Order dependent  !!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1000" dirty="0"/>
          </a:p>
          <a:p>
            <a:pPr marL="0" lvl="1" indent="0">
              <a:buNone/>
            </a:pPr>
            <a:r>
              <a:rPr lang="en-US" altLang="zh-CN" dirty="0"/>
              <a:t>Using </a:t>
            </a:r>
            <a:r>
              <a:rPr lang="en-US" altLang="zh-CN" dirty="0" err="1">
                <a:solidFill>
                  <a:srgbClr val="0070C0"/>
                </a:solidFill>
              </a:rPr>
              <a:t>ocamldebug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  <a:r>
              <a:rPr lang="en-US" altLang="zh-CN" dirty="0"/>
              <a:t> whose usage is much like GNU </a:t>
            </a:r>
            <a:r>
              <a:rPr lang="en-US" altLang="zh-CN" dirty="0" err="1">
                <a:solidFill>
                  <a:srgbClr val="0070C0"/>
                </a:solidFill>
              </a:rPr>
              <a:t>gdb</a:t>
            </a:r>
            <a:r>
              <a:rPr lang="en-US" altLang="zh-CN" dirty="0"/>
              <a:t>, to debug a program complied with </a:t>
            </a:r>
            <a:r>
              <a:rPr lang="en-US" altLang="zh-CN" dirty="0" err="1">
                <a:solidFill>
                  <a:srgbClr val="0070C0"/>
                </a:solidFill>
              </a:rPr>
              <a:t>ocamlc</a:t>
            </a:r>
            <a:r>
              <a:rPr lang="en-US" altLang="zh-CN" dirty="0">
                <a:solidFill>
                  <a:srgbClr val="0070C0"/>
                </a:solidFill>
              </a:rPr>
              <a:t> 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7030A0"/>
                </a:solidFill>
              </a:rPr>
              <a:t>back</a:t>
            </a:r>
            <a:r>
              <a:rPr lang="en-US" altLang="zh-CN" dirty="0"/>
              <a:t> command</a:t>
            </a:r>
            <a:r>
              <a:rPr lang="en-US" altLang="zh-CN" i="1" dirty="0"/>
              <a:t> will go back one instruction)</a:t>
            </a:r>
          </a:p>
          <a:p>
            <a:pPr marL="400050" lvl="2" indent="0">
              <a:buNone/>
            </a:pPr>
            <a:r>
              <a:rPr lang="en-US" altLang="zh-CN" sz="2800" dirty="0"/>
              <a:t>% </a:t>
            </a:r>
            <a:r>
              <a:rPr lang="en-US" altLang="zh-CN" sz="2800" dirty="0" err="1"/>
              <a:t>ocamlc</a:t>
            </a:r>
            <a:r>
              <a:rPr lang="en-US" altLang="zh-CN" sz="2800" dirty="0"/>
              <a:t>  –c  –g   …..</a:t>
            </a:r>
          </a:p>
          <a:p>
            <a:pPr marL="400050" lvl="2" indent="0">
              <a:buNone/>
            </a:pPr>
            <a:r>
              <a:rPr lang="en-US" altLang="zh-CN" sz="2800" dirty="0"/>
              <a:t>% </a:t>
            </a:r>
            <a:r>
              <a:rPr lang="en-US" altLang="zh-CN" sz="2800" dirty="0" err="1"/>
              <a:t>ocamlc</a:t>
            </a:r>
            <a:r>
              <a:rPr lang="en-US" altLang="zh-CN" sz="2800" dirty="0"/>
              <a:t>  –o  </a:t>
            </a:r>
            <a:r>
              <a:rPr lang="en-US" altLang="zh-CN" sz="2800" dirty="0">
                <a:solidFill>
                  <a:srgbClr val="C00000"/>
                </a:solidFill>
              </a:rPr>
              <a:t>–g   </a:t>
            </a:r>
            <a:r>
              <a:rPr lang="en-US" altLang="zh-CN" sz="2800" dirty="0"/>
              <a:t>…..</a:t>
            </a:r>
          </a:p>
          <a:p>
            <a:pPr marL="400050" lvl="2" indent="0">
              <a:buNone/>
            </a:pPr>
            <a:endParaRPr lang="en-US" altLang="zh-CN" dirty="0"/>
          </a:p>
          <a:p>
            <a:pPr marL="400050" lvl="2" indent="0">
              <a:buNone/>
            </a:pPr>
            <a:endParaRPr lang="en-US" altLang="zh-CN" dirty="0"/>
          </a:p>
          <a:p>
            <a:pPr marL="400050" lvl="2" indent="0">
              <a:buNone/>
            </a:pPr>
            <a:endParaRPr lang="en-US" altLang="zh-CN" dirty="0"/>
          </a:p>
          <a:p>
            <a:pPr marL="400050" lvl="2" indent="0">
              <a:buNone/>
            </a:pP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4A451-BA18-6945-AF51-00170685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264CF-86CA-D34B-B7DB-CCE73ACA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D3069-6F32-E445-9ED4-E11C81BD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2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064" y="1052736"/>
            <a:ext cx="8579296" cy="14401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err="1"/>
              <a:t>OCaml</a:t>
            </a:r>
            <a:r>
              <a:rPr lang="en-US" altLang="zh-CN" sz="2800" dirty="0"/>
              <a:t> is an</a:t>
            </a:r>
            <a:r>
              <a:rPr lang="en-US" altLang="zh-CN" sz="2800" i="1" dirty="0">
                <a:solidFill>
                  <a:srgbClr val="0000FF"/>
                </a:solidFill>
              </a:rPr>
              <a:t> expression language</a:t>
            </a:r>
            <a:r>
              <a:rPr lang="en-US" altLang="zh-CN" sz="28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A program </a:t>
            </a:r>
            <a:r>
              <a:rPr lang="en-US" altLang="zh-CN" sz="2800" dirty="0"/>
              <a:t>is </a:t>
            </a:r>
            <a:r>
              <a:rPr lang="en-US" altLang="zh-CN" sz="2800" i="1" dirty="0">
                <a:solidFill>
                  <a:srgbClr val="C00000"/>
                </a:solidFill>
              </a:rPr>
              <a:t>an expression</a:t>
            </a:r>
            <a:r>
              <a:rPr lang="en-US" altLang="zh-CN" sz="2800" dirty="0"/>
              <a:t>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The “</a:t>
            </a:r>
            <a:r>
              <a:rPr lang="en-US" altLang="zh-CN" sz="2800" i="1" dirty="0">
                <a:solidFill>
                  <a:srgbClr val="0000FF"/>
                </a:solidFill>
              </a:rPr>
              <a:t>meaning</a:t>
            </a:r>
            <a:r>
              <a:rPr lang="en-US" altLang="zh-CN" sz="2800" dirty="0"/>
              <a:t>” of program is the </a:t>
            </a:r>
            <a:r>
              <a:rPr lang="en-US" altLang="zh-CN" sz="2800" i="1" dirty="0">
                <a:solidFill>
                  <a:srgbClr val="0000FF"/>
                </a:solidFill>
              </a:rPr>
              <a:t>value</a:t>
            </a:r>
            <a:r>
              <a:rPr lang="en-US" altLang="zh-CN" sz="2800" dirty="0"/>
              <a:t> of the expression.</a:t>
            </a:r>
          </a:p>
        </p:txBody>
      </p:sp>
      <p:sp>
        <p:nvSpPr>
          <p:cNvPr id="4" name="矩形 3"/>
          <p:cNvSpPr/>
          <p:nvPr/>
        </p:nvSpPr>
        <p:spPr>
          <a:xfrm>
            <a:off x="394016" y="2492896"/>
            <a:ext cx="8282439" cy="1492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5536" y="2492896"/>
            <a:ext cx="792088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altLang="zh-CN" sz="2000" dirty="0"/>
              <a:t># 16 + 18;;</a:t>
            </a:r>
          </a:p>
          <a:p>
            <a:pPr marL="0" lvl="1">
              <a:buNone/>
            </a:pPr>
            <a:r>
              <a:rPr lang="en-US" altLang="zh-CN" sz="2000" dirty="0"/>
              <a:t>- :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= 34</a:t>
            </a:r>
          </a:p>
          <a:p>
            <a:pPr marL="0" lvl="1">
              <a:buNone/>
            </a:pPr>
            <a:endParaRPr lang="en-US" altLang="zh-CN" sz="1100" dirty="0"/>
          </a:p>
          <a:p>
            <a:pPr marL="0" lvl="1">
              <a:buNone/>
            </a:pPr>
            <a:r>
              <a:rPr lang="en-US" altLang="zh-CN" sz="2000" dirty="0"/>
              <a:t># 2*8 + 3*6;;</a:t>
            </a:r>
          </a:p>
          <a:p>
            <a:pPr marL="0" lvl="1">
              <a:buNone/>
            </a:pPr>
            <a:r>
              <a:rPr lang="en-US" altLang="zh-CN" sz="2000" dirty="0"/>
              <a:t>- :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= 34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077072"/>
            <a:ext cx="8672248" cy="253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Every expression has </a:t>
            </a:r>
            <a:r>
              <a:rPr lang="en-US" altLang="zh-CN" sz="2800" i="1" dirty="0"/>
              <a:t>exactly one type </a:t>
            </a:r>
            <a:r>
              <a:rPr lang="en-US" altLang="zh-CN" sz="2800" dirty="0"/>
              <a:t>(</a:t>
            </a:r>
            <a:r>
              <a:rPr lang="en-US" altLang="zh-CN" sz="2800" i="1" dirty="0">
                <a:solidFill>
                  <a:srgbClr val="0000FF"/>
                </a:solidFill>
              </a:rPr>
              <a:t>no pure command</a:t>
            </a:r>
            <a:r>
              <a:rPr lang="en-US" altLang="zh-CN" sz="2800" dirty="0"/>
              <a:t>, even assignment, </a:t>
            </a:r>
            <a:r>
              <a:rPr lang="en-US" altLang="zh-CN" sz="2800" b="1" dirty="0">
                <a:solidFill>
                  <a:srgbClr val="7030A0"/>
                </a:solidFill>
                <a:latin typeface="Calibri Light" panose="020F0302020204030204" pitchFamily="34" charset="0"/>
              </a:rPr>
              <a:t>unit</a:t>
            </a:r>
            <a:r>
              <a:rPr lang="en-US" altLang="zh-CN" sz="2800" dirty="0"/>
              <a:t>) 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When an expression is evaluated, </a:t>
            </a:r>
            <a:r>
              <a:rPr lang="en-US" altLang="zh-CN" sz="2400" i="1" dirty="0">
                <a:solidFill>
                  <a:srgbClr val="C00000"/>
                </a:solidFill>
              </a:rPr>
              <a:t>one of 4 things </a:t>
            </a:r>
            <a:r>
              <a:rPr lang="en-US" altLang="zh-CN" sz="2400" dirty="0"/>
              <a:t>may happen:</a:t>
            </a:r>
          </a:p>
          <a:p>
            <a:pPr marL="712788" indent="-357188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dirty="0"/>
              <a:t>evaluate to </a:t>
            </a:r>
            <a:r>
              <a:rPr lang="en-US" altLang="zh-CN" sz="2400" b="1" i="1" dirty="0">
                <a:solidFill>
                  <a:srgbClr val="0000FF"/>
                </a:solidFill>
              </a:rPr>
              <a:t>a value </a:t>
            </a:r>
            <a:r>
              <a:rPr lang="en-US" altLang="zh-CN" sz="2400" dirty="0"/>
              <a:t>of the same type as the expression</a:t>
            </a:r>
            <a:r>
              <a:rPr lang="en-US" altLang="zh-CN" sz="2000" dirty="0"/>
              <a:t>.</a:t>
            </a:r>
          </a:p>
          <a:p>
            <a:pPr marL="712788" indent="-357188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dirty="0"/>
              <a:t>raise </a:t>
            </a:r>
            <a:r>
              <a:rPr lang="en-US" altLang="zh-CN" sz="2400" b="1" i="1" dirty="0">
                <a:solidFill>
                  <a:srgbClr val="0000FF"/>
                </a:solidFill>
              </a:rPr>
              <a:t>an</a:t>
            </a:r>
            <a:r>
              <a:rPr lang="en-US" altLang="zh-CN" sz="2400" i="1" dirty="0"/>
              <a:t> </a:t>
            </a:r>
            <a:r>
              <a:rPr lang="en-US" altLang="zh-CN" sz="2400" b="1" i="1" dirty="0">
                <a:solidFill>
                  <a:srgbClr val="0000FF"/>
                </a:solidFill>
              </a:rPr>
              <a:t>exception </a:t>
            </a:r>
            <a:r>
              <a:rPr lang="en-US" altLang="zh-CN" sz="2400" dirty="0"/>
              <a:t>(discussed later)</a:t>
            </a:r>
          </a:p>
          <a:p>
            <a:pPr marL="712788" indent="-357188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i="1" dirty="0">
                <a:solidFill>
                  <a:srgbClr val="0000FF"/>
                </a:solidFill>
              </a:rPr>
              <a:t>not terminate</a:t>
            </a:r>
          </a:p>
          <a:p>
            <a:pPr marL="712788" indent="-357188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i="1" dirty="0">
                <a:solidFill>
                  <a:srgbClr val="0000FF"/>
                </a:solidFill>
              </a:rPr>
              <a:t>exit</a:t>
            </a:r>
            <a:r>
              <a:rPr lang="en-US" altLang="zh-CN" sz="2400"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8C683-52E4-3C4D-8BBB-C1B16923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54EF2-BFD4-DA44-8730-FCE0CDFE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39D86-DBDB-F24A-93BE-F41247CF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02719" cy="862723"/>
          </a:xfrm>
        </p:spPr>
        <p:txBody>
          <a:bodyPr/>
          <a:lstStyle/>
          <a:p>
            <a:r>
              <a:rPr lang="en-US" altLang="zh-CN" dirty="0"/>
              <a:t>Expose a namespace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54726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Using statement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open</a:t>
            </a:r>
            <a:r>
              <a:rPr lang="en-US" altLang="zh-CN" dirty="0"/>
              <a:t> </a:t>
            </a:r>
            <a:r>
              <a:rPr lang="en-US" altLang="zh-CN" dirty="0" err="1"/>
              <a:t>module_name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to </a:t>
            </a:r>
            <a:r>
              <a:rPr lang="en-US" altLang="zh-CN" i="1" dirty="0"/>
              <a:t>open a module interface</a:t>
            </a:r>
            <a:r>
              <a:rPr lang="en-US" altLang="zh-CN" dirty="0"/>
              <a:t>, which allow </a:t>
            </a:r>
            <a:r>
              <a:rPr lang="en-US" altLang="zh-CN" i="1" dirty="0">
                <a:solidFill>
                  <a:srgbClr val="C00000"/>
                </a:solidFill>
              </a:rPr>
              <a:t>the use of unqualified names for </a:t>
            </a:r>
            <a:r>
              <a:rPr lang="en-US" altLang="zh-CN" dirty="0"/>
              <a:t>types, exceptions, and methods. </a:t>
            </a:r>
          </a:p>
          <a:p>
            <a:pPr marL="544513" lvl="1" indent="-363538"/>
            <a:r>
              <a:rPr lang="en-US" altLang="zh-CN" dirty="0"/>
              <a:t>Using the full name </a:t>
            </a:r>
            <a:r>
              <a:rPr lang="en-US" altLang="zh-CN" dirty="0" err="1">
                <a:solidFill>
                  <a:srgbClr val="002060"/>
                </a:solidFill>
                <a:latin typeface="Calibri Light" panose="020F0302020204030204" pitchFamily="34" charset="0"/>
              </a:rPr>
              <a:t>module_name</a:t>
            </a:r>
            <a:r>
              <a:rPr lang="en-US" altLang="zh-CN" dirty="0">
                <a:solidFill>
                  <a:srgbClr val="002060"/>
                </a:solidFill>
                <a:latin typeface="Calibri Light" panose="020F0302020204030204" pitchFamily="34" charset="0"/>
              </a:rPr>
              <a:t>. </a:t>
            </a:r>
            <a:r>
              <a:rPr lang="en-US" altLang="zh-CN" dirty="0" err="1">
                <a:solidFill>
                  <a:srgbClr val="002060"/>
                </a:solidFill>
                <a:latin typeface="Calibri Light" panose="020F0302020204030204" pitchFamily="34" charset="0"/>
              </a:rPr>
              <a:t>method_name</a:t>
            </a:r>
            <a:r>
              <a:rPr lang="en-US" altLang="zh-CN" dirty="0">
                <a:solidFill>
                  <a:srgbClr val="0070C0"/>
                </a:solidFill>
              </a:rPr>
              <a:t>  </a:t>
            </a:r>
            <a:r>
              <a:rPr lang="en-US" altLang="zh-CN" dirty="0"/>
              <a:t>to refer is </a:t>
            </a:r>
            <a:r>
              <a:rPr lang="en-US" altLang="zh-CN" dirty="0">
                <a:solidFill>
                  <a:srgbClr val="0070C0"/>
                </a:solidFill>
              </a:rPr>
              <a:t>okay</a:t>
            </a:r>
            <a:r>
              <a:rPr lang="en-US" altLang="zh-CN" dirty="0"/>
              <a:t>, but </a:t>
            </a:r>
            <a:r>
              <a:rPr lang="en-US" altLang="zh-CN" dirty="0">
                <a:solidFill>
                  <a:srgbClr val="C00000"/>
                </a:solidFill>
              </a:rPr>
              <a:t>tedious</a:t>
            </a:r>
            <a:endParaRPr lang="en-US" altLang="zh-CN" sz="2800" i="1" dirty="0">
              <a:solidFill>
                <a:srgbClr val="C00000"/>
              </a:solidFill>
            </a:endParaRPr>
          </a:p>
          <a:p>
            <a:pPr marL="0" lvl="1" indent="0">
              <a:buNone/>
            </a:pPr>
            <a:endParaRPr lang="en-US" altLang="zh-CN" sz="1300" dirty="0"/>
          </a:p>
          <a:p>
            <a:pPr marL="0" lvl="1" indent="0">
              <a:buNone/>
            </a:pPr>
            <a:r>
              <a:rPr lang="en-US" altLang="zh-CN" dirty="0"/>
              <a:t>Note: </a:t>
            </a:r>
            <a:r>
              <a:rPr lang="en-US" altLang="zh-CN" dirty="0">
                <a:solidFill>
                  <a:srgbClr val="0000FF"/>
                </a:solidFill>
              </a:rPr>
              <a:t>multiple</a:t>
            </a:r>
            <a:r>
              <a:rPr lang="en-US" altLang="zh-CN" dirty="0"/>
              <a:t> opened modules will define </a:t>
            </a:r>
            <a:r>
              <a:rPr lang="en-US" altLang="zh-CN" dirty="0">
                <a:solidFill>
                  <a:srgbClr val="C00000"/>
                </a:solidFill>
              </a:rPr>
              <a:t>the same name</a:t>
            </a:r>
            <a:r>
              <a:rPr lang="en-US" altLang="zh-CN" dirty="0"/>
              <a:t>.  </a:t>
            </a:r>
          </a:p>
          <a:p>
            <a:pPr marL="544513" lvl="1" indent="-363538"/>
            <a:r>
              <a:rPr lang="en-US" altLang="zh-CN" sz="2400" dirty="0"/>
              <a:t>The </a:t>
            </a:r>
            <a:r>
              <a:rPr lang="en-US" altLang="zh-CN" sz="2400" i="1" dirty="0">
                <a:solidFill>
                  <a:srgbClr val="C00000"/>
                </a:solidFill>
              </a:rPr>
              <a:t>last</a:t>
            </a:r>
            <a:r>
              <a:rPr lang="en-US" altLang="zh-CN" sz="2400" dirty="0"/>
              <a:t> module with </a:t>
            </a:r>
            <a:r>
              <a:rPr lang="en-US" altLang="zh-CN" sz="2400" dirty="0">
                <a:solidFill>
                  <a:srgbClr val="0070C0"/>
                </a:solidFill>
              </a:rPr>
              <a:t>open </a:t>
            </a:r>
            <a:r>
              <a:rPr lang="en-US" altLang="zh-CN" sz="2400" dirty="0"/>
              <a:t>statement will determine the value of the symbol.</a:t>
            </a:r>
          </a:p>
          <a:p>
            <a:pPr marL="544513" lvl="1" indent="-363538"/>
            <a:r>
              <a:rPr lang="en-US" altLang="zh-CN" sz="2400" dirty="0"/>
              <a:t>Fully qualified names can be used to access values that may have been hidden by </a:t>
            </a:r>
            <a:r>
              <a:rPr lang="en-US" altLang="zh-CN" sz="2400" dirty="0">
                <a:solidFill>
                  <a:srgbClr val="0070C0"/>
                </a:solidFill>
              </a:rPr>
              <a:t>open </a:t>
            </a:r>
            <a:r>
              <a:rPr lang="en-US" altLang="zh-CN" sz="2400" dirty="0"/>
              <a:t>statement </a:t>
            </a:r>
            <a:endParaRPr lang="en-US" altLang="zh-CN" dirty="0"/>
          </a:p>
          <a:p>
            <a:pPr marL="400050" lvl="2" indent="0">
              <a:buNone/>
            </a:pPr>
            <a:endParaRPr lang="en-US" altLang="zh-CN" dirty="0"/>
          </a:p>
          <a:p>
            <a:pPr marL="400050" lvl="2" indent="0">
              <a:buNone/>
            </a:pPr>
            <a:endParaRPr lang="en-US" altLang="zh-CN" dirty="0"/>
          </a:p>
          <a:p>
            <a:pPr marL="400050" lvl="2" indent="0">
              <a:buNone/>
            </a:pP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5944C-167B-4A41-B4E2-ED1E3C96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E3A07-BFB3-F743-A468-057436A2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23288-78F8-3540-AB2B-F47682BA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522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28827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400" dirty="0">
                <a:solidFill>
                  <a:srgbClr val="0000FF"/>
                </a:solidFill>
              </a:rPr>
              <a:t>Utilities </a:t>
            </a:r>
            <a:br>
              <a:rPr lang="en-US" altLang="zh-CN" sz="5400" dirty="0">
                <a:solidFill>
                  <a:srgbClr val="0000FF"/>
                </a:solidFill>
              </a:rPr>
            </a:br>
            <a:r>
              <a:rPr lang="en-US" altLang="zh-CN" sz="5400" dirty="0">
                <a:solidFill>
                  <a:srgbClr val="0000FF"/>
                </a:solidFill>
              </a:rPr>
              <a:t>in</a:t>
            </a:r>
            <a:br>
              <a:rPr lang="en-US" altLang="zh-CN" sz="5400" dirty="0">
                <a:solidFill>
                  <a:srgbClr val="0000FF"/>
                </a:solidFill>
              </a:rPr>
            </a:br>
            <a:r>
              <a:rPr lang="en-US" altLang="zh-CN" sz="5400" dirty="0" err="1">
                <a:solidFill>
                  <a:srgbClr val="0000FF"/>
                </a:solidFill>
              </a:rPr>
              <a:t>OCaml</a:t>
            </a:r>
            <a:r>
              <a:rPr lang="en-US" altLang="zh-CN" sz="5400" dirty="0">
                <a:solidFill>
                  <a:srgbClr val="0000FF"/>
                </a:solidFill>
              </a:rPr>
              <a:t> System  </a:t>
            </a:r>
            <a:endParaRPr lang="zh-CN" altLang="en-US" sz="5400" dirty="0">
              <a:solidFill>
                <a:srgbClr val="0000FF"/>
              </a:solidFill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740C0E48-97DA-5F44-B070-227893550B37}"/>
              </a:ext>
            </a:extLst>
          </p:cNvPr>
          <p:cNvSpPr txBox="1">
            <a:spLocks/>
          </p:cNvSpPr>
          <p:nvPr/>
        </p:nvSpPr>
        <p:spPr>
          <a:xfrm>
            <a:off x="221559" y="116632"/>
            <a:ext cx="8302719" cy="862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  <a:cs typeface="+mj-cs"/>
              </a:defRPr>
            </a:lvl1pPr>
          </a:lstStyle>
          <a:p>
            <a:pPr algn="l"/>
            <a:r>
              <a:rPr lang="en-US" altLang="zh-CN" dirty="0"/>
              <a:t> Part  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1227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are we going?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Overall goal: </a:t>
            </a:r>
          </a:p>
          <a:p>
            <a:pPr marL="857250" lvl="1" indent="-457200"/>
            <a:r>
              <a:rPr lang="en-US" altLang="zh-CN" dirty="0"/>
              <a:t>we want to turn strings of characters – </a:t>
            </a:r>
            <a:r>
              <a:rPr lang="en-US" altLang="zh-CN" i="1" dirty="0">
                <a:solidFill>
                  <a:srgbClr val="C00000"/>
                </a:solidFill>
              </a:rPr>
              <a:t>code</a:t>
            </a:r>
            <a:r>
              <a:rPr lang="en-US" altLang="zh-CN" dirty="0"/>
              <a:t> – into </a:t>
            </a:r>
            <a:r>
              <a:rPr lang="en-US" altLang="zh-CN" i="1" dirty="0">
                <a:solidFill>
                  <a:srgbClr val="0000FF"/>
                </a:solidFill>
              </a:rPr>
              <a:t>computer instructions  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2800" dirty="0"/>
              <a:t>Easiest to break this down into phases: </a:t>
            </a:r>
          </a:p>
          <a:p>
            <a:pPr marL="539750" lvl="1" indent="-363538"/>
            <a:r>
              <a:rPr lang="en-US" altLang="zh-CN" dirty="0"/>
              <a:t>First, turn strings into </a:t>
            </a:r>
            <a:r>
              <a:rPr lang="en-US" altLang="zh-CN" i="1" dirty="0"/>
              <a:t>abstract syntax trees </a:t>
            </a:r>
            <a:r>
              <a:rPr lang="en-US" altLang="zh-CN" dirty="0"/>
              <a:t>(ASTs) – this is </a:t>
            </a:r>
            <a:r>
              <a:rPr lang="en-US" altLang="zh-CN" b="1" dirty="0"/>
              <a:t>parsing </a:t>
            </a:r>
          </a:p>
          <a:p>
            <a:pPr marL="539750" lvl="1" indent="-363538"/>
            <a:r>
              <a:rPr lang="en-US" altLang="zh-CN" dirty="0"/>
              <a:t>Next, turn abstract syntax trees into executable instructions – </a:t>
            </a:r>
            <a:r>
              <a:rPr lang="en-US" altLang="zh-CN" b="1" dirty="0"/>
              <a:t>compiling</a:t>
            </a:r>
            <a:r>
              <a:rPr lang="en-US" altLang="zh-CN" dirty="0"/>
              <a:t> or </a:t>
            </a:r>
            <a:r>
              <a:rPr lang="en-US" altLang="zh-CN" b="1" dirty="0"/>
              <a:t>interpreting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032A-A27F-5C48-BBAF-2EC575C2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8E46-CACD-234D-9E9F-254DFEB8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9839-404A-1746-8DD1-D0AE89CC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3391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Lexing</a:t>
            </a:r>
            <a:r>
              <a:rPr lang="en-US" altLang="zh-CN" dirty="0"/>
              <a:t> and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Strings are converted into ASTs in two phases:</a:t>
            </a:r>
          </a:p>
          <a:p>
            <a:pPr marL="1433513" lvl="1" indent="-1069975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Lexing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 Convert strings (streams of characters) into lists (or streams) of </a:t>
            </a:r>
            <a:r>
              <a:rPr lang="en-US" altLang="zh-CN" i="1" dirty="0"/>
              <a:t>tokens</a:t>
            </a:r>
            <a:r>
              <a:rPr lang="en-US" altLang="zh-CN" dirty="0"/>
              <a:t>,, representing words in the language (</a:t>
            </a:r>
            <a:r>
              <a:rPr lang="en-US" altLang="zh-CN" i="1" dirty="0">
                <a:solidFill>
                  <a:srgbClr val="0000FF"/>
                </a:solidFill>
              </a:rPr>
              <a:t>lexical analysis</a:t>
            </a:r>
            <a:r>
              <a:rPr lang="en-US" altLang="zh-CN" dirty="0"/>
              <a:t>)</a:t>
            </a:r>
          </a:p>
          <a:p>
            <a:pPr marL="1433513" lvl="1" indent="-1069975">
              <a:buNone/>
            </a:pPr>
            <a:r>
              <a:rPr lang="en-US" altLang="zh-CN" dirty="0">
                <a:solidFill>
                  <a:srgbClr val="0000FF"/>
                </a:solidFill>
              </a:rPr>
              <a:t>Parsing</a:t>
            </a:r>
            <a:r>
              <a:rPr lang="en-US" altLang="zh-CN" dirty="0"/>
              <a:t> Convert lists of tokens into abstract syntax trees (</a:t>
            </a:r>
            <a:r>
              <a:rPr lang="en-US" altLang="zh-CN" i="1" dirty="0">
                <a:solidFill>
                  <a:srgbClr val="0000FF"/>
                </a:solidFill>
              </a:rPr>
              <a:t>syntactic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analysis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7B572-C57E-7A44-8456-AB1F6FF6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B545F-86CA-E044-8BC9-3BADA23F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906D-62F1-EA4E-BF44-3A1DF3AC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3150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Lexing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216024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800" dirty="0"/>
              <a:t>With </a:t>
            </a:r>
            <a:r>
              <a:rPr lang="en-US" altLang="zh-CN" sz="2800" dirty="0" err="1"/>
              <a:t>lexing</a:t>
            </a:r>
            <a:r>
              <a:rPr lang="en-US" altLang="zh-CN" sz="2800" dirty="0"/>
              <a:t>, we break sequences of characters into different syntactic categories, called </a:t>
            </a:r>
            <a:r>
              <a:rPr lang="en-US" altLang="zh-CN" sz="2800" i="1" dirty="0">
                <a:solidFill>
                  <a:srgbClr val="0000FF"/>
                </a:solidFill>
              </a:rPr>
              <a:t>tokens</a:t>
            </a:r>
            <a:r>
              <a:rPr lang="en-US" altLang="zh-CN" sz="2800" dirty="0"/>
              <a:t>.  </a:t>
            </a:r>
          </a:p>
          <a:p>
            <a:pPr marL="0" indent="0" algn="just">
              <a:buNone/>
            </a:pPr>
            <a:r>
              <a:rPr lang="en-US" altLang="zh-CN" sz="2800" dirty="0"/>
              <a:t>As an example, we could break:</a:t>
            </a:r>
          </a:p>
          <a:p>
            <a:pPr marL="0" indent="0" algn="ctr">
              <a:buNone/>
            </a:pPr>
            <a:r>
              <a:rPr lang="en-US" altLang="zh-CN" sz="2800" dirty="0" err="1"/>
              <a:t>asd</a:t>
            </a:r>
            <a:r>
              <a:rPr lang="en-US" altLang="zh-CN" sz="2800" dirty="0"/>
              <a:t> 123  </a:t>
            </a:r>
            <a:r>
              <a:rPr lang="en-US" altLang="zh-CN" sz="2800" dirty="0" err="1"/>
              <a:t>jkl</a:t>
            </a:r>
            <a:r>
              <a:rPr lang="en-US" altLang="zh-CN" sz="2800" dirty="0"/>
              <a:t>  3.14</a:t>
            </a:r>
            <a:endParaRPr lang="zh-CN" altLang="en-US" sz="28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51520" y="3573016"/>
            <a:ext cx="8579296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sz="2800" dirty="0"/>
              <a:t>into this:</a:t>
            </a:r>
          </a:p>
          <a:p>
            <a:pPr marL="0" indent="0">
              <a:buNone/>
            </a:pPr>
            <a:r>
              <a:rPr lang="en-US" altLang="zh-CN" sz="2800" dirty="0"/>
              <a:t>         [String ‘‘</a:t>
            </a:r>
            <a:r>
              <a:rPr lang="en-US" altLang="zh-CN" sz="2800" dirty="0" err="1"/>
              <a:t>asd</a:t>
            </a:r>
            <a:r>
              <a:rPr lang="en-US" altLang="zh-CN" sz="2800" dirty="0"/>
              <a:t>’’,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123; String ‘‘</a:t>
            </a:r>
            <a:r>
              <a:rPr lang="en-US" altLang="zh-CN" sz="2800" dirty="0" err="1"/>
              <a:t>jkl</a:t>
            </a:r>
            <a:r>
              <a:rPr lang="en-US" altLang="zh-CN" sz="2800" dirty="0"/>
              <a:t>’’; Float 3.14]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DFC6-E601-2F46-BC64-54B7887D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68B3-C984-7349-A693-EC0C2461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19CEC-C273-5E47-83E2-EB5FE4E2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4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Lexing</a:t>
            </a:r>
            <a:r>
              <a:rPr lang="en-US" altLang="zh-CN" dirty="0"/>
              <a:t>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Our strategy will be to leverage </a:t>
            </a:r>
            <a:r>
              <a:rPr lang="en-US" altLang="zh-CN" sz="2800" i="1" dirty="0">
                <a:solidFill>
                  <a:srgbClr val="C00000"/>
                </a:solidFill>
              </a:rPr>
              <a:t>regular expressions </a:t>
            </a:r>
            <a:r>
              <a:rPr lang="en-US" altLang="zh-CN" sz="2800" dirty="0"/>
              <a:t>and </a:t>
            </a:r>
            <a:r>
              <a:rPr lang="en-US" altLang="zh-CN" sz="2800" i="1" dirty="0">
                <a:solidFill>
                  <a:srgbClr val="0000FF"/>
                </a:solidFill>
              </a:rPr>
              <a:t>finite automata </a:t>
            </a:r>
            <a:r>
              <a:rPr lang="en-US" altLang="zh-CN" sz="2800" dirty="0"/>
              <a:t>to recognize tokens:</a:t>
            </a:r>
          </a:p>
          <a:p>
            <a:pPr marL="539750" lvl="1" indent="-363538"/>
            <a:r>
              <a:rPr lang="en-US" altLang="zh-CN" dirty="0"/>
              <a:t>each syntactic category will be described by a </a:t>
            </a:r>
            <a:r>
              <a:rPr lang="en-US" altLang="zh-CN" i="1" dirty="0">
                <a:solidFill>
                  <a:srgbClr val="0000FF"/>
                </a:solidFill>
              </a:rPr>
              <a:t>regular expression</a:t>
            </a:r>
            <a:r>
              <a:rPr lang="en-US" altLang="zh-CN" dirty="0"/>
              <a:t> (with some extended syntax)</a:t>
            </a:r>
          </a:p>
          <a:p>
            <a:pPr marL="539750" lvl="1" indent="-363538"/>
            <a:r>
              <a:rPr lang="en-US" altLang="zh-CN" dirty="0"/>
              <a:t>words will be recognized by an encoding of a corresponding </a:t>
            </a:r>
            <a:r>
              <a:rPr lang="en-US" altLang="zh-CN" i="1" dirty="0">
                <a:solidFill>
                  <a:srgbClr val="0000FF"/>
                </a:solidFill>
              </a:rPr>
              <a:t>finite state machine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2800" dirty="0"/>
              <a:t>However, this still leaves us with a problem: </a:t>
            </a:r>
          </a:p>
          <a:p>
            <a:pPr marL="400050" lvl="1" indent="0">
              <a:buNone/>
            </a:pPr>
            <a:r>
              <a:rPr lang="en-US" altLang="zh-CN" dirty="0"/>
              <a:t>How do we pull multiple words out of a string, instead of just recognizing a single word?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5963A-6C48-EB4D-962C-822B4E59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30B2-2866-214E-9139-C9ED8181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832D-A874-DA45-ACBF-0381C226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8332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Lexing</a:t>
            </a:r>
            <a:r>
              <a:rPr lang="en-US" altLang="zh-CN" dirty="0"/>
              <a:t> : Multiple tokens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3240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To solve this, we will modify the behavior of the DFA.</a:t>
            </a:r>
          </a:p>
          <a:p>
            <a:pPr marL="539750" lvl="1" indent="-363538"/>
            <a:r>
              <a:rPr lang="en-US" altLang="zh-CN" sz="2400" dirty="0"/>
              <a:t>if we find a character where there is </a:t>
            </a:r>
            <a:r>
              <a:rPr lang="en-US" altLang="zh-CN" sz="2400" dirty="0">
                <a:solidFill>
                  <a:srgbClr val="0000FF"/>
                </a:solidFill>
              </a:rPr>
              <a:t>no transition </a:t>
            </a:r>
            <a:r>
              <a:rPr lang="en-US" altLang="zh-CN" sz="2400" dirty="0"/>
              <a:t>from the current state, </a:t>
            </a:r>
            <a:r>
              <a:rPr lang="en-US" altLang="zh-CN" sz="2400" dirty="0">
                <a:solidFill>
                  <a:srgbClr val="0000FF"/>
                </a:solidFill>
              </a:rPr>
              <a:t>stop</a:t>
            </a:r>
            <a:r>
              <a:rPr lang="en-US" altLang="zh-CN" sz="2400" dirty="0"/>
              <a:t> processing the string</a:t>
            </a:r>
          </a:p>
          <a:p>
            <a:pPr marL="539750" lvl="1" indent="-363538"/>
            <a:r>
              <a:rPr lang="en-US" altLang="zh-CN" sz="2400" dirty="0"/>
              <a:t>if we are in </a:t>
            </a:r>
            <a:r>
              <a:rPr lang="en-US" altLang="zh-CN" sz="2400" dirty="0">
                <a:solidFill>
                  <a:srgbClr val="0000FF"/>
                </a:solidFill>
              </a:rPr>
              <a:t>an accepting state</a:t>
            </a:r>
            <a:r>
              <a:rPr lang="en-US" altLang="zh-CN" sz="2400" dirty="0"/>
              <a:t>, return the token corresponding to what we found as well as the remainder of the string </a:t>
            </a:r>
          </a:p>
          <a:p>
            <a:pPr marL="539750" lvl="1" indent="-363538"/>
            <a:r>
              <a:rPr lang="en-US" altLang="zh-CN" sz="2400" dirty="0"/>
              <a:t>now, use iterator or recursion to keep pulling out more tokens</a:t>
            </a:r>
          </a:p>
          <a:p>
            <a:pPr marL="539750" lvl="1" indent="-363538"/>
            <a:r>
              <a:rPr lang="en-US" altLang="zh-CN" sz="2400" dirty="0"/>
              <a:t>if we were not in an accepting state, </a:t>
            </a:r>
            <a:r>
              <a:rPr lang="en-US" altLang="zh-CN" sz="2400" dirty="0">
                <a:solidFill>
                  <a:srgbClr val="C00000"/>
                </a:solidFill>
              </a:rPr>
              <a:t>fail </a:t>
            </a:r>
            <a:r>
              <a:rPr lang="en-US" altLang="zh-CN" sz="2400" dirty="0"/>
              <a:t>– invalid syntax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437112"/>
            <a:ext cx="6700986" cy="151900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E9B5-2ACB-C247-BC69-3CB5C086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46C86-FB76-0041-BC75-7DF1F955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A89DD-F624-6046-BFF6-2955AD76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6421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Lexing</a:t>
            </a:r>
            <a:r>
              <a:rPr lang="en-US" altLang="zh-CN" dirty="0"/>
              <a:t>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We could write a </a:t>
            </a:r>
            <a:r>
              <a:rPr lang="en-US" altLang="zh-CN" sz="2800" dirty="0" err="1"/>
              <a:t>lexer</a:t>
            </a:r>
            <a:r>
              <a:rPr lang="en-US" altLang="zh-CN" sz="2800" dirty="0"/>
              <a:t> </a:t>
            </a:r>
            <a:r>
              <a:rPr lang="en-US" altLang="zh-CN" sz="2800" i="1" dirty="0">
                <a:solidFill>
                  <a:srgbClr val="C00000"/>
                </a:solidFill>
              </a:rPr>
              <a:t>by writing regular expressions</a:t>
            </a:r>
            <a:r>
              <a:rPr lang="en-US" altLang="zh-CN" sz="2800" dirty="0"/>
              <a:t>, and then translating these </a:t>
            </a:r>
            <a:r>
              <a:rPr lang="en-US" altLang="zh-CN" sz="2800" i="1" dirty="0">
                <a:solidFill>
                  <a:srgbClr val="C00000"/>
                </a:solidFill>
              </a:rPr>
              <a:t>by hand </a:t>
            </a:r>
            <a:r>
              <a:rPr lang="en-US" altLang="zh-CN" sz="2800" dirty="0"/>
              <a:t>into a DFA. </a:t>
            </a:r>
          </a:p>
          <a:p>
            <a:pPr marL="457200" lvl="1" indent="0">
              <a:buNone/>
            </a:pPr>
            <a:r>
              <a:rPr lang="en-US" altLang="zh-CN" dirty="0"/>
              <a:t>sounds </a:t>
            </a:r>
            <a:r>
              <a:rPr lang="en-US" altLang="zh-CN" dirty="0">
                <a:solidFill>
                  <a:srgbClr val="C00000"/>
                </a:solidFill>
              </a:rPr>
              <a:t>tedious and repetitive </a:t>
            </a:r>
            <a:r>
              <a:rPr lang="en-US" altLang="zh-CN" dirty="0"/>
              <a:t>– perfect for a computer! 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2800" dirty="0"/>
              <a:t>Can we write a program that takes regular expressions and generates automata for us?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2800" dirty="0"/>
              <a:t>Someone already did –  Lex! </a:t>
            </a:r>
          </a:p>
          <a:p>
            <a:pPr marL="539750" lvl="1" indent="-363538"/>
            <a:r>
              <a:rPr lang="en-US" altLang="zh-CN" dirty="0"/>
              <a:t>GNU version of this is </a:t>
            </a:r>
            <a:r>
              <a:rPr lang="en-US" altLang="zh-CN" dirty="0">
                <a:solidFill>
                  <a:srgbClr val="C00000"/>
                </a:solidFill>
              </a:rPr>
              <a:t>flex</a:t>
            </a:r>
          </a:p>
          <a:p>
            <a:pPr marL="539750" lvl="1" indent="-363538"/>
            <a:r>
              <a:rPr lang="en-US" altLang="zh-CN" i="1" dirty="0" err="1">
                <a:solidFill>
                  <a:srgbClr val="C00000"/>
                </a:solidFill>
              </a:rPr>
              <a:t>OCaml</a:t>
            </a:r>
            <a:r>
              <a:rPr lang="en-US" altLang="zh-CN" i="1" dirty="0">
                <a:solidFill>
                  <a:srgbClr val="C00000"/>
                </a:solidFill>
              </a:rPr>
              <a:t> version </a:t>
            </a:r>
            <a:r>
              <a:rPr lang="en-US" altLang="zh-CN" dirty="0"/>
              <a:t>of this is </a:t>
            </a:r>
            <a:r>
              <a:rPr lang="en-US" altLang="zh-CN" i="1" dirty="0" err="1">
                <a:solidFill>
                  <a:srgbClr val="0000FF"/>
                </a:solidFill>
              </a:rPr>
              <a:t>ocamllex</a:t>
            </a:r>
            <a:endParaRPr lang="en-US" altLang="zh-CN" i="1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FA631-3AFA-524B-B7BF-FC92709C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D48BF-C914-8549-875E-4DA1402B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D14B-CEF3-D948-B2EC-3699F9E2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599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does it work?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300" dirty="0"/>
              <a:t>We need a few </a:t>
            </a:r>
            <a:r>
              <a:rPr lang="en-US" altLang="zh-CN" sz="3300" i="1" dirty="0">
                <a:solidFill>
                  <a:srgbClr val="0000FF"/>
                </a:solidFill>
              </a:rPr>
              <a:t>core items </a:t>
            </a:r>
            <a:r>
              <a:rPr lang="en-US" altLang="zh-CN" sz="3300" dirty="0"/>
              <a:t>to get this working:</a:t>
            </a:r>
          </a:p>
          <a:p>
            <a:pPr marL="539750" lvl="1" indent="-363538"/>
            <a:r>
              <a:rPr lang="en-US" altLang="zh-CN" dirty="0"/>
              <a:t>Some way to identify the input string – we’ll call this the </a:t>
            </a:r>
            <a:r>
              <a:rPr lang="en-US" altLang="zh-CN" i="1" dirty="0" err="1">
                <a:solidFill>
                  <a:srgbClr val="0000FF"/>
                </a:solidFill>
              </a:rPr>
              <a:t>lexing</a:t>
            </a:r>
            <a:r>
              <a:rPr lang="en-US" altLang="zh-CN" i="1" dirty="0">
                <a:solidFill>
                  <a:srgbClr val="0000FF"/>
                </a:solidFill>
              </a:rPr>
              <a:t> buffer</a:t>
            </a:r>
          </a:p>
          <a:p>
            <a:pPr marL="539750" lvl="1" indent="-363538"/>
            <a:r>
              <a:rPr lang="en-US" altLang="zh-CN" dirty="0"/>
              <a:t>A set of </a:t>
            </a:r>
            <a:r>
              <a:rPr lang="en-US" altLang="zh-CN" i="1" dirty="0">
                <a:solidFill>
                  <a:srgbClr val="0000FF"/>
                </a:solidFill>
              </a:rPr>
              <a:t>regular expressions </a:t>
            </a:r>
            <a:r>
              <a:rPr lang="en-US" altLang="zh-CN" dirty="0"/>
              <a:t>that correspond to tokens in our language</a:t>
            </a:r>
          </a:p>
          <a:p>
            <a:pPr marL="539750" lvl="1" indent="-363538"/>
            <a:r>
              <a:rPr lang="en-US" altLang="zh-CN" dirty="0"/>
              <a:t>A corresponding </a:t>
            </a:r>
            <a:r>
              <a:rPr lang="en-US" altLang="zh-CN" i="1" dirty="0">
                <a:solidFill>
                  <a:srgbClr val="0000FF"/>
                </a:solidFill>
              </a:rPr>
              <a:t>set of actions </a:t>
            </a:r>
            <a:r>
              <a:rPr lang="en-US" altLang="zh-CN" dirty="0"/>
              <a:t>to take when tokens are matched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3300" dirty="0"/>
              <a:t>The </a:t>
            </a:r>
            <a:r>
              <a:rPr lang="en-US" altLang="zh-CN" sz="3300" dirty="0" err="1"/>
              <a:t>lexer</a:t>
            </a:r>
            <a:r>
              <a:rPr lang="en-US" altLang="zh-CN" sz="3300" dirty="0"/>
              <a:t> can then take the regular expressions to build </a:t>
            </a:r>
            <a:r>
              <a:rPr lang="en-US" altLang="zh-CN" sz="3300" dirty="0">
                <a:solidFill>
                  <a:srgbClr val="0000FF"/>
                </a:solidFill>
              </a:rPr>
              <a:t>state machines</a:t>
            </a:r>
            <a:r>
              <a:rPr lang="en-US" altLang="zh-CN" sz="3300" dirty="0"/>
              <a:t>, which are then used to process the </a:t>
            </a:r>
            <a:r>
              <a:rPr lang="en-US" altLang="zh-CN" sz="3300" dirty="0" err="1"/>
              <a:t>lexing</a:t>
            </a:r>
            <a:r>
              <a:rPr lang="en-US" altLang="zh-CN" sz="3300" dirty="0"/>
              <a:t> buffer. </a:t>
            </a:r>
          </a:p>
          <a:p>
            <a:pPr marL="539750" lvl="1" indent="-363538"/>
            <a:r>
              <a:rPr lang="en-US" altLang="zh-CN" dirty="0"/>
              <a:t>If we reach an </a:t>
            </a:r>
            <a:r>
              <a:rPr lang="en-US" altLang="zh-CN" i="1" dirty="0">
                <a:solidFill>
                  <a:srgbClr val="C00000"/>
                </a:solidFill>
              </a:rPr>
              <a:t>accept state </a:t>
            </a:r>
            <a:r>
              <a:rPr lang="en-US" altLang="zh-CN" dirty="0"/>
              <a:t>and can </a:t>
            </a:r>
            <a:r>
              <a:rPr lang="en-US" altLang="zh-CN" i="1" dirty="0">
                <a:solidFill>
                  <a:srgbClr val="C00000"/>
                </a:solidFill>
              </a:rPr>
              <a:t>take no further transitions</a:t>
            </a:r>
            <a:r>
              <a:rPr lang="en-US" altLang="zh-CN" dirty="0"/>
              <a:t>, we can apply the actions.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2E1E-2140-7440-9B2A-0B3DA05B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6F8D-A3FF-4343-BA40-F088B1D5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7967-573B-F34C-A9AC-FA7A9467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833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 of </a:t>
            </a:r>
            <a:r>
              <a:rPr lang="en-US" altLang="zh-CN" dirty="0" err="1"/>
              <a:t>lexer</a:t>
            </a:r>
            <a:r>
              <a:rPr lang="en-US" altLang="zh-CN" dirty="0"/>
              <a:t> 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692" y="1414149"/>
            <a:ext cx="8507288" cy="4608512"/>
          </a:xfrm>
        </p:spPr>
        <p:txBody>
          <a:bodyPr>
            <a:normAutofit fontScale="55000" lnSpcReduction="20000"/>
          </a:bodyPr>
          <a:lstStyle/>
          <a:p>
            <a:pPr marL="57150" indent="0">
              <a:buNone/>
            </a:pPr>
            <a:r>
              <a:rPr lang="en-US" altLang="zh-CN" sz="3600" dirty="0">
                <a:solidFill>
                  <a:srgbClr val="7030A0"/>
                </a:solidFill>
              </a:rPr>
              <a:t>(*head sections*) </a:t>
            </a:r>
          </a:p>
          <a:p>
            <a:pPr marL="57150" indent="0">
              <a:buNone/>
            </a:pPr>
            <a:r>
              <a:rPr lang="en-US" altLang="zh-CN" sz="3600" dirty="0"/>
              <a:t>{ </a:t>
            </a:r>
            <a:r>
              <a:rPr lang="en-US" altLang="zh-CN" sz="3600" i="1" dirty="0"/>
              <a:t>header</a:t>
            </a:r>
            <a:r>
              <a:rPr lang="en-US" altLang="zh-CN" sz="3600" dirty="0"/>
              <a:t> } </a:t>
            </a:r>
          </a:p>
          <a:p>
            <a:pPr marL="57150" indent="0">
              <a:buNone/>
            </a:pPr>
            <a:r>
              <a:rPr lang="en-US" altLang="zh-CN" sz="3600" dirty="0">
                <a:solidFill>
                  <a:srgbClr val="7030A0"/>
                </a:solidFill>
              </a:rPr>
              <a:t>(*definition sections*) </a:t>
            </a:r>
          </a:p>
          <a:p>
            <a:pPr marL="57150" indent="0">
              <a:buNone/>
            </a:pPr>
            <a:r>
              <a:rPr lang="en-US" altLang="zh-CN" sz="3600" dirty="0"/>
              <a:t>let </a:t>
            </a:r>
            <a:r>
              <a:rPr lang="en-US" altLang="zh-CN" sz="3600" i="1" dirty="0" err="1"/>
              <a:t>ident</a:t>
            </a:r>
            <a:r>
              <a:rPr lang="en-US" altLang="zh-CN" sz="3600" dirty="0"/>
              <a:t> = </a:t>
            </a:r>
            <a:r>
              <a:rPr lang="en-US" altLang="zh-CN" sz="3600" i="1" dirty="0" err="1"/>
              <a:t>regexp</a:t>
            </a:r>
            <a:r>
              <a:rPr lang="en-US" altLang="zh-CN" sz="3600" dirty="0"/>
              <a:t> … </a:t>
            </a:r>
          </a:p>
          <a:p>
            <a:pPr marL="57150" indent="0">
              <a:buNone/>
            </a:pPr>
            <a:r>
              <a:rPr lang="en-US" altLang="zh-CN" sz="3600" dirty="0">
                <a:solidFill>
                  <a:srgbClr val="7030A0"/>
                </a:solidFill>
              </a:rPr>
              <a:t>(*rule sections*) </a:t>
            </a:r>
          </a:p>
          <a:p>
            <a:pPr marL="57150" indent="0">
              <a:buNone/>
            </a:pPr>
            <a:r>
              <a:rPr lang="en-US" altLang="zh-CN" sz="3600" dirty="0"/>
              <a:t>rule </a:t>
            </a:r>
            <a:r>
              <a:rPr lang="en-US" altLang="zh-CN" sz="3600" i="1" dirty="0" err="1"/>
              <a:t>entrypoint</a:t>
            </a:r>
            <a:r>
              <a:rPr lang="en-US" altLang="zh-CN" sz="3600" dirty="0"/>
              <a:t> [</a:t>
            </a:r>
            <a:r>
              <a:rPr lang="en-US" altLang="zh-CN" sz="3600" i="1" dirty="0"/>
              <a:t>arg</a:t>
            </a:r>
            <a:r>
              <a:rPr lang="en-US" altLang="zh-CN" sz="3600" baseline="-25000" dirty="0"/>
              <a:t>1</a:t>
            </a:r>
            <a:r>
              <a:rPr lang="en-US" altLang="zh-CN" sz="3600" dirty="0"/>
              <a:t>… </a:t>
            </a:r>
            <a:r>
              <a:rPr lang="en-US" altLang="zh-CN" sz="3600" i="1" dirty="0" err="1"/>
              <a:t>arg</a:t>
            </a:r>
            <a:r>
              <a:rPr lang="en-US" altLang="zh-CN" sz="3600" i="1" baseline="-25000" dirty="0" err="1"/>
              <a:t>n</a:t>
            </a:r>
            <a:r>
              <a:rPr lang="en-US" altLang="zh-CN" sz="3600" dirty="0"/>
              <a:t>] = </a:t>
            </a:r>
          </a:p>
          <a:p>
            <a:pPr marL="57150" indent="0">
              <a:buNone/>
            </a:pPr>
            <a:r>
              <a:rPr lang="en-US" altLang="zh-CN" sz="3600" dirty="0"/>
              <a:t>	parse </a:t>
            </a:r>
            <a:r>
              <a:rPr lang="en-US" altLang="zh-CN" sz="3600" i="1" dirty="0" err="1"/>
              <a:t>regexp</a:t>
            </a:r>
            <a:r>
              <a:rPr lang="en-US" altLang="zh-CN" sz="3600" dirty="0"/>
              <a:t> { </a:t>
            </a:r>
            <a:r>
              <a:rPr lang="en-US" altLang="zh-CN" sz="3600" i="1" dirty="0"/>
              <a:t>action</a:t>
            </a:r>
            <a:r>
              <a:rPr lang="en-US" altLang="zh-CN" sz="3600" dirty="0"/>
              <a:t> } </a:t>
            </a:r>
          </a:p>
          <a:p>
            <a:pPr marL="57150" indent="0">
              <a:buNone/>
            </a:pPr>
            <a:r>
              <a:rPr lang="en-US" altLang="zh-CN" sz="3600" dirty="0"/>
              <a:t>	       |  … </a:t>
            </a:r>
          </a:p>
          <a:p>
            <a:pPr marL="57150" indent="0">
              <a:buNone/>
            </a:pPr>
            <a:r>
              <a:rPr lang="en-US" altLang="zh-CN" sz="3600" dirty="0"/>
              <a:t>	       |  </a:t>
            </a:r>
            <a:r>
              <a:rPr lang="en-US" altLang="zh-CN" sz="3600" i="1" dirty="0" err="1"/>
              <a:t>regexp</a:t>
            </a:r>
            <a:r>
              <a:rPr lang="en-US" altLang="zh-CN" sz="3600" dirty="0"/>
              <a:t> { </a:t>
            </a:r>
            <a:r>
              <a:rPr lang="en-US" altLang="zh-CN" sz="3600" i="1" dirty="0"/>
              <a:t>action</a:t>
            </a:r>
            <a:r>
              <a:rPr lang="en-US" altLang="zh-CN" sz="3600" dirty="0"/>
              <a:t> } </a:t>
            </a:r>
          </a:p>
          <a:p>
            <a:pPr marL="57150" indent="0">
              <a:buNone/>
            </a:pPr>
            <a:r>
              <a:rPr lang="en-US" altLang="zh-CN" sz="3600" dirty="0"/>
              <a:t>and </a:t>
            </a:r>
            <a:r>
              <a:rPr lang="en-US" altLang="zh-CN" sz="3600" i="1" dirty="0" err="1"/>
              <a:t>entrypoint</a:t>
            </a:r>
            <a:r>
              <a:rPr lang="en-US" altLang="zh-CN" sz="3600" dirty="0"/>
              <a:t> [</a:t>
            </a:r>
            <a:r>
              <a:rPr lang="en-US" altLang="zh-CN" sz="3600" i="1" dirty="0"/>
              <a:t>arg</a:t>
            </a:r>
            <a:r>
              <a:rPr lang="en-US" altLang="zh-CN" sz="3600" baseline="-25000" dirty="0"/>
              <a:t>1</a:t>
            </a:r>
            <a:r>
              <a:rPr lang="en-US" altLang="zh-CN" sz="3600" dirty="0"/>
              <a:t>… </a:t>
            </a:r>
            <a:r>
              <a:rPr lang="en-US" altLang="zh-CN" sz="3600" i="1" dirty="0" err="1"/>
              <a:t>arg</a:t>
            </a:r>
            <a:r>
              <a:rPr lang="en-US" altLang="zh-CN" sz="3600" i="1" baseline="-25000" dirty="0" err="1"/>
              <a:t>n</a:t>
            </a:r>
            <a:r>
              <a:rPr lang="en-US" altLang="zh-CN" sz="3600" dirty="0"/>
              <a:t>] = </a:t>
            </a:r>
          </a:p>
          <a:p>
            <a:pPr marL="57150" indent="0">
              <a:buNone/>
            </a:pPr>
            <a:r>
              <a:rPr lang="en-US" altLang="zh-CN" sz="3600" dirty="0"/>
              <a:t>	parse … </a:t>
            </a:r>
          </a:p>
          <a:p>
            <a:pPr marL="57150" indent="0">
              <a:buNone/>
            </a:pPr>
            <a:r>
              <a:rPr lang="en-US" altLang="zh-CN" sz="3600" dirty="0"/>
              <a:t>and … </a:t>
            </a:r>
          </a:p>
          <a:p>
            <a:pPr marL="57150" indent="0">
              <a:buNone/>
            </a:pPr>
            <a:r>
              <a:rPr lang="en-US" altLang="zh-CN" sz="3600" dirty="0">
                <a:solidFill>
                  <a:srgbClr val="7030A0"/>
                </a:solidFill>
              </a:rPr>
              <a:t>(*rule sections*) </a:t>
            </a:r>
          </a:p>
          <a:p>
            <a:pPr marL="57150" indent="0">
              <a:buNone/>
            </a:pPr>
            <a:r>
              <a:rPr lang="en-US" altLang="zh-CN" sz="3600" dirty="0"/>
              <a:t>{ </a:t>
            </a:r>
            <a:r>
              <a:rPr lang="en-US" altLang="zh-CN" sz="3600" i="1" dirty="0"/>
              <a:t>trailer</a:t>
            </a:r>
            <a:r>
              <a:rPr lang="en-US" altLang="zh-CN" sz="3600" dirty="0"/>
              <a:t> }</a:t>
            </a:r>
          </a:p>
          <a:p>
            <a:pPr marL="5715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79512" y="5801208"/>
            <a:ext cx="857929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itchFamily="34" charset="0"/>
              <a:buNone/>
            </a:pPr>
            <a:r>
              <a:rPr lang="en-US" altLang="zh-CN" sz="2400" dirty="0"/>
              <a:t>Comments are delimited by (* and *), as in </a:t>
            </a:r>
            <a:r>
              <a:rPr lang="en-US" altLang="zh-CN" sz="2400" dirty="0" err="1"/>
              <a:t>OCaml</a:t>
            </a:r>
            <a:r>
              <a:rPr lang="en-US" altLang="zh-CN" sz="2400" dirty="0"/>
              <a:t>. 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00FF"/>
                </a:solidFill>
                <a:latin typeface="Calibri Light" panose="020F0302020204030204" pitchFamily="34" charset="0"/>
              </a:rPr>
              <a:t>parse</a:t>
            </a:r>
            <a:r>
              <a:rPr lang="en-US" altLang="zh-CN" sz="2400" dirty="0"/>
              <a:t> keyword can be replaced by the </a:t>
            </a:r>
            <a:r>
              <a:rPr lang="en-US" altLang="zh-CN" sz="2400" dirty="0">
                <a:solidFill>
                  <a:srgbClr val="0000FF"/>
                </a:solidFill>
                <a:latin typeface="Calibri Light" panose="020F0302020204030204" pitchFamily="34" charset="0"/>
              </a:rPr>
              <a:t>shortes</a:t>
            </a:r>
            <a:r>
              <a:rPr lang="en-US" altLang="zh-CN" sz="2400" dirty="0">
                <a:solidFill>
                  <a:srgbClr val="0000FF"/>
                </a:solidFill>
                <a:latin typeface="Century" panose="02040604050505020304" pitchFamily="18" charset="0"/>
              </a:rPr>
              <a:t>t</a:t>
            </a:r>
            <a:r>
              <a:rPr lang="en-US" altLang="zh-CN" sz="2400" dirty="0"/>
              <a:t> keyword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256692" y="1268760"/>
            <a:ext cx="8424936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96054-B654-F242-B2B1-13C76018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4D7870-D827-074E-8E05-7126D024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A962D3-744C-664C-82F6-200A1730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976" y="2029858"/>
            <a:ext cx="8280920" cy="6480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What will happen? </a:t>
            </a:r>
          </a:p>
        </p:txBody>
      </p:sp>
      <p:sp>
        <p:nvSpPr>
          <p:cNvPr id="4" name="矩形 3"/>
          <p:cNvSpPr/>
          <p:nvPr/>
        </p:nvSpPr>
        <p:spPr>
          <a:xfrm>
            <a:off x="314874" y="1325959"/>
            <a:ext cx="8289573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4875" y="1325959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 if  1 &lt; 2 then  1 else 1.6</a:t>
            </a:r>
            <a:r>
              <a:rPr lang="en-US" altLang="zh-CN" sz="2400" dirty="0">
                <a:solidFill>
                  <a:srgbClr val="7030A0"/>
                </a:solidFill>
                <a:latin typeface="Calibri Light" panose="020F0302020204030204" pitchFamily="34" charset="0"/>
              </a:rPr>
              <a:t>;; </a:t>
            </a:r>
          </a:p>
        </p:txBody>
      </p:sp>
      <p:sp>
        <p:nvSpPr>
          <p:cNvPr id="7" name="矩形 6"/>
          <p:cNvSpPr/>
          <p:nvPr/>
        </p:nvSpPr>
        <p:spPr>
          <a:xfrm>
            <a:off x="314874" y="2682527"/>
            <a:ext cx="8289573" cy="1601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4875" y="2695365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 if  1 &lt; 2 then  1 else 1.6;;</a:t>
            </a:r>
          </a:p>
          <a:p>
            <a:pPr marL="0" lvl="1"/>
            <a:r>
              <a:rPr lang="en-US" altLang="zh-CN" sz="2400" dirty="0">
                <a:latin typeface="Calibri Light" panose="020F0302020204030204" pitchFamily="34" charset="0"/>
              </a:rPr>
              <a:t>                                     ^^^</a:t>
            </a:r>
          </a:p>
          <a:p>
            <a:r>
              <a:rPr lang="en-US" altLang="zh-CN" sz="2400" dirty="0"/>
              <a:t>Error:  This expression has type float but an expression was expected of type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14875" y="4581128"/>
            <a:ext cx="8481543" cy="1959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400" dirty="0"/>
              <a:t>In general, the compiler doesn’t try to figure out the value of the </a:t>
            </a:r>
            <a:r>
              <a:rPr lang="en-US" altLang="zh-CN" sz="2400" i="1" dirty="0"/>
              <a:t>test </a:t>
            </a:r>
            <a:r>
              <a:rPr lang="en-US" altLang="zh-CN" sz="2400" dirty="0"/>
              <a:t>during type checking.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400" dirty="0"/>
              <a:t> Instead, it requires that </a:t>
            </a:r>
            <a:r>
              <a:rPr lang="en-US" altLang="zh-CN" sz="2400" i="1" dirty="0">
                <a:solidFill>
                  <a:srgbClr val="0000FF"/>
                </a:solidFill>
              </a:rPr>
              <a:t>both branches </a:t>
            </a:r>
            <a:r>
              <a:rPr lang="en-US" altLang="zh-CN" sz="2400" dirty="0"/>
              <a:t>of the conditional </a:t>
            </a:r>
            <a:r>
              <a:rPr lang="en-US" altLang="zh-CN" sz="2400" dirty="0">
                <a:solidFill>
                  <a:srgbClr val="C00000"/>
                </a:solidFill>
              </a:rPr>
              <a:t>have the same type </a:t>
            </a:r>
            <a:r>
              <a:rPr lang="en-US" altLang="zh-CN" sz="2400" dirty="0"/>
              <a:t>(no matter how the test turns out).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altLang="zh-CN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6E93C1-039D-BB4E-9BFE-1E55EF65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542E4E8-70BE-994C-BC41-4FC28A2E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ED4773F-A61D-FB40-8001-E189A38B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7" grpId="0" animBg="1"/>
      <p:bldP spid="8" grpId="0"/>
      <p:bldP spid="9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Entry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The names of the </a:t>
            </a:r>
            <a:r>
              <a:rPr lang="en-US" altLang="zh-CN" sz="2800" i="1" dirty="0">
                <a:solidFill>
                  <a:srgbClr val="0000FF"/>
                </a:solidFill>
              </a:rPr>
              <a:t>entry points </a:t>
            </a:r>
            <a:r>
              <a:rPr lang="en-US" altLang="zh-CN" sz="2800" dirty="0"/>
              <a:t>must be </a:t>
            </a:r>
            <a:r>
              <a:rPr lang="en-US" altLang="zh-CN" sz="2800" i="1" dirty="0">
                <a:solidFill>
                  <a:srgbClr val="0000FF"/>
                </a:solidFill>
              </a:rPr>
              <a:t>valid identifiers </a:t>
            </a:r>
            <a:r>
              <a:rPr lang="en-US" altLang="zh-CN" sz="2800" dirty="0"/>
              <a:t>for </a:t>
            </a:r>
            <a:r>
              <a:rPr lang="en-US" altLang="zh-CN" sz="2800" dirty="0" err="1"/>
              <a:t>OCaml</a:t>
            </a:r>
            <a:r>
              <a:rPr lang="en-US" altLang="zh-CN" sz="2800" dirty="0"/>
              <a:t> values (starting with </a:t>
            </a:r>
            <a:r>
              <a:rPr lang="en-US" altLang="zh-CN" sz="2800" i="1" dirty="0"/>
              <a:t>a lowercase letter</a:t>
            </a:r>
            <a:r>
              <a:rPr lang="en-US" altLang="zh-CN" sz="2800" dirty="0"/>
              <a:t>).</a:t>
            </a:r>
          </a:p>
          <a:p>
            <a:pPr marL="0" indent="0">
              <a:buNone/>
            </a:pPr>
            <a:r>
              <a:rPr lang="en-US" altLang="zh-CN" sz="2800" i="1" dirty="0"/>
              <a:t>Each entry point </a:t>
            </a:r>
            <a:r>
              <a:rPr lang="en-US" altLang="zh-CN" sz="2800" dirty="0"/>
              <a:t>becomes an </a:t>
            </a:r>
            <a:r>
              <a:rPr lang="en-US" altLang="zh-CN" sz="2800" dirty="0" err="1"/>
              <a:t>OCaml</a:t>
            </a:r>
            <a:r>
              <a:rPr lang="en-US" altLang="zh-CN" sz="2800" dirty="0"/>
              <a:t> function that takes </a:t>
            </a:r>
            <a:r>
              <a:rPr lang="en-US" altLang="zh-CN" sz="2800" i="1" dirty="0">
                <a:solidFill>
                  <a:srgbClr val="0000FF"/>
                </a:solidFill>
              </a:rPr>
              <a:t>n+1  </a:t>
            </a:r>
            <a:r>
              <a:rPr lang="en-US" altLang="zh-CN" sz="2800" dirty="0"/>
              <a:t>arguments</a:t>
            </a:r>
          </a:p>
          <a:p>
            <a:pPr marL="539750" lvl="1" indent="-363538"/>
            <a:r>
              <a:rPr lang="en-US" altLang="zh-CN" sz="2400" dirty="0"/>
              <a:t>arguments </a:t>
            </a:r>
            <a:r>
              <a:rPr lang="en-US" altLang="zh-CN" sz="2400" i="1" dirty="0"/>
              <a:t>arg</a:t>
            </a:r>
            <a:r>
              <a:rPr lang="en-US" altLang="zh-CN" sz="2400" i="1" baseline="-25000" dirty="0"/>
              <a:t>1</a:t>
            </a:r>
            <a:r>
              <a:rPr lang="en-US" altLang="zh-CN" sz="2400" dirty="0"/>
              <a:t>… </a:t>
            </a:r>
            <a:r>
              <a:rPr lang="en-US" altLang="zh-CN" sz="2400" i="1" dirty="0" err="1"/>
              <a:t>arg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 must be valid identifiers for </a:t>
            </a:r>
            <a:r>
              <a:rPr lang="en-US" altLang="zh-CN" sz="2400" dirty="0" err="1"/>
              <a:t>Ocaml</a:t>
            </a:r>
            <a:endParaRPr lang="en-US" altLang="zh-CN" sz="2400" dirty="0"/>
          </a:p>
          <a:p>
            <a:pPr marL="539750" lvl="1" indent="-363538"/>
            <a:r>
              <a:rPr lang="en-US" altLang="zh-CN" sz="2400" dirty="0"/>
              <a:t>the extra implicit </a:t>
            </a:r>
            <a:r>
              <a:rPr lang="en-US" altLang="zh-CN" sz="2400" i="1" dirty="0"/>
              <a:t>last </a:t>
            </a:r>
            <a:r>
              <a:rPr lang="en-US" altLang="zh-CN" sz="2400" dirty="0"/>
              <a:t>argument being of type </a:t>
            </a:r>
            <a:r>
              <a:rPr lang="en-US" altLang="zh-CN" sz="2400" dirty="0" err="1">
                <a:solidFill>
                  <a:srgbClr val="0000FF"/>
                </a:solidFill>
                <a:latin typeface="Calibri Light" panose="020F0302020204030204" pitchFamily="34" charset="0"/>
              </a:rPr>
              <a:t>Lexing.lexbuf</a:t>
            </a:r>
            <a:r>
              <a:rPr lang="en-US" altLang="zh-CN" sz="2400" dirty="0"/>
              <a:t>, Characters are read from the </a:t>
            </a:r>
            <a:r>
              <a:rPr lang="en-US" altLang="zh-CN" sz="2400" dirty="0" err="1">
                <a:solidFill>
                  <a:srgbClr val="0000FF"/>
                </a:solidFill>
                <a:latin typeface="Calibri Light" panose="020F0302020204030204" pitchFamily="34" charset="0"/>
              </a:rPr>
              <a:t>Lexing.lexbuf</a:t>
            </a:r>
            <a:r>
              <a:rPr lang="en-US" altLang="zh-CN" sz="2400" dirty="0">
                <a:solidFill>
                  <a:srgbClr val="0000FF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2400" dirty="0"/>
              <a:t>argument and matched against the regular expressions provided in the rules, until a prefix of the input matches one of the rules. </a:t>
            </a:r>
          </a:p>
          <a:p>
            <a:pPr marL="539750" lvl="1" indent="-363538"/>
            <a:r>
              <a:rPr lang="en-US" altLang="zh-CN" sz="2400" dirty="0"/>
              <a:t>the corresponding action is then evaluated and returned as the result of the function.</a:t>
            </a:r>
            <a:endParaRPr lang="zh-CN" alt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E748-AA5B-124E-8761-EF79B012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76934-381F-C042-ACD2-5ACB1BF4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27F5-1578-5B46-8ECD-3FA2827F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346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Expressions in </a:t>
            </a:r>
            <a:r>
              <a:rPr lang="en-US" altLang="zh-CN" dirty="0" err="1"/>
              <a:t>ocamllex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53285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3400" dirty="0"/>
              <a:t>The regular expression format is similar to what we’ve seen so far, but still slightly different.</a:t>
            </a:r>
          </a:p>
          <a:p>
            <a:pPr marL="446088" lvl="1" indent="-269875"/>
            <a:r>
              <a:rPr lang="en-US" altLang="zh-CN" sz="3100" b="1" dirty="0"/>
              <a:t>‘ </a:t>
            </a:r>
            <a:r>
              <a:rPr lang="en-US" altLang="zh-CN" sz="3100" b="1" i="1" dirty="0"/>
              <a:t>regular-char</a:t>
            </a:r>
            <a:r>
              <a:rPr lang="en-US" altLang="zh-CN" sz="3100" b="1" dirty="0"/>
              <a:t> ∣ </a:t>
            </a:r>
            <a:r>
              <a:rPr lang="en-US" altLang="zh-CN" sz="3100" b="1" i="1" dirty="0">
                <a:hlinkClick r:id="rId2"/>
              </a:rPr>
              <a:t>escape-sequence</a:t>
            </a:r>
            <a:r>
              <a:rPr lang="en-US" altLang="zh-CN" sz="3100" b="1" dirty="0"/>
              <a:t> ’</a:t>
            </a:r>
            <a:r>
              <a:rPr lang="zh-CN" altLang="en-US" sz="3100" b="1" dirty="0"/>
              <a:t>　　</a:t>
            </a:r>
            <a:r>
              <a:rPr lang="en-US" altLang="zh-CN" sz="3100" dirty="0"/>
              <a:t>A character constant, with the same syntax as </a:t>
            </a:r>
            <a:r>
              <a:rPr lang="en-US" altLang="zh-CN" sz="3100" dirty="0" err="1"/>
              <a:t>OCaml</a:t>
            </a:r>
            <a:r>
              <a:rPr lang="en-US" altLang="zh-CN" sz="3100" dirty="0"/>
              <a:t> character constants.  Match the denoted character.</a:t>
            </a:r>
          </a:p>
          <a:p>
            <a:pPr marL="446088" lvl="1" indent="-269875"/>
            <a:r>
              <a:rPr lang="en-US" altLang="zh-CN" sz="3100" b="1" dirty="0"/>
              <a:t>_    </a:t>
            </a:r>
            <a:r>
              <a:rPr lang="en-US" altLang="zh-CN" sz="3100" dirty="0"/>
              <a:t>(underscore) </a:t>
            </a:r>
            <a:r>
              <a:rPr lang="zh-CN" altLang="en-US" sz="3100" dirty="0"/>
              <a:t>　</a:t>
            </a:r>
            <a:r>
              <a:rPr lang="en-US" altLang="zh-CN" sz="3100" dirty="0"/>
              <a:t>Match any character.</a:t>
            </a:r>
          </a:p>
          <a:p>
            <a:pPr marL="446088" lvl="1" indent="-269875"/>
            <a:r>
              <a:rPr lang="en-US" altLang="zh-CN" sz="3100" b="1" dirty="0" err="1"/>
              <a:t>eof</a:t>
            </a:r>
            <a:r>
              <a:rPr lang="en-US" altLang="zh-CN" sz="3100" b="1" dirty="0"/>
              <a:t>        </a:t>
            </a:r>
            <a:r>
              <a:rPr lang="en-US" altLang="zh-CN" sz="3100" dirty="0"/>
              <a:t>Match the end of the </a:t>
            </a:r>
            <a:r>
              <a:rPr lang="en-US" altLang="zh-CN" sz="3100" dirty="0" err="1"/>
              <a:t>lexer</a:t>
            </a:r>
            <a:r>
              <a:rPr lang="en-US" altLang="zh-CN" sz="3100" dirty="0"/>
              <a:t> input.</a:t>
            </a:r>
          </a:p>
          <a:p>
            <a:pPr marL="446088" lvl="1" indent="-269875"/>
            <a:r>
              <a:rPr lang="en-US" altLang="zh-CN" sz="3100" b="1" dirty="0"/>
              <a:t>“ { </a:t>
            </a:r>
            <a:r>
              <a:rPr lang="en-US" altLang="zh-CN" sz="3100" b="1" i="1" dirty="0">
                <a:hlinkClick r:id="rId3"/>
              </a:rPr>
              <a:t>string-character</a:t>
            </a:r>
            <a:r>
              <a:rPr lang="en-US" altLang="zh-CN" sz="3100" b="1" dirty="0"/>
              <a:t> } ”       </a:t>
            </a:r>
            <a:r>
              <a:rPr lang="en-US" altLang="zh-CN" sz="3100" dirty="0"/>
              <a:t>A string constant, with the same syntax as </a:t>
            </a:r>
            <a:r>
              <a:rPr lang="en-US" altLang="zh-CN" sz="3100" dirty="0" err="1"/>
              <a:t>OCaml</a:t>
            </a:r>
            <a:r>
              <a:rPr lang="en-US" altLang="zh-CN" sz="3100" dirty="0"/>
              <a:t> string constants.   Match the corresponding sequence of characters.</a:t>
            </a:r>
          </a:p>
          <a:p>
            <a:pPr marL="446088" lvl="1" indent="-269875"/>
            <a:r>
              <a:rPr lang="en-US" altLang="zh-CN" sz="3100" b="1" dirty="0"/>
              <a:t>[ </a:t>
            </a:r>
            <a:r>
              <a:rPr lang="en-US" altLang="zh-CN" sz="3100" b="1" i="1" dirty="0"/>
              <a:t>character-set</a:t>
            </a:r>
            <a:r>
              <a:rPr lang="en-US" altLang="zh-CN" sz="3100" b="1" dirty="0"/>
              <a:t> ]        </a:t>
            </a:r>
            <a:r>
              <a:rPr lang="en-US" altLang="zh-CN" sz="3100" dirty="0"/>
              <a:t>Match any single character belonging to the given character set. Valid character sets are: single character constants ' </a:t>
            </a:r>
            <a:r>
              <a:rPr lang="en-US" altLang="zh-CN" sz="3100" i="1" dirty="0"/>
              <a:t>c</a:t>
            </a:r>
            <a:r>
              <a:rPr lang="en-US" altLang="zh-CN" sz="3100" dirty="0"/>
              <a:t> '; ranges of characters ' </a:t>
            </a:r>
            <a:r>
              <a:rPr lang="en-US" altLang="zh-CN" sz="3100" i="1" dirty="0"/>
              <a:t>c</a:t>
            </a:r>
            <a:r>
              <a:rPr lang="en-US" altLang="zh-CN" sz="3100" baseline="-25000" dirty="0"/>
              <a:t>1</a:t>
            </a:r>
            <a:r>
              <a:rPr lang="en-US" altLang="zh-CN" sz="3100" dirty="0"/>
              <a:t> ' - ' </a:t>
            </a:r>
            <a:r>
              <a:rPr lang="en-US" altLang="zh-CN" sz="3100" i="1" dirty="0"/>
              <a:t>c</a:t>
            </a:r>
            <a:r>
              <a:rPr lang="en-US" altLang="zh-CN" sz="3100" baseline="-25000" dirty="0"/>
              <a:t>2</a:t>
            </a:r>
            <a:r>
              <a:rPr lang="en-US" altLang="zh-CN" sz="3100" dirty="0"/>
              <a:t> ' (all characters between </a:t>
            </a:r>
            <a:r>
              <a:rPr lang="en-US" altLang="zh-CN" sz="3100" i="1" dirty="0"/>
              <a:t>c</a:t>
            </a:r>
            <a:r>
              <a:rPr lang="en-US" altLang="zh-CN" sz="3100" baseline="-25000" dirty="0"/>
              <a:t>1</a:t>
            </a:r>
            <a:r>
              <a:rPr lang="en-US" altLang="zh-CN" sz="3100" dirty="0"/>
              <a:t> and </a:t>
            </a:r>
            <a:r>
              <a:rPr lang="en-US" altLang="zh-CN" sz="3100" i="1" dirty="0"/>
              <a:t>c</a:t>
            </a:r>
            <a:r>
              <a:rPr lang="en-US" altLang="zh-CN" sz="3100" baseline="-25000" dirty="0"/>
              <a:t>2</a:t>
            </a:r>
            <a:r>
              <a:rPr lang="en-US" altLang="zh-CN" sz="3100" dirty="0"/>
              <a:t>, inclusive); and the union of two or more character sets, denoted by concatenation.</a:t>
            </a:r>
          </a:p>
          <a:p>
            <a:pPr marL="446088" lvl="1" indent="-269875"/>
            <a:r>
              <a:rPr lang="en-US" altLang="zh-CN" sz="3100" b="1" dirty="0"/>
              <a:t>[ ^ </a:t>
            </a:r>
            <a:r>
              <a:rPr lang="en-US" altLang="zh-CN" sz="3100" b="1" i="1" dirty="0"/>
              <a:t>character-set</a:t>
            </a:r>
            <a:r>
              <a:rPr lang="en-US" altLang="zh-CN" sz="3100" b="1" dirty="0"/>
              <a:t> ]    </a:t>
            </a:r>
            <a:r>
              <a:rPr lang="en-US" altLang="zh-CN" sz="3100" dirty="0"/>
              <a:t>Match any single character not belonging to the given character set.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52C48-3F9D-0B49-B79F-C4553E83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D1D7-0D19-1649-9B28-D3722E54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0882-6389-2D43-8347-2898EBDD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2425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Expressions in </a:t>
            </a:r>
            <a:r>
              <a:rPr lang="en-US" altLang="zh-CN" dirty="0" err="1"/>
              <a:t>ocamllex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6088" lvl="1" indent="-269875"/>
            <a:r>
              <a:rPr lang="en-US" altLang="zh-CN" sz="2400" b="1" i="1" dirty="0">
                <a:hlinkClick r:id="rId2"/>
              </a:rPr>
              <a:t>regexp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#  </a:t>
            </a:r>
            <a:r>
              <a:rPr lang="en-US" altLang="zh-CN" sz="2400" b="1" i="1" dirty="0">
                <a:hlinkClick r:id="rId2"/>
              </a:rPr>
              <a:t>regexp</a:t>
            </a:r>
            <a:r>
              <a:rPr lang="en-US" altLang="zh-CN" sz="2400" b="1" baseline="-25000" dirty="0"/>
              <a:t>2 </a:t>
            </a:r>
            <a:r>
              <a:rPr lang="en-US" altLang="zh-CN" sz="2400" dirty="0"/>
              <a:t>(difference of character sets) Regular expressions </a:t>
            </a:r>
            <a:r>
              <a:rPr lang="en-US" altLang="zh-CN" sz="2400" i="1" dirty="0">
                <a:hlinkClick r:id="rId2"/>
              </a:rPr>
              <a:t>regexp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and </a:t>
            </a:r>
            <a:r>
              <a:rPr lang="en-US" altLang="zh-CN" sz="2400" i="1" dirty="0">
                <a:hlinkClick r:id="rId2"/>
              </a:rPr>
              <a:t>regexp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must be character sets defined with [… ] (or a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single character expression or underscore _). Match the difference of the two specified character sets.</a:t>
            </a:r>
          </a:p>
          <a:p>
            <a:pPr marL="446088" lvl="1" indent="-269875"/>
            <a:r>
              <a:rPr lang="en-US" altLang="zh-CN" sz="2400" b="1" i="1" dirty="0" err="1">
                <a:hlinkClick r:id="rId2"/>
              </a:rPr>
              <a:t>regexp</a:t>
            </a:r>
            <a:r>
              <a:rPr lang="en-US" altLang="zh-CN" sz="2400" b="1" dirty="0"/>
              <a:t> *</a:t>
            </a:r>
            <a:r>
              <a:rPr lang="en-US" altLang="zh-CN" sz="2400" dirty="0"/>
              <a:t>(repetition)    Match the concatenation of zero or more strings that match </a:t>
            </a:r>
            <a:r>
              <a:rPr lang="en-US" altLang="zh-CN" sz="2400" i="1" dirty="0" err="1">
                <a:hlinkClick r:id="rId2"/>
              </a:rPr>
              <a:t>regexp</a:t>
            </a:r>
            <a:r>
              <a:rPr lang="en-US" altLang="zh-CN" sz="2400" dirty="0"/>
              <a:t>.</a:t>
            </a:r>
          </a:p>
          <a:p>
            <a:pPr marL="446088" lvl="1" indent="-269875"/>
            <a:r>
              <a:rPr lang="en-US" altLang="zh-CN" sz="2400" b="1" i="1" dirty="0" err="1">
                <a:hlinkClick r:id="rId2"/>
              </a:rPr>
              <a:t>regexp</a:t>
            </a:r>
            <a:r>
              <a:rPr lang="en-US" altLang="zh-CN" sz="2400" b="1" dirty="0"/>
              <a:t> +</a:t>
            </a:r>
            <a:r>
              <a:rPr lang="en-US" altLang="zh-CN" sz="2400" dirty="0"/>
              <a:t>(strict repetition)  Match the concatenation of one or more strings that match </a:t>
            </a:r>
            <a:r>
              <a:rPr lang="en-US" altLang="zh-CN" sz="2400" i="1" dirty="0" err="1">
                <a:hlinkClick r:id="rId2"/>
              </a:rPr>
              <a:t>regexp</a:t>
            </a:r>
            <a:r>
              <a:rPr lang="en-US" altLang="zh-CN" sz="2400" dirty="0"/>
              <a:t>.</a:t>
            </a:r>
          </a:p>
          <a:p>
            <a:pPr marL="446088" lvl="1" indent="-269875"/>
            <a:r>
              <a:rPr lang="en-US" altLang="zh-CN" sz="2400" b="1" i="1" dirty="0" err="1">
                <a:hlinkClick r:id="rId2"/>
              </a:rPr>
              <a:t>regexp</a:t>
            </a:r>
            <a:r>
              <a:rPr lang="en-US" altLang="zh-CN" sz="2400" b="1" dirty="0"/>
              <a:t> ?</a:t>
            </a:r>
            <a:r>
              <a:rPr lang="en-US" altLang="zh-CN" sz="2400" dirty="0"/>
              <a:t>(option)   Match the empty string, or a string matching </a:t>
            </a:r>
            <a:r>
              <a:rPr lang="en-US" altLang="zh-CN" sz="2400" i="1" dirty="0" err="1">
                <a:hlinkClick r:id="rId2"/>
              </a:rPr>
              <a:t>regexp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6921-A4CD-5D4E-BBCF-DA787BC0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B8387-DD5B-404D-9B3D-7EEF5EE7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D7AC-BF09-B94F-9054-697408E0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4984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Expressions in </a:t>
            </a:r>
            <a:r>
              <a:rPr lang="en-US" altLang="zh-CN" dirty="0" err="1"/>
              <a:t>ocamllex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9750" lvl="1" indent="-363538"/>
            <a:r>
              <a:rPr lang="en-US" altLang="zh-CN" sz="2400" b="1" i="1" dirty="0">
                <a:hlinkClick r:id="rId2"/>
              </a:rPr>
              <a:t>regexp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|  </a:t>
            </a:r>
            <a:r>
              <a:rPr lang="en-US" altLang="zh-CN" sz="2400" b="1" i="1" dirty="0">
                <a:hlinkClick r:id="rId2"/>
              </a:rPr>
              <a:t>regexp</a:t>
            </a:r>
            <a:r>
              <a:rPr lang="en-US" altLang="zh-CN" sz="2400" b="1" baseline="-25000" dirty="0"/>
              <a:t>2 </a:t>
            </a:r>
            <a:r>
              <a:rPr lang="en-US" altLang="zh-CN" sz="2400" dirty="0"/>
              <a:t>(alternative)  Match any string that matches </a:t>
            </a:r>
            <a:r>
              <a:rPr lang="en-US" altLang="zh-CN" sz="2400" i="1" dirty="0">
                <a:hlinkClick r:id="rId2"/>
              </a:rPr>
              <a:t>regexp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or </a:t>
            </a:r>
            <a:r>
              <a:rPr lang="en-US" altLang="zh-CN" sz="2400" i="1" dirty="0">
                <a:hlinkClick r:id="rId2"/>
              </a:rPr>
              <a:t>regexp</a:t>
            </a:r>
            <a:r>
              <a:rPr lang="en-US" altLang="zh-CN" sz="2400" baseline="-25000" dirty="0"/>
              <a:t>2</a:t>
            </a:r>
          </a:p>
          <a:p>
            <a:pPr marL="539750" lvl="1" indent="-363538"/>
            <a:r>
              <a:rPr lang="en-US" altLang="zh-CN" sz="2400" b="1" i="1" dirty="0">
                <a:hlinkClick r:id="rId2"/>
              </a:rPr>
              <a:t>regexp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 </a:t>
            </a:r>
            <a:r>
              <a:rPr lang="en-US" altLang="zh-CN" sz="2400" b="1" i="1" dirty="0">
                <a:hlinkClick r:id="rId2"/>
              </a:rPr>
              <a:t>regexp</a:t>
            </a:r>
            <a:r>
              <a:rPr lang="en-US" altLang="zh-CN" sz="2400" b="1" baseline="-25000" dirty="0"/>
              <a:t>2 </a:t>
            </a:r>
            <a:r>
              <a:rPr lang="en-US" altLang="zh-CN" sz="2400" dirty="0"/>
              <a:t>(concatenation)  Match the concatenation of two strings, the first matching </a:t>
            </a:r>
            <a:r>
              <a:rPr lang="en-US" altLang="zh-CN" sz="2400" i="1" dirty="0">
                <a:hlinkClick r:id="rId2"/>
              </a:rPr>
              <a:t>regexp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the second matching </a:t>
            </a:r>
            <a:r>
              <a:rPr lang="en-US" altLang="zh-CN" sz="2400" i="1" dirty="0">
                <a:hlinkClick r:id="rId2"/>
              </a:rPr>
              <a:t>regexp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.</a:t>
            </a:r>
          </a:p>
          <a:p>
            <a:pPr marL="539750" lvl="1" indent="-363538"/>
            <a:r>
              <a:rPr lang="en-US" altLang="zh-CN" sz="2400" b="1" dirty="0"/>
              <a:t>( </a:t>
            </a:r>
            <a:r>
              <a:rPr lang="en-US" altLang="zh-CN" sz="2400" b="1" i="1" dirty="0" err="1">
                <a:hlinkClick r:id="rId2"/>
              </a:rPr>
              <a:t>regexp</a:t>
            </a:r>
            <a:r>
              <a:rPr lang="en-US" altLang="zh-CN" sz="2400" b="1" dirty="0"/>
              <a:t> )  </a:t>
            </a:r>
            <a:r>
              <a:rPr lang="en-US" altLang="zh-CN" sz="2400" dirty="0"/>
              <a:t>Match the same strings as </a:t>
            </a:r>
            <a:r>
              <a:rPr lang="en-US" altLang="zh-CN" sz="2400" i="1" dirty="0" err="1">
                <a:hlinkClick r:id="rId2"/>
              </a:rPr>
              <a:t>regexp</a:t>
            </a:r>
            <a:r>
              <a:rPr lang="en-US" altLang="zh-CN" sz="2400" dirty="0"/>
              <a:t>.</a:t>
            </a:r>
          </a:p>
          <a:p>
            <a:pPr marL="539750" lvl="1" indent="-363538"/>
            <a:r>
              <a:rPr lang="en-US" altLang="zh-CN" sz="2400" b="1" i="1" dirty="0" err="1">
                <a:hlinkClick r:id="rId3"/>
              </a:rPr>
              <a:t>ident</a:t>
            </a:r>
            <a:r>
              <a:rPr lang="en-US" altLang="zh-CN" sz="2400" b="1" i="1" dirty="0"/>
              <a:t>   </a:t>
            </a:r>
            <a:r>
              <a:rPr lang="en-US" altLang="zh-CN" sz="2400" dirty="0"/>
              <a:t>Reference the regular expression bound to </a:t>
            </a:r>
            <a:r>
              <a:rPr lang="en-US" altLang="zh-CN" sz="2400" i="1" dirty="0" err="1">
                <a:hlinkClick r:id="rId3"/>
              </a:rPr>
              <a:t>ident</a:t>
            </a:r>
            <a:r>
              <a:rPr lang="en-US" altLang="zh-CN" sz="2400" dirty="0"/>
              <a:t> by an earlier let </a:t>
            </a:r>
            <a:r>
              <a:rPr lang="en-US" altLang="zh-CN" sz="2400" i="1" dirty="0" err="1">
                <a:hlinkClick r:id="rId3"/>
              </a:rPr>
              <a:t>ident</a:t>
            </a:r>
            <a:r>
              <a:rPr lang="en-US" altLang="zh-CN" sz="2400" dirty="0"/>
              <a:t> =  </a:t>
            </a:r>
            <a:r>
              <a:rPr lang="en-US" altLang="zh-CN" sz="2400" i="1" dirty="0" err="1">
                <a:hlinkClick r:id="rId2"/>
              </a:rPr>
              <a:t>regexp</a:t>
            </a:r>
            <a:r>
              <a:rPr lang="en-US" altLang="zh-CN" sz="2400" dirty="0"/>
              <a:t> definition.</a:t>
            </a:r>
          </a:p>
          <a:p>
            <a:pPr marL="539750" lvl="1" indent="-363538"/>
            <a:r>
              <a:rPr lang="en-US" altLang="zh-CN" sz="2400" b="1" i="1" dirty="0" err="1">
                <a:hlinkClick r:id="rId2"/>
              </a:rPr>
              <a:t>regexp</a:t>
            </a:r>
            <a:r>
              <a:rPr lang="en-US" altLang="zh-CN" sz="2400" b="1" dirty="0"/>
              <a:t> as  </a:t>
            </a:r>
            <a:r>
              <a:rPr lang="en-US" altLang="zh-CN" sz="2400" b="1" i="1" dirty="0" err="1">
                <a:hlinkClick r:id="rId3"/>
              </a:rPr>
              <a:t>ident</a:t>
            </a:r>
            <a:r>
              <a:rPr lang="en-US" altLang="zh-CN" sz="2400" b="1" i="1" dirty="0"/>
              <a:t>     </a:t>
            </a:r>
            <a:r>
              <a:rPr lang="en-US" altLang="zh-CN" sz="2400" dirty="0"/>
              <a:t>Bind the substring matched by </a:t>
            </a:r>
            <a:r>
              <a:rPr lang="en-US" altLang="zh-CN" sz="2400" i="1" dirty="0" err="1">
                <a:hlinkClick r:id="rId2"/>
              </a:rPr>
              <a:t>regexp</a:t>
            </a:r>
            <a:r>
              <a:rPr lang="en-US" altLang="zh-CN" sz="2400" dirty="0"/>
              <a:t> to identifier </a:t>
            </a:r>
            <a:r>
              <a:rPr lang="en-US" altLang="zh-CN" sz="2400" i="1" dirty="0" err="1">
                <a:hlinkClick r:id="rId3"/>
              </a:rPr>
              <a:t>ident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E581C-A153-6B48-9666-87BE95EF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45F2-AD66-DD4C-9A1A-0A60A2E4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83731-11EC-074E-AF90-69479319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507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Can be arbitrary </a:t>
            </a:r>
            <a:r>
              <a:rPr lang="en-US" altLang="zh-CN" sz="2400" dirty="0" err="1"/>
              <a:t>OCaml</a:t>
            </a:r>
            <a:r>
              <a:rPr lang="en-US" altLang="zh-CN" sz="2400" dirty="0"/>
              <a:t> expressions. They are evaluated in a context where the identifiers defined by using the </a:t>
            </a:r>
            <a:r>
              <a:rPr lang="en-US" altLang="zh-CN" sz="2400" i="1" dirty="0">
                <a:solidFill>
                  <a:srgbClr val="0000FF"/>
                </a:solidFill>
                <a:latin typeface="Calibri Light" panose="020F0302020204030204" pitchFamily="34" charset="0"/>
              </a:rPr>
              <a:t>as</a:t>
            </a:r>
            <a:r>
              <a:rPr lang="en-US" altLang="zh-CN" sz="2400" i="1" dirty="0"/>
              <a:t> construct </a:t>
            </a:r>
            <a:r>
              <a:rPr lang="en-US" altLang="zh-CN" sz="2400" dirty="0"/>
              <a:t>are bound to subparts of the matched string. </a:t>
            </a:r>
          </a:p>
          <a:p>
            <a:pPr marL="0" indent="0">
              <a:buNone/>
            </a:pPr>
            <a:r>
              <a:rPr lang="en-US" altLang="zh-CN" sz="2400" dirty="0"/>
              <a:t>Additionally, </a:t>
            </a:r>
            <a:r>
              <a:rPr lang="en-US" altLang="zh-CN" sz="2400" dirty="0" err="1"/>
              <a:t>lexbuf</a:t>
            </a:r>
            <a:r>
              <a:rPr lang="en-US" altLang="zh-CN" sz="2400" dirty="0"/>
              <a:t> is bound to the current </a:t>
            </a:r>
            <a:r>
              <a:rPr lang="en-US" altLang="zh-CN" sz="2400" dirty="0" err="1"/>
              <a:t>lexer</a:t>
            </a:r>
            <a:r>
              <a:rPr lang="en-US" altLang="zh-CN" sz="2400" dirty="0"/>
              <a:t> buffer. Some typical uses for </a:t>
            </a:r>
            <a:r>
              <a:rPr lang="en-US" altLang="zh-CN" sz="2400" dirty="0" err="1">
                <a:solidFill>
                  <a:srgbClr val="0000FF"/>
                </a:solidFill>
                <a:latin typeface="Calibri Light" panose="020F0302020204030204" pitchFamily="34" charset="0"/>
              </a:rPr>
              <a:t>lexbuf</a:t>
            </a:r>
            <a:r>
              <a:rPr lang="en-US" altLang="zh-CN" sz="2400" dirty="0"/>
              <a:t>:</a:t>
            </a:r>
          </a:p>
          <a:p>
            <a:pPr marL="539750" lvl="1" indent="-363538"/>
            <a:r>
              <a:rPr lang="en-US" altLang="zh-CN" sz="2200" b="1" dirty="0" err="1"/>
              <a:t>Lexing.lexeme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lexbuf</a:t>
            </a:r>
            <a:r>
              <a:rPr lang="zh-CN" altLang="en-US" sz="2200" b="1" dirty="0"/>
              <a:t>　　</a:t>
            </a:r>
            <a:r>
              <a:rPr lang="en-US" altLang="zh-CN" sz="2200" dirty="0"/>
              <a:t>Return the matched string.</a:t>
            </a:r>
          </a:p>
          <a:p>
            <a:pPr marL="539750" lvl="1" indent="-363538"/>
            <a:r>
              <a:rPr lang="en-US" altLang="zh-CN" sz="2200" b="1" dirty="0" err="1"/>
              <a:t>Lexing.lexeme_char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lexbuf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n</a:t>
            </a:r>
            <a:r>
              <a:rPr lang="zh-CN" altLang="en-US" sz="2200" b="1" i="1" dirty="0"/>
              <a:t>　　</a:t>
            </a:r>
            <a:r>
              <a:rPr lang="en-US" altLang="zh-CN" sz="2200" dirty="0"/>
              <a:t>Return the </a:t>
            </a:r>
            <a:r>
              <a:rPr lang="en-US" altLang="zh-CN" sz="2200" i="1" dirty="0"/>
              <a:t>n</a:t>
            </a:r>
            <a:r>
              <a:rPr lang="en-US" altLang="zh-CN" sz="2200" baseline="30000" dirty="0"/>
              <a:t>th</a:t>
            </a:r>
            <a:r>
              <a:rPr lang="en-US" altLang="zh-CN" sz="2200" dirty="0"/>
              <a:t> character in the matched string. The first character corresponds to </a:t>
            </a:r>
            <a:r>
              <a:rPr lang="en-US" altLang="zh-CN" sz="2200" i="1" dirty="0"/>
              <a:t>n</a:t>
            </a:r>
            <a:r>
              <a:rPr lang="en-US" altLang="zh-CN" sz="2200" dirty="0"/>
              <a:t> = 0.</a:t>
            </a:r>
          </a:p>
          <a:p>
            <a:pPr marL="539750" lvl="1" indent="-363538"/>
            <a:r>
              <a:rPr lang="en-US" altLang="zh-CN" sz="2200" b="1" dirty="0" err="1"/>
              <a:t>Lexing.lexeme_start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lexbuf</a:t>
            </a:r>
            <a:r>
              <a:rPr lang="zh-CN" altLang="en-US" sz="2200" b="1" dirty="0"/>
              <a:t>　　</a:t>
            </a:r>
            <a:r>
              <a:rPr lang="en-US" altLang="zh-CN" sz="2200" dirty="0"/>
              <a:t>Return the absolute position in the input text of the beginning of the matched string (i.e. the offset of the first character of the matched string). </a:t>
            </a:r>
            <a:r>
              <a:rPr lang="zh-CN" altLang="en-US" sz="2200" dirty="0"/>
              <a:t>　</a:t>
            </a:r>
            <a:r>
              <a:rPr lang="en-US" altLang="zh-CN" sz="2200" dirty="0"/>
              <a:t> The first character read from the input text has offset 0.</a:t>
            </a:r>
          </a:p>
          <a:p>
            <a:pPr marL="539750" lvl="1" indent="-363538"/>
            <a:r>
              <a:rPr lang="en-US" altLang="zh-CN" sz="2200" b="1" dirty="0" err="1"/>
              <a:t>Lexing.lexeme_end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lexbuf</a:t>
            </a:r>
            <a:r>
              <a:rPr lang="zh-CN" altLang="en-US" sz="2200" b="1" dirty="0"/>
              <a:t>　　</a:t>
            </a:r>
            <a:r>
              <a:rPr lang="en-US" altLang="zh-CN" sz="2200" dirty="0"/>
              <a:t>Return the absolute position in the input text of the end of the matched string (i.e. the offset of the first character after the matched string). </a:t>
            </a:r>
          </a:p>
          <a:p>
            <a:pPr marL="539750" lvl="1" indent="-363538"/>
            <a:r>
              <a:rPr lang="en-US" altLang="zh-CN" sz="2200" b="1" i="1" dirty="0" err="1"/>
              <a:t>entrypoint</a:t>
            </a:r>
            <a:r>
              <a:rPr lang="en-US" altLang="zh-CN" sz="2200" b="1" dirty="0"/>
              <a:t> [</a:t>
            </a:r>
            <a:r>
              <a:rPr lang="en-US" altLang="zh-CN" sz="2200" b="1" i="1" dirty="0"/>
              <a:t>exp</a:t>
            </a:r>
            <a:r>
              <a:rPr lang="en-US" altLang="zh-CN" sz="2200" b="1" i="1" baseline="-25000" dirty="0"/>
              <a:t>1 </a:t>
            </a:r>
            <a:r>
              <a:rPr lang="en-US" altLang="zh-CN" sz="2200" b="1" dirty="0"/>
              <a:t>… </a:t>
            </a:r>
            <a:r>
              <a:rPr lang="en-US" altLang="zh-CN" sz="2200" b="1" i="1" dirty="0" err="1"/>
              <a:t>exp</a:t>
            </a:r>
            <a:r>
              <a:rPr lang="en-US" altLang="zh-CN" sz="2200" b="1" i="1" baseline="-25000" dirty="0" err="1"/>
              <a:t>n</a:t>
            </a:r>
            <a:r>
              <a:rPr lang="en-US" altLang="zh-CN" sz="2200" b="1" dirty="0"/>
              <a:t>] </a:t>
            </a:r>
            <a:r>
              <a:rPr lang="en-US" altLang="zh-CN" sz="2200" b="1" dirty="0" err="1"/>
              <a:t>lexbuf</a:t>
            </a:r>
            <a:r>
              <a:rPr lang="zh-CN" altLang="en-US" sz="2200" b="1" dirty="0"/>
              <a:t>　</a:t>
            </a:r>
            <a:r>
              <a:rPr lang="en-US" altLang="zh-CN" sz="2400" dirty="0"/>
              <a:t> Recursively call the </a:t>
            </a:r>
            <a:r>
              <a:rPr lang="en-US" altLang="zh-CN" sz="2400" dirty="0" err="1"/>
              <a:t>lexer</a:t>
            </a:r>
            <a:r>
              <a:rPr lang="en-US" altLang="zh-CN" sz="2400" dirty="0"/>
              <a:t> on the given entry point</a:t>
            </a:r>
            <a:endParaRPr lang="zh-CN" alt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61C3-EEE9-614A-9501-3B652175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D0A0D-0114-7844-93FD-45A59DF0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DECC4-87C5-F643-93FE-9133983C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5423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Header and trailer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Can be arbitrary </a:t>
            </a:r>
            <a:r>
              <a:rPr lang="en-US" altLang="zh-CN" sz="2800" dirty="0" err="1"/>
              <a:t>OCaml</a:t>
            </a:r>
            <a:r>
              <a:rPr lang="en-US" altLang="zh-CN" sz="2800" dirty="0"/>
              <a:t> text enclosed in curly braces. </a:t>
            </a:r>
          </a:p>
          <a:p>
            <a:pPr marL="539750" lvl="1" indent="-363538"/>
            <a:r>
              <a:rPr lang="en-US" altLang="zh-CN" sz="2400" dirty="0"/>
              <a:t>Either or both can be </a:t>
            </a:r>
            <a:r>
              <a:rPr lang="en-US" altLang="zh-CN" sz="2400" dirty="0">
                <a:solidFill>
                  <a:srgbClr val="C00000"/>
                </a:solidFill>
              </a:rPr>
              <a:t>omitted</a:t>
            </a:r>
            <a:r>
              <a:rPr lang="en-US" altLang="zh-CN" sz="2400" dirty="0"/>
              <a:t>. If present, the header text is copied as is at the beginning of the output file and the trailer text at the end. </a:t>
            </a:r>
          </a:p>
          <a:p>
            <a:pPr marL="539750" lvl="1" indent="-363538"/>
            <a:r>
              <a:rPr lang="en-US" altLang="zh-CN" sz="2400" dirty="0"/>
              <a:t>Typically, the header section contains the </a:t>
            </a:r>
            <a:r>
              <a:rPr lang="en-US" altLang="zh-CN" sz="2400" i="1" dirty="0">
                <a:solidFill>
                  <a:srgbClr val="0000FF"/>
                </a:solidFill>
                <a:latin typeface="Calibri Light" panose="020F0302020204030204" pitchFamily="34" charset="0"/>
              </a:rPr>
              <a:t>open</a:t>
            </a:r>
            <a:r>
              <a:rPr lang="en-US" altLang="zh-CN" sz="2400" i="1" dirty="0">
                <a:latin typeface="Century" panose="02040604050505020304" pitchFamily="18" charset="0"/>
              </a:rPr>
              <a:t> </a:t>
            </a:r>
            <a:r>
              <a:rPr lang="en-US" altLang="zh-CN" sz="2400" i="1" dirty="0"/>
              <a:t>directives </a:t>
            </a:r>
            <a:r>
              <a:rPr lang="en-US" altLang="zh-CN" sz="2400" dirty="0"/>
              <a:t>required by the actions, and possibly some auxiliary functions used in the actions.</a:t>
            </a:r>
            <a:endParaRPr lang="zh-CN" alt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CF14-DFE5-BD4F-93B5-E162148A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E551-1D51-2B45-BAF2-E090A416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5C16-9BFD-4F44-976D-D909A11B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9681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</a:t>
            </a:r>
            <a:r>
              <a:rPr lang="en-US" altLang="zh-CN" dirty="0" err="1"/>
              <a:t>Lexer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48" y="1412776"/>
            <a:ext cx="8579296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en-US" altLang="zh-CN" sz="2400" dirty="0"/>
              <a:t>   </a:t>
            </a:r>
            <a:r>
              <a:rPr lang="en-US" altLang="zh-CN" sz="2400" dirty="0">
                <a:latin typeface="Calibri Light" panose="020F0302020204030204" pitchFamily="34" charset="0"/>
              </a:rPr>
              <a:t>rule main = parse</a:t>
            </a:r>
          </a:p>
          <a:p>
            <a:pPr marL="0" indent="0">
              <a:buNone/>
            </a:pPr>
            <a:r>
              <a:rPr lang="en-US" altLang="zh-CN" sz="1800" dirty="0">
                <a:latin typeface="Calibri Light" panose="020F0302020204030204" pitchFamily="34" charset="0"/>
              </a:rPr>
              <a:t>2</a:t>
            </a:r>
            <a:r>
              <a:rPr lang="en-US" altLang="zh-CN" sz="2400" dirty="0">
                <a:latin typeface="Calibri Light" panose="020F0302020204030204" pitchFamily="34" charset="0"/>
              </a:rPr>
              <a:t>      |  [’0’-’9’]+   { </a:t>
            </a:r>
            <a:r>
              <a:rPr lang="en-US" altLang="zh-CN" sz="2400" dirty="0" err="1">
                <a:latin typeface="Calibri Light" panose="020F0302020204030204" pitchFamily="34" charset="0"/>
              </a:rPr>
              <a:t>print_string</a:t>
            </a:r>
            <a:r>
              <a:rPr lang="en-US" altLang="zh-CN" sz="2400" dirty="0">
                <a:latin typeface="Calibri Light" panose="020F0302020204030204" pitchFamily="34" charset="0"/>
              </a:rPr>
              <a:t> “</a:t>
            </a:r>
            <a:r>
              <a:rPr lang="en-US" altLang="zh-CN" sz="2400" dirty="0" err="1">
                <a:latin typeface="Calibri Light" panose="020F0302020204030204" pitchFamily="34" charset="0"/>
              </a:rPr>
              <a:t>Int</a:t>
            </a:r>
            <a:r>
              <a:rPr lang="en-US" altLang="zh-CN" sz="2400" dirty="0">
                <a:latin typeface="Calibri Light" panose="020F0302020204030204" pitchFamily="34" charset="0"/>
              </a:rPr>
              <a:t>\n"}</a:t>
            </a:r>
          </a:p>
          <a:p>
            <a:pPr marL="0" indent="0">
              <a:buNone/>
            </a:pPr>
            <a:r>
              <a:rPr lang="en-US" altLang="zh-CN" sz="1800" dirty="0">
                <a:latin typeface="Calibri Light" panose="020F0302020204030204" pitchFamily="34" charset="0"/>
              </a:rPr>
              <a:t>3</a:t>
            </a:r>
            <a:r>
              <a:rPr lang="en-US" altLang="zh-CN" sz="2400" dirty="0">
                <a:latin typeface="Calibri Light" panose="020F0302020204030204" pitchFamily="34" charset="0"/>
              </a:rPr>
              <a:t>      |  [’0’-’9’]+’.’[’0’-’9’]+  { </a:t>
            </a:r>
            <a:r>
              <a:rPr lang="en-US" altLang="zh-CN" sz="2400" dirty="0" err="1">
                <a:latin typeface="Calibri Light" panose="020F0302020204030204" pitchFamily="34" charset="0"/>
              </a:rPr>
              <a:t>print_string</a:t>
            </a:r>
            <a:r>
              <a:rPr lang="en-US" altLang="zh-CN" sz="2400" dirty="0">
                <a:latin typeface="Calibri Light" panose="020F0302020204030204" pitchFamily="34" charset="0"/>
              </a:rPr>
              <a:t> "Float\n"}</a:t>
            </a:r>
          </a:p>
          <a:p>
            <a:pPr marL="0" indent="0">
              <a:buNone/>
            </a:pPr>
            <a:r>
              <a:rPr lang="en-US" altLang="zh-CN" sz="1800" dirty="0">
                <a:latin typeface="Calibri Light" panose="020F0302020204030204" pitchFamily="34" charset="0"/>
              </a:rPr>
              <a:t>4</a:t>
            </a:r>
            <a:r>
              <a:rPr lang="en-US" altLang="zh-CN" sz="2400" dirty="0">
                <a:latin typeface="Calibri Light" panose="020F0302020204030204" pitchFamily="34" charset="0"/>
              </a:rPr>
              <a:t>      |  [’a’-’z’]+  { </a:t>
            </a:r>
            <a:r>
              <a:rPr lang="en-US" altLang="zh-CN" sz="2400" dirty="0" err="1">
                <a:latin typeface="Calibri Light" panose="020F0302020204030204" pitchFamily="34" charset="0"/>
              </a:rPr>
              <a:t>print_string</a:t>
            </a:r>
            <a:r>
              <a:rPr lang="en-US" altLang="zh-CN" sz="2400" dirty="0">
                <a:latin typeface="Calibri Light" panose="020F0302020204030204" pitchFamily="34" charset="0"/>
              </a:rPr>
              <a:t> "String\n"}</a:t>
            </a:r>
          </a:p>
          <a:p>
            <a:pPr marL="0" indent="0">
              <a:buNone/>
            </a:pPr>
            <a:r>
              <a:rPr lang="en-US" altLang="zh-CN" sz="1800" dirty="0">
                <a:latin typeface="Calibri Light" panose="020F0302020204030204" pitchFamily="34" charset="0"/>
              </a:rPr>
              <a:t>5</a:t>
            </a:r>
            <a:r>
              <a:rPr lang="en-US" altLang="zh-CN" sz="2400" dirty="0">
                <a:latin typeface="Calibri Light" panose="020F0302020204030204" pitchFamily="34" charset="0"/>
              </a:rPr>
              <a:t>      |  _  { main </a:t>
            </a:r>
            <a:r>
              <a:rPr lang="en-US" altLang="zh-CN" sz="2400" dirty="0" err="1">
                <a:latin typeface="Calibri Light" panose="020F0302020204030204" pitchFamily="34" charset="0"/>
              </a:rPr>
              <a:t>lexbuf</a:t>
            </a:r>
            <a:r>
              <a:rPr lang="en-US" altLang="zh-CN" sz="2400" dirty="0">
                <a:latin typeface="Calibri Light" panose="020F0302020204030204" pitchFamily="34" charset="0"/>
              </a:rPr>
              <a:t> }</a:t>
            </a:r>
          </a:p>
          <a:p>
            <a:pPr marL="0" indent="0">
              <a:buNone/>
            </a:pPr>
            <a:r>
              <a:rPr lang="en-US" altLang="zh-CN" sz="1800" dirty="0">
                <a:latin typeface="Calibri Light" panose="020F0302020204030204" pitchFamily="34" charset="0"/>
              </a:rPr>
              <a:t>6 </a:t>
            </a:r>
            <a:r>
              <a:rPr lang="en-US" altLang="zh-CN" sz="2400" dirty="0">
                <a:latin typeface="Calibri Light" panose="020F0302020204030204" pitchFamily="34" charset="0"/>
              </a:rPr>
              <a:t>  {</a:t>
            </a:r>
          </a:p>
          <a:p>
            <a:pPr marL="0" indent="0">
              <a:buNone/>
            </a:pPr>
            <a:r>
              <a:rPr lang="en-US" altLang="zh-CN" sz="1800" dirty="0">
                <a:latin typeface="Calibri Light" panose="020F0302020204030204" pitchFamily="34" charset="0"/>
              </a:rPr>
              <a:t>7</a:t>
            </a:r>
            <a:r>
              <a:rPr lang="en-US" altLang="zh-CN" sz="2400" dirty="0">
                <a:latin typeface="Calibri Light" panose="020F0302020204030204" pitchFamily="34" charset="0"/>
              </a:rPr>
              <a:t>      let </a:t>
            </a:r>
            <a:r>
              <a:rPr lang="en-US" altLang="zh-CN" sz="2400" dirty="0" err="1">
                <a:latin typeface="Calibri Light" panose="020F0302020204030204" pitchFamily="34" charset="0"/>
              </a:rPr>
              <a:t>newlexbuf</a:t>
            </a:r>
            <a:r>
              <a:rPr lang="en-US" altLang="zh-CN" sz="2400" dirty="0">
                <a:latin typeface="Calibri Light" panose="020F0302020204030204" pitchFamily="34" charset="0"/>
              </a:rPr>
              <a:t> = (</a:t>
            </a:r>
            <a:r>
              <a:rPr lang="en-US" altLang="zh-CN" sz="2400" dirty="0" err="1">
                <a:latin typeface="Calibri Light" panose="020F0302020204030204" pitchFamily="34" charset="0"/>
              </a:rPr>
              <a:t>Lexing.from_channel</a:t>
            </a:r>
            <a:r>
              <a:rPr lang="en-US" altLang="zh-CN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 err="1">
                <a:latin typeface="Calibri Light" panose="020F0302020204030204" pitchFamily="34" charset="0"/>
              </a:rPr>
              <a:t>stdin</a:t>
            </a:r>
            <a:r>
              <a:rPr lang="en-US" altLang="zh-CN" sz="2400" dirty="0">
                <a:latin typeface="Calibri Light" panose="020F0302020204030204" pitchFamily="34" charset="0"/>
              </a:rPr>
              <a:t>)  in</a:t>
            </a:r>
          </a:p>
          <a:p>
            <a:pPr marL="0" indent="0">
              <a:buNone/>
            </a:pPr>
            <a:r>
              <a:rPr lang="en-US" altLang="zh-CN" sz="1800" dirty="0">
                <a:latin typeface="Calibri Light" panose="020F0302020204030204" pitchFamily="34" charset="0"/>
              </a:rPr>
              <a:t>8 </a:t>
            </a:r>
            <a:r>
              <a:rPr lang="en-US" altLang="zh-CN" sz="2400" dirty="0">
                <a:latin typeface="Calibri Light" panose="020F0302020204030204" pitchFamily="34" charset="0"/>
              </a:rPr>
              <a:t>          </a:t>
            </a:r>
            <a:r>
              <a:rPr lang="en-US" altLang="zh-CN" sz="2400" dirty="0" err="1">
                <a:latin typeface="Calibri Light" panose="020F0302020204030204" pitchFamily="34" charset="0"/>
              </a:rPr>
              <a:t>print_string</a:t>
            </a:r>
            <a:r>
              <a:rPr lang="en-US" altLang="zh-CN" sz="2400" dirty="0">
                <a:latin typeface="Calibri Light" panose="020F0302020204030204" pitchFamily="34" charset="0"/>
              </a:rPr>
              <a:t> "Ready to </a:t>
            </a:r>
            <a:r>
              <a:rPr lang="en-US" altLang="zh-CN" sz="2400" dirty="0" err="1">
                <a:latin typeface="Calibri Light" panose="020F0302020204030204" pitchFamily="34" charset="0"/>
              </a:rPr>
              <a:t>lex</a:t>
            </a:r>
            <a:r>
              <a:rPr lang="en-US" altLang="zh-CN" sz="2400" dirty="0">
                <a:latin typeface="Calibri Light" panose="020F0302020204030204" pitchFamily="34" charset="0"/>
              </a:rPr>
              <a:t>.\n";</a:t>
            </a:r>
          </a:p>
          <a:p>
            <a:pPr marL="0" indent="0">
              <a:buNone/>
            </a:pPr>
            <a:r>
              <a:rPr lang="en-US" altLang="zh-CN" sz="1800" dirty="0">
                <a:latin typeface="Calibri Light" panose="020F0302020204030204" pitchFamily="34" charset="0"/>
              </a:rPr>
              <a:t>9</a:t>
            </a:r>
            <a:r>
              <a:rPr lang="en-US" altLang="zh-CN" sz="2400" dirty="0">
                <a:latin typeface="Calibri Light" panose="020F0302020204030204" pitchFamily="34" charset="0"/>
              </a:rPr>
              <a:t>      main </a:t>
            </a:r>
            <a:r>
              <a:rPr lang="en-US" altLang="zh-CN" sz="2400" dirty="0" err="1">
                <a:latin typeface="Calibri Light" panose="020F0302020204030204" pitchFamily="34" charset="0"/>
              </a:rPr>
              <a:t>newlexbuf</a:t>
            </a:r>
            <a:endParaRPr lang="en-US" altLang="zh-CN" sz="2400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alibri Light" panose="020F0302020204030204" pitchFamily="34" charset="0"/>
              </a:rPr>
              <a:t>10</a:t>
            </a:r>
            <a:r>
              <a:rPr lang="en-US" altLang="zh-CN" sz="2400" dirty="0">
                <a:latin typeface="Calibri Light" panose="020F0302020204030204" pitchFamily="34" charset="0"/>
              </a:rPr>
              <a:t> }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412776"/>
            <a:ext cx="7848872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7A20C-0EDF-D245-AA18-4EF2542A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65C2-CBA0-3841-84A9-F3D3B6FC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55E19-023B-5E45-ADB7-E0F9F076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7321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Mechanics of Using </a:t>
            </a:r>
            <a:r>
              <a:rPr lang="en-US" altLang="zh-CN" dirty="0" err="1"/>
              <a:t>ocamllex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err="1"/>
              <a:t>Lexer</a:t>
            </a:r>
            <a:r>
              <a:rPr lang="en-US" altLang="zh-CN" sz="2800" dirty="0"/>
              <a:t> definitions using </a:t>
            </a:r>
            <a:r>
              <a:rPr lang="en-US" altLang="zh-CN" sz="2800" dirty="0" err="1">
                <a:solidFill>
                  <a:srgbClr val="0000FF"/>
                </a:solidFill>
                <a:latin typeface="Calibri Light" panose="020F0302020204030204" pitchFamily="34" charset="0"/>
              </a:rPr>
              <a:t>ocamllex</a:t>
            </a:r>
            <a:r>
              <a:rPr lang="en-US" altLang="zh-CN" sz="2800" dirty="0"/>
              <a:t> are written in a file with a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.</a:t>
            </a:r>
            <a:r>
              <a:rPr lang="en-US" altLang="zh-CN" sz="2800" dirty="0" err="1">
                <a:solidFill>
                  <a:srgbClr val="0000FF"/>
                </a:solidFill>
                <a:latin typeface="Calibri Light" panose="020F0302020204030204" pitchFamily="34" charset="0"/>
              </a:rPr>
              <a:t>mll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2800" dirty="0"/>
              <a:t>extension. </a:t>
            </a:r>
          </a:p>
          <a:p>
            <a:pPr marL="446088" lvl="1" indent="-269875"/>
            <a:r>
              <a:rPr lang="en-US" altLang="zh-CN" sz="2400" dirty="0"/>
              <a:t>including the regular expressions, with associated actions for each.</a:t>
            </a:r>
          </a:p>
          <a:p>
            <a:pPr marL="566738" lvl="1" indent="-390525"/>
            <a:endParaRPr lang="en-US" altLang="zh-CN" sz="1200" dirty="0"/>
          </a:p>
          <a:p>
            <a:pPr marL="0" indent="0">
              <a:buNone/>
            </a:pPr>
            <a:r>
              <a:rPr lang="en-US" altLang="zh-CN" sz="2800" dirty="0" err="1"/>
              <a:t>OCaml</a:t>
            </a:r>
            <a:r>
              <a:rPr lang="en-US" altLang="zh-CN" sz="2800" dirty="0"/>
              <a:t> code for the </a:t>
            </a:r>
            <a:r>
              <a:rPr lang="en-US" altLang="zh-CN" sz="2800" dirty="0" err="1"/>
              <a:t>lexer</a:t>
            </a:r>
            <a:r>
              <a:rPr lang="en-US" altLang="zh-CN" sz="2800" dirty="0"/>
              <a:t> is generated with 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		</a:t>
            </a:r>
            <a:r>
              <a:rPr lang="en-US" altLang="zh-CN" dirty="0" err="1">
                <a:solidFill>
                  <a:srgbClr val="0000FF"/>
                </a:solidFill>
              </a:rPr>
              <a:t>ocamllex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lexer</a:t>
            </a:r>
            <a:r>
              <a:rPr lang="en-US" altLang="zh-CN" dirty="0" err="1">
                <a:solidFill>
                  <a:srgbClr val="0000FF"/>
                </a:solidFill>
              </a:rPr>
              <a:t>.mll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sz="2800" dirty="0"/>
              <a:t>this generates the code for the </a:t>
            </a:r>
            <a:r>
              <a:rPr lang="en-US" altLang="zh-CN" sz="2800" dirty="0" err="1"/>
              <a:t>lexer</a:t>
            </a:r>
            <a:r>
              <a:rPr lang="en-US" altLang="zh-CN" sz="2800" dirty="0"/>
              <a:t> in file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file.ml</a:t>
            </a:r>
          </a:p>
          <a:p>
            <a:pPr marL="446088" lvl="1" indent="-269875"/>
            <a:r>
              <a:rPr lang="en-US" altLang="zh-CN" sz="2400" dirty="0"/>
              <a:t>This file defines one </a:t>
            </a:r>
            <a:r>
              <a:rPr lang="en-US" altLang="zh-CN" sz="2400" dirty="0" err="1"/>
              <a:t>lexing</a:t>
            </a:r>
            <a:r>
              <a:rPr lang="en-US" altLang="zh-CN" sz="2400" dirty="0"/>
              <a:t> function per entry point in the </a:t>
            </a:r>
            <a:r>
              <a:rPr lang="en-US" altLang="zh-CN" sz="2400" dirty="0" err="1"/>
              <a:t>lexer</a:t>
            </a:r>
            <a:r>
              <a:rPr lang="en-US" altLang="zh-CN" sz="2400" dirty="0"/>
              <a:t> definition</a:t>
            </a:r>
          </a:p>
          <a:p>
            <a:pPr marL="0" indent="0">
              <a:buNone/>
            </a:pPr>
            <a:endParaRPr lang="zh-CN" altLang="en-US" sz="2800" dirty="0">
              <a:solidFill>
                <a:srgbClr val="0000FF"/>
              </a:solidFill>
              <a:latin typeface="Century" panose="020406040505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F9234-7780-C34B-81C5-0379AA5D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B1DC-BE8F-6846-824C-1A7103CA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2897-C486-7E48-B5AD-B2126398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01299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Options for </a:t>
            </a:r>
            <a:r>
              <a:rPr lang="en-US" altLang="zh-CN" dirty="0" err="1"/>
              <a:t>ocamllex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424936" cy="511256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/>
              <a:t>The following command-line options are recognized by </a:t>
            </a:r>
            <a:r>
              <a:rPr lang="en-US" altLang="zh-CN" sz="2800" i="1" dirty="0" err="1"/>
              <a:t>ocamllex</a:t>
            </a:r>
            <a:r>
              <a:rPr lang="en-US" altLang="zh-CN" sz="2800" i="1" dirty="0"/>
              <a:t>.</a:t>
            </a:r>
          </a:p>
          <a:p>
            <a:pPr marL="539750" lvl="1" indent="-363538">
              <a:lnSpc>
                <a:spcPct val="90000"/>
              </a:lnSpc>
              <a:spcBef>
                <a:spcPts val="0"/>
              </a:spcBef>
            </a:pPr>
            <a:r>
              <a:rPr lang="en-US" altLang="zh-CN" sz="2400" b="1" dirty="0"/>
              <a:t>ml   </a:t>
            </a:r>
            <a:r>
              <a:rPr lang="en-US" altLang="zh-CN" sz="2400" dirty="0"/>
              <a:t>Output code that does not use </a:t>
            </a:r>
            <a:r>
              <a:rPr lang="en-US" altLang="zh-CN" sz="2400" dirty="0" err="1"/>
              <a:t>OCaml’s</a:t>
            </a:r>
            <a:r>
              <a:rPr lang="en-US" altLang="zh-CN" sz="2400" dirty="0"/>
              <a:t> built-in automata interpreter. Instead, the automaton is encoded by </a:t>
            </a:r>
            <a:r>
              <a:rPr lang="en-US" altLang="zh-CN" sz="2400" dirty="0" err="1"/>
              <a:t>OCaml</a:t>
            </a:r>
            <a:r>
              <a:rPr lang="en-US" altLang="zh-CN" sz="2400" dirty="0"/>
              <a:t> functions. This option mainly is useful for debugging </a:t>
            </a:r>
            <a:r>
              <a:rPr lang="en-US" altLang="zh-CN" sz="2400" dirty="0" err="1"/>
              <a:t>ocamllex</a:t>
            </a:r>
            <a:r>
              <a:rPr lang="en-US" altLang="zh-CN" sz="2400" dirty="0"/>
              <a:t>, using it for production </a:t>
            </a:r>
            <a:r>
              <a:rPr lang="en-US" altLang="zh-CN" sz="2400" dirty="0" err="1"/>
              <a:t>lexers</a:t>
            </a:r>
            <a:r>
              <a:rPr lang="en-US" altLang="zh-CN" sz="2400" dirty="0"/>
              <a:t> is not recommended.</a:t>
            </a:r>
          </a:p>
          <a:p>
            <a:pPr marL="539750" lvl="1" indent="-363538">
              <a:lnSpc>
                <a:spcPct val="90000"/>
              </a:lnSpc>
              <a:spcBef>
                <a:spcPts val="0"/>
              </a:spcBef>
            </a:pPr>
            <a:r>
              <a:rPr lang="en-US" altLang="zh-CN" sz="2400" b="1" dirty="0"/>
              <a:t>o </a:t>
            </a:r>
            <a:r>
              <a:rPr lang="en-US" altLang="zh-CN" sz="2400" b="1" i="1" dirty="0"/>
              <a:t>output-file    </a:t>
            </a:r>
            <a:r>
              <a:rPr lang="en-US" altLang="zh-CN" sz="2400" dirty="0"/>
              <a:t>Specify the name of the output file produced by </a:t>
            </a:r>
            <a:r>
              <a:rPr lang="en-US" altLang="zh-CN" sz="2400" dirty="0" err="1"/>
              <a:t>ocamllex</a:t>
            </a:r>
            <a:r>
              <a:rPr lang="en-US" altLang="zh-CN" sz="2400" dirty="0"/>
              <a:t>. The default is the input file name with its extension replaced by .ml.</a:t>
            </a:r>
          </a:p>
          <a:p>
            <a:pPr marL="539750" lvl="1" indent="-363538">
              <a:lnSpc>
                <a:spcPct val="90000"/>
              </a:lnSpc>
              <a:spcBef>
                <a:spcPts val="0"/>
              </a:spcBef>
            </a:pPr>
            <a:r>
              <a:rPr lang="en-US" altLang="zh-CN" sz="2400" b="1" dirty="0"/>
              <a:t>q   </a:t>
            </a:r>
            <a:r>
              <a:rPr lang="en-US" altLang="zh-CN" sz="2400" dirty="0"/>
              <a:t>Quiet mode  </a:t>
            </a:r>
            <a:r>
              <a:rPr lang="en-US" altLang="zh-CN" sz="2400" dirty="0" err="1"/>
              <a:t>Ocamllex</a:t>
            </a:r>
            <a:r>
              <a:rPr lang="en-US" altLang="zh-CN" sz="2400" dirty="0"/>
              <a:t> normally outputs informational messages to standard output. They are suppressed if option -q is used.</a:t>
            </a:r>
          </a:p>
          <a:p>
            <a:pPr marL="539750" lvl="1" indent="-363538">
              <a:lnSpc>
                <a:spcPct val="90000"/>
              </a:lnSpc>
              <a:spcBef>
                <a:spcPts val="0"/>
              </a:spcBef>
            </a:pPr>
            <a:r>
              <a:rPr lang="en-US" altLang="zh-CN" sz="2400" b="1" dirty="0"/>
              <a:t>v </a:t>
            </a:r>
            <a:r>
              <a:rPr lang="en-US" altLang="zh-CN" sz="2400" dirty="0"/>
              <a:t>or</a:t>
            </a:r>
            <a:r>
              <a:rPr lang="en-US" altLang="zh-CN" sz="2400" b="1" dirty="0"/>
              <a:t> –version   </a:t>
            </a:r>
            <a:r>
              <a:rPr lang="en-US" altLang="zh-CN" sz="2400" dirty="0"/>
              <a:t>Print version string and exit.</a:t>
            </a:r>
          </a:p>
          <a:p>
            <a:pPr marL="539750" lvl="1" indent="-363538">
              <a:lnSpc>
                <a:spcPct val="90000"/>
              </a:lnSpc>
              <a:spcBef>
                <a:spcPts val="0"/>
              </a:spcBef>
            </a:pPr>
            <a:r>
              <a:rPr lang="en-US" altLang="zh-CN" sz="2400" b="1" dirty="0" err="1"/>
              <a:t>Vnum</a:t>
            </a:r>
            <a:r>
              <a:rPr lang="en-US" altLang="zh-CN" sz="2400" b="1" dirty="0"/>
              <a:t>   </a:t>
            </a:r>
            <a:r>
              <a:rPr lang="en-US" altLang="zh-CN" sz="2400" dirty="0"/>
              <a:t>Print short version number and exit.</a:t>
            </a:r>
          </a:p>
          <a:p>
            <a:pPr marL="539750" lvl="1" indent="-363538">
              <a:lnSpc>
                <a:spcPct val="90000"/>
              </a:lnSpc>
              <a:spcBef>
                <a:spcPts val="0"/>
              </a:spcBef>
            </a:pPr>
            <a:r>
              <a:rPr lang="en-US" altLang="zh-CN" sz="2400" b="1" dirty="0"/>
              <a:t>help </a:t>
            </a:r>
            <a:r>
              <a:rPr lang="en-US" altLang="zh-CN" sz="2400" dirty="0"/>
              <a:t>or</a:t>
            </a:r>
            <a:r>
              <a:rPr lang="en-US" altLang="zh-CN" sz="2400" b="1" dirty="0"/>
              <a:t> – help    </a:t>
            </a:r>
            <a:r>
              <a:rPr lang="en-US" altLang="zh-CN" sz="2400" dirty="0"/>
              <a:t>Display a short usage summary and exit. </a:t>
            </a:r>
            <a:endParaRPr lang="zh-CN" alt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A2F2-00E6-C647-8C94-28FDE5B9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C6C0-CC83-6F4F-B275-230DE6F2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A75B-F439-B24B-991D-281174C3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95466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Convert lists of tokens into abstract syntax trees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800" dirty="0"/>
              <a:t>Someone already did – </a:t>
            </a:r>
            <a:r>
              <a:rPr lang="en-US" altLang="zh-CN" sz="2800" dirty="0" err="1"/>
              <a:t>Yacc</a:t>
            </a:r>
            <a:r>
              <a:rPr lang="en-US" altLang="zh-CN" sz="2800" dirty="0"/>
              <a:t>! </a:t>
            </a:r>
            <a:endParaRPr lang="en-US" altLang="zh-CN" dirty="0"/>
          </a:p>
          <a:p>
            <a:pPr lvl="1"/>
            <a:r>
              <a:rPr lang="en-US" altLang="zh-CN" dirty="0"/>
              <a:t>GNU:  bison </a:t>
            </a:r>
          </a:p>
          <a:p>
            <a:pPr lvl="1"/>
            <a:r>
              <a:rPr lang="en-US" altLang="zh-CN" dirty="0" err="1"/>
              <a:t>Ocaml</a:t>
            </a:r>
            <a:r>
              <a:rPr lang="en-US" altLang="zh-CN" dirty="0"/>
              <a:t>: </a:t>
            </a:r>
            <a:r>
              <a:rPr lang="en-US" altLang="zh-CN" b="1" dirty="0" err="1">
                <a:solidFill>
                  <a:srgbClr val="0000FF"/>
                </a:solidFill>
              </a:rPr>
              <a:t>ocamlyacc</a:t>
            </a:r>
            <a:endParaRPr lang="zh-CN" altLang="en-US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75C6-6D72-FB40-BA30-4B241623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29918-9ABC-1F4E-861F-6DEE02A5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EEA43-0827-EC41-9C5B-6323A5C7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48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000" dirty="0"/>
              <a:t>Include: </a:t>
            </a:r>
            <a:r>
              <a:rPr lang="en-US" altLang="zh-CN" sz="3000" b="1" dirty="0">
                <a:solidFill>
                  <a:srgbClr val="7030A0"/>
                </a:solidFill>
                <a:latin typeface="Calibri Light" panose="020F0302020204030204" pitchFamily="34" charset="0"/>
              </a:rPr>
              <a:t>unit</a:t>
            </a:r>
            <a:r>
              <a:rPr lang="en-US" altLang="zh-CN" sz="3000" dirty="0"/>
              <a:t>, </a:t>
            </a:r>
            <a:r>
              <a:rPr lang="en-US" altLang="zh-CN" sz="3000" b="1" dirty="0" err="1">
                <a:solidFill>
                  <a:srgbClr val="7030A0"/>
                </a:solidFill>
                <a:latin typeface="Calibri Light" panose="020F0302020204030204" pitchFamily="34" charset="0"/>
              </a:rPr>
              <a:t>int</a:t>
            </a:r>
            <a:r>
              <a:rPr lang="en-US" altLang="zh-CN" sz="3000" dirty="0"/>
              <a:t>, </a:t>
            </a:r>
            <a:r>
              <a:rPr lang="en-US" altLang="zh-CN" sz="3000" b="1" dirty="0">
                <a:solidFill>
                  <a:srgbClr val="7030A0"/>
                </a:solidFill>
                <a:latin typeface="Calibri Light" panose="020F0302020204030204" pitchFamily="34" charset="0"/>
              </a:rPr>
              <a:t>char</a:t>
            </a:r>
            <a:r>
              <a:rPr lang="en-US" altLang="zh-CN" sz="3000" dirty="0"/>
              <a:t>, </a:t>
            </a:r>
            <a:r>
              <a:rPr lang="en-US" altLang="zh-CN" sz="3000" b="1" dirty="0">
                <a:solidFill>
                  <a:srgbClr val="7030A0"/>
                </a:solidFill>
                <a:latin typeface="Calibri Light" panose="020F0302020204030204" pitchFamily="34" charset="0"/>
              </a:rPr>
              <a:t>float</a:t>
            </a:r>
            <a:r>
              <a:rPr lang="en-US" altLang="zh-CN" sz="3000" dirty="0">
                <a:solidFill>
                  <a:srgbClr val="7030A0"/>
                </a:solidFill>
                <a:latin typeface="Calibri Light" panose="020F0302020204030204" pitchFamily="34" charset="0"/>
              </a:rPr>
              <a:t>,</a:t>
            </a:r>
            <a:r>
              <a:rPr lang="en-US" altLang="zh-CN" sz="3000" dirty="0"/>
              <a:t> </a:t>
            </a:r>
            <a:r>
              <a:rPr lang="en-US" altLang="zh-CN" sz="3000" b="1" dirty="0" err="1">
                <a:solidFill>
                  <a:srgbClr val="7030A0"/>
                </a:solidFill>
                <a:latin typeface="Calibri Light" panose="020F0302020204030204" pitchFamily="34" charset="0"/>
              </a:rPr>
              <a:t>bool</a:t>
            </a:r>
            <a:r>
              <a:rPr lang="en-US" altLang="zh-CN" sz="3000" dirty="0"/>
              <a:t>, and </a:t>
            </a:r>
            <a:r>
              <a:rPr lang="en-US" altLang="zh-CN" sz="3000" b="1" dirty="0">
                <a:solidFill>
                  <a:srgbClr val="7030A0"/>
                </a:solidFill>
                <a:latin typeface="Calibri Light" panose="020F0302020204030204" pitchFamily="34" charset="0"/>
              </a:rPr>
              <a:t>string</a:t>
            </a:r>
          </a:p>
          <a:p>
            <a:pPr marL="544513" lvl="1" indent="-363538"/>
            <a:r>
              <a:rPr lang="en-US" altLang="zh-CN" dirty="0">
                <a:solidFill>
                  <a:srgbClr val="7030A0"/>
                </a:solidFill>
                <a:latin typeface="Calibri Light" panose="020F0302020204030204" pitchFamily="34" charset="0"/>
              </a:rPr>
              <a:t>char</a:t>
            </a:r>
            <a:r>
              <a:rPr lang="en-US" altLang="zh-CN" dirty="0"/>
              <a:t>:  ‘a’, ‘\120’ (decimal, ‘x’)</a:t>
            </a:r>
          </a:p>
          <a:p>
            <a:pPr marL="544513" lvl="1" indent="-363538"/>
            <a:r>
              <a:rPr lang="en-US" altLang="zh-CN" dirty="0">
                <a:solidFill>
                  <a:srgbClr val="7030A0"/>
                </a:solidFill>
                <a:latin typeface="Calibri Light" panose="020F0302020204030204" pitchFamily="34" charset="0"/>
              </a:rPr>
              <a:t>string : </a:t>
            </a:r>
            <a:r>
              <a:rPr lang="en-US" altLang="zh-CN" dirty="0"/>
              <a:t>a built-in type, unlike C, “hello” ,  “”, s.[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544513" lvl="1" indent="-363538"/>
            <a:r>
              <a:rPr lang="en-US" altLang="zh-CN" dirty="0" err="1">
                <a:solidFill>
                  <a:srgbClr val="7030A0"/>
                </a:solidFill>
                <a:latin typeface="Calibri Light" panose="020F0302020204030204" pitchFamily="34" charset="0"/>
              </a:rPr>
              <a:t>bool</a:t>
            </a:r>
            <a:r>
              <a:rPr lang="en-US" altLang="zh-CN" dirty="0">
                <a:solidFill>
                  <a:srgbClr val="7030A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/>
              <a:t>:  logical operators  </a:t>
            </a:r>
            <a:r>
              <a:rPr lang="en-US" altLang="zh-CN" dirty="0">
                <a:solidFill>
                  <a:srgbClr val="7030A0"/>
                </a:solidFill>
                <a:latin typeface="Calibri Light" panose="020F0302020204030204" pitchFamily="34" charset="0"/>
              </a:rPr>
              <a:t>&amp;&amp; ,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7030A0"/>
                </a:solidFill>
                <a:latin typeface="Calibri Light" panose="020F0302020204030204" pitchFamily="34" charset="0"/>
              </a:rPr>
              <a:t>||</a:t>
            </a:r>
            <a:r>
              <a:rPr lang="en-US" altLang="zh-CN" dirty="0"/>
              <a:t> are </a:t>
            </a:r>
            <a:r>
              <a:rPr lang="en-US" altLang="zh-CN" i="1" dirty="0">
                <a:solidFill>
                  <a:srgbClr val="0000FF"/>
                </a:solidFill>
              </a:rPr>
              <a:t>short-circuit</a:t>
            </a:r>
            <a:r>
              <a:rPr lang="en-US" altLang="zh-CN" dirty="0"/>
              <a:t> version</a:t>
            </a:r>
          </a:p>
          <a:p>
            <a:pPr lvl="1"/>
            <a:endParaRPr lang="en-US" altLang="zh-CN" sz="1100" dirty="0"/>
          </a:p>
          <a:p>
            <a:pPr marL="0" indent="0">
              <a:buNone/>
            </a:pPr>
            <a:r>
              <a:rPr lang="en-US" altLang="zh-CN" sz="3000" dirty="0"/>
              <a:t>Strongly typed language (not like the weakly-typed C)</a:t>
            </a:r>
          </a:p>
          <a:p>
            <a:pPr marL="544513" lvl="1" indent="-363538"/>
            <a:r>
              <a:rPr lang="en-US" altLang="zh-CN" dirty="0"/>
              <a:t>Every expression must have a type, and expressions of one type may not be used as expressions in another type</a:t>
            </a:r>
          </a:p>
          <a:p>
            <a:pPr marL="544513" lvl="1" indent="-363538"/>
            <a:r>
              <a:rPr lang="en-US" altLang="zh-CN" dirty="0"/>
              <a:t>There are </a:t>
            </a:r>
            <a:r>
              <a:rPr lang="en-US" altLang="zh-CN" i="1" dirty="0">
                <a:solidFill>
                  <a:srgbClr val="0000FF"/>
                </a:solidFill>
                <a:latin typeface="Calibri Light" panose="020F0302020204030204" pitchFamily="34" charset="0"/>
              </a:rPr>
              <a:t>no implicit coercions </a:t>
            </a:r>
            <a:r>
              <a:rPr lang="en-US" altLang="zh-CN" i="1" dirty="0">
                <a:solidFill>
                  <a:srgbClr val="C00000"/>
                </a:solidFill>
              </a:rPr>
              <a:t> (casting) </a:t>
            </a:r>
            <a:r>
              <a:rPr lang="en-US" altLang="zh-CN" dirty="0"/>
              <a:t>between types in </a:t>
            </a:r>
            <a:r>
              <a:rPr lang="en-US" altLang="zh-CN" dirty="0" err="1"/>
              <a:t>Ocaml</a:t>
            </a:r>
            <a:r>
              <a:rPr lang="zh-CN" altLang="en-US" dirty="0"/>
              <a:t> </a:t>
            </a:r>
            <a:r>
              <a:rPr lang="en-US" altLang="zh-CN" dirty="0"/>
              <a:t> !!</a:t>
            </a:r>
            <a:endParaRPr lang="en-US" altLang="zh-CN" i="1" dirty="0">
              <a:solidFill>
                <a:srgbClr val="0000FF"/>
              </a:solidFill>
              <a:latin typeface="Calibri Light" panose="020F0302020204030204" pitchFamily="34" charset="0"/>
            </a:endParaRPr>
          </a:p>
          <a:p>
            <a:pPr marL="890588" lvl="2" indent="-346075"/>
            <a:r>
              <a:rPr lang="en-US" altLang="zh-CN" sz="2600" dirty="0" err="1">
                <a:solidFill>
                  <a:srgbClr val="7030A0"/>
                </a:solidFill>
                <a:latin typeface="Calibri Light" panose="020F0302020204030204" pitchFamily="34" charset="0"/>
              </a:rPr>
              <a:t>int_of_float</a:t>
            </a:r>
            <a:r>
              <a:rPr lang="en-US" altLang="zh-CN" sz="2600" dirty="0">
                <a:solidFill>
                  <a:srgbClr val="7030A0"/>
                </a:solidFill>
                <a:latin typeface="Calibri Light" panose="020F0302020204030204" pitchFamily="34" charset="0"/>
              </a:rPr>
              <a:t>,  </a:t>
            </a:r>
            <a:r>
              <a:rPr lang="en-US" altLang="zh-CN" sz="2600" dirty="0" err="1">
                <a:solidFill>
                  <a:srgbClr val="7030A0"/>
                </a:solidFill>
                <a:latin typeface="Calibri Light" panose="020F0302020204030204" pitchFamily="34" charset="0"/>
              </a:rPr>
              <a:t>float_of_Int</a:t>
            </a:r>
            <a:r>
              <a:rPr lang="en-US" altLang="zh-CN" sz="2600" dirty="0">
                <a:solidFill>
                  <a:srgbClr val="7030A0"/>
                </a:solidFill>
                <a:latin typeface="Calibri Light" panose="020F0302020204030204" pitchFamily="34" charset="0"/>
              </a:rPr>
              <a:t>, …….</a:t>
            </a:r>
          </a:p>
          <a:p>
            <a:pPr lvl="1"/>
            <a:endParaRPr lang="zh-CN" altLang="en-US" dirty="0">
              <a:solidFill>
                <a:srgbClr val="7030A0"/>
              </a:solidFill>
              <a:latin typeface="Calibri Light" panose="020F03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2C2EB-53B7-0E4E-AF8D-413A51B4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BB47A-A64F-244F-9E01-1F7DB83E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2EA6-20AB-584E-8716-F5DEF9E1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2481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Yacc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3000" dirty="0"/>
              <a:t>provides a general tool for describing the input to a </a:t>
            </a:r>
            <a:r>
              <a:rPr lang="en-US" altLang="zh-CN" sz="3000" i="1" dirty="0"/>
              <a:t>computer program</a:t>
            </a:r>
            <a:r>
              <a:rPr lang="en-US" altLang="zh-CN" sz="3000" dirty="0"/>
              <a:t>. </a:t>
            </a:r>
          </a:p>
          <a:p>
            <a:pPr marL="539750" lvl="1" indent="-363538"/>
            <a:r>
              <a:rPr lang="en-US" altLang="zh-CN" dirty="0"/>
              <a:t>The </a:t>
            </a:r>
            <a:r>
              <a:rPr lang="en-US" altLang="zh-CN" dirty="0" err="1"/>
              <a:t>Yacc</a:t>
            </a:r>
            <a:r>
              <a:rPr lang="en-US" altLang="zh-CN" dirty="0"/>
              <a:t> user specifies the </a:t>
            </a:r>
            <a:r>
              <a:rPr lang="en-US" altLang="zh-CN" i="1" dirty="0">
                <a:solidFill>
                  <a:srgbClr val="0000FF"/>
                </a:solidFill>
              </a:rPr>
              <a:t>structures</a:t>
            </a:r>
            <a:r>
              <a:rPr lang="en-US" altLang="zh-CN" dirty="0"/>
              <a:t> of his input, together with </a:t>
            </a:r>
            <a:r>
              <a:rPr lang="en-US" altLang="zh-CN" i="1" dirty="0">
                <a:solidFill>
                  <a:srgbClr val="0000FF"/>
                </a:solidFill>
              </a:rPr>
              <a:t>code </a:t>
            </a:r>
            <a:r>
              <a:rPr lang="en-US" altLang="zh-CN" dirty="0"/>
              <a:t>to be invoked as each such structure is recognized. </a:t>
            </a:r>
          </a:p>
          <a:p>
            <a:pPr marL="539750" lvl="1" indent="-363538"/>
            <a:r>
              <a:rPr lang="en-US" altLang="zh-CN" dirty="0" err="1"/>
              <a:t>Yacc</a:t>
            </a:r>
            <a:r>
              <a:rPr lang="en-US" altLang="zh-CN" dirty="0"/>
              <a:t> turns such a specification into a </a:t>
            </a:r>
            <a:r>
              <a:rPr lang="en-US" altLang="zh-CN" i="1" dirty="0"/>
              <a:t>subroutine</a:t>
            </a:r>
            <a:r>
              <a:rPr lang="en-US" altLang="zh-CN" dirty="0"/>
              <a:t> that handles the input process; frequently, it is convenient and appropriate to have most of the flow of control in the user's application handled by this subroutine.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9602-F961-DB4F-A997-CFBB5A99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E1255-E831-7543-B1F1-D50A5AE6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6406-5DB0-A146-9D8F-8D471A2A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3818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ocamlyacc</a:t>
            </a:r>
            <a:r>
              <a:rPr lang="en-US" altLang="zh-CN" dirty="0"/>
              <a:t> 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1845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3300" dirty="0"/>
              <a:t>Produces a parser from a context-free grammar specification with attached semantic actions, in the style of </a:t>
            </a:r>
            <a:r>
              <a:rPr lang="en-US" altLang="zh-CN" sz="3300" dirty="0" err="1"/>
              <a:t>yacc</a:t>
            </a:r>
            <a:r>
              <a:rPr lang="en-US" altLang="zh-CN" sz="3300" dirty="0"/>
              <a:t>. </a:t>
            </a:r>
          </a:p>
          <a:p>
            <a:pPr marL="0" indent="0">
              <a:buNone/>
            </a:pPr>
            <a:r>
              <a:rPr lang="en-US" altLang="zh-CN" sz="3300" dirty="0"/>
              <a:t>Executing </a:t>
            </a:r>
          </a:p>
          <a:p>
            <a:pPr marL="800100" lvl="2" indent="0">
              <a:buNone/>
            </a:pPr>
            <a:r>
              <a:rPr lang="en-US" altLang="zh-CN" sz="3300" dirty="0" err="1">
                <a:solidFill>
                  <a:srgbClr val="0000FF"/>
                </a:solidFill>
              </a:rPr>
              <a:t>ocamlyacc</a:t>
            </a:r>
            <a:r>
              <a:rPr lang="en-US" altLang="zh-CN" sz="3300" dirty="0">
                <a:solidFill>
                  <a:srgbClr val="0000FF"/>
                </a:solidFill>
              </a:rPr>
              <a:t> </a:t>
            </a:r>
            <a:r>
              <a:rPr lang="en-US" altLang="zh-CN" sz="3300" i="1" dirty="0">
                <a:solidFill>
                  <a:srgbClr val="0000FF"/>
                </a:solidFill>
              </a:rPr>
              <a:t>options </a:t>
            </a:r>
            <a:r>
              <a:rPr lang="en-US" altLang="zh-CN" sz="3300" i="1" dirty="0" err="1">
                <a:solidFill>
                  <a:srgbClr val="0000FF"/>
                </a:solidFill>
              </a:rPr>
              <a:t>grammar</a:t>
            </a:r>
            <a:r>
              <a:rPr lang="en-US" altLang="zh-CN" sz="3300" dirty="0" err="1">
                <a:solidFill>
                  <a:srgbClr val="0000FF"/>
                </a:solidFill>
              </a:rPr>
              <a:t>.mly</a:t>
            </a:r>
            <a:r>
              <a:rPr lang="en-US" altLang="zh-CN" sz="3300" dirty="0">
                <a:solidFill>
                  <a:srgbClr val="0000FF"/>
                </a:solidFill>
              </a:rPr>
              <a:t> </a:t>
            </a:r>
          </a:p>
          <a:p>
            <a:pPr marL="0" lvl="2" indent="0">
              <a:buNone/>
            </a:pPr>
            <a:r>
              <a:rPr lang="en-US" altLang="zh-CN" sz="3300" dirty="0"/>
              <a:t>produces </a:t>
            </a:r>
            <a:r>
              <a:rPr lang="en-US" altLang="zh-CN" sz="3300" dirty="0" err="1"/>
              <a:t>OCaml</a:t>
            </a:r>
            <a:r>
              <a:rPr lang="en-US" altLang="zh-CN" sz="3300" dirty="0"/>
              <a:t> code for a parser in the file </a:t>
            </a:r>
            <a:r>
              <a:rPr lang="en-US" altLang="zh-CN" sz="3300" dirty="0">
                <a:solidFill>
                  <a:srgbClr val="0000FF"/>
                </a:solidFill>
                <a:latin typeface="Calibri Light" panose="020F0302020204030204" pitchFamily="34" charset="0"/>
              </a:rPr>
              <a:t>grammar.ml</a:t>
            </a:r>
            <a:r>
              <a:rPr lang="en-US" altLang="zh-CN" sz="3300" dirty="0"/>
              <a:t>, and its interface in file </a:t>
            </a:r>
            <a:r>
              <a:rPr lang="en-US" altLang="zh-CN" sz="3300" dirty="0" err="1">
                <a:solidFill>
                  <a:srgbClr val="0000FF"/>
                </a:solidFill>
                <a:latin typeface="Calibri Light" panose="020F0302020204030204" pitchFamily="34" charset="0"/>
              </a:rPr>
              <a:t>grammar.mli</a:t>
            </a:r>
            <a:r>
              <a:rPr lang="en-US" altLang="zh-CN" sz="3300" dirty="0"/>
              <a:t>.</a:t>
            </a:r>
          </a:p>
          <a:p>
            <a:pPr marL="446088" lvl="1" indent="-269875"/>
            <a:r>
              <a:rPr lang="en-US" altLang="zh-CN" dirty="0"/>
              <a:t>The generated module </a:t>
            </a:r>
            <a:r>
              <a:rPr lang="en-US" altLang="zh-CN" dirty="0">
                <a:solidFill>
                  <a:srgbClr val="7030A0"/>
                </a:solidFill>
              </a:rPr>
              <a:t>defines one parsing function per entry point </a:t>
            </a:r>
            <a:r>
              <a:rPr lang="en-US" altLang="zh-CN" dirty="0"/>
              <a:t>in the grammar. These functions have the same names as the entry points. </a:t>
            </a:r>
          </a:p>
          <a:p>
            <a:pPr marL="446088" lvl="1" indent="-269875"/>
            <a:r>
              <a:rPr lang="en-US" altLang="zh-CN" dirty="0"/>
              <a:t>Parsing functions take as arguments a lexical analyzer (a function from </a:t>
            </a:r>
            <a:r>
              <a:rPr lang="en-US" altLang="zh-CN" dirty="0" err="1"/>
              <a:t>lexer</a:t>
            </a:r>
            <a:r>
              <a:rPr lang="en-US" altLang="zh-CN" dirty="0"/>
              <a:t> buffers to tokens) and a </a:t>
            </a:r>
            <a:r>
              <a:rPr lang="en-US" altLang="zh-CN" dirty="0" err="1"/>
              <a:t>lexer</a:t>
            </a:r>
            <a:r>
              <a:rPr lang="en-US" altLang="zh-CN" dirty="0"/>
              <a:t> buffer, and return the semantic attribute of the corresponding entry point. 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14256-7837-4E44-82CC-9ED2380D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A105B-4A04-6E4B-A4E7-580841DD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1D0B2-2605-1640-BEA0-0C067914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288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Options for </a:t>
            </a:r>
            <a:r>
              <a:rPr lang="en-US" altLang="zh-CN" dirty="0" err="1"/>
              <a:t>ocamlyacc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256584"/>
          </a:xfrm>
        </p:spPr>
        <p:txBody>
          <a:bodyPr>
            <a:normAutofit fontScale="70000" lnSpcReduction="20000"/>
          </a:bodyPr>
          <a:lstStyle/>
          <a:p>
            <a:pPr marL="1430338" indent="-1430338">
              <a:buNone/>
            </a:pPr>
            <a:r>
              <a:rPr lang="en-US" altLang="zh-CN" sz="3600" b="1" dirty="0"/>
              <a:t>-</a:t>
            </a:r>
            <a:r>
              <a:rPr lang="en-US" altLang="zh-CN" sz="3600" b="1" dirty="0" err="1"/>
              <a:t>b</a:t>
            </a:r>
            <a:r>
              <a:rPr lang="en-US" altLang="zh-CN" sz="3600" b="1" i="1" dirty="0" err="1"/>
              <a:t>prefix</a:t>
            </a:r>
            <a:r>
              <a:rPr lang="en-US" altLang="zh-CN" sz="3600" b="1" i="1" dirty="0"/>
              <a:t>     </a:t>
            </a:r>
            <a:r>
              <a:rPr lang="en-US" altLang="zh-CN" sz="3600" dirty="0"/>
              <a:t>Name the output files </a:t>
            </a:r>
            <a:r>
              <a:rPr lang="en-US" altLang="zh-CN" sz="3600" i="1" dirty="0"/>
              <a:t>prefix</a:t>
            </a:r>
            <a:r>
              <a:rPr lang="en-US" altLang="zh-CN" sz="3600" dirty="0"/>
              <a:t>.ml, </a:t>
            </a:r>
            <a:r>
              <a:rPr lang="en-US" altLang="zh-CN" sz="3600" i="1" dirty="0" err="1"/>
              <a:t>prefix</a:t>
            </a:r>
            <a:r>
              <a:rPr lang="en-US" altLang="zh-CN" sz="3600" dirty="0" err="1"/>
              <a:t>.mli</a:t>
            </a:r>
            <a:r>
              <a:rPr lang="en-US" altLang="zh-CN" sz="3600" dirty="0"/>
              <a:t>, </a:t>
            </a:r>
            <a:r>
              <a:rPr lang="en-US" altLang="zh-CN" sz="3600" i="1" dirty="0" err="1"/>
              <a:t>prefix</a:t>
            </a:r>
            <a:r>
              <a:rPr lang="en-US" altLang="zh-CN" sz="3600" dirty="0" err="1"/>
              <a:t>.output</a:t>
            </a:r>
            <a:r>
              <a:rPr lang="en-US" altLang="zh-CN" sz="3600" dirty="0"/>
              <a:t>, instead of the default naming convention.</a:t>
            </a:r>
          </a:p>
          <a:p>
            <a:pPr marL="0" indent="0">
              <a:buNone/>
            </a:pPr>
            <a:r>
              <a:rPr lang="en-US" altLang="zh-CN" sz="3600" b="1" dirty="0"/>
              <a:t>-q                </a:t>
            </a:r>
            <a:r>
              <a:rPr lang="en-US" altLang="zh-CN" sz="3600" dirty="0"/>
              <a:t>This option has no effect.</a:t>
            </a:r>
          </a:p>
          <a:p>
            <a:pPr marL="1430338" indent="-1430338">
              <a:buNone/>
            </a:pPr>
            <a:r>
              <a:rPr lang="en-US" altLang="zh-CN" sz="3600" b="1" dirty="0"/>
              <a:t>-v                 </a:t>
            </a:r>
            <a:r>
              <a:rPr lang="en-US" altLang="zh-CN" sz="3600" dirty="0"/>
              <a:t>Generate a description of the parsing tables and a report on conflicts resulting from ambiguities in the grammar. The description is put in file </a:t>
            </a:r>
            <a:r>
              <a:rPr lang="en-US" altLang="zh-CN" sz="3600" dirty="0" err="1"/>
              <a:t>grammar.output</a:t>
            </a:r>
            <a:r>
              <a:rPr lang="en-US" altLang="zh-CN" sz="3600" dirty="0"/>
              <a:t>.</a:t>
            </a:r>
          </a:p>
          <a:p>
            <a:pPr marL="0" indent="0">
              <a:buNone/>
            </a:pPr>
            <a:r>
              <a:rPr lang="en-US" altLang="zh-CN" sz="3600" b="1" dirty="0"/>
              <a:t>-version       </a:t>
            </a:r>
            <a:r>
              <a:rPr lang="en-US" altLang="zh-CN" sz="3600" dirty="0"/>
              <a:t>Print version string and exit.</a:t>
            </a:r>
          </a:p>
          <a:p>
            <a:pPr marL="0" indent="0">
              <a:buNone/>
            </a:pPr>
            <a:r>
              <a:rPr lang="en-US" altLang="zh-CN" sz="3600" b="1" dirty="0"/>
              <a:t>-</a:t>
            </a:r>
            <a:r>
              <a:rPr lang="en-US" altLang="zh-CN" sz="3600" b="1" dirty="0" err="1"/>
              <a:t>vnum</a:t>
            </a:r>
            <a:r>
              <a:rPr lang="en-US" altLang="zh-CN" sz="3600" b="1" dirty="0"/>
              <a:t>          </a:t>
            </a:r>
            <a:r>
              <a:rPr lang="en-US" altLang="zh-CN" sz="3600" dirty="0"/>
              <a:t>Print short version number and exit.</a:t>
            </a:r>
          </a:p>
          <a:p>
            <a:pPr marL="1430338" indent="-1430338">
              <a:buNone/>
            </a:pPr>
            <a:r>
              <a:rPr lang="en-US" altLang="zh-CN" sz="3600" b="1" dirty="0"/>
              <a:t>-                    </a:t>
            </a:r>
            <a:r>
              <a:rPr lang="en-US" altLang="zh-CN" sz="3600" dirty="0"/>
              <a:t>Read the grammar specification from standard input. The default output file names are stdin.ml and </a:t>
            </a:r>
            <a:r>
              <a:rPr lang="en-US" altLang="zh-CN" sz="3600" dirty="0" err="1"/>
              <a:t>stdin.mli</a:t>
            </a:r>
            <a:r>
              <a:rPr lang="en-US" altLang="zh-CN" sz="3600" dirty="0"/>
              <a:t>.</a:t>
            </a:r>
          </a:p>
          <a:p>
            <a:pPr marL="1430338" indent="-1430338">
              <a:buNone/>
            </a:pPr>
            <a:r>
              <a:rPr lang="en-US" altLang="zh-CN" sz="3600" b="1" dirty="0"/>
              <a:t>-- </a:t>
            </a:r>
            <a:r>
              <a:rPr lang="en-US" altLang="zh-CN" sz="3600" b="1" i="1" dirty="0"/>
              <a:t>file           </a:t>
            </a:r>
            <a:r>
              <a:rPr lang="en-US" altLang="zh-CN" sz="3600" dirty="0"/>
              <a:t>Process file as the grammar specification, even if its name starts with a dash (-) character. This option must be the last on the command line.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D563D-D716-5040-BDD1-39B065A3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3E5EA-D66F-CB41-9117-68912212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9652F-B209-4445-A10C-AFF27D8A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85121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altLang="zh-CN" sz="480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Syntax of grammar definitions</a:t>
            </a:r>
            <a:endParaRPr lang="zh-CN" altLang="en-US" sz="4800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%{</a:t>
            </a:r>
          </a:p>
          <a:p>
            <a:pPr marL="0" indent="0">
              <a:buNone/>
            </a:pPr>
            <a:r>
              <a:rPr lang="en-US" altLang="zh-CN" sz="2800" dirty="0"/>
              <a:t>	 </a:t>
            </a:r>
            <a:r>
              <a:rPr lang="en-US" altLang="zh-CN" sz="2800" i="1" dirty="0"/>
              <a:t>header</a:t>
            </a:r>
            <a:r>
              <a:rPr lang="en-US" altLang="zh-CN" sz="2800" dirty="0"/>
              <a:t> </a:t>
            </a:r>
          </a:p>
          <a:p>
            <a:pPr marL="0" indent="0">
              <a:buNone/>
            </a:pPr>
            <a:r>
              <a:rPr lang="en-US" altLang="zh-CN" sz="2800" dirty="0"/>
              <a:t>%} </a:t>
            </a:r>
          </a:p>
          <a:p>
            <a:pPr marL="0" indent="0">
              <a:buNone/>
            </a:pPr>
            <a:r>
              <a:rPr lang="en-US" altLang="zh-CN" sz="2800" i="1" dirty="0"/>
              <a:t>	declarations</a:t>
            </a:r>
            <a:r>
              <a:rPr lang="en-US" altLang="zh-CN" sz="2800" dirty="0"/>
              <a:t> </a:t>
            </a:r>
          </a:p>
          <a:p>
            <a:pPr marL="0" indent="0">
              <a:buNone/>
            </a:pPr>
            <a:r>
              <a:rPr lang="en-US" altLang="zh-CN" sz="2800" dirty="0"/>
              <a:t>%% </a:t>
            </a:r>
          </a:p>
          <a:p>
            <a:pPr marL="0" indent="0">
              <a:buNone/>
            </a:pPr>
            <a:r>
              <a:rPr lang="en-US" altLang="zh-CN" sz="2800" i="1" dirty="0"/>
              <a:t>	rules</a:t>
            </a:r>
            <a:r>
              <a:rPr lang="en-US" altLang="zh-CN" sz="2800" dirty="0"/>
              <a:t> </a:t>
            </a:r>
          </a:p>
          <a:p>
            <a:pPr marL="0" indent="0">
              <a:buNone/>
            </a:pPr>
            <a:r>
              <a:rPr lang="en-US" altLang="zh-CN" sz="2800" dirty="0"/>
              <a:t>%% </a:t>
            </a:r>
          </a:p>
          <a:p>
            <a:pPr marL="0" indent="0">
              <a:buNone/>
            </a:pPr>
            <a:r>
              <a:rPr lang="en-US" altLang="zh-CN" sz="2800" i="1" dirty="0"/>
              <a:t>	trailer</a:t>
            </a:r>
            <a:r>
              <a:rPr lang="en-US" altLang="zh-CN" sz="2800" dirty="0"/>
              <a:t> </a:t>
            </a:r>
          </a:p>
          <a:p>
            <a:pPr marL="0" indent="0">
              <a:buNone/>
            </a:pPr>
            <a:r>
              <a:rPr lang="en-US" altLang="zh-CN" sz="2800" dirty="0"/>
              <a:t>Comments are enclosed between /* and */ (as in C) in the “declarations” and “rules” sections, and between (* and *) (as in </a:t>
            </a:r>
            <a:r>
              <a:rPr lang="en-US" altLang="zh-CN" sz="2800" dirty="0" err="1"/>
              <a:t>OCaml</a:t>
            </a:r>
            <a:r>
              <a:rPr lang="en-US" altLang="zh-CN" sz="2800" dirty="0"/>
              <a:t>) in the “header” and “trailer” sections.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782E0-D339-994B-923D-DD97CD72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8FCDC-E590-BE44-B0C9-7596E627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BDEF-E2F1-3641-87DD-930F7A60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449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header and trailer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err="1"/>
              <a:t>OCaml</a:t>
            </a:r>
            <a:r>
              <a:rPr lang="en-US" altLang="zh-CN" sz="2800" dirty="0"/>
              <a:t> code that is copied as is into file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grammar.ml</a:t>
            </a:r>
            <a:r>
              <a:rPr lang="en-US" altLang="zh-CN" sz="2800" dirty="0"/>
              <a:t>.</a:t>
            </a:r>
          </a:p>
          <a:p>
            <a:pPr marL="539750" lvl="1" indent="-363538"/>
            <a:r>
              <a:rPr lang="en-US" altLang="zh-CN" dirty="0"/>
              <a:t>Both sections are optional. </a:t>
            </a:r>
          </a:p>
          <a:p>
            <a:pPr marL="539750" lvl="1" indent="-363538"/>
            <a:r>
              <a:rPr lang="en-US" altLang="zh-CN" dirty="0"/>
              <a:t>The header goes at the beginning of the output file; it usually contains </a:t>
            </a:r>
            <a:r>
              <a:rPr lang="en-US" altLang="zh-CN" dirty="0">
                <a:solidFill>
                  <a:srgbClr val="0000FF"/>
                </a:solidFill>
              </a:rPr>
              <a:t>open</a:t>
            </a:r>
            <a:r>
              <a:rPr lang="en-US" altLang="zh-CN" dirty="0"/>
              <a:t> directives and auxiliary functions required by the semantic actions of the rules. </a:t>
            </a:r>
          </a:p>
          <a:p>
            <a:pPr marL="539750" lvl="1" indent="-363538"/>
            <a:r>
              <a:rPr lang="en-US" altLang="zh-CN" dirty="0"/>
              <a:t>The trailer goes at the end of the output file.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6D521-159B-FB42-9247-718DD164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A475-EDAF-E544-A939-D31408DC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29A3D-F93D-BE46-8207-76436FF3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2039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303" y="1121771"/>
            <a:ext cx="8579296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given one per line. They all start with a </a:t>
            </a:r>
            <a:r>
              <a:rPr lang="en-US" altLang="zh-CN" sz="2800" dirty="0">
                <a:solidFill>
                  <a:srgbClr val="0000FF"/>
                </a:solidFill>
              </a:rPr>
              <a:t>% s</a:t>
            </a:r>
            <a:r>
              <a:rPr lang="en-US" altLang="zh-CN" sz="2800" dirty="0"/>
              <a:t>ign.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857340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%token  </a:t>
            </a:r>
            <a:r>
              <a:rPr lang="en-US" altLang="zh-CN" sz="2400" b="1" i="1" dirty="0" err="1">
                <a:hlinkClick r:id="rId2"/>
              </a:rPr>
              <a:t>constr</a:t>
            </a:r>
            <a:r>
              <a:rPr lang="en-US" altLang="zh-CN" sz="2400" b="1" dirty="0"/>
              <a:t> …  </a:t>
            </a:r>
            <a:r>
              <a:rPr lang="en-US" altLang="zh-CN" sz="2400" b="1" i="1" dirty="0" err="1">
                <a:hlinkClick r:id="rId2"/>
              </a:rPr>
              <a:t>constr</a:t>
            </a:r>
            <a:r>
              <a:rPr lang="en-US" altLang="zh-CN" sz="2400" b="1" i="1" dirty="0"/>
              <a:t>  </a:t>
            </a:r>
          </a:p>
          <a:p>
            <a:r>
              <a:rPr lang="en-US" altLang="zh-CN" sz="2400" b="1" dirty="0"/>
              <a:t>%token &lt; </a:t>
            </a:r>
            <a:r>
              <a:rPr lang="en-US" altLang="zh-CN" sz="2400" b="1" i="1" dirty="0" err="1">
                <a:hlinkClick r:id="rId3"/>
              </a:rPr>
              <a:t>typexpr</a:t>
            </a:r>
            <a:r>
              <a:rPr lang="en-US" altLang="zh-CN" sz="2400" b="1" dirty="0"/>
              <a:t> &gt;  </a:t>
            </a:r>
            <a:r>
              <a:rPr lang="en-US" altLang="zh-CN" sz="2400" b="1" i="1" dirty="0" err="1">
                <a:hlinkClick r:id="rId2"/>
              </a:rPr>
              <a:t>constr</a:t>
            </a:r>
            <a:r>
              <a:rPr lang="en-US" altLang="zh-CN" sz="2400" b="1" dirty="0"/>
              <a:t> …  </a:t>
            </a:r>
            <a:endParaRPr lang="en-US" altLang="zh-CN" sz="2400" dirty="0"/>
          </a:p>
          <a:p>
            <a:pPr lvl="1"/>
            <a:r>
              <a:rPr lang="en-US" altLang="zh-CN" sz="2000" dirty="0"/>
              <a:t>Declare the given symbols </a:t>
            </a:r>
            <a:r>
              <a:rPr lang="en-US" altLang="zh-CN" sz="2000" i="1" dirty="0" err="1">
                <a:hlinkClick r:id="rId2"/>
              </a:rPr>
              <a:t>constr</a:t>
            </a:r>
            <a:r>
              <a:rPr lang="en-US" altLang="zh-CN" sz="2000" dirty="0"/>
              <a:t> …  </a:t>
            </a:r>
            <a:r>
              <a:rPr lang="en-US" altLang="zh-CN" sz="2000" i="1" dirty="0" err="1">
                <a:hlinkClick r:id="rId2"/>
              </a:rPr>
              <a:t>constr</a:t>
            </a:r>
            <a:r>
              <a:rPr lang="en-US" altLang="zh-CN" sz="2000" dirty="0"/>
              <a:t> as tokens (terminal symbols). </a:t>
            </a:r>
            <a:endParaRPr lang="en-US" altLang="zh-CN" sz="2000" b="1" dirty="0"/>
          </a:p>
          <a:p>
            <a:r>
              <a:rPr lang="en-US" altLang="zh-CN" sz="2400" b="1" dirty="0"/>
              <a:t>%start  </a:t>
            </a:r>
            <a:r>
              <a:rPr lang="en-US" altLang="zh-CN" sz="2400" b="1" i="1" dirty="0"/>
              <a:t>symbol</a:t>
            </a:r>
            <a:r>
              <a:rPr lang="en-US" altLang="zh-CN" sz="2400" b="1" dirty="0"/>
              <a:t> …  </a:t>
            </a:r>
            <a:r>
              <a:rPr lang="en-US" altLang="zh-CN" sz="2400" b="1" i="1" dirty="0"/>
              <a:t>symbol  </a:t>
            </a:r>
            <a:endParaRPr lang="en-US" altLang="zh-CN" sz="2400" b="1" dirty="0"/>
          </a:p>
          <a:p>
            <a:pPr lvl="1"/>
            <a:r>
              <a:rPr lang="en-US" altLang="zh-CN" sz="1600" b="1" dirty="0"/>
              <a:t> </a:t>
            </a:r>
            <a:r>
              <a:rPr lang="en-US" altLang="zh-CN" sz="2000" dirty="0"/>
              <a:t>Declare the given symbols as entry points for the grammar. For each entry point, a parsing function with the same name is defined in the output module</a:t>
            </a:r>
            <a:endParaRPr lang="en-US" altLang="zh-CN" sz="2000" b="1" dirty="0"/>
          </a:p>
          <a:p>
            <a:r>
              <a:rPr lang="en-US" altLang="zh-CN" sz="2400" b="1" dirty="0"/>
              <a:t>%type &lt; </a:t>
            </a:r>
            <a:r>
              <a:rPr lang="en-US" altLang="zh-CN" sz="2400" b="1" i="1" dirty="0" err="1">
                <a:hlinkClick r:id="rId3"/>
              </a:rPr>
              <a:t>typexpr</a:t>
            </a:r>
            <a:r>
              <a:rPr lang="en-US" altLang="zh-CN" sz="2400" b="1" dirty="0"/>
              <a:t> &gt;  </a:t>
            </a:r>
            <a:r>
              <a:rPr lang="en-US" altLang="zh-CN" sz="2400" b="1" i="1" dirty="0"/>
              <a:t>symbol</a:t>
            </a:r>
            <a:r>
              <a:rPr lang="en-US" altLang="zh-CN" sz="2400" b="1" dirty="0"/>
              <a:t> …  </a:t>
            </a:r>
            <a:r>
              <a:rPr lang="en-US" altLang="zh-CN" sz="2400" b="1" i="1" dirty="0"/>
              <a:t>symbol</a:t>
            </a:r>
            <a:endParaRPr lang="en-US" altLang="zh-CN" sz="2400" dirty="0"/>
          </a:p>
          <a:p>
            <a:pPr lvl="1"/>
            <a:r>
              <a:rPr lang="en-US" altLang="zh-CN" sz="2000" dirty="0"/>
              <a:t>Specify the type of the semantic attributes for the given symbols. This is mandatory for start symbols only</a:t>
            </a:r>
          </a:p>
          <a:p>
            <a:r>
              <a:rPr lang="en-US" altLang="zh-CN" sz="2400" b="1" dirty="0"/>
              <a:t>%left </a:t>
            </a:r>
            <a:r>
              <a:rPr lang="en-US" altLang="zh-CN" sz="2400" b="1" i="1" dirty="0"/>
              <a:t>symbol</a:t>
            </a:r>
            <a:r>
              <a:rPr lang="en-US" altLang="zh-CN" sz="2400" b="1" dirty="0"/>
              <a:t> …  </a:t>
            </a:r>
            <a:r>
              <a:rPr lang="en-US" altLang="zh-CN" sz="2400" b="1" i="1" dirty="0"/>
              <a:t>symbol</a:t>
            </a:r>
          </a:p>
          <a:p>
            <a:r>
              <a:rPr lang="en-US" altLang="zh-CN" sz="2400" b="1" dirty="0"/>
              <a:t>%right </a:t>
            </a:r>
            <a:r>
              <a:rPr lang="en-US" altLang="zh-CN" sz="2400" b="1" i="1" dirty="0"/>
              <a:t>symbol</a:t>
            </a:r>
            <a:r>
              <a:rPr lang="en-US" altLang="zh-CN" sz="2400" b="1" dirty="0"/>
              <a:t> …  </a:t>
            </a:r>
            <a:r>
              <a:rPr lang="en-US" altLang="zh-CN" sz="2400" b="1" i="1" dirty="0"/>
              <a:t>symbol</a:t>
            </a:r>
          </a:p>
          <a:p>
            <a:r>
              <a:rPr lang="en-US" altLang="zh-CN" sz="2400" b="1" dirty="0"/>
              <a:t>%</a:t>
            </a:r>
            <a:r>
              <a:rPr lang="en-US" altLang="zh-CN" sz="2400" b="1" dirty="0" err="1"/>
              <a:t>nonassoc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symbol</a:t>
            </a:r>
            <a:r>
              <a:rPr lang="en-US" altLang="zh-CN" sz="2400" b="1" dirty="0"/>
              <a:t> …  </a:t>
            </a:r>
            <a:r>
              <a:rPr lang="en-US" altLang="zh-CN" sz="2400" b="1" i="1" dirty="0"/>
              <a:t>symbol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23528" y="1850444"/>
            <a:ext cx="8251499" cy="489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46DFE7-CBE6-4B4D-87DC-B4445049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6910B8-CD16-DD4F-93A1-AC392EA0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D1FF0A-3D2F-014C-A6EC-9591C259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96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579296" cy="5544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The syntax for rules is as usual: 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2060"/>
                </a:solidFill>
              </a:rPr>
              <a:t>nonterminal</a:t>
            </a:r>
            <a:r>
              <a:rPr lang="en-US" altLang="zh-CN" sz="2800" dirty="0">
                <a:solidFill>
                  <a:srgbClr val="002060"/>
                </a:solidFill>
              </a:rPr>
              <a:t> : 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2060"/>
                </a:solidFill>
              </a:rPr>
              <a:t>	symbol</a:t>
            </a:r>
            <a:r>
              <a:rPr lang="en-US" altLang="zh-CN" sz="2800" dirty="0">
                <a:solidFill>
                  <a:srgbClr val="002060"/>
                </a:solidFill>
              </a:rPr>
              <a:t> … </a:t>
            </a:r>
            <a:r>
              <a:rPr lang="en-US" altLang="zh-CN" sz="2800" i="1" dirty="0">
                <a:solidFill>
                  <a:srgbClr val="002060"/>
                </a:solidFill>
              </a:rPr>
              <a:t>symbol</a:t>
            </a:r>
            <a:r>
              <a:rPr lang="en-US" altLang="zh-CN" sz="2800" dirty="0">
                <a:solidFill>
                  <a:srgbClr val="002060"/>
                </a:solidFill>
              </a:rPr>
              <a:t> { </a:t>
            </a:r>
            <a:r>
              <a:rPr lang="en-US" altLang="zh-CN" sz="2800" i="1" dirty="0">
                <a:solidFill>
                  <a:srgbClr val="002060"/>
                </a:solidFill>
              </a:rPr>
              <a:t>semantic-action</a:t>
            </a:r>
            <a:r>
              <a:rPr lang="en-US" altLang="zh-CN" sz="2800" dirty="0">
                <a:solidFill>
                  <a:srgbClr val="002060"/>
                </a:solidFill>
              </a:rPr>
              <a:t> } 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2060"/>
                </a:solidFill>
              </a:rPr>
              <a:t>        | … 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2060"/>
                </a:solidFill>
              </a:rPr>
              <a:t>        | </a:t>
            </a:r>
            <a:r>
              <a:rPr lang="en-US" altLang="zh-CN" sz="2800" i="1" dirty="0">
                <a:solidFill>
                  <a:srgbClr val="002060"/>
                </a:solidFill>
              </a:rPr>
              <a:t>symbol</a:t>
            </a:r>
            <a:r>
              <a:rPr lang="en-US" altLang="zh-CN" sz="2800" dirty="0">
                <a:solidFill>
                  <a:srgbClr val="002060"/>
                </a:solidFill>
              </a:rPr>
              <a:t> … </a:t>
            </a:r>
            <a:r>
              <a:rPr lang="en-US" altLang="zh-CN" sz="2800" i="1" dirty="0">
                <a:solidFill>
                  <a:srgbClr val="002060"/>
                </a:solidFill>
              </a:rPr>
              <a:t>symbol</a:t>
            </a:r>
            <a:r>
              <a:rPr lang="en-US" altLang="zh-CN" sz="2800" dirty="0">
                <a:solidFill>
                  <a:srgbClr val="002060"/>
                </a:solidFill>
              </a:rPr>
              <a:t> { </a:t>
            </a:r>
            <a:r>
              <a:rPr lang="en-US" altLang="zh-CN" sz="2800" i="1" dirty="0">
                <a:solidFill>
                  <a:srgbClr val="002060"/>
                </a:solidFill>
              </a:rPr>
              <a:t>semantic-action</a:t>
            </a:r>
            <a:r>
              <a:rPr lang="en-US" altLang="zh-CN" sz="2800" dirty="0">
                <a:solidFill>
                  <a:srgbClr val="002060"/>
                </a:solidFill>
              </a:rPr>
              <a:t> } 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2060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sz="2800" dirty="0"/>
              <a:t>Rules can also contain the </a:t>
            </a:r>
            <a:r>
              <a:rPr lang="en-US" altLang="zh-CN" sz="2800" dirty="0">
                <a:solidFill>
                  <a:srgbClr val="0000FF"/>
                </a:solidFill>
              </a:rPr>
              <a:t>%</a:t>
            </a:r>
            <a:r>
              <a:rPr lang="en-US" altLang="zh-CN" sz="2800" dirty="0" err="1">
                <a:solidFill>
                  <a:srgbClr val="0000FF"/>
                </a:solidFill>
              </a:rPr>
              <a:t>prec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</a:rPr>
              <a:t>symbol</a:t>
            </a:r>
            <a:r>
              <a:rPr lang="en-US" altLang="zh-CN" sz="2800" dirty="0">
                <a:solidFill>
                  <a:srgbClr val="0000FF"/>
                </a:solidFill>
              </a:rPr>
              <a:t> directive </a:t>
            </a:r>
            <a:r>
              <a:rPr lang="en-US" altLang="zh-CN" sz="2800" dirty="0"/>
              <a:t>in the right-hand side part, to override the default precedence and associativity of the rule with the precedence and associativity of the given symbol.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Semantic actions </a:t>
            </a:r>
            <a:r>
              <a:rPr lang="en-US" altLang="zh-CN" sz="2800" dirty="0"/>
              <a:t>are </a:t>
            </a:r>
            <a:r>
              <a:rPr lang="en-US" altLang="zh-CN" sz="2800" i="1" dirty="0">
                <a:solidFill>
                  <a:srgbClr val="0000FF"/>
                </a:solidFill>
              </a:rPr>
              <a:t>arbitrary </a:t>
            </a:r>
            <a:r>
              <a:rPr lang="en-US" altLang="zh-CN" sz="2800" i="1" dirty="0" err="1">
                <a:solidFill>
                  <a:srgbClr val="0000FF"/>
                </a:solidFill>
              </a:rPr>
              <a:t>OCaml</a:t>
            </a:r>
            <a:r>
              <a:rPr lang="en-US" altLang="zh-CN" sz="2800" i="1" dirty="0">
                <a:solidFill>
                  <a:srgbClr val="0000FF"/>
                </a:solidFill>
              </a:rPr>
              <a:t> expressions</a:t>
            </a:r>
            <a:r>
              <a:rPr lang="en-US" altLang="zh-CN" sz="2800" dirty="0"/>
              <a:t>, that are evaluated to produce the semantic attribute attached to the defined nonterminal. </a:t>
            </a:r>
          </a:p>
          <a:p>
            <a:pPr marL="0" indent="0">
              <a:buNone/>
            </a:pPr>
            <a:r>
              <a:rPr lang="en-US" altLang="zh-CN" sz="2800" dirty="0"/>
              <a:t>The semantic actions can access the semantic attributes of the symbols in the right-hand side of the rule with the $ notation:</a:t>
            </a:r>
          </a:p>
          <a:p>
            <a:pPr marL="539750" lvl="1" indent="-363538"/>
            <a:r>
              <a:rPr lang="en-US" altLang="zh-CN" dirty="0"/>
              <a:t> $1 is the attribute for the first (leftmost) symbol, $2 is the attribute for the second symbol, etc.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7BBFB-2001-784D-A109-158D0ECA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0116-7DA4-114A-8BE1-70E27288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FD40-0AEC-AA41-93AB-8B6871F1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5737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2882751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rgbClr val="0000FF"/>
                </a:solidFill>
              </a:rPr>
              <a:t>Utilities </a:t>
            </a:r>
            <a:br>
              <a:rPr lang="en-US" altLang="zh-CN" sz="5400" dirty="0">
                <a:solidFill>
                  <a:srgbClr val="0000FF"/>
                </a:solidFill>
              </a:rPr>
            </a:br>
            <a:r>
              <a:rPr lang="en-US" altLang="zh-CN" sz="5400" dirty="0">
                <a:solidFill>
                  <a:srgbClr val="0000FF"/>
                </a:solidFill>
              </a:rPr>
              <a:t>in Environment</a:t>
            </a:r>
            <a:endParaRPr lang="zh-CN" alt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8674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one critical utility in the Unix/Linux-like  environment</a:t>
            </a:r>
          </a:p>
          <a:p>
            <a:pPr lvl="1"/>
            <a:r>
              <a:rPr lang="zh-CN" altLang="en-US" dirty="0"/>
              <a:t>自动管理、检查文件之间的依赖关系</a:t>
            </a:r>
            <a:endParaRPr lang="en-US" altLang="zh-CN" dirty="0"/>
          </a:p>
          <a:p>
            <a:pPr lvl="1"/>
            <a:r>
              <a:rPr lang="zh-CN" altLang="en-US" dirty="0"/>
              <a:t>自动判断哪些文件要重新编译</a:t>
            </a:r>
            <a:r>
              <a:rPr lang="en-US" altLang="zh-CN" dirty="0"/>
              <a:t>, </a:t>
            </a:r>
            <a:r>
              <a:rPr lang="zh-CN" altLang="en-US" dirty="0"/>
              <a:t>调用外部程序进行处理</a:t>
            </a:r>
          </a:p>
          <a:p>
            <a:pPr lvl="2"/>
            <a:r>
              <a:rPr lang="zh-CN" altLang="en-US" dirty="0"/>
              <a:t>根据文件的修改时间</a:t>
            </a:r>
          </a:p>
          <a:p>
            <a:pPr lvl="1"/>
            <a:r>
              <a:rPr lang="zh-CN" altLang="en-US" dirty="0"/>
              <a:t>常用于编译源文件生成目标文件</a:t>
            </a:r>
            <a:r>
              <a:rPr lang="en-US" altLang="zh-CN" dirty="0"/>
              <a:t>, </a:t>
            </a:r>
            <a:r>
              <a:rPr lang="zh-CN" altLang="en-US" dirty="0"/>
              <a:t>将目标文件链接成可执行文件或库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6D150-97CF-0D44-BAEC-16F4D1F0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1092-002C-EA49-9DF0-E3E5029D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CBD88-2CE4-6F48-9167-3D0D6486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2321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用文件 </a:t>
            </a:r>
            <a:r>
              <a:rPr lang="en-US" altLang="zh-CN" dirty="0"/>
              <a:t>” </a:t>
            </a:r>
            <a:r>
              <a:rPr lang="en-US" altLang="zh-CN" dirty="0" err="1"/>
              <a:t>makefile</a:t>
            </a:r>
            <a:r>
              <a:rPr lang="en-US" altLang="zh-CN" dirty="0"/>
              <a:t>” </a:t>
            </a:r>
            <a:r>
              <a:rPr lang="zh-CN" altLang="en-US" dirty="0"/>
              <a:t>或 </a:t>
            </a:r>
            <a:r>
              <a:rPr lang="en-US" altLang="zh-CN" dirty="0"/>
              <a:t>” </a:t>
            </a:r>
            <a:r>
              <a:rPr lang="en-US" altLang="zh-CN" dirty="0" err="1"/>
              <a:t>Makefile</a:t>
            </a:r>
            <a:r>
              <a:rPr lang="en-US" altLang="zh-CN" dirty="0"/>
              <a:t>” </a:t>
            </a:r>
            <a:r>
              <a:rPr lang="zh-CN" altLang="en-US" dirty="0"/>
              <a:t>描述依赖和动作，动作由</a:t>
            </a:r>
            <a:r>
              <a:rPr lang="en-US" altLang="zh-CN" dirty="0"/>
              <a:t>shell </a:t>
            </a:r>
            <a:r>
              <a:rPr lang="zh-CN" altLang="en-US" dirty="0"/>
              <a:t>执行</a:t>
            </a:r>
          </a:p>
          <a:p>
            <a:r>
              <a:rPr lang="zh-CN" altLang="en-US" dirty="0"/>
              <a:t>命令</a:t>
            </a:r>
            <a:r>
              <a:rPr lang="en-US" altLang="zh-CN" dirty="0">
                <a:solidFill>
                  <a:srgbClr val="C00000"/>
                </a:solidFill>
              </a:rPr>
              <a:t>make</a:t>
            </a:r>
            <a:r>
              <a:rPr lang="zh-CN" altLang="en-US" dirty="0"/>
              <a:t>解释</a:t>
            </a:r>
            <a:r>
              <a:rPr lang="en-US" altLang="zh-CN" dirty="0"/>
              <a:t>”</a:t>
            </a:r>
            <a:r>
              <a:rPr lang="en-US" altLang="zh-CN" dirty="0" err="1"/>
              <a:t>makefile</a:t>
            </a:r>
            <a:r>
              <a:rPr lang="en-US" altLang="zh-CN" dirty="0"/>
              <a:t>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F2248-DA38-E548-9D54-EF2BEA51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8E3ED-A7BD-5B40-82E1-E2624CF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0D6F7-46DB-1E41-8FF3-E2B36056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types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693534"/>
              </p:ext>
            </p:extLst>
          </p:nvPr>
        </p:nvGraphicFramePr>
        <p:xfrm>
          <a:off x="323528" y="1196752"/>
          <a:ext cx="8496944" cy="51282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29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rgbClr val="0000FF"/>
                          </a:solidFill>
                        </a:rPr>
                        <a:t>Ocaml</a:t>
                      </a: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  type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Range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952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int</a:t>
                      </a:r>
                      <a:r>
                        <a:rPr lang="en-US" altLang="zh-CN" sz="2400" dirty="0"/>
                        <a:t> 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31-bit signed </a:t>
                      </a:r>
                      <a:r>
                        <a:rPr lang="en-US" altLang="zh-CN" sz="2400" dirty="0" err="1"/>
                        <a:t>int</a:t>
                      </a:r>
                      <a:r>
                        <a:rPr lang="en-US" altLang="zh-CN" sz="2400" dirty="0"/>
                        <a:t> (roughly +/- 1 billion) on 32-bit processors, or 63-bit signed </a:t>
                      </a:r>
                      <a:r>
                        <a:rPr lang="en-US" altLang="zh-CN" sz="2400" dirty="0" err="1"/>
                        <a:t>int</a:t>
                      </a:r>
                      <a:r>
                        <a:rPr lang="en-US" altLang="zh-CN" sz="2400" dirty="0"/>
                        <a:t> on 64-bit processors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09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float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IEEE double-precision floating point, equivalent to C's double 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252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bool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A </a:t>
                      </a:r>
                      <a:r>
                        <a:rPr lang="en-US" altLang="zh-CN" sz="2400" dirty="0" err="1"/>
                        <a:t>boolean</a:t>
                      </a:r>
                      <a:r>
                        <a:rPr lang="en-US" altLang="zh-CN" sz="2400" dirty="0"/>
                        <a:t>, written either </a:t>
                      </a:r>
                      <a:r>
                        <a:rPr lang="en-US" altLang="zh-CN" sz="2400" i="1" dirty="0"/>
                        <a:t>true</a:t>
                      </a:r>
                      <a:r>
                        <a:rPr lang="en-US" altLang="zh-CN" sz="2400" dirty="0"/>
                        <a:t> or </a:t>
                      </a:r>
                      <a:r>
                        <a:rPr lang="en-US" altLang="zh-CN" sz="2400" i="1" dirty="0"/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2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char 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An 8-bit character . Not support Unicode or UTF-8, a serious flaw in </a:t>
                      </a:r>
                      <a:r>
                        <a:rPr lang="en-US" altLang="zh-CN" sz="2400" dirty="0" err="1"/>
                        <a:t>OCaml</a:t>
                      </a:r>
                      <a:r>
                        <a:rPr lang="en-US" altLang="zh-CN" sz="2400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1356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string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 string .</a:t>
                      </a:r>
                      <a:r>
                        <a:rPr lang="en-US" altLang="zh-CN" sz="2400" baseline="0" dirty="0"/>
                        <a:t>  </a:t>
                      </a:r>
                      <a:r>
                        <a:rPr lang="en-US" altLang="zh-CN" sz="2400" dirty="0"/>
                        <a:t>St rings are not just lists of characters. They have their own, more efficient internal representation.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2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unit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Written as ()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16110-2A6E-8A43-A870-369A7030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15E07-664A-1342-9CFE-B3EFB695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D626-02EC-C343-9CA6-48C56BEE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418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for 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573016"/>
            <a:ext cx="8229600" cy="13247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$make</a:t>
            </a:r>
          </a:p>
          <a:p>
            <a:pPr marL="0" indent="0">
              <a:buNone/>
            </a:pP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en-US" altLang="zh-CN" dirty="0"/>
              <a:t> –o hello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2276872"/>
            <a:ext cx="7920880" cy="1128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6269" y="2364076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hello: </a:t>
            </a:r>
            <a:r>
              <a:rPr lang="en-US" altLang="zh-CN" sz="2800" dirty="0" err="1"/>
              <a:t>hello.c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gcc</a:t>
            </a:r>
            <a:r>
              <a:rPr lang="en-US" altLang="zh-CN" sz="2800" dirty="0"/>
              <a:t> </a:t>
            </a:r>
            <a:r>
              <a:rPr lang="en-US" altLang="zh-CN" sz="2800" dirty="0" err="1"/>
              <a:t>hello.c</a:t>
            </a:r>
            <a:r>
              <a:rPr lang="en-US" altLang="zh-CN" sz="2800" dirty="0"/>
              <a:t> -o hello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340768"/>
            <a:ext cx="77048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e.g., GNU make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2ED8-E8B8-EB4A-86FB-7767BB84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A2143-1434-AE4C-9BBD-8AB6DF0D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34CEE-23A9-7441-9786-CA718487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2317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目标和依赖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248" y="1772816"/>
            <a:ext cx="8229600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err="1"/>
              <a:t>makefile</a:t>
            </a:r>
            <a:r>
              <a:rPr lang="en-US" altLang="zh-CN" sz="2800" dirty="0"/>
              <a:t> </a:t>
            </a:r>
            <a:r>
              <a:rPr lang="zh-CN" altLang="en-US" sz="2800" dirty="0"/>
              <a:t>由如下的一系列规则组成</a:t>
            </a:r>
          </a:p>
        </p:txBody>
      </p:sp>
      <p:sp>
        <p:nvSpPr>
          <p:cNvPr id="4" name="矩形 3"/>
          <p:cNvSpPr/>
          <p:nvPr/>
        </p:nvSpPr>
        <p:spPr>
          <a:xfrm>
            <a:off x="629608" y="2740290"/>
            <a:ext cx="7920880" cy="153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2908015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target1 target2  target3 :  prerequisite1, prerequisite2</a:t>
            </a:r>
          </a:p>
          <a:p>
            <a:pPr lvl="1"/>
            <a:r>
              <a:rPr lang="en-US" altLang="zh-CN" sz="2400" dirty="0"/>
              <a:t>command1</a:t>
            </a:r>
          </a:p>
          <a:p>
            <a:pPr lvl="1"/>
            <a:r>
              <a:rPr lang="en-US" altLang="zh-CN" sz="2400" dirty="0"/>
              <a:t>command2</a:t>
            </a:r>
            <a:endParaRPr lang="zh-CN" altLang="en-US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5424352-B97A-A341-95FE-70216AEF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A1CF41-891B-DB46-A5DD-83C6A869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9DF9E1-F312-6E48-9109-04A30CDC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61687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目标和依赖说明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579296" cy="489654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</a:rPr>
              <a:t>目标</a:t>
            </a:r>
            <a:r>
              <a:rPr lang="en-US" altLang="zh-CN" sz="2800" dirty="0">
                <a:latin typeface="+mn-ea"/>
              </a:rPr>
              <a:t>(target): </a:t>
            </a:r>
            <a:r>
              <a:rPr lang="zh-CN" altLang="en-US" sz="2800" dirty="0">
                <a:latin typeface="+mn-ea"/>
              </a:rPr>
              <a:t>要做的事情</a:t>
            </a:r>
            <a:r>
              <a:rPr lang="en-US" altLang="zh-CN" sz="2800" dirty="0">
                <a:latin typeface="+mn-ea"/>
              </a:rPr>
              <a:t>, </a:t>
            </a:r>
            <a:r>
              <a:rPr lang="zh-CN" altLang="en-US" sz="2800" dirty="0">
                <a:latin typeface="+mn-ea"/>
              </a:rPr>
              <a:t>要生成的文件</a:t>
            </a:r>
          </a:p>
          <a:p>
            <a:r>
              <a:rPr lang="zh-CN" altLang="en-US" sz="2800" dirty="0">
                <a:latin typeface="+mn-ea"/>
              </a:rPr>
              <a:t>倚赖</a:t>
            </a:r>
            <a:r>
              <a:rPr lang="en-US" altLang="zh-CN" sz="2800" dirty="0">
                <a:latin typeface="+mn-ea"/>
              </a:rPr>
              <a:t>(prerequisite): </a:t>
            </a:r>
            <a:r>
              <a:rPr lang="zh-CN" altLang="en-US" sz="2800" dirty="0">
                <a:latin typeface="+mn-ea"/>
              </a:rPr>
              <a:t>在生成目标前</a:t>
            </a:r>
            <a:r>
              <a:rPr lang="en-US" altLang="zh-CN" sz="2800" dirty="0">
                <a:latin typeface="+mn-ea"/>
              </a:rPr>
              <a:t>, </a:t>
            </a:r>
            <a:r>
              <a:rPr lang="zh-CN" altLang="en-US" sz="2800" dirty="0">
                <a:latin typeface="+mn-ea"/>
              </a:rPr>
              <a:t>其所有倚赖必须存在</a:t>
            </a:r>
          </a:p>
          <a:p>
            <a:r>
              <a:rPr lang="zh-CN" altLang="en-US" sz="2800" dirty="0">
                <a:latin typeface="+mn-ea"/>
              </a:rPr>
              <a:t>命令</a:t>
            </a:r>
            <a:r>
              <a:rPr lang="en-US" altLang="zh-CN" sz="2800" dirty="0">
                <a:latin typeface="+mn-ea"/>
              </a:rPr>
              <a:t>(command): </a:t>
            </a:r>
            <a:r>
              <a:rPr lang="zh-CN" altLang="en-US" sz="2800" dirty="0">
                <a:latin typeface="+mn-ea"/>
              </a:rPr>
              <a:t>根据依赖生成目标的</a:t>
            </a:r>
            <a:r>
              <a:rPr lang="en-US" altLang="zh-CN" sz="2800" dirty="0">
                <a:latin typeface="+mn-ea"/>
              </a:rPr>
              <a:t>shell </a:t>
            </a:r>
            <a:r>
              <a:rPr lang="zh-CN" altLang="en-US" sz="2800" dirty="0">
                <a:latin typeface="+mn-ea"/>
              </a:rPr>
              <a:t>命令</a:t>
            </a:r>
            <a:r>
              <a:rPr lang="en-US" altLang="zh-CN" sz="2800" dirty="0">
                <a:latin typeface="+mn-ea"/>
              </a:rPr>
              <a:t>. </a:t>
            </a:r>
            <a:r>
              <a:rPr lang="zh-CN" altLang="en-US" sz="2800" dirty="0">
                <a:latin typeface="+mn-ea"/>
              </a:rPr>
              <a:t>命令前必须是缩进</a:t>
            </a:r>
            <a:r>
              <a:rPr lang="en-US" altLang="zh-CN" sz="2800" dirty="0">
                <a:latin typeface="+mn-ea"/>
              </a:rPr>
              <a:t>(tab)</a:t>
            </a:r>
          </a:p>
          <a:p>
            <a:r>
              <a:rPr lang="en-US" altLang="zh-CN" sz="2800" dirty="0" err="1">
                <a:latin typeface="+mn-ea"/>
              </a:rPr>
              <a:t>makefile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中的第一个规则称为缺省目标</a:t>
            </a:r>
            <a:r>
              <a:rPr lang="en-US" altLang="zh-CN" sz="2800" dirty="0">
                <a:latin typeface="+mn-ea"/>
              </a:rPr>
              <a:t>(goal)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B7B8-6DA6-2043-86BC-6709FAB4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FEC1-55DE-FF4A-A931-C3B1D34D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EA3CF-B945-AC48-B2BF-12DA9A74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5445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工作过程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若在命令行给出了目标，则</a:t>
            </a:r>
            <a:r>
              <a:rPr lang="en-US" altLang="zh-CN" dirty="0"/>
              <a:t>make </a:t>
            </a:r>
            <a:r>
              <a:rPr lang="zh-CN" altLang="en-US" dirty="0"/>
              <a:t>找到该目标的规则；否则执行缺省目标</a:t>
            </a:r>
          </a:p>
          <a:p>
            <a:r>
              <a:rPr lang="zh-CN" altLang="en-US" dirty="0"/>
              <a:t>对于每个规则，首先查看所有的依赖和目标</a:t>
            </a:r>
          </a:p>
          <a:p>
            <a:pPr lvl="1"/>
            <a:r>
              <a:rPr lang="zh-CN" altLang="en-US" dirty="0"/>
              <a:t>若某个依赖有规则，</a:t>
            </a:r>
            <a:r>
              <a:rPr lang="en-US" altLang="zh-CN" dirty="0"/>
              <a:t> </a:t>
            </a:r>
            <a:r>
              <a:rPr lang="zh-CN" altLang="en-US" dirty="0"/>
              <a:t>则首先处理该依赖的规则</a:t>
            </a:r>
          </a:p>
          <a:p>
            <a:pPr lvl="1"/>
            <a:r>
              <a:rPr lang="zh-CN" altLang="en-US" dirty="0"/>
              <a:t>若某个依赖的时间比目标新，</a:t>
            </a:r>
            <a:r>
              <a:rPr lang="en-US" altLang="zh-CN" dirty="0"/>
              <a:t> </a:t>
            </a:r>
            <a:r>
              <a:rPr lang="zh-CN" altLang="en-US" dirty="0"/>
              <a:t>则执行命令更新目标</a:t>
            </a:r>
          </a:p>
          <a:p>
            <a:pPr lvl="1"/>
            <a:r>
              <a:rPr lang="zh-CN" altLang="en-US" dirty="0"/>
              <a:t>命令由</a:t>
            </a:r>
            <a:r>
              <a:rPr lang="en-US" altLang="zh-CN" dirty="0"/>
              <a:t>shell </a:t>
            </a:r>
            <a:r>
              <a:rPr lang="zh-CN" altLang="en-US" dirty="0"/>
              <a:t>执行，</a:t>
            </a:r>
            <a:r>
              <a:rPr lang="en-US" altLang="zh-CN" dirty="0"/>
              <a:t> </a:t>
            </a:r>
            <a:r>
              <a:rPr lang="zh-CN" altLang="en-US" dirty="0"/>
              <a:t>若执行错误，则中止处理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367B-CDE4-EA49-B1FD-1CA3A4E8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2812D-3A7B-0745-B1B6-297FDA2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3ABEB-FAFB-CA4F-8C09-E4157993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9230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显式规则</a:t>
            </a:r>
            <a:r>
              <a:rPr lang="en-US" altLang="zh-CN" sz="2800" dirty="0"/>
              <a:t>(explicit rule): </a:t>
            </a:r>
            <a:r>
              <a:rPr lang="zh-CN" altLang="en-US" sz="2800" dirty="0"/>
              <a:t>  </a:t>
            </a:r>
            <a:r>
              <a:rPr lang="en-US" altLang="zh-CN" sz="2800" dirty="0" err="1"/>
              <a:t>makefile</a:t>
            </a:r>
            <a:r>
              <a:rPr lang="en-US" altLang="zh-CN" sz="2800" dirty="0"/>
              <a:t> </a:t>
            </a:r>
            <a:r>
              <a:rPr lang="zh-CN" altLang="en-US" sz="2800" dirty="0"/>
              <a:t>中显式声明的规则，</a:t>
            </a:r>
            <a:r>
              <a:rPr lang="en-US" altLang="zh-CN" sz="2800" dirty="0"/>
              <a:t> </a:t>
            </a:r>
            <a:r>
              <a:rPr lang="zh-CN" altLang="en-US" sz="2800" dirty="0"/>
              <a:t>如 </a:t>
            </a:r>
            <a:r>
              <a:rPr lang="en-US" altLang="zh-CN" sz="2800" dirty="0" err="1"/>
              <a:t>vpath.o</a:t>
            </a:r>
            <a:r>
              <a:rPr lang="en-US" altLang="zh-CN" sz="2800" dirty="0"/>
              <a:t> </a:t>
            </a:r>
            <a:r>
              <a:rPr lang="en-US" altLang="zh-CN" sz="2800" dirty="0" err="1"/>
              <a:t>variable.o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make.h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config.h</a:t>
            </a:r>
            <a:r>
              <a:rPr lang="en-US" altLang="zh-CN" sz="2800" dirty="0"/>
              <a:t> </a:t>
            </a:r>
            <a:r>
              <a:rPr lang="en-US" altLang="zh-CN" sz="2800" dirty="0" err="1"/>
              <a:t>dep.h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1200" dirty="0"/>
          </a:p>
          <a:p>
            <a:r>
              <a:rPr lang="zh-CN" altLang="en-US" sz="2800" dirty="0"/>
              <a:t>隐式规则</a:t>
            </a:r>
            <a:r>
              <a:rPr lang="en-US" altLang="zh-CN" sz="2800" dirty="0"/>
              <a:t>(implicit rule): </a:t>
            </a:r>
            <a:r>
              <a:rPr lang="zh-CN" altLang="en-US" sz="2800" dirty="0"/>
              <a:t> </a:t>
            </a:r>
            <a:r>
              <a:rPr lang="en-US" altLang="zh-CN" sz="2800" dirty="0"/>
              <a:t>make </a:t>
            </a:r>
            <a:r>
              <a:rPr lang="zh-CN" altLang="en-US" sz="2800" dirty="0"/>
              <a:t>内置的模式规则或后缀规则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GNU make </a:t>
            </a:r>
            <a:r>
              <a:rPr lang="zh-CN" altLang="en-US" sz="2400" dirty="0"/>
              <a:t>中，后缀规则可被模式规则代替</a:t>
            </a:r>
            <a:endParaRPr lang="en-US" altLang="zh-CN" sz="2400" dirty="0"/>
          </a:p>
          <a:p>
            <a:endParaRPr lang="zh-CN" altLang="en-US" sz="1600" dirty="0"/>
          </a:p>
          <a:p>
            <a:r>
              <a:rPr lang="zh-CN" altLang="en-US" dirty="0"/>
              <a:t>模式规则</a:t>
            </a:r>
            <a:r>
              <a:rPr lang="en-US" altLang="zh-CN" dirty="0"/>
              <a:t>(pattern rule): </a:t>
            </a:r>
            <a:r>
              <a:rPr lang="zh-CN" altLang="en-US" dirty="0"/>
              <a:t> 用通配符取代显式的文件名，跟</a:t>
            </a:r>
            <a:r>
              <a:rPr lang="en-US" altLang="zh-CN" dirty="0"/>
              <a:t>Bourne </a:t>
            </a:r>
            <a:r>
              <a:rPr lang="en-US" altLang="zh-CN" dirty="0" err="1"/>
              <a:t>sh</a:t>
            </a:r>
            <a:r>
              <a:rPr lang="en-US" altLang="zh-CN" dirty="0"/>
              <a:t> </a:t>
            </a:r>
            <a:r>
              <a:rPr lang="zh-CN" altLang="en-US" dirty="0"/>
              <a:t>相同，</a:t>
            </a:r>
            <a:r>
              <a:rPr lang="en-US" altLang="zh-CN" dirty="0"/>
              <a:t> </a:t>
            </a:r>
            <a:r>
              <a:rPr lang="zh-CN" altLang="en-US" dirty="0"/>
              <a:t>如</a:t>
            </a:r>
          </a:p>
          <a:p>
            <a:pPr marL="0" indent="0">
              <a:buNone/>
            </a:pPr>
            <a:r>
              <a:rPr lang="en-US" altLang="zh-CN" sz="2800" dirty="0"/>
              <a:t>	~ * ? [...] [^...]</a:t>
            </a:r>
          </a:p>
          <a:p>
            <a:pPr lvl="1"/>
            <a:endParaRPr lang="zh-CN" alt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E487E-A55D-D445-857D-68AF1D3E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E40A-D0FF-BA43-B7D1-385510ED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E9C5-8305-1C40-8AF5-5C7625A7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3169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中可以定义变量</a:t>
            </a:r>
            <a:r>
              <a:rPr lang="en-US" altLang="zh-CN" dirty="0"/>
              <a:t>: Name = Value</a:t>
            </a:r>
          </a:p>
          <a:p>
            <a:pPr marL="0" indent="0">
              <a:buNone/>
            </a:pPr>
            <a:r>
              <a:rPr lang="zh-CN" altLang="en-US" dirty="0"/>
              <a:t>随后通过</a:t>
            </a:r>
            <a:r>
              <a:rPr lang="en-US" altLang="zh-CN" dirty="0"/>
              <a:t>$(Name) </a:t>
            </a:r>
            <a:r>
              <a:rPr lang="zh-CN" altLang="en-US" dirty="0"/>
              <a:t>或 </a:t>
            </a:r>
            <a:r>
              <a:rPr lang="en-US" altLang="zh-CN" dirty="0"/>
              <a:t>${Name} </a:t>
            </a:r>
            <a:r>
              <a:rPr lang="zh-CN" altLang="en-US" dirty="0"/>
              <a:t>访问</a:t>
            </a:r>
          </a:p>
          <a:p>
            <a:pPr marL="0" indent="0">
              <a:buNone/>
            </a:pPr>
            <a:r>
              <a:rPr lang="en-US" altLang="zh-CN" dirty="0"/>
              <a:t>make </a:t>
            </a:r>
            <a:r>
              <a:rPr lang="zh-CN" altLang="en-US" dirty="0"/>
              <a:t>的自动变量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21743"/>
              </p:ext>
            </p:extLst>
          </p:nvPr>
        </p:nvGraphicFramePr>
        <p:xfrm>
          <a:off x="899592" y="3645024"/>
          <a:ext cx="6096000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$@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目标文件名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档案文件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库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的成员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$&lt;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第一个依赖文件的文件名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$?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所有比目标文件新的倚赖文件名列表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以空格分隔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$^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所有依赖文件名列表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以空格分隔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$+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$^ 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类似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包含重复文件名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$*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目标文件名去除后缀后的部分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42E1E-2539-4345-9602-A89BF2E0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C956-C327-0341-9C52-B9332094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65114-8245-B04B-B17A-0EEBBA1B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7723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8134672" cy="2882751"/>
          </a:xfrm>
        </p:spPr>
        <p:txBody>
          <a:bodyPr>
            <a:normAutofit/>
          </a:bodyPr>
          <a:lstStyle/>
          <a:p>
            <a:r>
              <a:rPr lang="en-US" altLang="ja-JP" sz="6000" dirty="0">
                <a:solidFill>
                  <a:srgbClr val="0000FF"/>
                </a:solidFill>
              </a:rPr>
              <a:t>An Implementation </a:t>
            </a:r>
            <a:br>
              <a:rPr lang="en-US" altLang="ja-JP" sz="6000" dirty="0">
                <a:solidFill>
                  <a:srgbClr val="0000FF"/>
                </a:solidFill>
              </a:rPr>
            </a:br>
            <a:r>
              <a:rPr lang="en-US" altLang="ja-JP" sz="6000" dirty="0">
                <a:solidFill>
                  <a:srgbClr val="0000FF"/>
                </a:solidFill>
              </a:rPr>
              <a:t>for Arithmetic Expression  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A410771-2D48-C148-8EC5-178FAE7F19E0}"/>
              </a:ext>
            </a:extLst>
          </p:cNvPr>
          <p:cNvSpPr txBox="1">
            <a:spLocks/>
          </p:cNvSpPr>
          <p:nvPr/>
        </p:nvSpPr>
        <p:spPr>
          <a:xfrm>
            <a:off x="221559" y="116632"/>
            <a:ext cx="8302719" cy="862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  <a:cs typeface="+mj-cs"/>
              </a:defRPr>
            </a:lvl1pPr>
          </a:lstStyle>
          <a:p>
            <a:pPr algn="l"/>
            <a:r>
              <a:rPr lang="en-US" altLang="zh-CN" dirty="0"/>
              <a:t> Part  III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8674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</a:t>
            </a:r>
            <a:r>
              <a:rPr lang="en-US" altLang="zh-CN" dirty="0" err="1"/>
              <a:t>arith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157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47502" y="1935813"/>
            <a:ext cx="5066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main.ml</a:t>
            </a:r>
            <a:r>
              <a:rPr lang="en-US" altLang="zh-CN" sz="2800" dirty="0"/>
              <a:t> drives the whole process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6834" y="235672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47502" y="5777747"/>
            <a:ext cx="4327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syntax.ml</a:t>
            </a:r>
            <a:r>
              <a:rPr lang="en-US" altLang="zh-CN" sz="2800" dirty="0"/>
              <a:t> defines the terms</a:t>
            </a:r>
            <a:endParaRPr lang="zh-CN" altLang="en-US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5CF5E-7A66-CB4A-8888-06D482E0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D30F3CA-4FCC-564A-8B1C-7A3AEDA2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4138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559" y="1196752"/>
            <a:ext cx="8579296" cy="525658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sz="3400" dirty="0"/>
              <a:t># </a:t>
            </a:r>
          </a:p>
          <a:p>
            <a:pPr marL="0" indent="0">
              <a:buNone/>
            </a:pPr>
            <a:r>
              <a:rPr lang="en-US" altLang="zh-CN" sz="3400" dirty="0"/>
              <a:t># Rules for compiling and linking the </a:t>
            </a:r>
            <a:r>
              <a:rPr lang="en-US" altLang="zh-CN" sz="3400" dirty="0" err="1"/>
              <a:t>typechecker</a:t>
            </a:r>
            <a:r>
              <a:rPr lang="en-US" altLang="zh-CN" sz="3400" dirty="0"/>
              <a:t>/evaluator</a:t>
            </a:r>
          </a:p>
          <a:p>
            <a:pPr marL="0" indent="0">
              <a:buNone/>
            </a:pPr>
            <a:r>
              <a:rPr lang="en-US" altLang="zh-CN" sz="3400" dirty="0"/>
              <a:t>#</a:t>
            </a:r>
          </a:p>
          <a:p>
            <a:pPr marL="0" indent="0">
              <a:buNone/>
            </a:pPr>
            <a:r>
              <a:rPr lang="en-US" altLang="zh-CN" sz="3400" dirty="0"/>
              <a:t># Type</a:t>
            </a:r>
          </a:p>
          <a:p>
            <a:pPr marL="0" indent="0">
              <a:buNone/>
            </a:pPr>
            <a:r>
              <a:rPr lang="en-US" altLang="zh-CN" sz="3400" dirty="0"/>
              <a:t>#   make         to rebuild the executable file f</a:t>
            </a:r>
          </a:p>
          <a:p>
            <a:pPr marL="0" indent="0">
              <a:buNone/>
            </a:pPr>
            <a:r>
              <a:rPr lang="en-US" altLang="zh-CN" sz="3400" dirty="0"/>
              <a:t>#   make windows to rebuild the executable file f.exe</a:t>
            </a:r>
          </a:p>
          <a:p>
            <a:pPr marL="0" indent="0">
              <a:buNone/>
            </a:pPr>
            <a:r>
              <a:rPr lang="en-US" altLang="zh-CN" sz="3400" dirty="0"/>
              <a:t>#   make test    to rebuild the executable and run it on input file </a:t>
            </a:r>
            <a:r>
              <a:rPr lang="en-US" altLang="zh-CN" sz="3400" dirty="0" err="1"/>
              <a:t>test.f</a:t>
            </a:r>
            <a:endParaRPr lang="en-US" altLang="zh-CN" sz="3400" dirty="0"/>
          </a:p>
          <a:p>
            <a:pPr marL="0" indent="0">
              <a:buNone/>
            </a:pPr>
            <a:r>
              <a:rPr lang="en-US" altLang="zh-CN" sz="3400" dirty="0"/>
              <a:t>#   make clean   to remove all intermediate and temporary files</a:t>
            </a:r>
          </a:p>
          <a:p>
            <a:pPr marL="0" indent="0">
              <a:buNone/>
            </a:pPr>
            <a:r>
              <a:rPr lang="en-US" altLang="zh-CN" sz="3400" dirty="0"/>
              <a:t>#   make depend  to rebuild the </a:t>
            </a:r>
            <a:r>
              <a:rPr lang="en-US" altLang="zh-CN" sz="3400" dirty="0" err="1"/>
              <a:t>intermodule</a:t>
            </a:r>
            <a:r>
              <a:rPr lang="en-US" altLang="zh-CN" sz="3400" dirty="0"/>
              <a:t> dependency graph that is used</a:t>
            </a:r>
          </a:p>
          <a:p>
            <a:pPr marL="0" indent="0">
              <a:buNone/>
            </a:pPr>
            <a:r>
              <a:rPr lang="en-US" altLang="zh-CN" sz="3400" dirty="0"/>
              <a:t>#                  by make to determine which order to schedule </a:t>
            </a:r>
          </a:p>
          <a:p>
            <a:pPr marL="0" indent="0">
              <a:buNone/>
            </a:pPr>
            <a:r>
              <a:rPr lang="en-US" altLang="zh-CN" sz="3400" dirty="0"/>
              <a:t>#	           compilations.  You should not need to do this unless</a:t>
            </a:r>
          </a:p>
          <a:p>
            <a:pPr marL="0" indent="0">
              <a:buNone/>
            </a:pPr>
            <a:r>
              <a:rPr lang="en-US" altLang="zh-CN" sz="3400" dirty="0"/>
              <a:t>#                  you add new modules or new dependencies between </a:t>
            </a:r>
          </a:p>
          <a:p>
            <a:pPr marL="0" indent="0">
              <a:buNone/>
            </a:pPr>
            <a:r>
              <a:rPr lang="en-US" altLang="zh-CN" sz="3400" dirty="0"/>
              <a:t>#                  existing modules.  (The graph is stored in the file</a:t>
            </a:r>
          </a:p>
          <a:p>
            <a:pPr marL="0" indent="0">
              <a:buNone/>
            </a:pPr>
            <a:r>
              <a:rPr lang="en-US" altLang="zh-CN" sz="3400" dirty="0"/>
              <a:t>#                  .depend)</a:t>
            </a:r>
          </a:p>
          <a:p>
            <a:pPr marL="0" indent="0">
              <a:buNone/>
            </a:pPr>
            <a:endParaRPr lang="zh-CN" altLang="en-US" sz="3400" dirty="0"/>
          </a:p>
          <a:p>
            <a:pPr marL="0" indent="0">
              <a:buNone/>
            </a:pPr>
            <a:r>
              <a:rPr lang="en-US" altLang="zh-CN" sz="3400" dirty="0"/>
              <a:t># These are the object files needed to rebuild the main executable file</a:t>
            </a:r>
          </a:p>
          <a:p>
            <a:pPr marL="0" indent="0">
              <a:buNone/>
            </a:pPr>
            <a:r>
              <a:rPr lang="en-US" altLang="zh-CN" sz="3400" dirty="0"/>
              <a:t>#</a:t>
            </a:r>
          </a:p>
          <a:p>
            <a:pPr marL="0" indent="0">
              <a:buNone/>
            </a:pPr>
            <a:r>
              <a:rPr lang="en-US" altLang="zh-CN" sz="3400" dirty="0"/>
              <a:t>OBJS = </a:t>
            </a:r>
            <a:r>
              <a:rPr lang="en-US" altLang="zh-CN" sz="3400" dirty="0" err="1"/>
              <a:t>support.cmo</a:t>
            </a:r>
            <a:r>
              <a:rPr lang="en-US" altLang="zh-CN" sz="3400" dirty="0"/>
              <a:t> </a:t>
            </a:r>
            <a:r>
              <a:rPr lang="en-US" altLang="zh-CN" sz="3400" dirty="0" err="1"/>
              <a:t>syntax.cmo</a:t>
            </a:r>
            <a:r>
              <a:rPr lang="en-US" altLang="zh-CN" sz="3400" dirty="0"/>
              <a:t> </a:t>
            </a:r>
            <a:r>
              <a:rPr lang="en-US" altLang="zh-CN" sz="3400" dirty="0" err="1"/>
              <a:t>core.cmo</a:t>
            </a:r>
            <a:r>
              <a:rPr lang="en-US" altLang="zh-CN" sz="3400" dirty="0"/>
              <a:t> </a:t>
            </a:r>
            <a:r>
              <a:rPr lang="en-US" altLang="zh-CN" sz="3400" dirty="0" err="1"/>
              <a:t>parser.cmo</a:t>
            </a:r>
            <a:r>
              <a:rPr lang="en-US" altLang="zh-CN" sz="3400" dirty="0"/>
              <a:t> </a:t>
            </a:r>
            <a:r>
              <a:rPr lang="en-US" altLang="zh-CN" sz="3400" dirty="0" err="1"/>
              <a:t>lexer.cmo</a:t>
            </a:r>
            <a:r>
              <a:rPr lang="en-US" altLang="zh-CN" sz="3400" dirty="0"/>
              <a:t> </a:t>
            </a:r>
            <a:r>
              <a:rPr lang="en-US" altLang="zh-CN" sz="3400" dirty="0" err="1"/>
              <a:t>main.cmo</a:t>
            </a:r>
            <a:endParaRPr lang="en-US" altLang="zh-CN" sz="3400" dirty="0"/>
          </a:p>
          <a:p>
            <a:pPr marL="0" indent="0">
              <a:buNone/>
            </a:pPr>
            <a:endParaRPr lang="zh-CN" altLang="en-US" sz="3400" dirty="0"/>
          </a:p>
          <a:p>
            <a:pPr marL="0" indent="0">
              <a:buNone/>
            </a:pPr>
            <a:r>
              <a:rPr lang="en-US" altLang="zh-CN" sz="3400" dirty="0"/>
              <a:t># Files that need to be generated from other files</a:t>
            </a:r>
          </a:p>
          <a:p>
            <a:pPr marL="0" indent="0">
              <a:buNone/>
            </a:pPr>
            <a:r>
              <a:rPr lang="en-US" altLang="zh-CN" sz="3400" dirty="0"/>
              <a:t>DEPEND += lexer.ml parser.ml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D743-823C-5043-A518-EE27732A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A336-CF7C-1E47-9BDA-3DAE0A24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01F41-CE1F-6445-90C2-E5A7F417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571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Syntax.ml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57" y="1628800"/>
            <a:ext cx="6517935" cy="336440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159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9552" y="5220096"/>
            <a:ext cx="8325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info: </a:t>
            </a:r>
            <a:r>
              <a:rPr lang="zh-CN" altLang="en-US" sz="2800" dirty="0"/>
              <a:t> </a:t>
            </a:r>
            <a:r>
              <a:rPr lang="en-US" altLang="zh-CN" sz="2800" dirty="0"/>
              <a:t>a data type recording the position of the term in the source file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FC870-C4FA-B047-91E7-AD933FC8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A2714-12D9-9248-B756-CAA1EB68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3"/>
            <a:ext cx="8158703" cy="864096"/>
          </a:xfrm>
        </p:spPr>
        <p:txBody>
          <a:bodyPr>
            <a:normAutofit/>
          </a:bodyPr>
          <a:lstStyle/>
          <a:p>
            <a:r>
              <a:rPr lang="en-US" altLang="zh-CN" dirty="0"/>
              <a:t>Type </a:t>
            </a:r>
            <a:r>
              <a:rPr lang="en-US" altLang="zh-CN" dirty="0" err="1"/>
              <a:t>boolean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There are </a:t>
            </a:r>
            <a:r>
              <a:rPr lang="en-US" altLang="zh-CN" i="1" dirty="0">
                <a:solidFill>
                  <a:srgbClr val="7030A0"/>
                </a:solidFill>
              </a:rPr>
              <a:t>only two values</a:t>
            </a:r>
            <a:r>
              <a:rPr lang="en-US" altLang="zh-CN" i="1" dirty="0"/>
              <a:t> </a:t>
            </a:r>
            <a:r>
              <a:rPr lang="en-US" altLang="zh-CN" dirty="0"/>
              <a:t>of type </a:t>
            </a:r>
            <a:r>
              <a:rPr lang="en-US" altLang="zh-CN" dirty="0" err="1"/>
              <a:t>bool</a:t>
            </a:r>
            <a:r>
              <a:rPr lang="en-US" altLang="zh-CN" dirty="0"/>
              <a:t>: </a:t>
            </a:r>
            <a:r>
              <a:rPr lang="en-US" altLang="zh-CN" i="1" dirty="0">
                <a:solidFill>
                  <a:srgbClr val="0000FF"/>
                </a:solidFill>
              </a:rPr>
              <a:t>true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i="1" dirty="0">
                <a:solidFill>
                  <a:srgbClr val="C00000"/>
                </a:solidFill>
              </a:rPr>
              <a:t>false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i="1" dirty="0"/>
              <a:t>Comparison operations </a:t>
            </a:r>
            <a:r>
              <a:rPr lang="en-US" altLang="zh-CN" dirty="0"/>
              <a:t>return </a:t>
            </a:r>
            <a:r>
              <a:rPr lang="en-US" altLang="zh-CN" dirty="0" err="1"/>
              <a:t>boolean</a:t>
            </a:r>
            <a:r>
              <a:rPr lang="en-US" altLang="zh-CN" dirty="0"/>
              <a:t> values.</a:t>
            </a:r>
          </a:p>
          <a:p>
            <a:pPr marL="400050" lvl="1" indent="0">
              <a:buNone/>
            </a:pPr>
            <a:r>
              <a:rPr lang="en-US" altLang="zh-CN" sz="2600" dirty="0"/>
              <a:t># 1 = 2;;</a:t>
            </a:r>
          </a:p>
          <a:p>
            <a:pPr marL="400050" lvl="1" indent="0">
              <a:buNone/>
            </a:pPr>
            <a:r>
              <a:rPr lang="en-US" altLang="zh-CN" sz="2600" dirty="0"/>
              <a:t>- : </a:t>
            </a:r>
            <a:r>
              <a:rPr lang="en-US" altLang="zh-CN" sz="2600" dirty="0" err="1"/>
              <a:t>bool</a:t>
            </a:r>
            <a:r>
              <a:rPr lang="en-US" altLang="zh-CN" sz="2600" dirty="0"/>
              <a:t> = false</a:t>
            </a:r>
          </a:p>
          <a:p>
            <a:pPr marL="400050" lvl="1" indent="0">
              <a:buNone/>
            </a:pP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2600" dirty="0"/>
              <a:t># 4 &gt;= 3;;</a:t>
            </a:r>
          </a:p>
          <a:p>
            <a:pPr marL="400050" lvl="1" indent="0">
              <a:buNone/>
            </a:pPr>
            <a:r>
              <a:rPr lang="en-US" altLang="zh-CN" sz="2600" dirty="0"/>
              <a:t>- : </a:t>
            </a:r>
            <a:r>
              <a:rPr lang="en-US" altLang="zh-CN" sz="2600" dirty="0" err="1"/>
              <a:t>bool</a:t>
            </a:r>
            <a:r>
              <a:rPr lang="en-US" altLang="zh-CN" sz="2600" dirty="0"/>
              <a:t> = true</a:t>
            </a:r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r>
              <a:rPr lang="en-US" altLang="zh-CN" b="1" i="1" dirty="0">
                <a:solidFill>
                  <a:srgbClr val="7030A0"/>
                </a:solidFill>
                <a:latin typeface="Calibri Light" panose="020F0302020204030204" pitchFamily="34" charset="0"/>
              </a:rPr>
              <a:t>not</a:t>
            </a:r>
            <a:r>
              <a:rPr lang="en-US" altLang="zh-CN" dirty="0"/>
              <a:t> is a unary operation on </a:t>
            </a:r>
            <a:r>
              <a:rPr lang="en-US" altLang="zh-CN" dirty="0" err="1"/>
              <a:t>booleans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sz="2600" dirty="0"/>
              <a:t># not (5 &lt;= 10);;</a:t>
            </a:r>
          </a:p>
          <a:p>
            <a:pPr marL="400050" lvl="1" indent="0">
              <a:buNone/>
            </a:pPr>
            <a:r>
              <a:rPr lang="en-US" altLang="zh-CN" sz="2600" dirty="0"/>
              <a:t>- : </a:t>
            </a:r>
            <a:r>
              <a:rPr lang="en-US" altLang="zh-CN" sz="2600" dirty="0" err="1"/>
              <a:t>bool</a:t>
            </a:r>
            <a:r>
              <a:rPr lang="en-US" altLang="zh-CN" sz="2600" dirty="0"/>
              <a:t> = false</a:t>
            </a:r>
          </a:p>
          <a:p>
            <a:pPr marL="400050" lvl="1" indent="0">
              <a:buNone/>
            </a:pPr>
            <a:r>
              <a:rPr lang="en-US" altLang="zh-CN" sz="2600" dirty="0"/>
              <a:t># not (2 = 2);;</a:t>
            </a:r>
          </a:p>
          <a:p>
            <a:pPr marL="400050" lvl="1" indent="0">
              <a:buNone/>
            </a:pPr>
            <a:r>
              <a:rPr lang="en-US" altLang="zh-CN" sz="2600" dirty="0"/>
              <a:t>- : </a:t>
            </a:r>
            <a:r>
              <a:rPr lang="en-US" altLang="zh-CN" sz="2600" dirty="0" err="1"/>
              <a:t>bool</a:t>
            </a:r>
            <a:r>
              <a:rPr lang="en-US" altLang="zh-CN" sz="2600" dirty="0"/>
              <a:t> = false</a:t>
            </a:r>
            <a:endParaRPr lang="zh-CN" alt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D7CB-1DB0-9441-8175-9C97EE23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BF38-5D3A-CF43-9D7F-0679C701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E239-2A9B-364A-9751-E36C4AAC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5276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en-US" altLang="zh-CN" dirty="0"/>
              <a:t> in core.ml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501" y="1788277"/>
            <a:ext cx="5722291" cy="20988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160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8764" y="4695999"/>
            <a:ext cx="760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eval1: perform a single step reduction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2A398-1FCB-614A-977D-86C73916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D71980-E6F5-3B49-807D-4E66E76B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9614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559" y="1196752"/>
            <a:ext cx="8587003" cy="547769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300" dirty="0"/>
              <a:t>Each line of the source file is parsed </a:t>
            </a:r>
            <a:r>
              <a:rPr lang="en-US" altLang="zh-CN" sz="3300" i="1" dirty="0"/>
              <a:t>as a command</a:t>
            </a:r>
          </a:p>
          <a:p>
            <a:pPr lvl="1"/>
            <a:r>
              <a:rPr lang="en-US" altLang="zh-CN" dirty="0"/>
              <a:t>type command =  | </a:t>
            </a:r>
            <a:r>
              <a:rPr lang="en-US" altLang="zh-CN" dirty="0" err="1"/>
              <a:t>Eval</a:t>
            </a:r>
            <a:r>
              <a:rPr lang="en-US" altLang="zh-CN" dirty="0"/>
              <a:t> of info * term </a:t>
            </a:r>
          </a:p>
          <a:p>
            <a:pPr lvl="1"/>
            <a:r>
              <a:rPr lang="en-US" altLang="zh-CN" dirty="0"/>
              <a:t>New commands will be added later</a:t>
            </a:r>
          </a:p>
          <a:p>
            <a:pPr marL="0" indent="0">
              <a:buNone/>
            </a:pPr>
            <a:endParaRPr lang="zh-CN" altLang="en-US" sz="1400" dirty="0"/>
          </a:p>
          <a:p>
            <a:r>
              <a:rPr lang="en-US" altLang="zh-CN" dirty="0"/>
              <a:t>Main routine for each file</a:t>
            </a:r>
          </a:p>
          <a:p>
            <a:pPr marL="457200" lvl="1" indent="0">
              <a:buNone/>
            </a:pPr>
            <a:r>
              <a:rPr lang="en-US" altLang="zh-CN" dirty="0"/>
              <a:t>let </a:t>
            </a:r>
            <a:r>
              <a:rPr lang="en-US" altLang="zh-CN" dirty="0" err="1"/>
              <a:t>process_file</a:t>
            </a:r>
            <a:r>
              <a:rPr lang="en-US" altLang="zh-CN" dirty="0"/>
              <a:t> f  =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    </a:t>
            </a:r>
            <a:r>
              <a:rPr lang="en-US" altLang="zh-CN" dirty="0"/>
              <a:t> </a:t>
            </a:r>
            <a:r>
              <a:rPr lang="zh-CN" altLang="en-US" dirty="0"/>
              <a:t>	</a:t>
            </a:r>
            <a:r>
              <a:rPr lang="en-US" altLang="zh-CN" dirty="0" err="1"/>
              <a:t>alreadyImported</a:t>
            </a:r>
            <a:r>
              <a:rPr lang="en-US" altLang="zh-CN" dirty="0"/>
              <a:t> := f :: !</a:t>
            </a:r>
            <a:r>
              <a:rPr lang="en-US" altLang="zh-CN" dirty="0" err="1"/>
              <a:t>alreadyImported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	</a:t>
            </a:r>
            <a:r>
              <a:rPr lang="en-US" altLang="zh-CN" dirty="0"/>
              <a:t>let </a:t>
            </a:r>
            <a:r>
              <a:rPr lang="en-US" altLang="zh-CN" dirty="0" err="1"/>
              <a:t>cmds</a:t>
            </a:r>
            <a:r>
              <a:rPr lang="en-US" altLang="zh-CN" dirty="0"/>
              <a:t> = </a:t>
            </a:r>
            <a:r>
              <a:rPr lang="en-US" altLang="zh-CN" dirty="0" err="1"/>
              <a:t>parseFile</a:t>
            </a:r>
            <a:r>
              <a:rPr lang="en-US" altLang="zh-CN" dirty="0"/>
              <a:t> f in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	</a:t>
            </a:r>
            <a:r>
              <a:rPr lang="en-US" altLang="zh-CN" dirty="0"/>
              <a:t>let g  c =  </a:t>
            </a:r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	</a:t>
            </a:r>
            <a:r>
              <a:rPr lang="en-US" altLang="zh-CN" dirty="0"/>
              <a:t> </a:t>
            </a:r>
            <a:r>
              <a:rPr lang="zh-CN" altLang="en-US" dirty="0"/>
              <a:t>    </a:t>
            </a:r>
            <a:r>
              <a:rPr lang="en-US" altLang="zh-CN" dirty="0" err="1"/>
              <a:t>open_hvbox</a:t>
            </a:r>
            <a:r>
              <a:rPr lang="en-US" altLang="zh-CN" dirty="0"/>
              <a:t> 0;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	     </a:t>
            </a:r>
            <a:r>
              <a:rPr lang="en-US" altLang="zh-CN" dirty="0"/>
              <a:t>let results = </a:t>
            </a:r>
            <a:r>
              <a:rPr lang="en-US" altLang="zh-CN" dirty="0" err="1"/>
              <a:t>process_command</a:t>
            </a:r>
            <a:r>
              <a:rPr lang="en-US" altLang="zh-CN" dirty="0"/>
              <a:t>  c in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print_flush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    results</a:t>
            </a:r>
          </a:p>
          <a:p>
            <a:pPr marL="457200" lvl="1" indent="0">
              <a:buNone/>
            </a:pPr>
            <a:r>
              <a:rPr lang="en-US" altLang="zh-CN" dirty="0"/>
              <a:t>in</a:t>
            </a:r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List.iter</a:t>
            </a:r>
            <a:r>
              <a:rPr lang="en-US" altLang="zh-CN" dirty="0"/>
              <a:t> g  </a:t>
            </a:r>
            <a:r>
              <a:rPr lang="en-US" altLang="zh-CN" dirty="0" err="1"/>
              <a:t>cmds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161</a:t>
            </a:fld>
            <a:endParaRPr lang="zh-CN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E4DAA-6E14-C34B-B098-E417E082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955D7-89FD-EF49-9D80-9D40F2D4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599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r>
              <a:rPr lang="en-US" altLang="zh-CN" dirty="0" err="1"/>
              <a:t>arith.simple_use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579296" cy="4824536"/>
          </a:xfrm>
        </p:spPr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arith</a:t>
            </a:r>
            <a:r>
              <a:rPr lang="en-US" altLang="zh-CN" dirty="0"/>
              <a:t> to write the following equation</a:t>
            </a:r>
          </a:p>
          <a:p>
            <a:pPr lvl="1"/>
            <a:r>
              <a:rPr lang="en-US" altLang="zh-CN" dirty="0"/>
              <a:t>Return five if two is not zero, otherwise return nine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Hint: read the code in </a:t>
            </a:r>
            <a:r>
              <a:rPr lang="en-US" altLang="zh-CN" dirty="0" err="1"/>
              <a:t>parser.mly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162</a:t>
            </a:fld>
            <a:endParaRPr lang="zh-CN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B7D6-2C3C-D643-966A-D26D0564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0F463-FC0E-4D40-9414-86973F16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4032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271" y="1336917"/>
            <a:ext cx="8579296" cy="518334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Please  get familiar with </a:t>
            </a:r>
            <a:r>
              <a:rPr kumimoji="1" lang="en-US" altLang="zh-CN" dirty="0" err="1"/>
              <a:t>OCaml</a:t>
            </a:r>
            <a:r>
              <a:rPr kumimoji="1" lang="en-US" altLang="zh-CN" dirty="0"/>
              <a:t> and its utilities </a:t>
            </a:r>
          </a:p>
          <a:p>
            <a:r>
              <a:rPr kumimoji="1" lang="en-US" altLang="zh-CN" dirty="0"/>
              <a:t>Please  download the implementation package of the TAPL, and digest the source codes in archives of </a:t>
            </a:r>
            <a:r>
              <a:rPr kumimoji="1" lang="en-US" altLang="zh-CN" i="1" dirty="0" err="1"/>
              <a:t>arith</a:t>
            </a:r>
            <a:r>
              <a:rPr kumimoji="1" lang="en-US" altLang="zh-CN" dirty="0"/>
              <a:t>,  </a:t>
            </a:r>
            <a:r>
              <a:rPr kumimoji="1" lang="en-US" altLang="zh-CN" i="1" dirty="0" err="1"/>
              <a:t>tyarith</a:t>
            </a:r>
            <a:r>
              <a:rPr kumimoji="1" lang="en-US" altLang="zh-CN" dirty="0"/>
              <a:t>, </a:t>
            </a:r>
            <a:r>
              <a:rPr kumimoji="1" lang="en-US" altLang="zh-CN" i="1" dirty="0" err="1"/>
              <a:t>untype</a:t>
            </a:r>
            <a:r>
              <a:rPr kumimoji="1" lang="en-US" altLang="zh-CN" dirty="0"/>
              <a:t>.  </a:t>
            </a:r>
          </a:p>
          <a:p>
            <a:r>
              <a:rPr kumimoji="1" lang="en-US" altLang="zh-CN" dirty="0"/>
              <a:t>Please give your implementation for Chap. 4</a:t>
            </a:r>
          </a:p>
          <a:p>
            <a:pPr lvl="1"/>
            <a:r>
              <a:rPr lang="en-US" altLang="zh-CN" dirty="0"/>
              <a:t>Submit your code as a compressed file with one of the above names</a:t>
            </a:r>
          </a:p>
          <a:p>
            <a:pPr lvl="1"/>
            <a:r>
              <a:rPr lang="en-US" altLang="zh-CN" dirty="0"/>
              <a:t>Your submission should contain file </a:t>
            </a:r>
            <a:r>
              <a:rPr lang="en-US" altLang="zh-CN" dirty="0" err="1"/>
              <a:t>test.f</a:t>
            </a:r>
            <a:r>
              <a:rPr lang="en-US" altLang="zh-CN" dirty="0"/>
              <a:t>  that contains exactly the expressions to be tested</a:t>
            </a:r>
          </a:p>
          <a:p>
            <a:pPr lvl="1"/>
            <a:r>
              <a:rPr lang="en-US" altLang="zh-CN" dirty="0"/>
              <a:t>TA will perform the following two commands to verify your submission:</a:t>
            </a:r>
          </a:p>
          <a:p>
            <a:pPr lvl="2"/>
            <a:r>
              <a:rPr lang="en-US" altLang="zh-CN" dirty="0"/>
              <a:t>make</a:t>
            </a:r>
          </a:p>
          <a:p>
            <a:pPr lvl="2"/>
            <a:r>
              <a:rPr lang="en-US" altLang="zh-CN" dirty="0"/>
              <a:t>./f </a:t>
            </a:r>
            <a:r>
              <a:rPr lang="en-US" altLang="zh-CN" dirty="0" err="1"/>
              <a:t>test.f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95490-8622-A940-87CF-D66A3C22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9F79C-76B5-384A-A6F8-51EEBD1E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49485-F816-ED4F-8444-B72E7DE7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52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Conditional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The result of the conditional expression </a:t>
            </a:r>
            <a:r>
              <a:rPr lang="en-US" altLang="zh-CN" sz="2400" b="1" dirty="0">
                <a:solidFill>
                  <a:srgbClr val="7030A0"/>
                </a:solidFill>
                <a:latin typeface="Calibri Light" panose="020F0302020204030204" pitchFamily="34" charset="0"/>
              </a:rPr>
              <a:t>if B then E1 else E2 </a:t>
            </a:r>
            <a:r>
              <a:rPr lang="en-US" altLang="zh-CN" sz="2400" dirty="0"/>
              <a:t>is either the result of </a:t>
            </a:r>
            <a:r>
              <a:rPr lang="en-US" altLang="zh-CN" sz="2400" b="1" dirty="0">
                <a:solidFill>
                  <a:srgbClr val="7030A0"/>
                </a:solidFill>
                <a:latin typeface="Calibri Light" panose="020F0302020204030204" pitchFamily="34" charset="0"/>
              </a:rPr>
              <a:t>E1</a:t>
            </a:r>
            <a:r>
              <a:rPr lang="en-US" altLang="zh-CN" sz="2400" dirty="0"/>
              <a:t> or that of </a:t>
            </a:r>
            <a:r>
              <a:rPr lang="en-US" altLang="zh-CN" sz="2400" b="1" dirty="0">
                <a:solidFill>
                  <a:srgbClr val="7030A0"/>
                </a:solidFill>
                <a:latin typeface="Calibri Light" panose="020F0302020204030204" pitchFamily="34" charset="0"/>
              </a:rPr>
              <a:t>E2</a:t>
            </a:r>
            <a:r>
              <a:rPr lang="en-US" altLang="zh-CN" sz="2400" dirty="0"/>
              <a:t>,  depending on whether the result of </a:t>
            </a:r>
            <a:r>
              <a:rPr lang="en-US" altLang="zh-CN" sz="2400" b="1" dirty="0">
                <a:solidFill>
                  <a:srgbClr val="7030A0"/>
                </a:solidFill>
                <a:latin typeface="Calibri Light" panose="020F0302020204030204" pitchFamily="34" charset="0"/>
              </a:rPr>
              <a:t>B</a:t>
            </a:r>
            <a:r>
              <a:rPr lang="en-US" altLang="zh-CN" sz="2400" dirty="0">
                <a:solidFill>
                  <a:srgbClr val="7030A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2400" dirty="0"/>
              <a:t>is </a:t>
            </a:r>
            <a:r>
              <a:rPr lang="en-US" altLang="zh-CN" sz="2400" i="1" dirty="0">
                <a:solidFill>
                  <a:srgbClr val="0000FF"/>
                </a:solidFill>
              </a:rPr>
              <a:t>true</a:t>
            </a:r>
            <a:r>
              <a:rPr lang="en-US" altLang="zh-CN" sz="2400" dirty="0"/>
              <a:t> or </a:t>
            </a:r>
            <a:r>
              <a:rPr lang="en-US" altLang="zh-CN" sz="2400" i="1" dirty="0">
                <a:solidFill>
                  <a:srgbClr val="C00000"/>
                </a:solidFill>
              </a:rPr>
              <a:t>false</a:t>
            </a:r>
            <a:r>
              <a:rPr lang="en-US" altLang="zh-CN" sz="2400" dirty="0"/>
              <a:t>.</a:t>
            </a:r>
          </a:p>
          <a:p>
            <a:pPr marL="400050" lvl="1" indent="0">
              <a:buNone/>
            </a:pPr>
            <a:r>
              <a:rPr lang="en-US" altLang="zh-CN" sz="2400" dirty="0"/>
              <a:t># if 3 &lt; 4 then 7 else 100;;</a:t>
            </a:r>
          </a:p>
          <a:p>
            <a:pPr marL="400050" lvl="1" indent="0">
              <a:buNone/>
            </a:pPr>
            <a:r>
              <a:rPr lang="en-US" altLang="zh-CN" sz="2400" dirty="0"/>
              <a:t>-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7 </a:t>
            </a:r>
          </a:p>
          <a:p>
            <a:pPr marL="400050" lvl="1" indent="0">
              <a:buNone/>
            </a:pPr>
            <a:r>
              <a:rPr lang="en-US" altLang="zh-CN" sz="2400" dirty="0"/>
              <a:t># if 3 &lt; 4 then (3 + 3) else (10 * 10);;</a:t>
            </a:r>
          </a:p>
          <a:p>
            <a:pPr marL="400050" lvl="1" indent="0">
              <a:buNone/>
            </a:pPr>
            <a:r>
              <a:rPr lang="en-US" altLang="zh-CN" sz="2400" dirty="0"/>
              <a:t>-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6</a:t>
            </a:r>
          </a:p>
          <a:p>
            <a:pPr marL="400050" lvl="1" indent="0">
              <a:buNone/>
            </a:pPr>
            <a:r>
              <a:rPr lang="en-US" altLang="zh-CN" sz="2400" dirty="0"/>
              <a:t># if false then (3 + 3) else (10 * 10);;</a:t>
            </a:r>
          </a:p>
          <a:p>
            <a:pPr marL="400050" lvl="1" indent="0">
              <a:buNone/>
            </a:pPr>
            <a:r>
              <a:rPr lang="en-US" altLang="zh-CN" sz="2400" dirty="0"/>
              <a:t>-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100</a:t>
            </a:r>
          </a:p>
          <a:p>
            <a:pPr marL="400050" lvl="1" indent="0">
              <a:buNone/>
            </a:pPr>
            <a:r>
              <a:rPr lang="en-US" altLang="zh-CN" sz="2400" dirty="0"/>
              <a:t># if false then false else true;;</a:t>
            </a:r>
          </a:p>
          <a:p>
            <a:pPr marL="400050" lvl="1" indent="0">
              <a:buNone/>
            </a:pPr>
            <a:r>
              <a:rPr lang="en-US" altLang="zh-CN" sz="2400" dirty="0"/>
              <a:t>- : </a:t>
            </a:r>
            <a:r>
              <a:rPr lang="en-US" altLang="zh-CN" sz="2400" dirty="0" err="1"/>
              <a:t>bool</a:t>
            </a:r>
            <a:r>
              <a:rPr lang="en-US" altLang="zh-CN" sz="2400" dirty="0"/>
              <a:t> = true</a:t>
            </a:r>
            <a:endParaRPr lang="zh-CN" alt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2C0C-F11E-054B-B3CB-0D6132C9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C4122-ECE7-864E-A7D7-731D7E63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7A573-C535-3840-AAAD-210CE1DC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4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Giving things names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445183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The </a:t>
            </a:r>
            <a:r>
              <a:rPr lang="en-US" altLang="zh-CN" sz="2800" b="1" dirty="0">
                <a:solidFill>
                  <a:srgbClr val="7030A0"/>
                </a:solidFill>
              </a:rPr>
              <a:t>let construct </a:t>
            </a:r>
            <a:r>
              <a:rPr lang="en-US" altLang="zh-CN" sz="2800" dirty="0"/>
              <a:t>gives a </a:t>
            </a:r>
            <a:r>
              <a:rPr lang="en-US" altLang="zh-CN" sz="2800" i="1" dirty="0">
                <a:solidFill>
                  <a:srgbClr val="C00000"/>
                </a:solidFill>
              </a:rPr>
              <a:t>name </a:t>
            </a:r>
            <a:r>
              <a:rPr lang="en-US" altLang="zh-CN" sz="2800" dirty="0"/>
              <a:t>to the result (</a:t>
            </a:r>
            <a:r>
              <a:rPr lang="en-US" altLang="zh-CN" sz="2800" i="1" dirty="0">
                <a:solidFill>
                  <a:srgbClr val="0000FF"/>
                </a:solidFill>
              </a:rPr>
              <a:t>value</a:t>
            </a:r>
            <a:r>
              <a:rPr lang="en-US" altLang="zh-CN" sz="2800" dirty="0"/>
              <a:t>) of an expression so that it can be used later.</a:t>
            </a:r>
          </a:p>
          <a:p>
            <a:pPr marL="0" indent="0">
              <a:buNone/>
            </a:pPr>
            <a:r>
              <a:rPr lang="en-US" altLang="zh-CN" sz="2800" dirty="0"/>
              <a:t>    		let </a:t>
            </a:r>
            <a:r>
              <a:rPr lang="en-US" altLang="zh-CN" sz="2800" dirty="0">
                <a:solidFill>
                  <a:srgbClr val="C00000"/>
                </a:solidFill>
                <a:latin typeface="Calibri Light" panose="020F0302020204030204" pitchFamily="34" charset="0"/>
              </a:rPr>
              <a:t>name</a:t>
            </a:r>
            <a:r>
              <a:rPr lang="en-US" altLang="zh-CN" sz="2800" dirty="0">
                <a:latin typeface="Calibri Light" panose="020F0302020204030204" pitchFamily="34" charset="0"/>
              </a:rPr>
              <a:t> =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expr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2996952"/>
            <a:ext cx="828092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2996952"/>
            <a:ext cx="828092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# let </a:t>
            </a:r>
            <a:r>
              <a:rPr lang="en-US" altLang="zh-CN" sz="2400" dirty="0" err="1"/>
              <a:t>inchesPerMile</a:t>
            </a:r>
            <a:r>
              <a:rPr lang="en-US" altLang="zh-CN" sz="2400" dirty="0"/>
              <a:t> = 12*3*1760;;</a:t>
            </a:r>
          </a:p>
          <a:p>
            <a:r>
              <a:rPr lang="en-US" altLang="zh-CN" sz="2400" dirty="0" err="1"/>
              <a:t>val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inchesPerMile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63360</a:t>
            </a:r>
          </a:p>
          <a:p>
            <a:endParaRPr lang="en-US" altLang="zh-CN" dirty="0"/>
          </a:p>
          <a:p>
            <a:r>
              <a:rPr lang="en-US" altLang="zh-CN" sz="2400" dirty="0"/>
              <a:t># let x = 1000000 / </a:t>
            </a:r>
            <a:r>
              <a:rPr lang="en-US" altLang="zh-CN" sz="2400" dirty="0" err="1"/>
              <a:t>inchesPerMile</a:t>
            </a:r>
            <a:r>
              <a:rPr lang="en-US" altLang="zh-CN" sz="2400" dirty="0"/>
              <a:t>;;</a:t>
            </a:r>
          </a:p>
          <a:p>
            <a:r>
              <a:rPr lang="en-US" altLang="zh-CN" sz="2400" dirty="0" err="1"/>
              <a:t>val</a:t>
            </a:r>
            <a:r>
              <a:rPr lang="en-US" altLang="zh-CN" sz="2400" dirty="0"/>
              <a:t> x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15</a:t>
            </a:r>
            <a:endParaRPr lang="zh-CN" altLang="en-US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51520" y="5085184"/>
            <a:ext cx="8424936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800" i="1" dirty="0">
                <a:solidFill>
                  <a:srgbClr val="7030A0"/>
                </a:solidFill>
              </a:rPr>
              <a:t>Variables</a:t>
            </a:r>
            <a:r>
              <a:rPr lang="en-US" altLang="zh-CN" sz="2800" dirty="0"/>
              <a:t> are </a:t>
            </a:r>
            <a:r>
              <a:rPr lang="en-US" altLang="zh-CN" sz="2800" i="1" dirty="0">
                <a:solidFill>
                  <a:srgbClr val="C00000"/>
                </a:solidFill>
              </a:rPr>
              <a:t>names </a:t>
            </a:r>
            <a:r>
              <a:rPr lang="en-US" altLang="zh-CN" sz="2800" dirty="0"/>
              <a:t>for </a:t>
            </a:r>
            <a:r>
              <a:rPr lang="en-US" altLang="zh-CN" sz="2800" i="1" dirty="0">
                <a:solidFill>
                  <a:srgbClr val="0000FF"/>
                </a:solidFill>
              </a:rPr>
              <a:t>values.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Names </a:t>
            </a:r>
            <a:r>
              <a:rPr lang="en-US" altLang="zh-CN" sz="2800" dirty="0"/>
              <a:t>may contain </a:t>
            </a:r>
            <a:r>
              <a:rPr lang="en-US" altLang="zh-CN" sz="2800" i="1" dirty="0">
                <a:solidFill>
                  <a:srgbClr val="0000FF"/>
                </a:solidFill>
              </a:rPr>
              <a:t>letters</a:t>
            </a:r>
            <a:r>
              <a:rPr lang="en-US" altLang="zh-CN" sz="2800" i="1" dirty="0"/>
              <a:t> </a:t>
            </a:r>
            <a:r>
              <a:rPr lang="en-US" altLang="zh-CN" sz="2800" dirty="0"/>
              <a:t>(upper &amp; lower case),</a:t>
            </a:r>
            <a:r>
              <a:rPr lang="en-US" altLang="zh-CN" sz="2800" i="1" dirty="0">
                <a:solidFill>
                  <a:srgbClr val="0000FF"/>
                </a:solidFill>
              </a:rPr>
              <a:t> digits, _, </a:t>
            </a:r>
            <a:r>
              <a:rPr lang="en-US" altLang="zh-CN" sz="2800" dirty="0"/>
              <a:t>and the </a:t>
            </a:r>
            <a:r>
              <a:rPr lang="en-US" altLang="zh-CN" sz="2800" i="1" dirty="0">
                <a:solidFill>
                  <a:srgbClr val="0000FF"/>
                </a:solidFill>
              </a:rPr>
              <a:t>’,  </a:t>
            </a:r>
            <a:r>
              <a:rPr lang="en-US" altLang="zh-CN" sz="2800" dirty="0"/>
              <a:t>and </a:t>
            </a:r>
            <a:r>
              <a:rPr lang="en-US" altLang="zh-CN" sz="2800" dirty="0">
                <a:solidFill>
                  <a:srgbClr val="C00000"/>
                </a:solidFill>
              </a:rPr>
              <a:t>must</a:t>
            </a:r>
            <a:r>
              <a:rPr lang="en-US" altLang="zh-CN" sz="2800" dirty="0"/>
              <a:t> begin with a lowercase letter or underscore.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87102-8553-6242-A63A-841DF534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472EE-6A50-894F-A3BB-01F3B424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D4D72-A281-B749-9893-CDF8DD23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9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Giving things names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281" y="1124744"/>
            <a:ext cx="8445183" cy="194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Definition using </a:t>
            </a:r>
            <a:r>
              <a:rPr lang="en-US" altLang="zh-CN" sz="2800" b="1" dirty="0">
                <a:solidFill>
                  <a:srgbClr val="7030A0"/>
                </a:solidFill>
              </a:rPr>
              <a:t>let </a:t>
            </a:r>
            <a:r>
              <a:rPr lang="en-US" altLang="zh-CN" sz="2800" dirty="0"/>
              <a:t>can be nested using the </a:t>
            </a:r>
            <a:r>
              <a:rPr lang="en-US" altLang="zh-CN" sz="2800" b="1" dirty="0">
                <a:solidFill>
                  <a:srgbClr val="7030A0"/>
                </a:solidFill>
              </a:rPr>
              <a:t>in</a:t>
            </a:r>
            <a:r>
              <a:rPr lang="en-US" altLang="zh-CN" sz="2800" dirty="0"/>
              <a:t> form.</a:t>
            </a:r>
          </a:p>
          <a:p>
            <a:pPr marL="0" indent="0">
              <a:buNone/>
            </a:pPr>
            <a:r>
              <a:rPr lang="en-US" altLang="zh-CN" sz="2800" dirty="0"/>
              <a:t>    		let </a:t>
            </a:r>
            <a:r>
              <a:rPr lang="en-US" altLang="zh-CN" sz="2800" dirty="0">
                <a:latin typeface="Calibri Light" panose="020F0302020204030204" pitchFamily="34" charset="0"/>
              </a:rPr>
              <a:t>name = expr1 </a:t>
            </a:r>
            <a:r>
              <a:rPr lang="en-US" altLang="zh-CN" sz="2800" dirty="0"/>
              <a:t>in </a:t>
            </a:r>
            <a:r>
              <a:rPr lang="en-US" altLang="zh-CN" sz="2800" dirty="0">
                <a:latin typeface="Calibri Light" panose="020F0302020204030204" pitchFamily="34" charset="0"/>
              </a:rPr>
              <a:t>expr2</a:t>
            </a:r>
          </a:p>
          <a:p>
            <a:pPr marL="0" indent="0">
              <a:buNone/>
            </a:pPr>
            <a:r>
              <a:rPr lang="en-US" altLang="zh-CN" sz="2800" dirty="0">
                <a:latin typeface="Calibri Light" panose="020F0302020204030204" pitchFamily="34" charset="0"/>
              </a:rPr>
              <a:t>expr2</a:t>
            </a:r>
            <a:r>
              <a:rPr lang="en-US" altLang="zh-CN" sz="2800" dirty="0"/>
              <a:t> is called the </a:t>
            </a:r>
            <a:r>
              <a:rPr lang="en-US" altLang="zh-CN" sz="2800" i="1" dirty="0"/>
              <a:t>body</a:t>
            </a:r>
            <a:r>
              <a:rPr lang="en-US" altLang="zh-CN" sz="2800" dirty="0"/>
              <a:t> of </a:t>
            </a:r>
            <a:r>
              <a:rPr lang="en-US" altLang="zh-CN" sz="2800" b="1" dirty="0">
                <a:solidFill>
                  <a:srgbClr val="7030A0"/>
                </a:solidFill>
              </a:rPr>
              <a:t>let, </a:t>
            </a:r>
            <a:r>
              <a:rPr lang="en-US" altLang="zh-CN" sz="2800" dirty="0">
                <a:latin typeface="Calibri Light" panose="020F0302020204030204" pitchFamily="34" charset="0"/>
              </a:rPr>
              <a:t>name </a:t>
            </a:r>
            <a:r>
              <a:rPr lang="en-US" altLang="zh-CN" sz="2800" dirty="0"/>
              <a:t>is defined as the value of </a:t>
            </a:r>
            <a:r>
              <a:rPr lang="en-US" altLang="zh-CN" sz="2800" dirty="0">
                <a:latin typeface="Calibri Light" panose="020F0302020204030204" pitchFamily="34" charset="0"/>
              </a:rPr>
              <a:t>expr1 </a:t>
            </a:r>
            <a:r>
              <a:rPr lang="en-US" altLang="zh-CN" sz="2800" dirty="0"/>
              <a:t>within the body</a:t>
            </a:r>
          </a:p>
          <a:p>
            <a:pPr marL="0" indent="0">
              <a:buNone/>
            </a:pPr>
            <a:endParaRPr lang="en-US" altLang="zh-CN" sz="2800" i="1" dirty="0">
              <a:solidFill>
                <a:srgbClr val="C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708" y="3259132"/>
            <a:ext cx="8280920" cy="2082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3708" y="3259132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# let x = 1 in </a:t>
            </a:r>
          </a:p>
          <a:p>
            <a:r>
              <a:rPr lang="en-US" altLang="zh-CN" sz="2400" dirty="0"/>
              <a:t>    let x = 2 in </a:t>
            </a:r>
          </a:p>
          <a:p>
            <a:r>
              <a:rPr lang="en-US" altLang="zh-CN" sz="2400" dirty="0"/>
              <a:t>    let y = x + x  in </a:t>
            </a:r>
          </a:p>
          <a:p>
            <a:r>
              <a:rPr lang="en-US" altLang="zh-CN" sz="2400" dirty="0"/>
              <a:t>       x + y ;;</a:t>
            </a:r>
          </a:p>
        </p:txBody>
      </p:sp>
      <p:sp>
        <p:nvSpPr>
          <p:cNvPr id="7" name="矩形 6"/>
          <p:cNvSpPr/>
          <p:nvPr/>
        </p:nvSpPr>
        <p:spPr>
          <a:xfrm>
            <a:off x="467544" y="4797152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-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6612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scope of x?</a:t>
            </a:r>
            <a:endParaRPr lang="zh-CN" altLang="en-US" sz="24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934DF7-9A35-8F47-840F-0D47658F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01BDACE-0B43-D242-AB80-A7C8537A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0DD5E2-2389-ED45-BD0A-EBC99F26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3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Chapter </a:t>
            </a:r>
            <a:r>
              <a:rPr kumimoji="1" lang="en-US" altLang="zh-CN" dirty="0"/>
              <a:t>0+</a:t>
            </a:r>
            <a:r>
              <a:rPr kumimoji="1" lang="en-US" altLang="ja-JP" dirty="0"/>
              <a:t>:   </a:t>
            </a:r>
            <a:r>
              <a:rPr kumimoji="1" lang="en-US" altLang="zh-CN" dirty="0"/>
              <a:t>Implementation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7340" y="3573016"/>
            <a:ext cx="7304856" cy="242312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A quick tour of </a:t>
            </a:r>
            <a:r>
              <a:rPr kumimoji="1" lang="en-US" altLang="zh-CN" dirty="0" err="1">
                <a:solidFill>
                  <a:schemeClr val="bg2">
                    <a:lumMod val="25000"/>
                  </a:schemeClr>
                </a:solidFill>
              </a:rPr>
              <a:t>OCaml</a:t>
            </a:r>
            <a:endParaRPr kumimoji="1"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25000"/>
                  </a:schemeClr>
                </a:solidFill>
              </a:rPr>
              <a:t>Utilities in </a:t>
            </a:r>
            <a:r>
              <a:rPr lang="en-US" altLang="ja-JP" dirty="0" err="1">
                <a:solidFill>
                  <a:schemeClr val="bg2">
                    <a:lumMod val="25000"/>
                  </a:schemeClr>
                </a:solidFill>
              </a:rPr>
              <a:t>Ocaml</a:t>
            </a:r>
            <a:r>
              <a:rPr lang="en-US" altLang="ja-JP" dirty="0">
                <a:solidFill>
                  <a:schemeClr val="bg2">
                    <a:lumMod val="25000"/>
                  </a:schemeClr>
                </a:solidFill>
              </a:rPr>
              <a:t> system</a:t>
            </a:r>
          </a:p>
          <a:p>
            <a:r>
              <a:rPr kumimoji="1" lang="en-US" altLang="ja-JP" dirty="0">
                <a:solidFill>
                  <a:schemeClr val="bg2">
                    <a:lumMod val="25000"/>
                  </a:schemeClr>
                </a:solidFill>
              </a:rPr>
              <a:t>An Implementation for Arithmetic Expression </a:t>
            </a:r>
            <a:r>
              <a:rPr kumimoji="1"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5426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Giving things names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7376" y="4273597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-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1</a:t>
            </a:r>
          </a:p>
        </p:txBody>
      </p:sp>
      <p:sp>
        <p:nvSpPr>
          <p:cNvPr id="8" name="矩形 7"/>
          <p:cNvSpPr/>
          <p:nvPr/>
        </p:nvSpPr>
        <p:spPr>
          <a:xfrm>
            <a:off x="337376" y="1203489"/>
            <a:ext cx="8280920" cy="3531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7376" y="1203489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# let x = 1;;</a:t>
            </a:r>
          </a:p>
          <a:p>
            <a:r>
              <a:rPr lang="en-US" altLang="zh-CN" sz="2400" dirty="0" err="1"/>
              <a:t>val</a:t>
            </a:r>
            <a:r>
              <a:rPr lang="en-US" altLang="zh-CN" sz="2400" dirty="0"/>
              <a:t> x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=1</a:t>
            </a:r>
          </a:p>
          <a:p>
            <a:r>
              <a:rPr lang="en-US" altLang="zh-CN" sz="2400" dirty="0"/>
              <a:t># let  z  =</a:t>
            </a:r>
          </a:p>
          <a:p>
            <a:r>
              <a:rPr lang="en-US" altLang="zh-CN" sz="2400" dirty="0"/>
              <a:t>    let x = 2 in </a:t>
            </a:r>
          </a:p>
          <a:p>
            <a:r>
              <a:rPr lang="en-US" altLang="zh-CN" sz="2400" dirty="0"/>
              <a:t>    let x = x + x  in </a:t>
            </a:r>
          </a:p>
          <a:p>
            <a:r>
              <a:rPr lang="en-US" altLang="zh-CN" sz="2400" dirty="0"/>
              <a:t>       x + x ;;</a:t>
            </a:r>
          </a:p>
        </p:txBody>
      </p:sp>
      <p:sp>
        <p:nvSpPr>
          <p:cNvPr id="10" name="矩形 9"/>
          <p:cNvSpPr/>
          <p:nvPr/>
        </p:nvSpPr>
        <p:spPr>
          <a:xfrm>
            <a:off x="337376" y="3378602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val</a:t>
            </a:r>
            <a:r>
              <a:rPr lang="en-US" altLang="zh-CN" sz="2400" dirty="0"/>
              <a:t> z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8</a:t>
            </a:r>
          </a:p>
        </p:txBody>
      </p:sp>
      <p:sp>
        <p:nvSpPr>
          <p:cNvPr id="11" name="矩形 10"/>
          <p:cNvSpPr/>
          <p:nvPr/>
        </p:nvSpPr>
        <p:spPr>
          <a:xfrm>
            <a:off x="337376" y="3811445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# x;;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337376" y="4868472"/>
            <a:ext cx="8445183" cy="1713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Binding is </a:t>
            </a:r>
            <a:r>
              <a:rPr lang="en-US" altLang="zh-CN" sz="2400" i="1" dirty="0">
                <a:solidFill>
                  <a:srgbClr val="C00000"/>
                </a:solidFill>
              </a:rPr>
              <a:t>static</a:t>
            </a:r>
            <a:r>
              <a:rPr lang="en-US" altLang="zh-CN" sz="2400" dirty="0"/>
              <a:t>:  if there is </a:t>
            </a:r>
            <a:r>
              <a:rPr lang="en-US" altLang="zh-CN" sz="2400" i="1" dirty="0"/>
              <a:t>more than </a:t>
            </a:r>
            <a:r>
              <a:rPr lang="en-US" altLang="zh-CN" sz="2400" dirty="0">
                <a:solidFill>
                  <a:srgbClr val="0000FF"/>
                </a:solidFill>
              </a:rPr>
              <a:t>one</a:t>
            </a:r>
            <a:r>
              <a:rPr lang="en-US" altLang="zh-CN" sz="2400" dirty="0"/>
              <a:t> definition for a variable, the value of the variable is defined by the </a:t>
            </a:r>
            <a:r>
              <a:rPr lang="en-US" altLang="zh-CN" sz="2400" dirty="0">
                <a:solidFill>
                  <a:srgbClr val="0000FF"/>
                </a:solidFill>
              </a:rPr>
              <a:t>most recent </a:t>
            </a:r>
            <a:r>
              <a:rPr lang="en-US" altLang="zh-CN" sz="2400" b="1" dirty="0">
                <a:solidFill>
                  <a:srgbClr val="7030A0"/>
                </a:solidFill>
              </a:rPr>
              <a:t>let </a:t>
            </a:r>
            <a:r>
              <a:rPr lang="en-US" altLang="zh-CN" sz="2400" dirty="0"/>
              <a:t>definition for it. </a:t>
            </a:r>
          </a:p>
          <a:p>
            <a:pPr marL="0" indent="0">
              <a:buNone/>
            </a:pPr>
            <a:r>
              <a:rPr lang="en-US" altLang="zh-CN" sz="2400" dirty="0"/>
              <a:t>The variable is bound only in the </a:t>
            </a:r>
            <a:r>
              <a:rPr lang="en-US" altLang="zh-CN" sz="2400" i="1" dirty="0"/>
              <a:t>body</a:t>
            </a:r>
            <a:r>
              <a:rPr lang="en-US" altLang="zh-CN" sz="2400" dirty="0"/>
              <a:t> of </a:t>
            </a:r>
            <a:r>
              <a:rPr lang="en-US" altLang="zh-CN" sz="2400" b="1" dirty="0">
                <a:solidFill>
                  <a:srgbClr val="7030A0"/>
                </a:solidFill>
              </a:rPr>
              <a:t>let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endParaRPr lang="en-US" altLang="zh-CN" sz="2800" i="1" dirty="0">
              <a:solidFill>
                <a:srgbClr val="C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C2D7D-CD00-1549-8FE6-B4758D62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D0A9D-8F50-4641-B16B-5070168E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5FB10-EEFA-7144-BC9D-8269B213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1"/>
            <a:ext cx="7920880" cy="16561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600" dirty="0"/>
              <a:t># let cube (x: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) = x*x*x;;</a:t>
            </a:r>
          </a:p>
          <a:p>
            <a:pPr marL="0" indent="0">
              <a:buNone/>
            </a:pPr>
            <a:r>
              <a:rPr lang="en-US" altLang="zh-CN" sz="2600" dirty="0" err="1"/>
              <a:t>val</a:t>
            </a:r>
            <a:r>
              <a:rPr lang="en-US" altLang="zh-CN" sz="2600" dirty="0"/>
              <a:t> cube :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-&gt;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= &lt;fun&gt;</a:t>
            </a:r>
          </a:p>
          <a:p>
            <a:pPr marL="0" indent="0">
              <a:buNone/>
            </a:pPr>
            <a:r>
              <a:rPr lang="en-US" altLang="zh-CN" sz="2600" dirty="0"/>
              <a:t># cube 9;;</a:t>
            </a:r>
          </a:p>
          <a:p>
            <a:pPr marL="0" indent="0">
              <a:buNone/>
            </a:pPr>
            <a:r>
              <a:rPr lang="en-US" altLang="zh-CN" sz="2600" dirty="0"/>
              <a:t>- :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= 729</a:t>
            </a:r>
          </a:p>
          <a:p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1520" y="3053263"/>
            <a:ext cx="8579296" cy="361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We call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en-US" altLang="zh-CN" dirty="0"/>
              <a:t> the </a:t>
            </a:r>
            <a:r>
              <a:rPr lang="en-US" altLang="zh-CN" i="1" dirty="0">
                <a:solidFill>
                  <a:srgbClr val="0000FF"/>
                </a:solidFill>
              </a:rPr>
              <a:t>parameter</a:t>
            </a:r>
            <a:r>
              <a:rPr lang="en-US" altLang="zh-CN" dirty="0"/>
              <a:t> of the function </a:t>
            </a:r>
            <a:r>
              <a:rPr lang="en-US" altLang="zh-CN" i="1" dirty="0">
                <a:solidFill>
                  <a:srgbClr val="0000FF"/>
                </a:solidFill>
              </a:rPr>
              <a:t>cube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the expression </a:t>
            </a:r>
            <a:r>
              <a:rPr lang="en-US" altLang="zh-CN" dirty="0">
                <a:solidFill>
                  <a:srgbClr val="0000FF"/>
                </a:solidFill>
              </a:rPr>
              <a:t>x*x*x</a:t>
            </a:r>
            <a:r>
              <a:rPr lang="en-US" altLang="zh-CN" dirty="0"/>
              <a:t> is its </a:t>
            </a:r>
            <a:r>
              <a:rPr lang="en-US" altLang="zh-CN" i="1" dirty="0">
                <a:solidFill>
                  <a:srgbClr val="0000FF"/>
                </a:solidFill>
              </a:rPr>
              <a:t>body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/>
              <a:t>The expression cube 9 is an </a:t>
            </a:r>
            <a:r>
              <a:rPr lang="en-US" altLang="zh-CN" sz="2800" i="1" dirty="0">
                <a:solidFill>
                  <a:srgbClr val="0000FF"/>
                </a:solidFill>
              </a:rPr>
              <a:t>application</a:t>
            </a:r>
            <a:r>
              <a:rPr lang="en-US" altLang="zh-CN" sz="2800" dirty="0"/>
              <a:t> of </a:t>
            </a:r>
            <a:r>
              <a:rPr lang="en-US" altLang="zh-CN" sz="2800" i="1" dirty="0">
                <a:solidFill>
                  <a:srgbClr val="0000FF"/>
                </a:solidFill>
              </a:rPr>
              <a:t>cube</a:t>
            </a:r>
            <a:r>
              <a:rPr lang="en-US" altLang="zh-CN" sz="2800" dirty="0"/>
              <a:t> to the argument </a:t>
            </a:r>
            <a:r>
              <a:rPr lang="en-US" altLang="zh-CN" sz="2800" i="1" dirty="0">
                <a:solidFill>
                  <a:srgbClr val="0000FF"/>
                </a:solidFill>
              </a:rPr>
              <a:t>9</a:t>
            </a:r>
            <a:r>
              <a:rPr lang="en-US" altLang="zh-CN" sz="2800" dirty="0"/>
              <a:t>.  ( How about C/C++?)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196751"/>
            <a:ext cx="8272758" cy="1656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E72702-CF3B-E144-B3E4-6B961F71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52F139-F028-A646-B8F1-D3BB685B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914248-2992-2D4E-B029-C2219BBC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5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1"/>
            <a:ext cx="7920880" cy="16561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600" dirty="0"/>
              <a:t># let cube (x: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) = x*x*x;;</a:t>
            </a:r>
          </a:p>
          <a:p>
            <a:pPr marL="0" indent="0">
              <a:buNone/>
            </a:pPr>
            <a:r>
              <a:rPr lang="en-US" altLang="zh-CN" sz="2600" dirty="0" err="1"/>
              <a:t>val</a:t>
            </a:r>
            <a:r>
              <a:rPr lang="en-US" altLang="zh-CN" sz="2600" dirty="0"/>
              <a:t> cube :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-&gt;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= &lt;fun&gt;</a:t>
            </a:r>
          </a:p>
          <a:p>
            <a:pPr marL="0" indent="0">
              <a:buNone/>
            </a:pPr>
            <a:r>
              <a:rPr lang="en-US" altLang="zh-CN" sz="2600" dirty="0"/>
              <a:t># cube 9;;</a:t>
            </a:r>
          </a:p>
          <a:p>
            <a:pPr marL="0" indent="0">
              <a:buNone/>
            </a:pPr>
            <a:r>
              <a:rPr lang="en-US" altLang="zh-CN" sz="2600" dirty="0"/>
              <a:t>- :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= 729</a:t>
            </a:r>
          </a:p>
          <a:p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1520" y="3053263"/>
            <a:ext cx="8579296" cy="361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Here,  </a:t>
            </a:r>
            <a:r>
              <a:rPr lang="en-US" altLang="zh-CN" sz="2800" b="1" dirty="0" err="1">
                <a:solidFill>
                  <a:srgbClr val="7030A0"/>
                </a:solidFill>
              </a:rPr>
              <a:t>int</a:t>
            </a:r>
            <a:r>
              <a:rPr lang="en-US" altLang="zh-CN" sz="2800" b="1" dirty="0">
                <a:solidFill>
                  <a:srgbClr val="7030A0"/>
                </a:solidFill>
              </a:rPr>
              <a:t>-&gt;</a:t>
            </a:r>
            <a:r>
              <a:rPr lang="en-US" altLang="zh-CN" sz="2800" b="1" dirty="0" err="1">
                <a:solidFill>
                  <a:srgbClr val="7030A0"/>
                </a:solidFill>
              </a:rPr>
              <a:t>int</a:t>
            </a:r>
            <a:r>
              <a:rPr lang="en-US" altLang="zh-CN" sz="2800" b="1" dirty="0">
                <a:solidFill>
                  <a:srgbClr val="7030A0"/>
                </a:solidFill>
              </a:rPr>
              <a:t>  </a:t>
            </a:r>
            <a:r>
              <a:rPr lang="en-US" altLang="zh-CN" sz="2800" dirty="0"/>
              <a:t>(pronounced “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arrow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”) indicates that </a:t>
            </a:r>
            <a:r>
              <a:rPr lang="en-US" altLang="zh-CN" sz="2800" i="1" dirty="0">
                <a:solidFill>
                  <a:srgbClr val="0000FF"/>
                </a:solidFill>
              </a:rPr>
              <a:t>cube</a:t>
            </a:r>
            <a:r>
              <a:rPr lang="en-US" altLang="zh-CN" sz="2800" dirty="0"/>
              <a:t> is a </a:t>
            </a:r>
            <a:r>
              <a:rPr lang="en-US" altLang="zh-CN" sz="2800" dirty="0">
                <a:solidFill>
                  <a:srgbClr val="7030A0"/>
                </a:solidFill>
              </a:rPr>
              <a:t>function</a:t>
            </a:r>
            <a:r>
              <a:rPr lang="en-US" altLang="zh-CN" sz="2800" dirty="0"/>
              <a:t> that should be applied to an </a:t>
            </a:r>
            <a:r>
              <a:rPr lang="en-US" altLang="zh-CN" sz="2800" b="1" i="1" dirty="0">
                <a:solidFill>
                  <a:srgbClr val="7030A0"/>
                </a:solidFill>
              </a:rPr>
              <a:t>integer argument </a:t>
            </a:r>
            <a:r>
              <a:rPr lang="en-US" altLang="zh-CN" sz="2800" dirty="0"/>
              <a:t>and that </a:t>
            </a:r>
            <a:r>
              <a:rPr lang="en-US" altLang="zh-CN" sz="2800" b="1" i="1" dirty="0">
                <a:solidFill>
                  <a:srgbClr val="7030A0"/>
                </a:solidFill>
              </a:rPr>
              <a:t>returns an integer</a:t>
            </a:r>
            <a:r>
              <a:rPr lang="en-US" altLang="zh-CN" sz="2800" dirty="0"/>
              <a:t>. 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Note that </a:t>
            </a:r>
            <a:r>
              <a:rPr lang="en-US" altLang="zh-CN" sz="2800" dirty="0" err="1"/>
              <a:t>OCaml</a:t>
            </a:r>
            <a:r>
              <a:rPr lang="en-US" altLang="zh-CN" sz="2800" dirty="0"/>
              <a:t> responds to a function declaration by printing just  &lt;fun&gt; as the function’s </a:t>
            </a:r>
            <a:r>
              <a:rPr lang="en-US" altLang="zh-CN" sz="2800" i="1" dirty="0">
                <a:solidFill>
                  <a:srgbClr val="7030A0"/>
                </a:solidFill>
              </a:rPr>
              <a:t>value</a:t>
            </a:r>
            <a:r>
              <a:rPr lang="en-US" altLang="zh-CN" sz="2800" dirty="0"/>
              <a:t>. </a:t>
            </a:r>
          </a:p>
          <a:p>
            <a:pPr marL="0" indent="0">
              <a:buNone/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0000FF"/>
                </a:solidFill>
              </a:rPr>
              <a:t>precedence</a:t>
            </a:r>
            <a:r>
              <a:rPr lang="en-US" altLang="zh-CN" sz="2800" dirty="0"/>
              <a:t> of function application is </a:t>
            </a:r>
            <a:r>
              <a:rPr lang="en-US" altLang="zh-CN" sz="2800" b="1" i="1" dirty="0">
                <a:solidFill>
                  <a:srgbClr val="0000FF"/>
                </a:solidFill>
              </a:rPr>
              <a:t>higher</a:t>
            </a:r>
            <a:r>
              <a:rPr lang="en-US" altLang="zh-CN" sz="2800" b="1" dirty="0"/>
              <a:t> </a:t>
            </a:r>
            <a:r>
              <a:rPr lang="en-US" altLang="zh-CN" sz="2800" dirty="0"/>
              <a:t>than most operators.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51520" y="1196751"/>
            <a:ext cx="8272758" cy="1656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5503292-FC45-9243-B3E7-05DCEF32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87F2A4-1BCF-524B-92A0-E88FD1B6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CF1A04-D4C1-554D-8CCC-9A46BF86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06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352" y="1083797"/>
            <a:ext cx="8579296" cy="50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A function with </a:t>
            </a:r>
            <a:r>
              <a:rPr lang="en-US" altLang="zh-CN" sz="2800" i="1" dirty="0"/>
              <a:t>two parameters</a:t>
            </a:r>
            <a:r>
              <a:rPr lang="en-US" altLang="zh-CN" sz="2800" dirty="0"/>
              <a:t>: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536" y="3429000"/>
            <a:ext cx="8344544" cy="3183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400" dirty="0"/>
              <a:t>The type printed for </a:t>
            </a:r>
            <a:r>
              <a:rPr lang="en-US" altLang="zh-CN" sz="2400" dirty="0" err="1">
                <a:solidFill>
                  <a:srgbClr val="0000FF"/>
                </a:solidFill>
              </a:rPr>
              <a:t>sumsq</a:t>
            </a:r>
            <a:r>
              <a:rPr lang="en-US" altLang="zh-CN" sz="2400" dirty="0">
                <a:latin typeface="Century" panose="02040604050505020304" pitchFamily="18" charset="0"/>
              </a:rPr>
              <a:t> </a:t>
            </a:r>
            <a:r>
              <a:rPr lang="en-US" altLang="zh-CN" sz="2400" dirty="0"/>
              <a:t>is</a:t>
            </a:r>
            <a:r>
              <a:rPr lang="en-US" altLang="zh-CN" sz="2400" dirty="0">
                <a:latin typeface="Century" panose="02040604050505020304" pitchFamily="18" charset="0"/>
              </a:rPr>
              <a:t> </a:t>
            </a:r>
            <a:r>
              <a:rPr lang="en-US" altLang="zh-CN" sz="2400" b="1" dirty="0" err="1">
                <a:solidFill>
                  <a:srgbClr val="7030A0"/>
                </a:solidFill>
                <a:latin typeface="Calibri Light" panose="020F0302020204030204" pitchFamily="34" charset="0"/>
              </a:rPr>
              <a:t>int</a:t>
            </a:r>
            <a:r>
              <a:rPr lang="en-US" altLang="zh-CN" sz="2400" b="1" dirty="0">
                <a:solidFill>
                  <a:srgbClr val="7030A0"/>
                </a:solidFill>
                <a:latin typeface="Calibri Light" panose="020F0302020204030204" pitchFamily="34" charset="0"/>
              </a:rPr>
              <a:t>-&gt;</a:t>
            </a:r>
            <a:r>
              <a:rPr lang="en-US" altLang="zh-CN" sz="2400" b="1" dirty="0" err="1">
                <a:solidFill>
                  <a:srgbClr val="7030A0"/>
                </a:solidFill>
                <a:latin typeface="Calibri Light" panose="020F0302020204030204" pitchFamily="34" charset="0"/>
              </a:rPr>
              <a:t>int</a:t>
            </a:r>
            <a:r>
              <a:rPr lang="en-US" altLang="zh-CN" sz="2400" b="1" dirty="0">
                <a:solidFill>
                  <a:srgbClr val="7030A0"/>
                </a:solidFill>
                <a:latin typeface="Calibri Light" panose="020F0302020204030204" pitchFamily="34" charset="0"/>
              </a:rPr>
              <a:t>-&gt;</a:t>
            </a:r>
            <a:r>
              <a:rPr lang="en-US" altLang="zh-CN" sz="2400" b="1" dirty="0" err="1">
                <a:solidFill>
                  <a:srgbClr val="7030A0"/>
                </a:solidFill>
                <a:latin typeface="Calibri Light" panose="020F0302020204030204" pitchFamily="34" charset="0"/>
              </a:rPr>
              <a:t>int</a:t>
            </a:r>
            <a:r>
              <a:rPr lang="en-US" altLang="zh-CN" sz="2400" dirty="0"/>
              <a:t>, indicating that it should be applied to </a:t>
            </a:r>
            <a:r>
              <a:rPr lang="en-US" altLang="zh-CN" sz="2400" b="1" i="1" dirty="0">
                <a:solidFill>
                  <a:srgbClr val="7030A0"/>
                </a:solidFill>
              </a:rPr>
              <a:t>two integer arguments </a:t>
            </a:r>
            <a:r>
              <a:rPr lang="en-US" altLang="zh-CN" sz="2400" dirty="0"/>
              <a:t>and yields </a:t>
            </a:r>
            <a:r>
              <a:rPr lang="en-US" altLang="zh-CN" sz="2400" b="1" i="1" dirty="0">
                <a:solidFill>
                  <a:srgbClr val="7030A0"/>
                </a:solidFill>
              </a:rPr>
              <a:t>an integer </a:t>
            </a:r>
            <a:r>
              <a:rPr lang="en-US" altLang="zh-CN" sz="2400" dirty="0"/>
              <a:t>as its </a:t>
            </a:r>
            <a:r>
              <a:rPr lang="en-US" altLang="zh-CN" sz="2400" b="1" i="1" dirty="0">
                <a:solidFill>
                  <a:srgbClr val="7030A0"/>
                </a:solidFill>
              </a:rPr>
              <a:t>result</a:t>
            </a:r>
            <a:r>
              <a:rPr lang="en-US" altLang="zh-CN" sz="2400" dirty="0"/>
              <a:t>.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Note that </a:t>
            </a:r>
            <a:r>
              <a:rPr lang="en-US" altLang="zh-CN" sz="2400" dirty="0"/>
              <a:t>the syntax for invoking function declarations in </a:t>
            </a:r>
            <a:r>
              <a:rPr lang="en-US" altLang="zh-CN" sz="2400" dirty="0" err="1"/>
              <a:t>OCaml</a:t>
            </a:r>
            <a:r>
              <a:rPr lang="en-US" altLang="zh-CN" sz="2400" dirty="0"/>
              <a:t>  is </a:t>
            </a:r>
            <a:r>
              <a:rPr lang="en-US" altLang="zh-CN" sz="2400" i="1" dirty="0">
                <a:solidFill>
                  <a:srgbClr val="C00000"/>
                </a:solidFill>
              </a:rPr>
              <a:t>slightly diﬀerent from </a:t>
            </a:r>
            <a:r>
              <a:rPr lang="en-US" altLang="zh-CN" sz="2400" dirty="0"/>
              <a:t>languages in the C/C++/Java family: </a:t>
            </a:r>
          </a:p>
          <a:p>
            <a:pPr marL="0" indent="0">
              <a:buNone/>
            </a:pPr>
            <a:r>
              <a:rPr lang="en-US" altLang="zh-CN" sz="2400" dirty="0"/>
              <a:t>use cube 3 and </a:t>
            </a:r>
            <a:r>
              <a:rPr lang="en-US" altLang="zh-CN" sz="2400" dirty="0" err="1">
                <a:solidFill>
                  <a:srgbClr val="0000FF"/>
                </a:solidFill>
              </a:rPr>
              <a:t>sumsq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3 4  rather than cube(3) and </a:t>
            </a:r>
            <a:r>
              <a:rPr lang="en-US" altLang="zh-CN" sz="2400" dirty="0" err="1"/>
              <a:t>sumsq</a:t>
            </a:r>
            <a:r>
              <a:rPr lang="en-US" altLang="zh-CN" sz="2400" dirty="0"/>
              <a:t>(3, 4), since </a:t>
            </a:r>
            <a:r>
              <a:rPr lang="en-US" altLang="zh-CN" sz="2400" i="1" dirty="0">
                <a:solidFill>
                  <a:srgbClr val="0000FF"/>
                </a:solidFill>
              </a:rPr>
              <a:t>multiple-parameter</a:t>
            </a:r>
            <a:r>
              <a:rPr lang="en-US" altLang="zh-CN" sz="2400" dirty="0"/>
              <a:t> functions are implemented as </a:t>
            </a:r>
            <a:r>
              <a:rPr lang="en-US" altLang="zh-CN" sz="2400" i="1" dirty="0">
                <a:solidFill>
                  <a:srgbClr val="0000FF"/>
                </a:solidFill>
              </a:rPr>
              <a:t>nested</a:t>
            </a:r>
            <a:r>
              <a:rPr lang="en-US" altLang="zh-CN" sz="2400" dirty="0"/>
              <a:t> functions (called </a:t>
            </a:r>
            <a:r>
              <a:rPr lang="en-US" altLang="zh-CN" sz="2400" i="1" dirty="0"/>
              <a:t>Currying</a:t>
            </a:r>
            <a:r>
              <a:rPr lang="en-US" altLang="zh-CN" sz="2400" dirty="0"/>
              <a:t>)</a:t>
            </a:r>
          </a:p>
          <a:p>
            <a:pPr marL="0" indent="0">
              <a:buFont typeface="Arial" pitchFamily="34" charset="0"/>
              <a:buNone/>
            </a:pP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10383" y="1582926"/>
            <a:ext cx="7920880" cy="1774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1628800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# let </a:t>
            </a:r>
            <a:r>
              <a:rPr lang="en-US" altLang="zh-CN" sz="2400" dirty="0" err="1"/>
              <a:t>sumsq</a:t>
            </a:r>
            <a:r>
              <a:rPr lang="en-US" altLang="zh-CN" sz="2400" dirty="0"/>
              <a:t> (x: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 (y: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 = x*x + y*y;;</a:t>
            </a:r>
          </a:p>
          <a:p>
            <a:r>
              <a:rPr lang="en-US" altLang="zh-CN" sz="2400" dirty="0" err="1"/>
              <a:t>val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sumsq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&lt;fun&gt;</a:t>
            </a:r>
          </a:p>
          <a:p>
            <a:endParaRPr lang="en-US" altLang="zh-CN" sz="1200" dirty="0"/>
          </a:p>
          <a:p>
            <a:r>
              <a:rPr lang="en-US" altLang="zh-CN" sz="2400" dirty="0"/>
              <a:t># </a:t>
            </a:r>
            <a:r>
              <a:rPr lang="en-US" altLang="zh-CN" sz="2400" dirty="0" err="1"/>
              <a:t>sumsq</a:t>
            </a:r>
            <a:r>
              <a:rPr lang="en-US" altLang="zh-CN" sz="2400" dirty="0"/>
              <a:t> 3 4;;</a:t>
            </a:r>
          </a:p>
          <a:p>
            <a:r>
              <a:rPr lang="en-US" altLang="zh-CN" sz="2400" dirty="0"/>
              <a:t>-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25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0920C-A9F7-9447-924F-1D1E9576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D9BD2-3C0C-9549-A880-2C867BB5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603B2-274F-A040-8F62-DFFD41F0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33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Recursive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424936" cy="40177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300" dirty="0"/>
              <a:t>We can translate </a:t>
            </a:r>
            <a:r>
              <a:rPr lang="en-US" altLang="zh-CN" sz="3300" i="1" dirty="0">
                <a:solidFill>
                  <a:srgbClr val="C00000"/>
                </a:solidFill>
              </a:rPr>
              <a:t>inductive deﬁnitions </a:t>
            </a:r>
            <a:r>
              <a:rPr lang="en-US" altLang="zh-CN" sz="3300" dirty="0"/>
              <a:t>directly into </a:t>
            </a:r>
            <a:r>
              <a:rPr lang="en-US" altLang="zh-CN" sz="3300" i="1" dirty="0">
                <a:solidFill>
                  <a:srgbClr val="0000FF"/>
                </a:solidFill>
              </a:rPr>
              <a:t>recursive function</a:t>
            </a:r>
            <a:r>
              <a:rPr lang="en-US" altLang="zh-CN" sz="3300" dirty="0">
                <a:solidFill>
                  <a:srgbClr val="0000FF"/>
                </a:solidFill>
              </a:rPr>
              <a:t>s</a:t>
            </a:r>
            <a:r>
              <a:rPr lang="en-US" altLang="zh-CN" sz="3300" dirty="0"/>
              <a:t>.</a:t>
            </a:r>
          </a:p>
          <a:p>
            <a:pPr marL="400050" lvl="1" indent="0">
              <a:buNone/>
            </a:pPr>
            <a:r>
              <a:rPr lang="en-US" altLang="zh-CN" dirty="0"/>
              <a:t># let </a:t>
            </a:r>
            <a:r>
              <a:rPr lang="en-US" altLang="zh-CN" b="1" dirty="0">
                <a:solidFill>
                  <a:srgbClr val="7030A0"/>
                </a:solidFill>
                <a:latin typeface="Calibri Light" panose="020F0302020204030204" pitchFamily="34" charset="0"/>
              </a:rPr>
              <a:t>rec</a:t>
            </a:r>
            <a:r>
              <a:rPr lang="en-US" altLang="zh-CN" dirty="0"/>
              <a:t> sum(</a:t>
            </a:r>
            <a:r>
              <a:rPr lang="en-US" altLang="zh-CN" dirty="0" err="1"/>
              <a:t>n:int</a:t>
            </a:r>
            <a:r>
              <a:rPr lang="en-US" altLang="zh-CN" dirty="0"/>
              <a:t>) = if n = 0 then 0 else n + sum(n-1);;</a:t>
            </a:r>
          </a:p>
          <a:p>
            <a:pPr marL="400050" lvl="1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sum : </a:t>
            </a:r>
            <a:r>
              <a:rPr lang="en-US" altLang="zh-CN" dirty="0" err="1"/>
              <a:t>int</a:t>
            </a:r>
            <a:r>
              <a:rPr lang="en-US" altLang="zh-CN" dirty="0"/>
              <a:t> -&gt; </a:t>
            </a:r>
            <a:r>
              <a:rPr lang="en-US" altLang="zh-CN" dirty="0" err="1"/>
              <a:t>int</a:t>
            </a:r>
            <a:r>
              <a:rPr lang="en-US" altLang="zh-CN" dirty="0"/>
              <a:t> = &lt;fun&gt;</a:t>
            </a:r>
          </a:p>
          <a:p>
            <a:pPr marL="400050" lvl="1" indent="0">
              <a:buNone/>
            </a:pPr>
            <a:r>
              <a:rPr lang="en-US" altLang="zh-CN" dirty="0"/>
              <a:t># sum 6;;</a:t>
            </a:r>
          </a:p>
          <a:p>
            <a:pPr marL="400050" lvl="1" indent="0">
              <a:buNone/>
            </a:pPr>
            <a:r>
              <a:rPr lang="en-US" altLang="zh-CN" dirty="0"/>
              <a:t>- : </a:t>
            </a:r>
            <a:r>
              <a:rPr lang="en-US" altLang="zh-CN" dirty="0" err="1"/>
              <a:t>int</a:t>
            </a:r>
            <a:r>
              <a:rPr lang="en-US" altLang="zh-CN" dirty="0"/>
              <a:t> = 21</a:t>
            </a:r>
          </a:p>
          <a:p>
            <a:pPr marL="400050" lvl="1" indent="0">
              <a:buNone/>
            </a:pP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dirty="0"/>
              <a:t># let </a:t>
            </a:r>
            <a:r>
              <a:rPr lang="en-US" altLang="zh-CN" dirty="0">
                <a:solidFill>
                  <a:srgbClr val="7030A0"/>
                </a:solidFill>
              </a:rPr>
              <a:t>rec</a:t>
            </a:r>
            <a:r>
              <a:rPr lang="en-US" altLang="zh-CN" dirty="0"/>
              <a:t> fact(</a:t>
            </a:r>
            <a:r>
              <a:rPr lang="en-US" altLang="zh-CN" dirty="0" err="1"/>
              <a:t>n:int</a:t>
            </a:r>
            <a:r>
              <a:rPr lang="en-US" altLang="zh-CN" dirty="0"/>
              <a:t>) = if n = 0 then 1 else n * fact(n-1);;</a:t>
            </a:r>
          </a:p>
          <a:p>
            <a:pPr marL="400050" lvl="1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fact : </a:t>
            </a:r>
            <a:r>
              <a:rPr lang="en-US" altLang="zh-CN" dirty="0" err="1"/>
              <a:t>int</a:t>
            </a:r>
            <a:r>
              <a:rPr lang="en-US" altLang="zh-CN" dirty="0"/>
              <a:t> -&gt; </a:t>
            </a:r>
            <a:r>
              <a:rPr lang="en-US" altLang="zh-CN" dirty="0" err="1"/>
              <a:t>int</a:t>
            </a:r>
            <a:r>
              <a:rPr lang="en-US" altLang="zh-CN" dirty="0"/>
              <a:t> = &lt;fun&gt;</a:t>
            </a:r>
          </a:p>
          <a:p>
            <a:pPr marL="400050" lvl="1" indent="0">
              <a:buNone/>
            </a:pPr>
            <a:r>
              <a:rPr lang="en-US" altLang="zh-CN" dirty="0"/>
              <a:t># fact 6;;</a:t>
            </a:r>
          </a:p>
          <a:p>
            <a:pPr marL="400050" lvl="1" indent="0">
              <a:buNone/>
            </a:pPr>
            <a:r>
              <a:rPr lang="en-US" altLang="zh-CN" dirty="0"/>
              <a:t>- : </a:t>
            </a:r>
            <a:r>
              <a:rPr lang="en-US" altLang="zh-CN" dirty="0" err="1"/>
              <a:t>int</a:t>
            </a:r>
            <a:r>
              <a:rPr lang="en-US" altLang="zh-CN" dirty="0"/>
              <a:t> = 720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214473"/>
            <a:ext cx="835292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The </a:t>
            </a:r>
            <a:r>
              <a:rPr lang="en-US" altLang="zh-CN" sz="2800" b="1" dirty="0">
                <a:solidFill>
                  <a:srgbClr val="7030A0"/>
                </a:solidFill>
                <a:latin typeface="Calibri Light" panose="020F0302020204030204" pitchFamily="34" charset="0"/>
              </a:rPr>
              <a:t>rec</a:t>
            </a:r>
            <a:r>
              <a:rPr lang="en-US" altLang="zh-CN" sz="2800" b="1" dirty="0"/>
              <a:t> </a:t>
            </a:r>
            <a:r>
              <a:rPr lang="en-US" altLang="zh-CN" sz="2800" dirty="0"/>
              <a:t>after the </a:t>
            </a:r>
            <a:r>
              <a:rPr lang="en-US" altLang="zh-CN" sz="2800" b="1" dirty="0">
                <a:solidFill>
                  <a:srgbClr val="7030A0"/>
                </a:solidFill>
                <a:latin typeface="Calibri Light" panose="020F0302020204030204" pitchFamily="34" charset="0"/>
              </a:rPr>
              <a:t>let</a:t>
            </a:r>
            <a:r>
              <a:rPr lang="en-US" altLang="zh-CN" sz="2800" dirty="0"/>
              <a:t>  tells </a:t>
            </a:r>
            <a:r>
              <a:rPr lang="en-US" altLang="zh-CN" sz="2800" dirty="0" err="1"/>
              <a:t>Ocaml</a:t>
            </a:r>
            <a:r>
              <a:rPr lang="en-US" altLang="zh-CN" sz="2800" dirty="0"/>
              <a:t> that this is a </a:t>
            </a:r>
            <a:r>
              <a:rPr lang="en-US" altLang="zh-CN" sz="2800" i="1" dirty="0">
                <a:solidFill>
                  <a:srgbClr val="C00000"/>
                </a:solidFill>
              </a:rPr>
              <a:t>recursive function</a:t>
            </a:r>
            <a:r>
              <a:rPr lang="en-US" altLang="zh-CN" sz="2800" dirty="0"/>
              <a:t>  — one that needs to </a:t>
            </a:r>
            <a:r>
              <a:rPr lang="en-US" altLang="zh-CN" sz="2800" i="1" dirty="0">
                <a:solidFill>
                  <a:srgbClr val="C00000"/>
                </a:solidFill>
              </a:rPr>
              <a:t>refer to itself </a:t>
            </a:r>
            <a:r>
              <a:rPr lang="en-US" altLang="zh-CN" sz="2800" dirty="0"/>
              <a:t>in its own body.</a:t>
            </a:r>
          </a:p>
          <a:p>
            <a:pPr>
              <a:lnSpc>
                <a:spcPct val="80000"/>
              </a:lnSpc>
            </a:pPr>
            <a:endParaRPr lang="en-US" altLang="zh-CN" sz="1400" dirty="0"/>
          </a:p>
          <a:p>
            <a:pPr>
              <a:lnSpc>
                <a:spcPct val="80000"/>
              </a:lnSpc>
            </a:pPr>
            <a:r>
              <a:rPr lang="en-US" altLang="zh-CN" sz="2800" dirty="0"/>
              <a:t>What will happen if dropping the </a:t>
            </a:r>
            <a:r>
              <a:rPr lang="en-US" altLang="zh-CN" sz="2800" dirty="0">
                <a:solidFill>
                  <a:srgbClr val="7030A0"/>
                </a:solidFill>
              </a:rPr>
              <a:t>rec </a:t>
            </a:r>
            <a:r>
              <a:rPr lang="en-US" altLang="zh-CN" sz="2800" dirty="0"/>
              <a:t>?</a:t>
            </a:r>
            <a:endParaRPr lang="zh-CN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7F7CE-BABA-5249-B88B-0BAFCDEC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26142-480C-F44B-9594-8B55B0F1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66EA3-CB88-6745-98E5-59FD7B5A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functions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47951" y="1250501"/>
            <a:ext cx="7920880" cy="1314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600" dirty="0"/>
              <a:t># let rec power k x = if k = 0 then 1.0 else  x *. (power (k-1) x) ;;</a:t>
            </a:r>
          </a:p>
          <a:p>
            <a:pPr marL="0" indent="0">
              <a:buNone/>
            </a:pPr>
            <a:r>
              <a:rPr lang="en-US" altLang="zh-CN" sz="2600" dirty="0" err="1"/>
              <a:t>val</a:t>
            </a:r>
            <a:r>
              <a:rPr lang="en-US" altLang="zh-CN" sz="2600" dirty="0"/>
              <a:t> power :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-&gt; float -&gt; float = &lt;fun&gt;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600" dirty="0"/>
              <a:t># power 5 2.0; ;</a:t>
            </a:r>
          </a:p>
        </p:txBody>
      </p:sp>
      <p:sp>
        <p:nvSpPr>
          <p:cNvPr id="5" name="矩形 4"/>
          <p:cNvSpPr/>
          <p:nvPr/>
        </p:nvSpPr>
        <p:spPr>
          <a:xfrm>
            <a:off x="247952" y="1250501"/>
            <a:ext cx="8276326" cy="1746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47951" y="2508246"/>
            <a:ext cx="7920880" cy="488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600" dirty="0"/>
              <a:t> </a:t>
            </a:r>
            <a:r>
              <a:rPr lang="en-US" altLang="zh-CN" sz="2400" dirty="0"/>
              <a:t>-: float = 32</a:t>
            </a:r>
          </a:p>
          <a:p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47951" y="3356992"/>
            <a:ext cx="8140473" cy="2232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600" dirty="0"/>
              <a:t># let </a:t>
            </a:r>
            <a:r>
              <a:rPr lang="en-US" altLang="zh-CN" sz="2600" dirty="0" err="1"/>
              <a:t>b_power</a:t>
            </a:r>
            <a:r>
              <a:rPr lang="en-US" altLang="zh-CN" sz="2600" dirty="0"/>
              <a:t> k x = (</a:t>
            </a:r>
            <a:r>
              <a:rPr lang="en-US" altLang="zh-CN" sz="2600" dirty="0" err="1"/>
              <a:t>float_of_int</a:t>
            </a:r>
            <a:r>
              <a:rPr lang="en-US" altLang="zh-CN" sz="2600" dirty="0"/>
              <a:t> k) *. x;;</a:t>
            </a:r>
          </a:p>
          <a:p>
            <a:pPr marL="0" indent="0">
              <a:buNone/>
            </a:pPr>
            <a:r>
              <a:rPr lang="en-US" altLang="zh-CN" sz="2600" dirty="0" err="1"/>
              <a:t>val</a:t>
            </a:r>
            <a:r>
              <a:rPr lang="en-US" altLang="zh-CN" sz="2600" dirty="0"/>
              <a:t> </a:t>
            </a:r>
            <a:r>
              <a:rPr lang="en-US" altLang="zh-CN" sz="2600" dirty="0" err="1"/>
              <a:t>b_power</a:t>
            </a:r>
            <a:r>
              <a:rPr lang="en-US" altLang="zh-CN" sz="2600" dirty="0"/>
              <a:t> :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-&gt; float -&gt; float = &lt;fun&gt;</a:t>
            </a:r>
          </a:p>
          <a:p>
            <a:pPr marL="0" indent="0">
              <a:buNone/>
            </a:pPr>
            <a:r>
              <a:rPr lang="en-US" altLang="zh-CN" sz="2600" dirty="0"/>
              <a:t># let </a:t>
            </a:r>
            <a:r>
              <a:rPr lang="en-US" altLang="zh-CN" sz="2600" dirty="0" err="1"/>
              <a:t>b_power</a:t>
            </a:r>
            <a:r>
              <a:rPr lang="en-US" altLang="zh-CN" sz="2600" dirty="0"/>
              <a:t> k x = if k = 0 then 1.0 else  x *. (</a:t>
            </a:r>
            <a:r>
              <a:rPr lang="en-US" altLang="zh-CN" sz="2600" dirty="0" err="1"/>
              <a:t>b_power</a:t>
            </a:r>
            <a:r>
              <a:rPr lang="en-US" altLang="zh-CN" sz="2600" dirty="0"/>
              <a:t> (k-1) x) ;;</a:t>
            </a:r>
          </a:p>
          <a:p>
            <a:pPr marL="0" indent="0">
              <a:buNone/>
            </a:pPr>
            <a:r>
              <a:rPr lang="en-US" altLang="zh-CN" sz="2600" dirty="0" err="1"/>
              <a:t>val</a:t>
            </a:r>
            <a:r>
              <a:rPr lang="en-US" altLang="zh-CN" sz="2600" dirty="0"/>
              <a:t> </a:t>
            </a:r>
            <a:r>
              <a:rPr lang="en-US" altLang="zh-CN" sz="2600" dirty="0" err="1"/>
              <a:t>b_power</a:t>
            </a:r>
            <a:r>
              <a:rPr lang="en-US" altLang="zh-CN" sz="2600" dirty="0"/>
              <a:t> :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-&gt; float -&gt; float = &lt;fun&gt;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600" dirty="0"/>
              <a:t># </a:t>
            </a:r>
            <a:r>
              <a:rPr lang="en-US" altLang="zh-CN" sz="2600" dirty="0" err="1"/>
              <a:t>b_power</a:t>
            </a:r>
            <a:r>
              <a:rPr lang="en-US" altLang="zh-CN" sz="2600" dirty="0"/>
              <a:t> 5 2.0; ;</a:t>
            </a:r>
          </a:p>
        </p:txBody>
      </p:sp>
      <p:sp>
        <p:nvSpPr>
          <p:cNvPr id="10" name="矩形 9"/>
          <p:cNvSpPr/>
          <p:nvPr/>
        </p:nvSpPr>
        <p:spPr>
          <a:xfrm>
            <a:off x="247952" y="3356992"/>
            <a:ext cx="8276326" cy="3236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47951" y="5589240"/>
            <a:ext cx="7920880" cy="488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600" dirty="0"/>
              <a:t> </a:t>
            </a:r>
            <a:r>
              <a:rPr lang="en-US" altLang="zh-CN" sz="2400" dirty="0"/>
              <a:t>-: float = ?</a:t>
            </a:r>
            <a:endParaRPr lang="en-US" altLang="zh-CN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47951" y="6104586"/>
            <a:ext cx="7920880" cy="488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600" dirty="0"/>
              <a:t> </a:t>
            </a:r>
            <a:r>
              <a:rPr lang="en-US" altLang="zh-CN" sz="2400" dirty="0"/>
              <a:t>-: float = 16</a:t>
            </a:r>
            <a:endParaRPr lang="en-US" altLang="zh-C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8B4C2-73C7-D64A-BA5D-C3F720E7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9E3A-0C17-1C43-909A-0F261CE9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423F3-4177-EF42-82FA-D04EC1C8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518743" cy="8901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/>
              <a:t>Recursive functions: Making change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5328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400" dirty="0"/>
              <a:t>Another example of recursion on integer arguments: </a:t>
            </a:r>
          </a:p>
          <a:p>
            <a:pPr marL="0" indent="0">
              <a:buNone/>
            </a:pPr>
            <a:r>
              <a:rPr lang="en-US" altLang="zh-CN" sz="3400" dirty="0"/>
              <a:t>Suppose a bank has an “inﬁnite” supply of coins (</a:t>
            </a:r>
            <a:r>
              <a:rPr lang="en-US" altLang="zh-CN" sz="3400" i="1" dirty="0">
                <a:solidFill>
                  <a:srgbClr val="0000FF"/>
                </a:solidFill>
              </a:rPr>
              <a:t>pennies</a:t>
            </a:r>
            <a:r>
              <a:rPr lang="en-US" altLang="zh-CN" sz="3400" dirty="0"/>
              <a:t>, </a:t>
            </a:r>
            <a:r>
              <a:rPr lang="en-US" altLang="zh-CN" sz="3400" i="1" dirty="0" err="1">
                <a:solidFill>
                  <a:srgbClr val="0000FF"/>
                </a:solidFill>
              </a:rPr>
              <a:t>nickles</a:t>
            </a:r>
            <a:r>
              <a:rPr lang="en-US" altLang="zh-CN" sz="3400" dirty="0"/>
              <a:t>, </a:t>
            </a:r>
            <a:r>
              <a:rPr lang="en-US" altLang="zh-CN" sz="3400" i="1" dirty="0">
                <a:solidFill>
                  <a:srgbClr val="0000FF"/>
                </a:solidFill>
              </a:rPr>
              <a:t>dimes</a:t>
            </a:r>
            <a:r>
              <a:rPr lang="en-US" altLang="zh-CN" sz="3400" dirty="0"/>
              <a:t>, and </a:t>
            </a:r>
            <a:r>
              <a:rPr lang="en-US" altLang="zh-CN" sz="3400" i="1" dirty="0">
                <a:solidFill>
                  <a:srgbClr val="0000FF"/>
                </a:solidFill>
              </a:rPr>
              <a:t>quarters</a:t>
            </a:r>
            <a:r>
              <a:rPr lang="en-US" altLang="zh-CN" sz="3400" dirty="0"/>
              <a:t>, and </a:t>
            </a:r>
            <a:r>
              <a:rPr lang="en-US" altLang="zh-CN" sz="3400" i="1" dirty="0">
                <a:solidFill>
                  <a:srgbClr val="0000FF"/>
                </a:solidFill>
              </a:rPr>
              <a:t>silver dollars</a:t>
            </a:r>
            <a:r>
              <a:rPr lang="en-US" altLang="zh-CN" sz="3400" dirty="0"/>
              <a:t>), and it has to give a customer a certain sum. </a:t>
            </a:r>
            <a:r>
              <a:rPr lang="en-US" altLang="zh-CN" sz="3400" i="1" dirty="0">
                <a:solidFill>
                  <a:srgbClr val="C00000"/>
                </a:solidFill>
              </a:rPr>
              <a:t>How many ways </a:t>
            </a:r>
            <a:r>
              <a:rPr lang="en-US" altLang="zh-CN" sz="3400" dirty="0"/>
              <a:t>are there of doing this?</a:t>
            </a:r>
          </a:p>
          <a:p>
            <a:pPr marL="0" indent="0">
              <a:buNone/>
            </a:pPr>
            <a:endParaRPr lang="en-US" altLang="zh-CN" sz="1500" dirty="0"/>
          </a:p>
          <a:p>
            <a:pPr marL="0" indent="0">
              <a:buNone/>
            </a:pPr>
            <a:r>
              <a:rPr lang="en-US" altLang="zh-CN" sz="3400" dirty="0"/>
              <a:t>For example, there are </a:t>
            </a:r>
            <a:r>
              <a:rPr lang="en-US" altLang="zh-CN" sz="3400" i="1" dirty="0">
                <a:solidFill>
                  <a:srgbClr val="C00000"/>
                </a:solidFill>
              </a:rPr>
              <a:t>4 ways of making change </a:t>
            </a:r>
            <a:r>
              <a:rPr lang="en-US" altLang="zh-CN" sz="3400" dirty="0"/>
              <a:t>for </a:t>
            </a:r>
            <a:r>
              <a:rPr lang="en-US" altLang="zh-CN" sz="3400" dirty="0">
                <a:solidFill>
                  <a:srgbClr val="0000FF"/>
                </a:solidFill>
              </a:rPr>
              <a:t>12 cents</a:t>
            </a:r>
            <a:r>
              <a:rPr lang="en-US" altLang="zh-CN" sz="3400" dirty="0"/>
              <a:t>:</a:t>
            </a:r>
          </a:p>
          <a:p>
            <a:pPr marL="765175" lvl="1" indent="-365125"/>
            <a:r>
              <a:rPr lang="en-US" altLang="zh-CN" sz="3400" dirty="0"/>
              <a:t>12 pennies</a:t>
            </a:r>
          </a:p>
          <a:p>
            <a:pPr marL="765175" lvl="1" indent="-365125"/>
            <a:r>
              <a:rPr lang="en-US" altLang="zh-CN" sz="3400" dirty="0"/>
              <a:t>1 </a:t>
            </a:r>
            <a:r>
              <a:rPr lang="en-US" altLang="zh-CN" sz="3400" dirty="0" err="1"/>
              <a:t>nickle</a:t>
            </a:r>
            <a:r>
              <a:rPr lang="en-US" altLang="zh-CN" sz="3400" dirty="0"/>
              <a:t> and 7 pennies</a:t>
            </a:r>
          </a:p>
          <a:p>
            <a:pPr marL="765175" lvl="1" indent="-365125"/>
            <a:r>
              <a:rPr lang="en-US" altLang="zh-CN" sz="3400" dirty="0"/>
              <a:t>2 </a:t>
            </a:r>
            <a:r>
              <a:rPr lang="en-US" altLang="zh-CN" sz="3400" dirty="0" err="1"/>
              <a:t>nickles</a:t>
            </a:r>
            <a:r>
              <a:rPr lang="en-US" altLang="zh-CN" sz="3400" dirty="0"/>
              <a:t> and 2 pennies</a:t>
            </a:r>
          </a:p>
          <a:p>
            <a:pPr marL="765175" lvl="1" indent="-365125"/>
            <a:r>
              <a:rPr lang="en-US" altLang="zh-CN" sz="3400" dirty="0"/>
              <a:t>1 dime and 2 pennies</a:t>
            </a:r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r>
              <a:rPr lang="en-US" altLang="zh-CN" sz="3400" dirty="0"/>
              <a:t>We want to write a function change that, when applied to </a:t>
            </a:r>
            <a:r>
              <a:rPr lang="en-US" altLang="zh-CN" sz="3400" i="1" dirty="0">
                <a:solidFill>
                  <a:srgbClr val="FF0000"/>
                </a:solidFill>
              </a:rPr>
              <a:t>12</a:t>
            </a:r>
            <a:r>
              <a:rPr lang="en-US" altLang="zh-CN" sz="3400" dirty="0"/>
              <a:t>,</a:t>
            </a:r>
          </a:p>
          <a:p>
            <a:pPr marL="0" indent="0">
              <a:buNone/>
            </a:pPr>
            <a:r>
              <a:rPr lang="en-US" altLang="zh-CN" sz="3400" dirty="0"/>
              <a:t>returns </a:t>
            </a:r>
            <a:r>
              <a:rPr lang="en-US" altLang="zh-CN" sz="3400" i="1" dirty="0">
                <a:solidFill>
                  <a:srgbClr val="0000FF"/>
                </a:solidFill>
              </a:rPr>
              <a:t>4</a:t>
            </a:r>
            <a:r>
              <a:rPr lang="en-US" altLang="zh-CN" sz="3400" dirty="0"/>
              <a:t>.</a:t>
            </a:r>
            <a:endParaRPr lang="zh-CN" alt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D5BA-93F7-9643-9375-971E59C1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24E24-241C-6941-82F3-7AF9ABC9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C1CB3-42A7-8C41-9649-65255A6D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65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/>
              <a:t>Recursive functions: Making change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Let’s first consider a simpliﬁed variant of the problem where the bank only has one kind of coin: </a:t>
            </a:r>
            <a:r>
              <a:rPr lang="en-US" altLang="zh-CN" sz="3000" i="1" dirty="0">
                <a:solidFill>
                  <a:srgbClr val="0000FF"/>
                </a:solidFill>
              </a:rPr>
              <a:t>pennies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sz="2800" dirty="0"/>
              <a:t>In this case, there is </a:t>
            </a:r>
            <a:r>
              <a:rPr lang="en-US" altLang="zh-CN" sz="2800" i="1" dirty="0">
                <a:solidFill>
                  <a:srgbClr val="0000FF"/>
                </a:solidFill>
              </a:rPr>
              <a:t>only one way </a:t>
            </a:r>
            <a:r>
              <a:rPr lang="en-US" altLang="zh-CN" sz="2800" dirty="0"/>
              <a:t>to make change for a given amount:  pay the whole sum in pennies!</a:t>
            </a:r>
          </a:p>
          <a:p>
            <a:pPr marL="400050" lvl="1" indent="0">
              <a:buNone/>
            </a:pPr>
            <a:endParaRPr lang="en-US" altLang="zh-CN" sz="1300" dirty="0"/>
          </a:p>
          <a:p>
            <a:pPr marL="400050" lvl="1" indent="0">
              <a:buNone/>
            </a:pPr>
            <a:r>
              <a:rPr lang="en-US" altLang="zh-CN" dirty="0"/>
              <a:t># </a:t>
            </a:r>
            <a:r>
              <a:rPr lang="en-US" altLang="zh-CN" i="1" dirty="0">
                <a:solidFill>
                  <a:srgbClr val="0000FF"/>
                </a:solidFill>
              </a:rPr>
              <a:t>(* No. of ways of paying a in pennies *)</a:t>
            </a:r>
          </a:p>
          <a:p>
            <a:pPr marL="400050" lvl="1" indent="0">
              <a:buNone/>
            </a:pPr>
            <a:r>
              <a:rPr lang="en-US" altLang="zh-CN" dirty="0"/>
              <a:t>let rec </a:t>
            </a:r>
            <a:r>
              <a:rPr lang="en-US" altLang="zh-CN" dirty="0" err="1"/>
              <a:t>changeP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C00000"/>
                </a:solidFill>
              </a:rPr>
              <a:t>a: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) = 1;;</a:t>
            </a:r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r>
              <a:rPr lang="en-US" altLang="zh-CN" sz="2800" dirty="0"/>
              <a:t>That wasn’t very </a:t>
            </a:r>
            <a:r>
              <a:rPr lang="en-US" altLang="zh-CN" sz="2800" dirty="0">
                <a:solidFill>
                  <a:srgbClr val="C00000"/>
                </a:solidFill>
              </a:rPr>
              <a:t>hard</a:t>
            </a:r>
            <a:r>
              <a:rPr lang="en-US" altLang="zh-CN" sz="28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853" y="5572459"/>
            <a:ext cx="81369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Note:  </a:t>
            </a:r>
            <a:r>
              <a:rPr lang="en-US" altLang="zh-CN" sz="2800" i="1" dirty="0">
                <a:solidFill>
                  <a:srgbClr val="0000FF"/>
                </a:solidFill>
              </a:rPr>
              <a:t>Comments</a:t>
            </a:r>
            <a:r>
              <a:rPr lang="en-US" altLang="zh-CN" sz="2800" dirty="0"/>
              <a:t> starts with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(*</a:t>
            </a:r>
            <a:r>
              <a:rPr lang="en-US" altLang="zh-CN" sz="2800" b="1" dirty="0"/>
              <a:t> </a:t>
            </a:r>
            <a:r>
              <a:rPr lang="en-US" altLang="zh-CN" sz="2800" dirty="0"/>
              <a:t>and end with </a:t>
            </a:r>
            <a:r>
              <a:rPr lang="en-US" altLang="zh-CN" sz="2800" b="1" dirty="0">
                <a:solidFill>
                  <a:srgbClr val="0000FF"/>
                </a:solidFill>
              </a:rPr>
              <a:t>*)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8B29A-DBA2-BF4B-9FBD-BE30ECDC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F2571-B4C0-5546-8AF5-3F69B458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1F49-367A-6A44-8717-6CC18B45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1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1"/>
            <a:ext cx="8446735" cy="8640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/>
              <a:t>Recursive functions: Making change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098" y="1196752"/>
            <a:ext cx="8579296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000" dirty="0"/>
              <a:t>Now suppose the bank has both </a:t>
            </a:r>
            <a:r>
              <a:rPr lang="en-US" altLang="zh-CN" sz="3000" i="1" dirty="0">
                <a:solidFill>
                  <a:srgbClr val="0000FF"/>
                </a:solidFill>
              </a:rPr>
              <a:t>nickels</a:t>
            </a:r>
            <a:r>
              <a:rPr lang="en-US" altLang="zh-CN" sz="3000" dirty="0"/>
              <a:t> and </a:t>
            </a:r>
            <a:r>
              <a:rPr lang="en-US" altLang="zh-CN" sz="3000" i="1" dirty="0">
                <a:solidFill>
                  <a:srgbClr val="0000FF"/>
                </a:solidFill>
              </a:rPr>
              <a:t>pennies</a:t>
            </a:r>
            <a:r>
              <a:rPr lang="en-US" altLang="zh-CN" sz="3000" dirty="0"/>
              <a:t>.</a:t>
            </a:r>
          </a:p>
          <a:p>
            <a:pPr marL="0" indent="0">
              <a:buNone/>
            </a:pPr>
            <a:r>
              <a:rPr lang="en-US" altLang="zh-CN" sz="3000" dirty="0"/>
              <a:t>If </a:t>
            </a:r>
            <a:r>
              <a:rPr lang="en-US" altLang="zh-CN" sz="3000" i="1" dirty="0">
                <a:solidFill>
                  <a:srgbClr val="C00000"/>
                </a:solidFill>
                <a:latin typeface="Calibri Light" panose="020F0302020204030204" pitchFamily="34" charset="0"/>
              </a:rPr>
              <a:t>a</a:t>
            </a:r>
            <a:r>
              <a:rPr lang="en-US" altLang="zh-CN" sz="3000" dirty="0">
                <a:solidFill>
                  <a:srgbClr val="C00000"/>
                </a:solidFill>
              </a:rPr>
              <a:t> </a:t>
            </a:r>
            <a:r>
              <a:rPr lang="en-US" altLang="zh-CN" sz="3000" dirty="0"/>
              <a:t>is less than </a:t>
            </a:r>
            <a:r>
              <a:rPr lang="en-US" altLang="zh-CN" sz="3000" i="1" dirty="0">
                <a:solidFill>
                  <a:srgbClr val="C00000"/>
                </a:solidFill>
                <a:latin typeface="Calibri Light" panose="020F0302020204030204" pitchFamily="34" charset="0"/>
              </a:rPr>
              <a:t>5</a:t>
            </a:r>
            <a:r>
              <a:rPr lang="en-US" altLang="zh-CN" sz="3000" dirty="0"/>
              <a:t> then we can only pay with </a:t>
            </a:r>
            <a:r>
              <a:rPr lang="en-US" altLang="zh-CN" sz="3000" i="1" dirty="0">
                <a:solidFill>
                  <a:srgbClr val="0000FF"/>
                </a:solidFill>
              </a:rPr>
              <a:t>pennies</a:t>
            </a:r>
            <a:r>
              <a:rPr lang="en-US" altLang="zh-CN" sz="3000" dirty="0"/>
              <a:t>. If not, we can do </a:t>
            </a:r>
            <a:r>
              <a:rPr lang="en-US" altLang="zh-CN" sz="3000" i="1" dirty="0">
                <a:solidFill>
                  <a:srgbClr val="0000FF"/>
                </a:solidFill>
              </a:rPr>
              <a:t>one of two things</a:t>
            </a:r>
            <a:r>
              <a:rPr lang="en-US" altLang="zh-CN" sz="3000" dirty="0"/>
              <a:t>: </a:t>
            </a:r>
          </a:p>
          <a:p>
            <a:pPr marL="536575" lvl="1" indent="-358775"/>
            <a:r>
              <a:rPr lang="en-US" altLang="zh-CN" dirty="0"/>
              <a:t>Pay in </a:t>
            </a:r>
            <a:r>
              <a:rPr lang="en-US" altLang="zh-CN" i="1" dirty="0">
                <a:solidFill>
                  <a:srgbClr val="0000FF"/>
                </a:solidFill>
              </a:rPr>
              <a:t>pennies</a:t>
            </a:r>
            <a:r>
              <a:rPr lang="en-US" altLang="zh-CN" dirty="0"/>
              <a:t>; we already know how to do this.</a:t>
            </a:r>
          </a:p>
          <a:p>
            <a:pPr marL="536575" lvl="1" indent="-358775"/>
            <a:r>
              <a:rPr lang="en-US" altLang="zh-CN" dirty="0"/>
              <a:t>Pay with at least one </a:t>
            </a:r>
            <a:r>
              <a:rPr lang="en-US" altLang="zh-CN" i="1" dirty="0">
                <a:solidFill>
                  <a:srgbClr val="0000FF"/>
                </a:solidFill>
              </a:rPr>
              <a:t>nickel</a:t>
            </a:r>
            <a:r>
              <a:rPr lang="en-US" altLang="zh-CN" dirty="0"/>
              <a:t>. The number of ways of doing this is the number of ways of making change (with </a:t>
            </a:r>
            <a:r>
              <a:rPr lang="en-US" altLang="zh-CN" i="1" dirty="0">
                <a:solidFill>
                  <a:srgbClr val="0000FF"/>
                </a:solidFill>
              </a:rPr>
              <a:t>nickels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rgbClr val="0000FF"/>
                </a:solidFill>
              </a:rPr>
              <a:t>pennies</a:t>
            </a:r>
            <a:r>
              <a:rPr lang="en-US" altLang="zh-CN" dirty="0"/>
              <a:t>) for </a:t>
            </a:r>
            <a:r>
              <a:rPr lang="en-US" altLang="zh-CN" dirty="0">
                <a:solidFill>
                  <a:srgbClr val="C00000"/>
                </a:solidFill>
                <a:latin typeface="Calibri Light" panose="020F0302020204030204" pitchFamily="34" charset="0"/>
              </a:rPr>
              <a:t>a-5</a:t>
            </a:r>
            <a:r>
              <a:rPr lang="en-US" altLang="zh-CN" dirty="0"/>
              <a:t>.</a:t>
            </a:r>
          </a:p>
          <a:p>
            <a:pPr marL="400050" lvl="1" indent="0">
              <a:buNone/>
            </a:pPr>
            <a:endParaRPr lang="en-US" altLang="zh-CN" sz="1300" dirty="0"/>
          </a:p>
          <a:p>
            <a:pPr marL="400050" lvl="1" indent="0">
              <a:buNone/>
            </a:pPr>
            <a:r>
              <a:rPr lang="en-US" altLang="zh-CN" dirty="0"/>
              <a:t># </a:t>
            </a:r>
            <a:r>
              <a:rPr lang="en-US" altLang="zh-CN" dirty="0">
                <a:solidFill>
                  <a:schemeClr val="accent1"/>
                </a:solidFill>
              </a:rPr>
              <a:t>(* No. of ways of paying in </a:t>
            </a:r>
            <a:r>
              <a:rPr lang="en-US" altLang="zh-CN" i="1" dirty="0">
                <a:solidFill>
                  <a:schemeClr val="accent1"/>
                </a:solidFill>
              </a:rPr>
              <a:t>pennies </a:t>
            </a:r>
            <a:r>
              <a:rPr lang="en-US" altLang="zh-CN" dirty="0">
                <a:solidFill>
                  <a:schemeClr val="accent1"/>
                </a:solidFill>
              </a:rPr>
              <a:t>and </a:t>
            </a:r>
            <a:r>
              <a:rPr lang="en-US" altLang="zh-CN" i="1" dirty="0">
                <a:solidFill>
                  <a:schemeClr val="accent1"/>
                </a:solidFill>
              </a:rPr>
              <a:t>nickels </a:t>
            </a:r>
            <a:r>
              <a:rPr lang="en-US" altLang="zh-CN" dirty="0">
                <a:solidFill>
                  <a:schemeClr val="accent1"/>
                </a:solidFill>
              </a:rPr>
              <a:t>*)</a:t>
            </a:r>
          </a:p>
          <a:p>
            <a:pPr marL="400050" lvl="1" indent="0">
              <a:buNone/>
            </a:pPr>
            <a:r>
              <a:rPr lang="en-US" altLang="zh-CN" dirty="0"/>
              <a:t>let rec </a:t>
            </a:r>
            <a:r>
              <a:rPr lang="en-US" altLang="zh-CN" dirty="0" err="1"/>
              <a:t>changePN</a:t>
            </a:r>
            <a:r>
              <a:rPr lang="en-US" altLang="zh-CN" dirty="0"/>
              <a:t> (</a:t>
            </a:r>
            <a:r>
              <a:rPr lang="en-US" altLang="zh-CN" dirty="0" err="1"/>
              <a:t>a:int</a:t>
            </a:r>
            <a:r>
              <a:rPr lang="en-US" altLang="zh-CN" dirty="0"/>
              <a:t>) = </a:t>
            </a:r>
          </a:p>
          <a:p>
            <a:pPr marL="400050" lvl="1" indent="0">
              <a:buNone/>
            </a:pPr>
            <a:r>
              <a:rPr lang="en-US" altLang="zh-CN" dirty="0"/>
              <a:t>	if </a:t>
            </a:r>
            <a:r>
              <a:rPr lang="en-US" altLang="zh-CN" dirty="0">
                <a:solidFill>
                  <a:srgbClr val="0000FF"/>
                </a:solidFill>
              </a:rPr>
              <a:t>a &lt; 5 </a:t>
            </a:r>
            <a:r>
              <a:rPr lang="en-US" altLang="zh-CN" dirty="0"/>
              <a:t>then </a:t>
            </a:r>
            <a:r>
              <a:rPr lang="en-US" altLang="zh-CN" dirty="0" err="1">
                <a:solidFill>
                  <a:srgbClr val="C00000"/>
                </a:solidFill>
              </a:rPr>
              <a:t>changeP</a:t>
            </a:r>
            <a:r>
              <a:rPr lang="en-US" altLang="zh-CN" dirty="0">
                <a:solidFill>
                  <a:srgbClr val="C00000"/>
                </a:solidFill>
              </a:rPr>
              <a:t> a</a:t>
            </a:r>
          </a:p>
          <a:p>
            <a:pPr marL="400050" lvl="1" indent="0">
              <a:buNone/>
            </a:pPr>
            <a:r>
              <a:rPr lang="en-US" altLang="zh-CN" dirty="0"/>
              <a:t>	else </a:t>
            </a:r>
            <a:r>
              <a:rPr lang="en-US" altLang="zh-CN" dirty="0" err="1">
                <a:solidFill>
                  <a:srgbClr val="C00000"/>
                </a:solidFill>
              </a:rPr>
              <a:t>changeP</a:t>
            </a:r>
            <a:r>
              <a:rPr lang="en-US" altLang="zh-CN" dirty="0">
                <a:solidFill>
                  <a:srgbClr val="C00000"/>
                </a:solidFill>
              </a:rPr>
              <a:t> a + </a:t>
            </a:r>
            <a:r>
              <a:rPr lang="en-US" altLang="zh-CN" dirty="0" err="1">
                <a:solidFill>
                  <a:srgbClr val="C00000"/>
                </a:solidFill>
              </a:rPr>
              <a:t>changePN</a:t>
            </a:r>
            <a:r>
              <a:rPr lang="en-US" altLang="zh-CN" dirty="0">
                <a:solidFill>
                  <a:srgbClr val="C00000"/>
                </a:solidFill>
              </a:rPr>
              <a:t> (a-5);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EF1B6-2161-464B-AC57-95B6C60B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0278-8E2A-A84D-9836-9E86BD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7F614-4DEB-D543-B1C4-D3BE531A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5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30711" cy="9361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/>
              <a:t>Recursive functions: Making change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Continuing the idea for </a:t>
            </a:r>
            <a:r>
              <a:rPr lang="en-US" altLang="zh-CN" i="1" dirty="0">
                <a:solidFill>
                  <a:srgbClr val="0000FF"/>
                </a:solidFill>
              </a:rPr>
              <a:t>dimes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rgbClr val="0000FF"/>
                </a:solidFill>
              </a:rPr>
              <a:t>quarters</a:t>
            </a:r>
            <a:r>
              <a:rPr lang="en-US" altLang="zh-CN" dirty="0"/>
              <a:t>:</a:t>
            </a:r>
          </a:p>
          <a:p>
            <a:pPr marL="400050" lvl="1" indent="0">
              <a:buNone/>
            </a:pPr>
            <a:r>
              <a:rPr lang="en-US" altLang="zh-CN" dirty="0"/>
              <a:t># </a:t>
            </a:r>
            <a:r>
              <a:rPr lang="en-US" altLang="zh-CN" dirty="0">
                <a:solidFill>
                  <a:srgbClr val="0000FF"/>
                </a:solidFill>
              </a:rPr>
              <a:t>(* ... pennies, nickels, dimes *)</a:t>
            </a:r>
          </a:p>
          <a:p>
            <a:pPr marL="400050" lvl="1" indent="0">
              <a:buNone/>
            </a:pPr>
            <a:r>
              <a:rPr lang="en-US" altLang="zh-CN" dirty="0"/>
              <a:t>let rec </a:t>
            </a:r>
            <a:r>
              <a:rPr lang="en-US" altLang="zh-CN" dirty="0" err="1"/>
              <a:t>changePND</a:t>
            </a:r>
            <a:r>
              <a:rPr lang="en-US" altLang="zh-CN" dirty="0"/>
              <a:t> (</a:t>
            </a:r>
            <a:r>
              <a:rPr lang="en-US" altLang="zh-CN" dirty="0" err="1"/>
              <a:t>a:int</a:t>
            </a:r>
            <a:r>
              <a:rPr lang="en-US" altLang="zh-CN" dirty="0"/>
              <a:t>) =</a:t>
            </a:r>
          </a:p>
          <a:p>
            <a:pPr marL="400050" lvl="1" indent="0">
              <a:buNone/>
            </a:pPr>
            <a:r>
              <a:rPr lang="en-US" altLang="zh-CN" dirty="0"/>
              <a:t>	if a &lt; 10 then </a:t>
            </a:r>
            <a:r>
              <a:rPr lang="en-US" altLang="zh-CN" dirty="0" err="1"/>
              <a:t>changePN</a:t>
            </a:r>
            <a:r>
              <a:rPr lang="en-US" altLang="zh-CN" dirty="0"/>
              <a:t> a</a:t>
            </a:r>
          </a:p>
          <a:p>
            <a:pPr marL="400050" lvl="1" indent="0">
              <a:buNone/>
            </a:pPr>
            <a:r>
              <a:rPr lang="en-US" altLang="zh-CN" dirty="0"/>
              <a:t>	else </a:t>
            </a:r>
            <a:r>
              <a:rPr lang="en-US" altLang="zh-CN" dirty="0" err="1"/>
              <a:t>changePN</a:t>
            </a:r>
            <a:r>
              <a:rPr lang="en-US" altLang="zh-CN" dirty="0"/>
              <a:t> a + </a:t>
            </a:r>
            <a:r>
              <a:rPr lang="en-US" altLang="zh-CN" dirty="0" err="1"/>
              <a:t>changePND</a:t>
            </a:r>
            <a:r>
              <a:rPr lang="en-US" altLang="zh-CN" dirty="0"/>
              <a:t> (a-10);;</a:t>
            </a:r>
          </a:p>
          <a:p>
            <a:pPr marL="400050" lvl="1" indent="0">
              <a:buNone/>
            </a:pP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dirty="0"/>
              <a:t>#</a:t>
            </a:r>
            <a:r>
              <a:rPr lang="en-US" altLang="zh-CN" dirty="0">
                <a:solidFill>
                  <a:srgbClr val="0000FF"/>
                </a:solidFill>
              </a:rPr>
              <a:t> (* ... pennies, nickels, dimes, quarters *)</a:t>
            </a:r>
          </a:p>
          <a:p>
            <a:pPr marL="400050" lvl="1" indent="0">
              <a:buNone/>
            </a:pPr>
            <a:r>
              <a:rPr lang="en-US" altLang="zh-CN" dirty="0"/>
              <a:t>let rec </a:t>
            </a:r>
            <a:r>
              <a:rPr lang="en-US" altLang="zh-CN" dirty="0" err="1"/>
              <a:t>changePNDQ</a:t>
            </a:r>
            <a:r>
              <a:rPr lang="en-US" altLang="zh-CN" dirty="0"/>
              <a:t> (</a:t>
            </a:r>
            <a:r>
              <a:rPr lang="en-US" altLang="zh-CN" dirty="0" err="1"/>
              <a:t>a:int</a:t>
            </a:r>
            <a:r>
              <a:rPr lang="en-US" altLang="zh-CN" dirty="0"/>
              <a:t>) =</a:t>
            </a:r>
          </a:p>
          <a:p>
            <a:pPr marL="400050" lvl="1" indent="0">
              <a:buNone/>
            </a:pPr>
            <a:r>
              <a:rPr lang="en-US" altLang="zh-CN" dirty="0"/>
              <a:t>	if a &lt; 25 then </a:t>
            </a:r>
            <a:r>
              <a:rPr lang="en-US" altLang="zh-CN" dirty="0" err="1"/>
              <a:t>changePND</a:t>
            </a:r>
            <a:r>
              <a:rPr lang="en-US" altLang="zh-CN" dirty="0"/>
              <a:t> a</a:t>
            </a:r>
          </a:p>
          <a:p>
            <a:pPr marL="400050" lvl="1" indent="0">
              <a:buNone/>
            </a:pPr>
            <a:r>
              <a:rPr lang="en-US" altLang="zh-CN" dirty="0"/>
              <a:t>	else </a:t>
            </a:r>
            <a:r>
              <a:rPr lang="en-US" altLang="zh-CN" dirty="0" err="1"/>
              <a:t>changePND</a:t>
            </a:r>
            <a:r>
              <a:rPr lang="en-US" altLang="zh-CN" dirty="0"/>
              <a:t> a + </a:t>
            </a:r>
            <a:r>
              <a:rPr lang="en-US" altLang="zh-CN" dirty="0" err="1"/>
              <a:t>changePNDQ</a:t>
            </a:r>
            <a:r>
              <a:rPr lang="en-US" altLang="zh-CN" dirty="0"/>
              <a:t> (a-25);;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053-4CFA-B141-AAD7-79251E5E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EE9B-78B6-1741-A864-268933D0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19591-B811-824C-B32B-AA89547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0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0000FF"/>
                </a:solidFill>
              </a:rPr>
              <a:t>A Quick Tour of </a:t>
            </a:r>
            <a:r>
              <a:rPr lang="en-US" altLang="zh-CN" sz="5400" dirty="0" err="1">
                <a:solidFill>
                  <a:srgbClr val="0000FF"/>
                </a:solidFill>
              </a:rPr>
              <a:t>OCaml</a:t>
            </a:r>
            <a:endParaRPr lang="zh-CN" altLang="en-US" sz="5400" dirty="0">
              <a:solidFill>
                <a:srgbClr val="0000FF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9E3C2C7-B3DD-4A41-A2B9-4F43310AD3D5}"/>
              </a:ext>
            </a:extLst>
          </p:cNvPr>
          <p:cNvSpPr txBox="1">
            <a:spLocks/>
          </p:cNvSpPr>
          <p:nvPr/>
        </p:nvSpPr>
        <p:spPr>
          <a:xfrm>
            <a:off x="221559" y="116632"/>
            <a:ext cx="8302719" cy="862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  <a:cs typeface="+mj-cs"/>
              </a:defRPr>
            </a:lvl1pPr>
          </a:lstStyle>
          <a:p>
            <a:pPr algn="l"/>
            <a:r>
              <a:rPr lang="en-US" altLang="zh-CN" dirty="0"/>
              <a:t> Part  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591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559" y="116632"/>
            <a:ext cx="8302719" cy="9361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/>
              <a:t>Recursive functions: Making change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3046" y="1268760"/>
            <a:ext cx="8589739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70264" y="1484783"/>
            <a:ext cx="8579296" cy="2016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# (* Pennies, nickels, dimes, quarters, dollars *)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dirty="0"/>
              <a:t>let rec change (</a:t>
            </a:r>
            <a:r>
              <a:rPr lang="en-US" altLang="zh-CN" dirty="0" err="1"/>
              <a:t>a:int</a:t>
            </a:r>
            <a:r>
              <a:rPr lang="en-US" altLang="zh-CN" dirty="0"/>
              <a:t>) =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dirty="0"/>
              <a:t>	if a &lt; 100 then </a:t>
            </a:r>
            <a:r>
              <a:rPr lang="en-US" altLang="zh-CN" dirty="0" err="1"/>
              <a:t>changePNDQ</a:t>
            </a:r>
            <a:r>
              <a:rPr lang="en-US" altLang="zh-CN" dirty="0"/>
              <a:t> a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dirty="0"/>
              <a:t>	else </a:t>
            </a:r>
            <a:r>
              <a:rPr lang="en-US" altLang="zh-CN" dirty="0" err="1"/>
              <a:t>changePNDQ</a:t>
            </a:r>
            <a:r>
              <a:rPr lang="en-US" altLang="zh-CN" dirty="0"/>
              <a:t> a + change (a-100);;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CAD27-E6FF-D940-9C6E-3DF53993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44335-522A-7443-9F8E-6C1CC92C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3977-A416-2F49-BD39-722193C4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1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02719" cy="862723"/>
          </a:xfrm>
        </p:spPr>
        <p:txBody>
          <a:bodyPr/>
          <a:lstStyle/>
          <a:p>
            <a:r>
              <a:rPr lang="en-US" altLang="zh-CN" sz="4300" dirty="0"/>
              <a:t>Recursive functions: Making change</a:t>
            </a:r>
            <a:endParaRPr lang="zh-CN" altLang="en-US" sz="43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618" y="1214067"/>
            <a:ext cx="8283551" cy="5143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Some tests: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# change 5;;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- :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# change 9;;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- :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# change 10;;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- :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=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CN" sz="2200" dirty="0"/>
              <a:t># change 29;;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CN" sz="2200" dirty="0"/>
              <a:t>- : int = 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CN" sz="2200" dirty="0"/>
              <a:t># change 30;;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CN" sz="2200" dirty="0"/>
              <a:t>- : int = 18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CN" sz="2200" dirty="0"/>
              <a:t># change 100;;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CN" sz="2200" dirty="0"/>
              <a:t>- : int = 243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CN" sz="2200" dirty="0"/>
              <a:t># change 499;;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CN" sz="2200" dirty="0"/>
              <a:t>- : int = 33995</a:t>
            </a:r>
            <a:endParaRPr lang="zh-CN" altLang="en-US" sz="2200" dirty="0"/>
          </a:p>
        </p:txBody>
      </p:sp>
      <p:sp>
        <p:nvSpPr>
          <p:cNvPr id="6" name="矩形 5"/>
          <p:cNvSpPr/>
          <p:nvPr/>
        </p:nvSpPr>
        <p:spPr>
          <a:xfrm>
            <a:off x="320897" y="1124744"/>
            <a:ext cx="8283551" cy="5232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F8E3-12E9-6D45-B5F1-B195A5F1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07EF-516E-A14A-98C6-E9AC3415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8F551-B127-E243-9FC0-14C1A355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87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Aggregate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157" y="1340768"/>
            <a:ext cx="8579296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err="1"/>
              <a:t>OCaml</a:t>
            </a:r>
            <a:r>
              <a:rPr lang="en-US" altLang="zh-CN" sz="2800" dirty="0"/>
              <a:t>  provides </a:t>
            </a:r>
            <a:r>
              <a:rPr lang="en-US" altLang="zh-CN" sz="2800" b="1" dirty="0"/>
              <a:t>a rich set of </a:t>
            </a:r>
            <a:r>
              <a:rPr lang="en-US" altLang="zh-CN" sz="2800" i="1" dirty="0">
                <a:solidFill>
                  <a:srgbClr val="0000FF"/>
                </a:solidFill>
              </a:rPr>
              <a:t>aggregate types</a:t>
            </a:r>
            <a:r>
              <a:rPr lang="en-US" altLang="zh-CN" sz="2800" dirty="0"/>
              <a:t> for storing </a:t>
            </a:r>
            <a:r>
              <a:rPr lang="en-US" altLang="zh-CN" sz="2800" dirty="0">
                <a:solidFill>
                  <a:srgbClr val="0000FF"/>
                </a:solidFill>
              </a:rPr>
              <a:t>a collection of data values</a:t>
            </a:r>
            <a:r>
              <a:rPr lang="en-US" altLang="zh-CN" sz="2800" dirty="0"/>
              <a:t>, including</a:t>
            </a:r>
            <a:endParaRPr lang="en-US" altLang="zh-CN" dirty="0"/>
          </a:p>
          <a:p>
            <a:pPr marL="539750" lvl="1" indent="-269875"/>
            <a:r>
              <a:rPr lang="en-US" altLang="zh-CN" dirty="0"/>
              <a:t>lists</a:t>
            </a:r>
          </a:p>
          <a:p>
            <a:pPr marL="539750" lvl="1" indent="-269875"/>
            <a:r>
              <a:rPr lang="en-US" altLang="zh-CN" dirty="0"/>
              <a:t>tuples</a:t>
            </a:r>
          </a:p>
          <a:p>
            <a:pPr marL="539750" lvl="1" indent="-269875"/>
            <a:r>
              <a:rPr lang="en-US" altLang="zh-CN" dirty="0"/>
              <a:t>disjoint union (also called tagged unions, or variant records)</a:t>
            </a:r>
          </a:p>
          <a:p>
            <a:pPr marL="539750" lvl="1" indent="-269875"/>
            <a:r>
              <a:rPr lang="en-US" altLang="zh-CN" dirty="0"/>
              <a:t>records,</a:t>
            </a:r>
          </a:p>
          <a:p>
            <a:pPr marL="539750" lvl="1" indent="-269875"/>
            <a:r>
              <a:rPr lang="en-US" altLang="zh-CN" dirty="0"/>
              <a:t>arrays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ED67-DA18-3B47-8D68-567D3FF8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35C3A-F48D-084C-99BD-265F534E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BC15-5C0F-CC42-A990-CBE0CEB1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51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579296" cy="54726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One handy structure for storing </a:t>
            </a:r>
            <a:r>
              <a:rPr lang="en-US" altLang="zh-CN" dirty="0">
                <a:solidFill>
                  <a:srgbClr val="0000FF"/>
                </a:solidFill>
              </a:rPr>
              <a:t>a collection of data values </a:t>
            </a:r>
            <a:r>
              <a:rPr lang="en-US" altLang="zh-CN" dirty="0"/>
              <a:t>is a list. </a:t>
            </a:r>
          </a:p>
          <a:p>
            <a:pPr marL="446088" lvl="1" indent="-269875"/>
            <a:r>
              <a:rPr lang="en-US" altLang="zh-CN" sz="3100" dirty="0"/>
              <a:t>provided as a </a:t>
            </a:r>
            <a:r>
              <a:rPr lang="en-US" altLang="zh-CN" sz="3100" i="1" dirty="0">
                <a:solidFill>
                  <a:srgbClr val="7030A0"/>
                </a:solidFill>
              </a:rPr>
              <a:t>built-in</a:t>
            </a:r>
            <a:r>
              <a:rPr lang="en-US" altLang="zh-CN" sz="3100" dirty="0"/>
              <a:t> type in </a:t>
            </a:r>
            <a:r>
              <a:rPr lang="en-US" altLang="zh-CN" sz="3100" dirty="0" err="1"/>
              <a:t>OCaml</a:t>
            </a:r>
            <a:r>
              <a:rPr lang="en-US" altLang="zh-CN" sz="3100" dirty="0"/>
              <a:t> and a number of other popular languages (e.g., Lisp, Scheme, and Prolog—but not, unfortunately, Java), used </a:t>
            </a:r>
            <a:r>
              <a:rPr lang="en-US" altLang="zh-CN" sz="3100" i="1" dirty="0">
                <a:solidFill>
                  <a:srgbClr val="C00000"/>
                </a:solidFill>
              </a:rPr>
              <a:t>extensively </a:t>
            </a:r>
            <a:r>
              <a:rPr lang="en-US" altLang="zh-CN" sz="3100" dirty="0"/>
              <a:t>in FP programs.</a:t>
            </a:r>
          </a:p>
          <a:p>
            <a:pPr marL="446088" lvl="1" indent="-269875"/>
            <a:r>
              <a:rPr lang="en-US" altLang="zh-CN" sz="3100" dirty="0"/>
              <a:t>a </a:t>
            </a:r>
            <a:r>
              <a:rPr lang="en-US" altLang="zh-CN" sz="3100" dirty="0">
                <a:solidFill>
                  <a:srgbClr val="0000FF"/>
                </a:solidFill>
              </a:rPr>
              <a:t>sequence of values </a:t>
            </a:r>
            <a:r>
              <a:rPr lang="en-US" altLang="zh-CN" sz="3100" dirty="0"/>
              <a:t>of the </a:t>
            </a:r>
            <a:r>
              <a:rPr lang="en-US" altLang="zh-CN" sz="3100" dirty="0">
                <a:solidFill>
                  <a:srgbClr val="0000FF"/>
                </a:solidFill>
              </a:rPr>
              <a:t>same type.</a:t>
            </a:r>
          </a:p>
          <a:p>
            <a:pPr marL="446088" lvl="1" indent="-269875"/>
            <a:r>
              <a:rPr lang="en-US" altLang="zh-CN" sz="3100" dirty="0"/>
              <a:t>built in </a:t>
            </a:r>
            <a:r>
              <a:rPr lang="en-US" altLang="zh-CN" sz="3100" dirty="0" err="1"/>
              <a:t>OCaml</a:t>
            </a:r>
            <a:r>
              <a:rPr lang="en-US" altLang="zh-CN" sz="3100" dirty="0"/>
              <a:t> by writing out its elements, enclosed in </a:t>
            </a:r>
            <a:r>
              <a:rPr lang="en-US" altLang="zh-CN" sz="3100" i="1" dirty="0">
                <a:solidFill>
                  <a:srgbClr val="C00000"/>
                </a:solidFill>
              </a:rPr>
              <a:t>square brackets </a:t>
            </a:r>
            <a:r>
              <a:rPr lang="en-US" altLang="zh-CN" sz="3100" dirty="0"/>
              <a:t>and separated by </a:t>
            </a:r>
            <a:r>
              <a:rPr lang="en-US" altLang="zh-CN" sz="3100" i="1" dirty="0">
                <a:solidFill>
                  <a:srgbClr val="C00000"/>
                </a:solidFill>
              </a:rPr>
              <a:t>semicolons</a:t>
            </a:r>
            <a:r>
              <a:rPr lang="en-US" altLang="zh-CN" sz="3100" dirty="0"/>
              <a:t>.</a:t>
            </a:r>
          </a:p>
          <a:p>
            <a:pPr marL="400050" lvl="1" indent="0">
              <a:buNone/>
            </a:pPr>
            <a:endParaRPr lang="en-US" altLang="zh-CN" sz="1500" dirty="0"/>
          </a:p>
          <a:p>
            <a:pPr marL="400050" lvl="1" indent="0">
              <a:buNone/>
            </a:pPr>
            <a:r>
              <a:rPr lang="en-US" altLang="zh-CN" sz="3100" dirty="0"/>
              <a:t># [1; 3; 2; 5];;</a:t>
            </a:r>
          </a:p>
          <a:p>
            <a:pPr marL="400050" lvl="1" indent="0">
              <a:buNone/>
            </a:pPr>
            <a:r>
              <a:rPr lang="en-US" altLang="zh-CN" sz="3100" dirty="0"/>
              <a:t>- : </a:t>
            </a:r>
            <a:r>
              <a:rPr lang="en-US" altLang="zh-CN" sz="3100" dirty="0" err="1"/>
              <a:t>int</a:t>
            </a:r>
            <a:r>
              <a:rPr lang="en-US" altLang="zh-CN" sz="3100" dirty="0"/>
              <a:t> list = [1; 3; 2; 5]</a:t>
            </a:r>
          </a:p>
          <a:p>
            <a:pPr marL="0" indent="0">
              <a:buNone/>
            </a:pPr>
            <a:endParaRPr lang="en-US" altLang="zh-CN" sz="1500" dirty="0"/>
          </a:p>
          <a:p>
            <a:pPr marL="0" indent="0">
              <a:buNone/>
            </a:pPr>
            <a:r>
              <a:rPr lang="en-US" altLang="zh-CN" dirty="0"/>
              <a:t>The type printed for this list is pronounced either “</a:t>
            </a:r>
            <a:r>
              <a:rPr lang="en-US" altLang="zh-CN" dirty="0">
                <a:solidFill>
                  <a:srgbClr val="7030A0"/>
                </a:solidFill>
              </a:rPr>
              <a:t>integer list</a:t>
            </a:r>
            <a:r>
              <a:rPr lang="en-US" altLang="zh-CN" dirty="0"/>
              <a:t>” or “</a:t>
            </a:r>
            <a:r>
              <a:rPr lang="en-US" altLang="zh-CN" dirty="0">
                <a:solidFill>
                  <a:srgbClr val="7030A0"/>
                </a:solidFill>
              </a:rPr>
              <a:t>list of integers</a:t>
            </a:r>
            <a:r>
              <a:rPr lang="en-US" altLang="zh-CN" dirty="0"/>
              <a:t>”.</a:t>
            </a:r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r>
              <a:rPr lang="en-US" altLang="zh-CN" dirty="0"/>
              <a:t>The </a:t>
            </a:r>
            <a:r>
              <a:rPr lang="en-US" altLang="zh-CN" i="1" dirty="0">
                <a:solidFill>
                  <a:srgbClr val="0000FF"/>
                </a:solidFill>
              </a:rPr>
              <a:t>empty list</a:t>
            </a:r>
            <a:r>
              <a:rPr lang="en-US" altLang="zh-CN" dirty="0"/>
              <a:t>,  written </a:t>
            </a:r>
            <a:r>
              <a:rPr lang="en-US" altLang="zh-CN" dirty="0">
                <a:solidFill>
                  <a:srgbClr val="0000FF"/>
                </a:solidFill>
              </a:rPr>
              <a:t>[],</a:t>
            </a:r>
            <a:r>
              <a:rPr lang="en-US" altLang="zh-CN" dirty="0"/>
              <a:t>  is sometimes called “nil.”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9325-D25A-274E-B25A-B768ADDF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CEE9F-0E90-3E4B-9788-976A4DCF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FF3-D7DD-5743-83AF-711AC8EB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94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Lists are homogeneous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559" y="1340768"/>
            <a:ext cx="8496944" cy="1303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err="1"/>
              <a:t>OCaml</a:t>
            </a:r>
            <a:r>
              <a:rPr lang="en-US" altLang="zh-CN" sz="2800" dirty="0"/>
              <a:t> does not allow different types of elements to be mixed within the same list:</a:t>
            </a:r>
          </a:p>
          <a:p>
            <a:pPr marL="457200" lvl="1" indent="0">
              <a:buNone/>
            </a:pPr>
            <a:endParaRPr lang="en-US" altLang="zh-CN" sz="1200" dirty="0"/>
          </a:p>
        </p:txBody>
      </p:sp>
      <p:sp>
        <p:nvSpPr>
          <p:cNvPr id="4" name="矩形 3"/>
          <p:cNvSpPr/>
          <p:nvPr/>
        </p:nvSpPr>
        <p:spPr>
          <a:xfrm>
            <a:off x="221559" y="2744431"/>
            <a:ext cx="8589739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4059" y="3024622"/>
            <a:ext cx="8844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lvl="1" indent="0">
              <a:buNone/>
              <a:tabLst>
                <a:tab pos="341313" algn="l"/>
              </a:tabLst>
            </a:pPr>
            <a:r>
              <a:rPr lang="en-US" altLang="zh-CN" sz="2800" dirty="0"/>
              <a:t># [1; 2; "dog"];;</a:t>
            </a:r>
          </a:p>
          <a:p>
            <a:pPr marL="357188" lvl="1" indent="0">
              <a:buNone/>
              <a:tabLst>
                <a:tab pos="341313" algn="l"/>
              </a:tabLst>
            </a:pPr>
            <a:r>
              <a:rPr lang="en-US" altLang="zh-CN" sz="2800" dirty="0"/>
              <a:t>Characters 7-13: </a:t>
            </a:r>
          </a:p>
          <a:p>
            <a:pPr marL="357188" lvl="1" indent="0">
              <a:buNone/>
              <a:tabLst>
                <a:tab pos="341313" algn="l"/>
              </a:tabLst>
            </a:pPr>
            <a:r>
              <a:rPr lang="en-US" altLang="zh-CN" sz="2800" dirty="0"/>
              <a:t>Error:   This expression has type </a:t>
            </a:r>
            <a:r>
              <a:rPr lang="en-US" altLang="zh-CN" sz="2800" dirty="0">
                <a:solidFill>
                  <a:srgbClr val="7030A0"/>
                </a:solidFill>
                <a:latin typeface="Calibri Light" panose="020F0302020204030204" pitchFamily="34" charset="0"/>
              </a:rPr>
              <a:t>string</a:t>
            </a:r>
            <a:r>
              <a:rPr lang="en-US" altLang="zh-CN" sz="2800" dirty="0"/>
              <a:t> but an expression was expected of type </a:t>
            </a:r>
            <a:r>
              <a:rPr lang="en-US" altLang="zh-CN" sz="2800" dirty="0" err="1">
                <a:solidFill>
                  <a:srgbClr val="7030A0"/>
                </a:solidFill>
                <a:latin typeface="Calibri Light" panose="020F0302020204030204" pitchFamily="34" charset="0"/>
              </a:rPr>
              <a:t>int</a:t>
            </a:r>
            <a:endParaRPr lang="zh-CN" altLang="en-US" sz="2800" dirty="0">
              <a:solidFill>
                <a:srgbClr val="7030A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AFB9A-0192-1846-959B-BEEA1121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B5C38-0D7C-854A-8B39-A39E230C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5A2663-A7DC-8243-ADF4-6895A44F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761" y="116632"/>
            <a:ext cx="8424936" cy="936104"/>
          </a:xfrm>
        </p:spPr>
        <p:txBody>
          <a:bodyPr/>
          <a:lstStyle/>
          <a:p>
            <a:r>
              <a:rPr lang="en-US" altLang="zh-CN" dirty="0"/>
              <a:t>Constructing Lists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172819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err="1"/>
              <a:t>OCaml</a:t>
            </a:r>
            <a:r>
              <a:rPr lang="en-US" altLang="zh-CN" sz="2400" dirty="0"/>
              <a:t> provides a number of </a:t>
            </a:r>
            <a:r>
              <a:rPr lang="en-US" altLang="zh-CN" sz="2400" dirty="0">
                <a:solidFill>
                  <a:srgbClr val="0000FF"/>
                </a:solidFill>
              </a:rPr>
              <a:t>built-in operations </a:t>
            </a:r>
            <a:r>
              <a:rPr lang="en-US" altLang="zh-CN" sz="2400" dirty="0"/>
              <a:t>that return lists.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The </a:t>
            </a:r>
            <a:r>
              <a:rPr lang="en-US" altLang="zh-CN" sz="2400" i="1" dirty="0">
                <a:solidFill>
                  <a:srgbClr val="C00000"/>
                </a:solidFill>
              </a:rPr>
              <a:t>most basic one </a:t>
            </a:r>
            <a:r>
              <a:rPr lang="en-US" altLang="zh-CN" sz="2400" dirty="0"/>
              <a:t>creates a new list by adding an element to the front of an existing list.  </a:t>
            </a:r>
          </a:p>
          <a:p>
            <a:pPr marL="585788" lvl="1" indent="-358775">
              <a:lnSpc>
                <a:spcPct val="90000"/>
              </a:lnSpc>
            </a:pPr>
            <a:r>
              <a:rPr lang="en-US" altLang="zh-CN" sz="2400" dirty="0"/>
              <a:t>written :: and pronounced “</a:t>
            </a:r>
            <a:r>
              <a:rPr lang="en-US" altLang="zh-CN" sz="2400" i="1" dirty="0">
                <a:solidFill>
                  <a:srgbClr val="C00000"/>
                </a:solidFill>
              </a:rPr>
              <a:t>cons</a:t>
            </a:r>
            <a:r>
              <a:rPr lang="en-US" altLang="zh-CN" sz="2400" dirty="0"/>
              <a:t>” (for it constructs lists ).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91777" y="2745792"/>
            <a:ext cx="8280920" cy="3635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43097" y="2757415"/>
            <a:ext cx="8229600" cy="378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# 1 :: [2; 3];;</a:t>
            </a:r>
          </a:p>
          <a:p>
            <a:pPr marL="0" indent="0">
              <a:buNone/>
            </a:pPr>
            <a:r>
              <a:rPr lang="en-US" altLang="zh-CN" sz="2000" dirty="0"/>
              <a:t>- :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list = [1; 2; 3]</a:t>
            </a:r>
          </a:p>
          <a:p>
            <a:pPr>
              <a:buFontTx/>
              <a:buChar char="-"/>
            </a:pPr>
            <a:endParaRPr lang="en-US" altLang="zh-CN" sz="12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# let add123 (l: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list) = 1 :: 2 :: 3 :: l;;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 err="1"/>
              <a:t>val</a:t>
            </a:r>
            <a:r>
              <a:rPr lang="en-US" altLang="zh-CN" sz="2000" dirty="0"/>
              <a:t> add123 :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list -&gt;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list = &lt;fun&gt;</a:t>
            </a:r>
          </a:p>
          <a:p>
            <a:pPr marL="0" indent="0">
              <a:buFont typeface="Arial" pitchFamily="34" charset="0"/>
              <a:buNone/>
            </a:pPr>
            <a:endParaRPr lang="en-US" altLang="zh-CN" sz="12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# add123 [5; 6; 7];;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- :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list = [1; 2; 3; 5; 6; 7]</a:t>
            </a:r>
          </a:p>
          <a:p>
            <a:pPr marL="0" indent="0">
              <a:buFont typeface="Arial" pitchFamily="34" charset="0"/>
              <a:buNone/>
            </a:pPr>
            <a:endParaRPr lang="en-US" altLang="zh-CN" sz="12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# add123 [];;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- :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list = [1; 2; 3]</a:t>
            </a:r>
            <a:endParaRPr lang="zh-CN" alt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7BC685-0300-F24C-B7E9-FD29E2CA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78451F-20EE-1840-A64B-88713497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Design Principle of Programming Language</a:t>
            </a:r>
            <a:endParaRPr lang="zh-CN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4B5DB5-0942-E742-91CD-D2751515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05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Constructing Lists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424936" cy="504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Any list can be built by “</a:t>
            </a:r>
            <a:r>
              <a:rPr lang="en-US" altLang="zh-CN" sz="2800" i="1" dirty="0" err="1"/>
              <a:t>consing</a:t>
            </a:r>
            <a:r>
              <a:rPr lang="en-US" altLang="zh-CN" sz="2800" dirty="0"/>
              <a:t>” its elements together: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2780928"/>
            <a:ext cx="8424936" cy="3672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sz="2800" dirty="0"/>
              <a:t>In fact, [ </a:t>
            </a:r>
            <a:r>
              <a:rPr lang="en-US" altLang="zh-CN" sz="2800" dirty="0">
                <a:solidFill>
                  <a:srgbClr val="0070C0"/>
                </a:solidFill>
              </a:rPr>
              <a:t>e</a:t>
            </a:r>
            <a:r>
              <a:rPr lang="en-US" altLang="zh-CN" sz="2800" baseline="-25000" dirty="0">
                <a:solidFill>
                  <a:srgbClr val="0070C0"/>
                </a:solidFill>
              </a:rPr>
              <a:t>1</a:t>
            </a:r>
            <a:r>
              <a:rPr lang="en-US" altLang="zh-CN" sz="2800" dirty="0">
                <a:solidFill>
                  <a:srgbClr val="0070C0"/>
                </a:solidFill>
              </a:rPr>
              <a:t>; e</a:t>
            </a:r>
            <a:r>
              <a:rPr lang="en-US" altLang="zh-CN" sz="2800" baseline="-25000" dirty="0">
                <a:solidFill>
                  <a:srgbClr val="0070C0"/>
                </a:solidFill>
              </a:rPr>
              <a:t>2</a:t>
            </a:r>
            <a:r>
              <a:rPr lang="en-US" altLang="zh-CN" sz="2800" dirty="0">
                <a:solidFill>
                  <a:srgbClr val="0070C0"/>
                </a:solidFill>
              </a:rPr>
              <a:t>; . . . ; </a:t>
            </a:r>
            <a:r>
              <a:rPr lang="en-US" altLang="zh-CN" sz="2800" dirty="0" err="1">
                <a:solidFill>
                  <a:srgbClr val="0070C0"/>
                </a:solidFill>
              </a:rPr>
              <a:t>e</a:t>
            </a:r>
            <a:r>
              <a:rPr lang="en-US" altLang="zh-CN" sz="2800" baseline="-25000" dirty="0" err="1">
                <a:solidFill>
                  <a:srgbClr val="0070C0"/>
                </a:solidFill>
              </a:rPr>
              <a:t>n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/>
              <a:t>] is simply </a:t>
            </a:r>
            <a:r>
              <a:rPr lang="en-US" altLang="zh-CN" sz="2800" dirty="0">
                <a:solidFill>
                  <a:srgbClr val="0000FF"/>
                </a:solidFill>
              </a:rPr>
              <a:t>a </a:t>
            </a:r>
            <a:r>
              <a:rPr lang="en-US" altLang="zh-CN" sz="2800" i="1" dirty="0">
                <a:solidFill>
                  <a:srgbClr val="0000FF"/>
                </a:solidFill>
              </a:rPr>
              <a:t>shorthand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/>
              <a:t>for</a:t>
            </a:r>
          </a:p>
          <a:p>
            <a:pPr marL="0" indent="0">
              <a:buNone/>
            </a:pPr>
            <a:r>
              <a:rPr lang="en-US" altLang="zh-CN" sz="2800" dirty="0"/>
              <a:t>               </a:t>
            </a:r>
            <a:r>
              <a:rPr lang="en-US" altLang="zh-CN" sz="2800" dirty="0">
                <a:solidFill>
                  <a:srgbClr val="0070C0"/>
                </a:solidFill>
              </a:rPr>
              <a:t> e</a:t>
            </a:r>
            <a:r>
              <a:rPr lang="en-US" altLang="zh-CN" sz="2800" baseline="-25000" dirty="0">
                <a:solidFill>
                  <a:srgbClr val="0070C0"/>
                </a:solidFill>
              </a:rPr>
              <a:t>1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/>
              <a:t>:: </a:t>
            </a:r>
            <a:r>
              <a:rPr lang="en-US" altLang="zh-CN" sz="2800" dirty="0">
                <a:solidFill>
                  <a:srgbClr val="0070C0"/>
                </a:solidFill>
              </a:rPr>
              <a:t>e</a:t>
            </a:r>
            <a:r>
              <a:rPr lang="en-US" altLang="zh-CN" sz="2800" baseline="-25000" dirty="0">
                <a:solidFill>
                  <a:srgbClr val="0070C0"/>
                </a:solidFill>
              </a:rPr>
              <a:t>2</a:t>
            </a:r>
            <a:r>
              <a:rPr lang="en-US" altLang="zh-CN" sz="2800" dirty="0"/>
              <a:t> :: . . . :: </a:t>
            </a:r>
            <a:r>
              <a:rPr lang="en-US" altLang="zh-CN" sz="2800" dirty="0" err="1">
                <a:solidFill>
                  <a:srgbClr val="0070C0"/>
                </a:solidFill>
              </a:rPr>
              <a:t>e</a:t>
            </a:r>
            <a:r>
              <a:rPr lang="en-US" altLang="zh-CN" sz="2800" baseline="-25000" dirty="0" err="1">
                <a:solidFill>
                  <a:srgbClr val="0070C0"/>
                </a:solidFill>
              </a:rPr>
              <a:t>n</a:t>
            </a:r>
            <a:r>
              <a:rPr lang="en-US" altLang="zh-CN" sz="2800" dirty="0"/>
              <a:t> :: []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Note that,</a:t>
            </a:r>
            <a:r>
              <a:rPr lang="en-US" altLang="zh-CN" sz="2800" dirty="0"/>
              <a:t>   when omitting parentheses from an expression involving several uses of ::,  we </a:t>
            </a:r>
            <a:r>
              <a:rPr lang="en-US" altLang="zh-CN" sz="2800" i="1" dirty="0">
                <a:solidFill>
                  <a:srgbClr val="0000FF"/>
                </a:solidFill>
              </a:rPr>
              <a:t>associate to the right </a:t>
            </a:r>
          </a:p>
          <a:p>
            <a:pPr marL="539750" lvl="1" indent="-363538"/>
            <a:r>
              <a:rPr lang="en-US" altLang="zh-CN" sz="2400" dirty="0"/>
              <a:t>i.e., </a:t>
            </a:r>
            <a:r>
              <a:rPr lang="en-US" altLang="zh-CN" sz="2400" dirty="0">
                <a:solidFill>
                  <a:srgbClr val="C00000"/>
                </a:solidFill>
              </a:rPr>
              <a:t>1::2::3::[]  </a:t>
            </a:r>
            <a:r>
              <a:rPr lang="en-US" altLang="zh-CN" sz="2400" dirty="0"/>
              <a:t>means the same thing as </a:t>
            </a:r>
            <a:r>
              <a:rPr lang="en-US" altLang="zh-CN" sz="2400" dirty="0">
                <a:solidFill>
                  <a:srgbClr val="C00000"/>
                </a:solidFill>
              </a:rPr>
              <a:t>1::(2::(3::[]))</a:t>
            </a:r>
            <a:endParaRPr lang="en-US" altLang="zh-CN" sz="2400" dirty="0"/>
          </a:p>
          <a:p>
            <a:pPr marL="539750" lvl="1" indent="-363538"/>
            <a:r>
              <a:rPr lang="en-US" altLang="zh-CN" sz="2400" dirty="0"/>
              <a:t>By contrast, arithmetic operators like + and - </a:t>
            </a:r>
            <a:r>
              <a:rPr lang="en-US" altLang="zh-CN" sz="2400" dirty="0">
                <a:solidFill>
                  <a:srgbClr val="0000FF"/>
                </a:solidFill>
              </a:rPr>
              <a:t>associate to the left</a:t>
            </a:r>
            <a:r>
              <a:rPr lang="en-US" altLang="zh-CN" sz="2400" dirty="0"/>
              <a:t>:   1-2-3-4  means    ((1-2)-3)-4.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58877" y="1690857"/>
            <a:ext cx="7632848" cy="890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0885" y="1750739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# 1 :: 2 :: 3 :: 2 :: 1 :: [] ;;;</a:t>
            </a:r>
          </a:p>
          <a:p>
            <a:r>
              <a:rPr lang="en-US" altLang="zh-CN" sz="2400" dirty="0"/>
              <a:t>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= [1; 2; 3; 2; 1]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116964-283F-E143-A4D9-F114E1B5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2E837-6F24-BC40-9C13-10815B9C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803F0-C45E-F74B-8E21-D5C4A542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23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Taking Lists Apart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579296" cy="468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 err="1"/>
              <a:t>OCaml</a:t>
            </a:r>
            <a:r>
              <a:rPr lang="en-US" altLang="zh-CN" sz="2800" dirty="0"/>
              <a:t> provides </a:t>
            </a:r>
            <a:r>
              <a:rPr lang="en-US" altLang="zh-CN" sz="2800" i="1" dirty="0">
                <a:solidFill>
                  <a:srgbClr val="0000FF"/>
                </a:solidFill>
              </a:rPr>
              <a:t>two basic operations</a:t>
            </a:r>
            <a:r>
              <a:rPr lang="en-US" altLang="zh-CN" sz="2800" dirty="0"/>
              <a:t> for extracting the parts of a list (i.e., </a:t>
            </a:r>
            <a:r>
              <a:rPr lang="en-US" altLang="zh-CN" sz="2800" i="1" dirty="0"/>
              <a:t>deconstruction</a:t>
            </a:r>
            <a:r>
              <a:rPr lang="en-US" altLang="zh-CN" sz="2800" dirty="0"/>
              <a:t>).</a:t>
            </a:r>
          </a:p>
          <a:p>
            <a:pPr marL="536575" lvl="1" indent="-358775"/>
            <a:r>
              <a:rPr lang="en-US" altLang="zh-CN" dirty="0" err="1">
                <a:solidFill>
                  <a:srgbClr val="0000FF"/>
                </a:solidFill>
              </a:rPr>
              <a:t>List.hd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/>
              <a:t>pronounced</a:t>
            </a:r>
            <a:r>
              <a:rPr lang="en-US" altLang="zh-CN" dirty="0"/>
              <a:t> “head”) returns the </a:t>
            </a:r>
            <a:r>
              <a:rPr lang="en-US" altLang="zh-CN" i="1" dirty="0">
                <a:solidFill>
                  <a:srgbClr val="0000FF"/>
                </a:solidFill>
              </a:rPr>
              <a:t>first element </a:t>
            </a:r>
            <a:r>
              <a:rPr lang="en-US" altLang="zh-CN" dirty="0"/>
              <a:t>of a list.</a:t>
            </a:r>
          </a:p>
          <a:p>
            <a:pPr marL="400050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List.hd</a:t>
            </a:r>
            <a:r>
              <a:rPr lang="en-US" altLang="zh-CN" dirty="0"/>
              <a:t>  [1; 2; 3];;</a:t>
            </a:r>
          </a:p>
          <a:p>
            <a:pPr marL="400050" lvl="1" indent="0">
              <a:buNone/>
            </a:pPr>
            <a:r>
              <a:rPr lang="en-US" altLang="zh-CN" dirty="0"/>
              <a:t>- : </a:t>
            </a:r>
            <a:r>
              <a:rPr lang="en-US" altLang="zh-CN" dirty="0" err="1"/>
              <a:t>int</a:t>
            </a:r>
            <a:r>
              <a:rPr lang="en-US" altLang="zh-CN" dirty="0"/>
              <a:t> = 1</a:t>
            </a:r>
          </a:p>
          <a:p>
            <a:pPr marL="536575" lvl="1" indent="-361950"/>
            <a:r>
              <a:rPr lang="en-US" altLang="zh-CN" dirty="0">
                <a:solidFill>
                  <a:srgbClr val="0000FF"/>
                </a:solidFill>
              </a:rPr>
              <a:t>List.tl </a:t>
            </a:r>
            <a:r>
              <a:rPr lang="en-US" altLang="zh-CN" dirty="0"/>
              <a:t>(</a:t>
            </a:r>
            <a:r>
              <a:rPr lang="en-US" altLang="zh-CN" i="1" dirty="0"/>
              <a:t>pronounced </a:t>
            </a:r>
            <a:r>
              <a:rPr lang="en-US" altLang="zh-CN" dirty="0"/>
              <a:t>“tail”) returns </a:t>
            </a:r>
            <a:r>
              <a:rPr lang="en-US" altLang="zh-CN" i="1" dirty="0">
                <a:solidFill>
                  <a:srgbClr val="0000FF"/>
                </a:solidFill>
              </a:rPr>
              <a:t>everything but the first element</a:t>
            </a:r>
            <a:r>
              <a:rPr lang="en-US" altLang="zh-CN" dirty="0"/>
              <a:t>.</a:t>
            </a:r>
          </a:p>
          <a:p>
            <a:pPr marL="400050" lvl="1" indent="0">
              <a:buNone/>
            </a:pPr>
            <a:r>
              <a:rPr lang="en-US" altLang="zh-CN" dirty="0"/>
              <a:t># List.tl [1; 2; 3];;</a:t>
            </a:r>
          </a:p>
          <a:p>
            <a:pPr marL="400050" lvl="1" indent="0">
              <a:buNone/>
            </a:pPr>
            <a:r>
              <a:rPr lang="en-US" altLang="zh-CN" dirty="0"/>
              <a:t>- : </a:t>
            </a:r>
            <a:r>
              <a:rPr lang="en-US" altLang="zh-CN" dirty="0" err="1"/>
              <a:t>int</a:t>
            </a:r>
            <a:r>
              <a:rPr lang="en-US" altLang="zh-CN" dirty="0"/>
              <a:t> list = [2; 3]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3521A-E3C7-7045-B873-D39A446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7B0FB-D8B1-664E-883F-54615358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6637B-291D-1543-BE9C-E5EC5527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61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list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625" y="1500986"/>
            <a:ext cx="8128742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altLang="zh-CN" sz="2800" dirty="0">
                <a:latin typeface="Calibri Light" panose="020F0302020204030204" pitchFamily="34" charset="0"/>
              </a:rPr>
              <a:t># List.tl (List.tl [1; 2; 3]);;</a:t>
            </a:r>
          </a:p>
          <a:p>
            <a:pPr marL="0" indent="0">
              <a:buNone/>
            </a:pPr>
            <a:r>
              <a:rPr lang="en-US" altLang="zh-CN" sz="2800" dirty="0">
                <a:latin typeface="Calibri Light" panose="020F0302020204030204" pitchFamily="34" charset="0"/>
              </a:rPr>
              <a:t>- : </a:t>
            </a:r>
            <a:r>
              <a:rPr lang="en-US" altLang="zh-CN" sz="2800" dirty="0" err="1">
                <a:latin typeface="Calibri Light" panose="020F0302020204030204" pitchFamily="34" charset="0"/>
              </a:rPr>
              <a:t>int</a:t>
            </a:r>
            <a:r>
              <a:rPr lang="en-US" altLang="zh-CN" sz="2800" dirty="0">
                <a:latin typeface="Calibri Light" panose="020F0302020204030204" pitchFamily="34" charset="0"/>
              </a:rPr>
              <a:t> list = [3]</a:t>
            </a:r>
          </a:p>
          <a:p>
            <a:pPr marL="0" indent="0">
              <a:buNone/>
            </a:pPr>
            <a:endParaRPr lang="en-US" altLang="zh-CN" sz="1400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alibri Light" panose="020F0302020204030204" pitchFamily="34" charset="0"/>
              </a:rPr>
              <a:t># List.tl (List.tl (List.tl [1; 2; 3]));;</a:t>
            </a:r>
          </a:p>
          <a:p>
            <a:pPr marL="0" indent="0">
              <a:buNone/>
            </a:pPr>
            <a:r>
              <a:rPr lang="en-US" altLang="zh-CN" sz="2800" dirty="0">
                <a:latin typeface="Calibri Light" panose="020F0302020204030204" pitchFamily="34" charset="0"/>
              </a:rPr>
              <a:t>- : </a:t>
            </a:r>
            <a:r>
              <a:rPr lang="en-US" altLang="zh-CN" sz="2800" dirty="0" err="1">
                <a:latin typeface="Calibri Light" panose="020F0302020204030204" pitchFamily="34" charset="0"/>
              </a:rPr>
              <a:t>int</a:t>
            </a:r>
            <a:r>
              <a:rPr lang="en-US" altLang="zh-CN" sz="2800" dirty="0">
                <a:latin typeface="Calibri Light" panose="020F0302020204030204" pitchFamily="34" charset="0"/>
              </a:rPr>
              <a:t> list = []</a:t>
            </a:r>
          </a:p>
          <a:p>
            <a:pPr marL="0" indent="0">
              <a:buNone/>
            </a:pPr>
            <a:endParaRPr lang="en-US" altLang="zh-CN" sz="1200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alibri Light" panose="020F0302020204030204" pitchFamily="34" charset="0"/>
              </a:rPr>
              <a:t># </a:t>
            </a:r>
            <a:r>
              <a:rPr lang="en-US" altLang="zh-CN" sz="2800" dirty="0" err="1">
                <a:latin typeface="Calibri Light" panose="020F0302020204030204" pitchFamily="34" charset="0"/>
              </a:rPr>
              <a:t>List.hd</a:t>
            </a:r>
            <a:r>
              <a:rPr lang="en-US" altLang="zh-CN" sz="2800" dirty="0">
                <a:latin typeface="Calibri Light" panose="020F0302020204030204" pitchFamily="34" charset="0"/>
              </a:rPr>
              <a:t> (List.tl (List.tl [1; 2; 3]));;</a:t>
            </a:r>
          </a:p>
          <a:p>
            <a:pPr marL="0" indent="0">
              <a:buNone/>
            </a:pPr>
            <a:r>
              <a:rPr lang="en-US" altLang="zh-CN" sz="2800" dirty="0">
                <a:latin typeface="Calibri Light" panose="020F0302020204030204" pitchFamily="34" charset="0"/>
              </a:rPr>
              <a:t>- : </a:t>
            </a:r>
            <a:r>
              <a:rPr lang="en-US" altLang="zh-CN" sz="2800" dirty="0" err="1">
                <a:latin typeface="Calibri Light" panose="020F0302020204030204" pitchFamily="34" charset="0"/>
              </a:rPr>
              <a:t>int</a:t>
            </a:r>
            <a:r>
              <a:rPr lang="en-US" altLang="zh-CN" sz="2800" dirty="0">
                <a:latin typeface="Calibri Light" panose="020F0302020204030204" pitchFamily="34" charset="0"/>
              </a:rPr>
              <a:t> = 3</a:t>
            </a:r>
            <a:endParaRPr lang="zh-CN" altLang="en-US" sz="2800" dirty="0">
              <a:latin typeface="Calibri Light" panose="020F03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412776"/>
            <a:ext cx="8280920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ED241-F902-724D-893D-DB8A8F19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0B090-5C98-6A4F-BB7C-8183550E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51097-6DDE-EC46-A76B-D0F0C28B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79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on lists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744" y="1268760"/>
            <a:ext cx="8651304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/>
              <a:t>Lots of </a:t>
            </a:r>
            <a:r>
              <a:rPr lang="en-US" altLang="zh-CN" sz="3000" dirty="0">
                <a:solidFill>
                  <a:srgbClr val="0000FF"/>
                </a:solidFill>
              </a:rPr>
              <a:t>useful</a:t>
            </a:r>
            <a:r>
              <a:rPr lang="en-US" altLang="zh-CN" sz="3000" dirty="0"/>
              <a:t> functions on lists can be written using </a:t>
            </a:r>
            <a:r>
              <a:rPr lang="en-US" altLang="zh-CN" sz="3000" i="1" dirty="0">
                <a:solidFill>
                  <a:srgbClr val="0000FF"/>
                </a:solidFill>
              </a:rPr>
              <a:t>recursion</a:t>
            </a:r>
            <a:r>
              <a:rPr lang="en-US" altLang="zh-CN" sz="3000" dirty="0"/>
              <a:t>.  </a:t>
            </a:r>
          </a:p>
          <a:p>
            <a:pPr marL="539750" lvl="1" indent="-363538"/>
            <a:r>
              <a:rPr lang="en-US" altLang="zh-CN" sz="2400" dirty="0"/>
              <a:t>Here’s one that sums the elements of a list of numbers</a:t>
            </a:r>
            <a:r>
              <a:rPr lang="en-US" altLang="zh-CN" dirty="0"/>
              <a:t>:</a:t>
            </a:r>
          </a:p>
          <a:p>
            <a:pPr marL="857250" lvl="1" indent="-457200"/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35716" y="3140968"/>
            <a:ext cx="8064896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7460" y="3284984"/>
            <a:ext cx="76351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altLang="zh-CN" sz="2400" dirty="0">
                <a:latin typeface="Calibri Light" panose="020F0302020204030204" pitchFamily="34" charset="0"/>
              </a:rPr>
              <a:t># let rec </a:t>
            </a:r>
            <a:r>
              <a:rPr lang="en-US" altLang="zh-CN" sz="2400" dirty="0" err="1">
                <a:latin typeface="Calibri Light" panose="020F0302020204030204" pitchFamily="34" charset="0"/>
              </a:rPr>
              <a:t>listSum</a:t>
            </a:r>
            <a:r>
              <a:rPr lang="en-US" altLang="zh-CN" sz="2400" dirty="0">
                <a:latin typeface="Calibri Light" panose="020F0302020204030204" pitchFamily="34" charset="0"/>
              </a:rPr>
              <a:t> (l: </a:t>
            </a:r>
            <a:r>
              <a:rPr lang="en-US" altLang="zh-CN" sz="2400" dirty="0" err="1">
                <a:latin typeface="Calibri Light" panose="020F0302020204030204" pitchFamily="34" charset="0"/>
              </a:rPr>
              <a:t>int</a:t>
            </a:r>
            <a:r>
              <a:rPr lang="en-US" altLang="zh-CN" sz="2400" dirty="0">
                <a:latin typeface="Calibri Light" panose="020F0302020204030204" pitchFamily="34" charset="0"/>
              </a:rPr>
              <a:t> list) =</a:t>
            </a:r>
          </a:p>
          <a:p>
            <a:pPr marL="342900" lvl="1"/>
            <a:r>
              <a:rPr lang="en-US" altLang="zh-CN" sz="2400" dirty="0">
                <a:latin typeface="Calibri Light" panose="020F0302020204030204" pitchFamily="34" charset="0"/>
              </a:rPr>
              <a:t>if l = [] then 0</a:t>
            </a:r>
          </a:p>
          <a:p>
            <a:pPr marL="342900" lvl="1"/>
            <a:r>
              <a:rPr lang="da-DK" altLang="zh-CN" sz="2400" dirty="0">
                <a:latin typeface="Calibri Light" panose="020F0302020204030204" pitchFamily="34" charset="0"/>
              </a:rPr>
              <a:t>else List.hd l + listSum (List.tl l);;</a:t>
            </a:r>
          </a:p>
          <a:p>
            <a:pPr marL="15875" lvl="1" indent="80963"/>
            <a:r>
              <a:rPr lang="en-US" altLang="zh-CN" sz="2400" dirty="0" err="1"/>
              <a:t>val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listSum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&lt;fun&gt;</a:t>
            </a:r>
            <a:endParaRPr lang="da-DK" altLang="zh-CN" sz="2400" dirty="0">
              <a:latin typeface="Calibri Light" panose="020F0302020204030204" pitchFamily="34" charset="0"/>
            </a:endParaRPr>
          </a:p>
          <a:p>
            <a:pPr indent="-57150"/>
            <a:endParaRPr lang="en-US" altLang="zh-CN" sz="2400" dirty="0">
              <a:latin typeface="Calibri Light" panose="020F0302020204030204" pitchFamily="34" charset="0"/>
            </a:endParaRPr>
          </a:p>
          <a:p>
            <a:pPr indent="-57150"/>
            <a:r>
              <a:rPr lang="en-US" altLang="zh-CN" sz="2400" dirty="0">
                <a:latin typeface="Calibri Light" panose="020F0302020204030204" pitchFamily="34" charset="0"/>
              </a:rPr>
              <a:t># </a:t>
            </a:r>
            <a:r>
              <a:rPr lang="en-US" altLang="zh-CN" sz="2400" dirty="0" err="1">
                <a:latin typeface="Calibri Light" panose="020F0302020204030204" pitchFamily="34" charset="0"/>
              </a:rPr>
              <a:t>listSum</a:t>
            </a:r>
            <a:r>
              <a:rPr lang="en-US" altLang="zh-CN" sz="2400" dirty="0">
                <a:latin typeface="Calibri Light" panose="020F0302020204030204" pitchFamily="34" charset="0"/>
              </a:rPr>
              <a:t> [5; 4; 3; 2; 1];;</a:t>
            </a:r>
          </a:p>
          <a:p>
            <a:pPr indent="-57150"/>
            <a:r>
              <a:rPr lang="en-US" altLang="zh-CN" sz="2400" dirty="0">
                <a:latin typeface="Calibri Light" panose="020F0302020204030204" pitchFamily="34" charset="0"/>
              </a:rPr>
              <a:t>- : </a:t>
            </a:r>
            <a:r>
              <a:rPr lang="en-US" altLang="zh-CN" sz="2400" dirty="0" err="1">
                <a:latin typeface="Calibri Light" panose="020F0302020204030204" pitchFamily="34" charset="0"/>
              </a:rPr>
              <a:t>int</a:t>
            </a:r>
            <a:r>
              <a:rPr lang="en-US" altLang="zh-CN" sz="2400" dirty="0">
                <a:latin typeface="Calibri Light" panose="020F0302020204030204" pitchFamily="34" charset="0"/>
              </a:rPr>
              <a:t> = 15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55BD6F-74A8-6549-A05D-D6502121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546B91-4D17-6B4E-8892-C04B9F29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01025-29BD-7642-85C6-B9677A35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3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Overview</a:t>
            </a:r>
          </a:p>
          <a:p>
            <a:pPr lvl="1"/>
            <a:r>
              <a:rPr lang="en-US" altLang="zh-CN" dirty="0"/>
              <a:t>http://ocaml.org/learn/tutorials/basics.html</a:t>
            </a:r>
          </a:p>
          <a:p>
            <a:r>
              <a:rPr lang="en-US" altLang="zh-CN" dirty="0"/>
              <a:t>Tutorials</a:t>
            </a:r>
          </a:p>
          <a:p>
            <a:pPr lvl="1"/>
            <a:r>
              <a:rPr lang="en-US" altLang="zh-CN" dirty="0">
                <a:hlinkClick r:id="rId2"/>
              </a:rPr>
              <a:t>http://ocaml.org/learn/tutorials/</a:t>
            </a:r>
            <a:endParaRPr lang="en-US" altLang="zh-CN" dirty="0"/>
          </a:p>
          <a:p>
            <a:r>
              <a:rPr lang="en-US" altLang="zh-CN" dirty="0"/>
              <a:t>Download</a:t>
            </a:r>
          </a:p>
          <a:p>
            <a:pPr lvl="1"/>
            <a:r>
              <a:rPr lang="en-US" altLang="zh-CN" dirty="0">
                <a:hlinkClick r:id="rId3"/>
              </a:rPr>
              <a:t>http://caml.inria.fr/download.en.html</a:t>
            </a:r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32E2D-0EB7-B948-9C3D-222E8D79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02DC-BE74-C341-B381-C28858B0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644B2-EC90-7445-824F-DB8B6F60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91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Consing</a:t>
            </a:r>
            <a:r>
              <a:rPr lang="en-US" altLang="zh-CN" dirty="0"/>
              <a:t> on the right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Calibri Light" panose="020F0302020204030204" pitchFamily="34" charset="0"/>
              </a:rPr>
              <a:t># let rec </a:t>
            </a:r>
            <a:r>
              <a:rPr lang="en-US" altLang="zh-CN" sz="2800" dirty="0" err="1">
                <a:latin typeface="Calibri Light" panose="020F0302020204030204" pitchFamily="34" charset="0"/>
              </a:rPr>
              <a:t>snoc</a:t>
            </a:r>
            <a:r>
              <a:rPr lang="en-US" altLang="zh-CN" sz="2800" dirty="0">
                <a:latin typeface="Calibri Light" panose="020F0302020204030204" pitchFamily="34" charset="0"/>
              </a:rPr>
              <a:t> (l: </a:t>
            </a:r>
            <a:r>
              <a:rPr lang="en-US" altLang="zh-CN" sz="2800" dirty="0" err="1">
                <a:latin typeface="Calibri Light" panose="020F0302020204030204" pitchFamily="34" charset="0"/>
              </a:rPr>
              <a:t>int</a:t>
            </a:r>
            <a:r>
              <a:rPr lang="en-US" altLang="zh-CN" sz="2800" dirty="0">
                <a:latin typeface="Calibri Light" panose="020F0302020204030204" pitchFamily="34" charset="0"/>
              </a:rPr>
              <a:t> list) (x: </a:t>
            </a:r>
            <a:r>
              <a:rPr lang="en-US" altLang="zh-CN" sz="2800" dirty="0" err="1">
                <a:latin typeface="Calibri Light" panose="020F0302020204030204" pitchFamily="34" charset="0"/>
              </a:rPr>
              <a:t>int</a:t>
            </a:r>
            <a:r>
              <a:rPr lang="en-US" altLang="zh-CN" sz="2800" dirty="0">
                <a:latin typeface="Calibri Light" panose="020F0302020204030204" pitchFamily="34" charset="0"/>
              </a:rPr>
              <a:t>) =</a:t>
            </a:r>
          </a:p>
          <a:p>
            <a:pPr marL="400050" lvl="1" indent="0">
              <a:buNone/>
            </a:pPr>
            <a:r>
              <a:rPr lang="en-US" altLang="zh-CN" dirty="0">
                <a:latin typeface="Calibri Light" panose="020F0302020204030204" pitchFamily="34" charset="0"/>
              </a:rPr>
              <a:t>if l = []  then x::[]</a:t>
            </a:r>
          </a:p>
          <a:p>
            <a:pPr marL="400050" lvl="1" indent="0">
              <a:buNone/>
            </a:pPr>
            <a:r>
              <a:rPr lang="en-US" altLang="zh-CN" dirty="0">
                <a:latin typeface="Calibri Light" panose="020F0302020204030204" pitchFamily="34" charset="0"/>
              </a:rPr>
              <a:t>else </a:t>
            </a:r>
            <a:r>
              <a:rPr lang="en-US" altLang="zh-CN" dirty="0" err="1">
                <a:latin typeface="Calibri Light" panose="020F0302020204030204" pitchFamily="34" charset="0"/>
              </a:rPr>
              <a:t>List.hd</a:t>
            </a:r>
            <a:r>
              <a:rPr lang="en-US" altLang="zh-CN" dirty="0">
                <a:latin typeface="Calibri Light" panose="020F0302020204030204" pitchFamily="34" charset="0"/>
              </a:rPr>
              <a:t> l :: </a:t>
            </a:r>
            <a:r>
              <a:rPr lang="en-US" altLang="zh-CN" dirty="0" err="1">
                <a:latin typeface="Calibri Light" panose="020F0302020204030204" pitchFamily="34" charset="0"/>
              </a:rPr>
              <a:t>snoc</a:t>
            </a:r>
            <a:r>
              <a:rPr lang="en-US" altLang="zh-CN" dirty="0">
                <a:latin typeface="Calibri Light" panose="020F0302020204030204" pitchFamily="34" charset="0"/>
              </a:rPr>
              <a:t>(List.tl l) x;;</a:t>
            </a:r>
          </a:p>
          <a:p>
            <a:pPr marL="0" indent="0">
              <a:buNone/>
            </a:pPr>
            <a:r>
              <a:rPr lang="en-US" altLang="zh-CN" sz="2800" dirty="0" err="1"/>
              <a:t>val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snoc</a:t>
            </a:r>
            <a:r>
              <a:rPr lang="en-US" altLang="zh-CN" sz="2800" dirty="0"/>
              <a:t> :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 -&gt;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 = &lt;fun&gt;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pl-PL" altLang="zh-CN" sz="2800" dirty="0">
                <a:latin typeface="Calibri Light" panose="020F0302020204030204" pitchFamily="34" charset="0"/>
              </a:rPr>
              <a:t># snoc [5; 4; 3; 2] 1;;</a:t>
            </a:r>
          </a:p>
          <a:p>
            <a:pPr marL="0" indent="0">
              <a:buNone/>
            </a:pPr>
            <a:r>
              <a:rPr lang="en-US" altLang="zh-CN" sz="2800" dirty="0"/>
              <a:t>- :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 = [5; 4; 3; 2; 1]</a:t>
            </a:r>
            <a:endParaRPr lang="zh-CN" alt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22243-9045-1144-BA42-89AB7567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FFE7-8FF9-DD45-B3D9-343875C4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E221-722D-7A48-8C34-30DD2FF3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55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better rev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218" y="1268760"/>
            <a:ext cx="8424936" cy="4896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dirty="0">
                <a:solidFill>
                  <a:srgbClr val="0000FF"/>
                </a:solidFill>
              </a:rPr>
              <a:t>(* </a:t>
            </a:r>
            <a:r>
              <a:rPr lang="en-US" altLang="zh-CN" i="1" dirty="0">
                <a:solidFill>
                  <a:srgbClr val="0000FF"/>
                </a:solidFill>
              </a:rPr>
              <a:t>Adds the elements of </a:t>
            </a:r>
            <a:r>
              <a:rPr lang="en-US" altLang="zh-CN" dirty="0"/>
              <a:t>l </a:t>
            </a:r>
            <a:r>
              <a:rPr lang="en-US" altLang="zh-CN" i="1" dirty="0">
                <a:solidFill>
                  <a:srgbClr val="0000FF"/>
                </a:solidFill>
              </a:rPr>
              <a:t>to </a:t>
            </a:r>
            <a:r>
              <a:rPr lang="en-US" altLang="zh-CN" dirty="0"/>
              <a:t>res</a:t>
            </a:r>
            <a:r>
              <a:rPr lang="en-US" altLang="zh-CN" i="1" dirty="0">
                <a:solidFill>
                  <a:srgbClr val="0000FF"/>
                </a:solidFill>
              </a:rPr>
              <a:t> in reverse order</a:t>
            </a:r>
            <a:r>
              <a:rPr lang="en-US" altLang="zh-CN" dirty="0">
                <a:solidFill>
                  <a:srgbClr val="0000FF"/>
                </a:solidFill>
              </a:rPr>
              <a:t> *)</a:t>
            </a:r>
          </a:p>
          <a:p>
            <a:pPr marL="0" indent="0">
              <a:buNone/>
            </a:pPr>
            <a:r>
              <a:rPr lang="fr-FR" altLang="zh-CN" dirty="0">
                <a:latin typeface="Calibri Light" panose="020F0302020204030204" pitchFamily="34" charset="0"/>
              </a:rPr>
              <a:t>let rec revaux (l: int list) (res: int list) =</a:t>
            </a:r>
          </a:p>
          <a:p>
            <a:pPr marL="400050" lvl="1" indent="0">
              <a:buNone/>
            </a:pPr>
            <a:r>
              <a:rPr lang="en-US" altLang="zh-CN" sz="3000" dirty="0">
                <a:latin typeface="Calibri Light" panose="020F0302020204030204" pitchFamily="34" charset="0"/>
              </a:rPr>
              <a:t>if l = [] then res</a:t>
            </a:r>
          </a:p>
          <a:p>
            <a:pPr marL="400050" lvl="1" indent="0">
              <a:buNone/>
            </a:pPr>
            <a:r>
              <a:rPr lang="fr-FR" altLang="zh-CN" sz="3000" dirty="0">
                <a:latin typeface="Calibri Light" panose="020F0302020204030204" pitchFamily="34" charset="0"/>
              </a:rPr>
              <a:t>else revaux (List.tl l) (List.hd l :: res);;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revaux</a:t>
            </a:r>
            <a:r>
              <a:rPr lang="en-US" altLang="zh-CN" dirty="0"/>
              <a:t> : </a:t>
            </a:r>
            <a:r>
              <a:rPr lang="en-US" altLang="zh-CN" dirty="0" err="1"/>
              <a:t>int</a:t>
            </a:r>
            <a:r>
              <a:rPr lang="en-US" altLang="zh-CN" dirty="0"/>
              <a:t> list -&gt; </a:t>
            </a:r>
            <a:r>
              <a:rPr lang="en-US" altLang="zh-CN" dirty="0" err="1"/>
              <a:t>int</a:t>
            </a:r>
            <a:r>
              <a:rPr lang="en-US" altLang="zh-CN" dirty="0"/>
              <a:t> list -&gt; </a:t>
            </a:r>
            <a:r>
              <a:rPr lang="en-US" altLang="zh-CN" dirty="0" err="1"/>
              <a:t>int</a:t>
            </a:r>
            <a:r>
              <a:rPr lang="en-US" altLang="zh-CN" dirty="0"/>
              <a:t> list = &lt;fun&gt;</a:t>
            </a:r>
          </a:p>
          <a:p>
            <a:pPr marL="0" indent="0">
              <a:buNone/>
            </a:pPr>
            <a:endParaRPr lang="fr-FR" altLang="zh-CN" sz="1400" dirty="0"/>
          </a:p>
          <a:p>
            <a:pPr marL="0" indent="0">
              <a:buNone/>
            </a:pPr>
            <a:r>
              <a:rPr lang="fr-FR" altLang="zh-CN" dirty="0">
                <a:latin typeface="Calibri Light" panose="020F0302020204030204" pitchFamily="34" charset="0"/>
              </a:rPr>
              <a:t># revaux [1; 2; 3] [4; 5; 6];;</a:t>
            </a:r>
          </a:p>
          <a:p>
            <a:pPr marL="0" indent="0">
              <a:buNone/>
            </a:pPr>
            <a:r>
              <a:rPr lang="en-US" altLang="zh-CN" dirty="0"/>
              <a:t>- : </a:t>
            </a:r>
            <a:r>
              <a:rPr lang="en-US" altLang="zh-CN" dirty="0" err="1"/>
              <a:t>int</a:t>
            </a:r>
            <a:r>
              <a:rPr lang="en-US" altLang="zh-CN" dirty="0"/>
              <a:t> list = [3; 2; 1; 4; 5; 6]</a:t>
            </a:r>
          </a:p>
          <a:p>
            <a:pPr marL="0" indent="0">
              <a:buNone/>
            </a:pPr>
            <a:endParaRPr lang="en-US" altLang="zh-CN" sz="1300" dirty="0"/>
          </a:p>
          <a:p>
            <a:pPr marL="0" indent="0">
              <a:buNone/>
            </a:pPr>
            <a:r>
              <a:rPr lang="en-US" altLang="zh-CN" dirty="0">
                <a:latin typeface="Calibri Light" panose="020F0302020204030204" pitchFamily="34" charset="0"/>
              </a:rPr>
              <a:t># let rev (l: </a:t>
            </a:r>
            <a:r>
              <a:rPr lang="en-US" altLang="zh-CN" dirty="0" err="1">
                <a:latin typeface="Calibri Light" panose="020F0302020204030204" pitchFamily="34" charset="0"/>
              </a:rPr>
              <a:t>int</a:t>
            </a:r>
            <a:r>
              <a:rPr lang="en-US" altLang="zh-CN" dirty="0">
                <a:latin typeface="Calibri Light" panose="020F0302020204030204" pitchFamily="34" charset="0"/>
              </a:rPr>
              <a:t> list) = </a:t>
            </a:r>
            <a:r>
              <a:rPr lang="en-US" altLang="zh-CN" dirty="0" err="1">
                <a:latin typeface="Calibri Light" panose="020F0302020204030204" pitchFamily="34" charset="0"/>
              </a:rPr>
              <a:t>revaux</a:t>
            </a:r>
            <a:r>
              <a:rPr lang="en-US" altLang="zh-CN" dirty="0">
                <a:latin typeface="Calibri Light" panose="020F0302020204030204" pitchFamily="34" charset="0"/>
              </a:rPr>
              <a:t> l [];;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rev : </a:t>
            </a:r>
            <a:r>
              <a:rPr lang="en-US" altLang="zh-CN" dirty="0" err="1"/>
              <a:t>int</a:t>
            </a:r>
            <a:r>
              <a:rPr lang="en-US" altLang="zh-CN" dirty="0"/>
              <a:t> list -&gt; </a:t>
            </a:r>
            <a:r>
              <a:rPr lang="en-US" altLang="zh-CN" dirty="0" err="1"/>
              <a:t>int</a:t>
            </a:r>
            <a:r>
              <a:rPr lang="en-US" altLang="zh-CN" dirty="0"/>
              <a:t> list = &lt;fun&gt;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9EB45-293C-154B-8B20-70C63F72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EB9D-AE6F-9843-8CCC-4C17E950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5EBA-CE43-2143-8C04-25674DB3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34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Tail 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539" y="1196752"/>
            <a:ext cx="8272758" cy="54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3800" dirty="0"/>
              <a:t>It is usually fairly easy to rewrite a recursive function in </a:t>
            </a:r>
            <a:r>
              <a:rPr lang="en-US" altLang="zh-CN" sz="3800" i="1" dirty="0">
                <a:solidFill>
                  <a:srgbClr val="7030A0"/>
                </a:solidFill>
              </a:rPr>
              <a:t>tail-recursive style</a:t>
            </a:r>
            <a:r>
              <a:rPr lang="en-US" altLang="zh-CN" sz="3800" dirty="0"/>
              <a:t>.</a:t>
            </a:r>
          </a:p>
          <a:p>
            <a:pPr marL="446088" lvl="1" indent="-269875"/>
            <a:r>
              <a:rPr lang="en-US" altLang="zh-CN" sz="3800" dirty="0"/>
              <a:t>e.g., the usual factorial function is not </a:t>
            </a:r>
            <a:r>
              <a:rPr lang="en-US" altLang="zh-CN" sz="3800" i="1" dirty="0"/>
              <a:t>tail recursive </a:t>
            </a:r>
            <a:r>
              <a:rPr lang="en-US" altLang="zh-CN" sz="3800" dirty="0"/>
              <a:t>(because one multiplication remains to be done after the recursive call returns): </a:t>
            </a:r>
          </a:p>
          <a:p>
            <a:pPr marL="400050" lvl="1" indent="0">
              <a:buNone/>
            </a:pPr>
            <a:endParaRPr lang="en-US" altLang="zh-CN" sz="1900" dirty="0"/>
          </a:p>
          <a:p>
            <a:pPr marL="400050" lvl="1" indent="0">
              <a:buNone/>
            </a:pPr>
            <a:r>
              <a:rPr lang="en-US" altLang="zh-CN" sz="3200" dirty="0"/>
              <a:t># let rec fact (</a:t>
            </a:r>
            <a:r>
              <a:rPr lang="en-US" altLang="zh-CN" sz="3200" dirty="0" err="1"/>
              <a:t>n:int</a:t>
            </a:r>
            <a:r>
              <a:rPr lang="en-US" altLang="zh-CN" sz="3200" dirty="0"/>
              <a:t>) =</a:t>
            </a:r>
          </a:p>
          <a:p>
            <a:pPr marL="800100" lvl="2" indent="0">
              <a:buNone/>
            </a:pPr>
            <a:r>
              <a:rPr lang="en-US" altLang="zh-CN" sz="3200" dirty="0"/>
              <a:t>if n = 0 then 1</a:t>
            </a:r>
          </a:p>
          <a:p>
            <a:pPr marL="800100" lvl="2" indent="0">
              <a:buNone/>
            </a:pPr>
            <a:r>
              <a:rPr lang="en-US" altLang="zh-CN" sz="3200" dirty="0"/>
              <a:t>else n * fact(n-1);;</a:t>
            </a:r>
          </a:p>
          <a:p>
            <a:endParaRPr lang="en-US" altLang="zh-CN" sz="1900" dirty="0"/>
          </a:p>
          <a:p>
            <a:pPr marL="0" indent="0">
              <a:buNone/>
            </a:pPr>
            <a:r>
              <a:rPr lang="en-US" altLang="zh-CN" sz="3400" dirty="0"/>
              <a:t>It can be transformed into a tail-recursive version by performing the multiplication before the recursive call and passing along a separate argument in which these multiplications “accumulate”: </a:t>
            </a:r>
          </a:p>
          <a:p>
            <a:pPr marL="400050" lvl="1" indent="0">
              <a:buNone/>
            </a:pPr>
            <a:endParaRPr lang="fr-FR" altLang="zh-CN" sz="1900" dirty="0"/>
          </a:p>
          <a:p>
            <a:pPr marL="400050" lvl="1" indent="0">
              <a:buNone/>
            </a:pPr>
            <a:r>
              <a:rPr lang="fr-FR" altLang="zh-CN" sz="3200" dirty="0"/>
              <a:t># let rec factaux (acc:int) (n:int) =</a:t>
            </a:r>
          </a:p>
          <a:p>
            <a:pPr marL="800100" lvl="2" indent="0">
              <a:buNone/>
            </a:pPr>
            <a:r>
              <a:rPr lang="en-US" altLang="zh-CN" sz="3200" dirty="0"/>
              <a:t>if n = 0 then </a:t>
            </a:r>
            <a:r>
              <a:rPr lang="en-US" altLang="zh-CN" sz="3200" dirty="0" err="1"/>
              <a:t>acc</a:t>
            </a:r>
            <a:endParaRPr lang="en-US" altLang="zh-CN" sz="3200" dirty="0"/>
          </a:p>
          <a:p>
            <a:pPr marL="800100" lvl="2" indent="0">
              <a:buNone/>
            </a:pPr>
            <a:r>
              <a:rPr lang="en-US" altLang="zh-CN" sz="3200" dirty="0"/>
              <a:t>else </a:t>
            </a:r>
            <a:r>
              <a:rPr lang="en-US" altLang="zh-CN" sz="3200" dirty="0" err="1"/>
              <a:t>factaux</a:t>
            </a:r>
            <a:r>
              <a:rPr lang="en-US" altLang="zh-CN" sz="3200" dirty="0"/>
              <a:t> (</a:t>
            </a:r>
            <a:r>
              <a:rPr lang="en-US" altLang="zh-CN" sz="3200" dirty="0" err="1"/>
              <a:t>acc</a:t>
            </a:r>
            <a:r>
              <a:rPr lang="en-US" altLang="zh-CN" sz="3200" dirty="0"/>
              <a:t>*n) (n-1);;</a:t>
            </a:r>
          </a:p>
          <a:p>
            <a:pPr marL="800100" lvl="2" indent="0">
              <a:buNone/>
            </a:pPr>
            <a:endParaRPr lang="en-US" altLang="zh-CN" sz="1900" dirty="0"/>
          </a:p>
          <a:p>
            <a:pPr marL="400050" lvl="1" indent="0">
              <a:buNone/>
            </a:pPr>
            <a:r>
              <a:rPr lang="en-US" altLang="zh-CN" sz="3200" dirty="0"/>
              <a:t># let fact (</a:t>
            </a:r>
            <a:r>
              <a:rPr lang="en-US" altLang="zh-CN" sz="3200" dirty="0" err="1"/>
              <a:t>n:int</a:t>
            </a:r>
            <a:r>
              <a:rPr lang="en-US" altLang="zh-CN" sz="3200" dirty="0"/>
              <a:t>) = </a:t>
            </a:r>
            <a:r>
              <a:rPr lang="en-US" altLang="zh-CN" sz="3200" dirty="0" err="1"/>
              <a:t>factaux</a:t>
            </a:r>
            <a:r>
              <a:rPr lang="en-US" altLang="zh-CN" sz="3200" dirty="0"/>
              <a:t> 1 n;;</a:t>
            </a:r>
            <a:endParaRPr lang="zh-CN" alt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75496-BA0B-A74D-9CC2-2C3A0592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B4D76-0212-204F-A2F8-B530072D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B566-3E97-A442-990E-DF9CF92F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4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Pattern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363272" cy="15407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800" dirty="0"/>
              <a:t>Recursive functions on lists tend to</a:t>
            </a:r>
            <a:r>
              <a:rPr lang="en-US" altLang="zh-CN" sz="2800" dirty="0">
                <a:solidFill>
                  <a:srgbClr val="0000FF"/>
                </a:solidFill>
              </a:rPr>
              <a:t> have </a:t>
            </a:r>
            <a:r>
              <a:rPr lang="en-US" altLang="zh-CN" sz="2800" i="1" dirty="0">
                <a:solidFill>
                  <a:srgbClr val="0000FF"/>
                </a:solidFill>
              </a:rPr>
              <a:t>a standard shape</a:t>
            </a:r>
            <a:r>
              <a:rPr lang="en-US" altLang="zh-CN" sz="2800" dirty="0"/>
              <a:t>:  </a:t>
            </a:r>
          </a:p>
          <a:p>
            <a:pPr marL="446088" lvl="1" indent="-269875"/>
            <a:r>
              <a:rPr lang="en-US" altLang="zh-CN" sz="2400" dirty="0"/>
              <a:t>test whether the list is </a:t>
            </a:r>
            <a:r>
              <a:rPr lang="en-US" altLang="zh-CN" sz="2400" i="1" dirty="0">
                <a:solidFill>
                  <a:srgbClr val="0000FF"/>
                </a:solidFill>
              </a:rPr>
              <a:t>empty</a:t>
            </a:r>
            <a:r>
              <a:rPr lang="en-US" altLang="zh-CN" sz="2400" dirty="0"/>
              <a:t>,  and if it is not </a:t>
            </a:r>
          </a:p>
          <a:p>
            <a:pPr marL="446088" lvl="1" indent="-269875"/>
            <a:r>
              <a:rPr lang="en-US" altLang="zh-CN" sz="2400" dirty="0">
                <a:solidFill>
                  <a:srgbClr val="C00000"/>
                </a:solidFill>
              </a:rPr>
              <a:t>do something </a:t>
            </a:r>
            <a:r>
              <a:rPr lang="en-US" altLang="zh-CN" sz="2400" dirty="0"/>
              <a:t>involving the head element and the tail.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8346" y="2492896"/>
            <a:ext cx="8596142" cy="3960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63538" lvl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3500" dirty="0">
                <a:latin typeface="Calibri Light" panose="020F0302020204030204" pitchFamily="34" charset="0"/>
              </a:rPr>
              <a:t># let rec </a:t>
            </a:r>
            <a:r>
              <a:rPr lang="en-US" altLang="zh-CN" sz="3500" dirty="0" err="1">
                <a:latin typeface="Calibri Light" panose="020F0302020204030204" pitchFamily="34" charset="0"/>
              </a:rPr>
              <a:t>listSum</a:t>
            </a:r>
            <a:r>
              <a:rPr lang="en-US" altLang="zh-CN" sz="3500" dirty="0">
                <a:latin typeface="Calibri Light" panose="020F0302020204030204" pitchFamily="34" charset="0"/>
              </a:rPr>
              <a:t> (</a:t>
            </a:r>
            <a:r>
              <a:rPr lang="en-US" altLang="zh-CN" sz="3500" dirty="0" err="1">
                <a:latin typeface="Calibri Light" panose="020F0302020204030204" pitchFamily="34" charset="0"/>
              </a:rPr>
              <a:t>l:int</a:t>
            </a:r>
            <a:r>
              <a:rPr lang="en-US" altLang="zh-CN" sz="3500" dirty="0">
                <a:latin typeface="Calibri Light" panose="020F0302020204030204" pitchFamily="34" charset="0"/>
              </a:rPr>
              <a:t> list) =</a:t>
            </a:r>
          </a:p>
          <a:p>
            <a:pPr marL="363538" lvl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3500" dirty="0">
                <a:latin typeface="Calibri Light" panose="020F0302020204030204" pitchFamily="34" charset="0"/>
              </a:rPr>
              <a:t>	if  l = [] then 0</a:t>
            </a:r>
          </a:p>
          <a:p>
            <a:pPr marL="363538" lvl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3500" dirty="0">
                <a:latin typeface="Calibri Light" panose="020F0302020204030204" pitchFamily="34" charset="0"/>
              </a:rPr>
              <a:t>	else </a:t>
            </a:r>
            <a:r>
              <a:rPr lang="en-US" altLang="zh-CN" sz="3500" dirty="0" err="1">
                <a:latin typeface="Calibri Light" panose="020F0302020204030204" pitchFamily="34" charset="0"/>
              </a:rPr>
              <a:t>List.hd</a:t>
            </a:r>
            <a:r>
              <a:rPr lang="en-US" altLang="zh-CN" sz="3500" dirty="0">
                <a:latin typeface="Calibri Light" panose="020F0302020204030204" pitchFamily="34" charset="0"/>
              </a:rPr>
              <a:t> l + </a:t>
            </a:r>
            <a:r>
              <a:rPr lang="en-US" altLang="zh-CN" sz="3500" dirty="0" err="1">
                <a:latin typeface="Calibri Light" panose="020F0302020204030204" pitchFamily="34" charset="0"/>
              </a:rPr>
              <a:t>listSum</a:t>
            </a:r>
            <a:r>
              <a:rPr lang="en-US" altLang="zh-CN" sz="3500" dirty="0">
                <a:latin typeface="Calibri Light" panose="020F0302020204030204" pitchFamily="34" charset="0"/>
              </a:rPr>
              <a:t> (List.tl l);;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zh-CN" sz="1900" dirty="0"/>
          </a:p>
          <a:p>
            <a:pPr>
              <a:spcBef>
                <a:spcPct val="20000"/>
              </a:spcBef>
            </a:pPr>
            <a:r>
              <a:rPr lang="en-US" altLang="zh-CN" sz="4200" dirty="0" err="1"/>
              <a:t>OCaml</a:t>
            </a:r>
            <a:r>
              <a:rPr lang="en-US" altLang="zh-CN" sz="4200" dirty="0"/>
              <a:t> provides a convenient </a:t>
            </a:r>
            <a:r>
              <a:rPr lang="en-US" altLang="zh-CN" sz="4200" i="1" dirty="0">
                <a:solidFill>
                  <a:srgbClr val="C00000"/>
                </a:solidFill>
              </a:rPr>
              <a:t>pattern-matching</a:t>
            </a:r>
            <a:r>
              <a:rPr lang="en-US" altLang="zh-CN" sz="4200" dirty="0"/>
              <a:t> construct that bundles the emptiness test and the extraction of the head and tail into </a:t>
            </a:r>
            <a:r>
              <a:rPr lang="en-US" altLang="zh-CN" sz="4200" i="1" dirty="0"/>
              <a:t>a single syntactic form</a:t>
            </a:r>
            <a:r>
              <a:rPr lang="en-US" altLang="zh-CN" sz="4200" dirty="0"/>
              <a:t>: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zh-CN" sz="1900" dirty="0"/>
          </a:p>
          <a:p>
            <a:pPr marL="363538" lvl="1">
              <a:spcBef>
                <a:spcPct val="20000"/>
              </a:spcBef>
            </a:pPr>
            <a:r>
              <a:rPr lang="en-US" altLang="zh-CN" sz="3500" dirty="0">
                <a:latin typeface="Calibri Light" panose="020F0302020204030204" pitchFamily="34" charset="0"/>
              </a:rPr>
              <a:t># let rec </a:t>
            </a:r>
            <a:r>
              <a:rPr lang="en-US" altLang="zh-CN" sz="3500" dirty="0" err="1">
                <a:latin typeface="Calibri Light" panose="020F0302020204030204" pitchFamily="34" charset="0"/>
              </a:rPr>
              <a:t>listSum</a:t>
            </a:r>
            <a:r>
              <a:rPr lang="en-US" altLang="zh-CN" sz="3500" dirty="0">
                <a:latin typeface="Calibri Light" panose="020F0302020204030204" pitchFamily="34" charset="0"/>
              </a:rPr>
              <a:t> (l: </a:t>
            </a:r>
            <a:r>
              <a:rPr lang="en-US" altLang="zh-CN" sz="3500" dirty="0" err="1">
                <a:latin typeface="Calibri Light" panose="020F0302020204030204" pitchFamily="34" charset="0"/>
              </a:rPr>
              <a:t>int</a:t>
            </a:r>
            <a:r>
              <a:rPr lang="en-US" altLang="zh-CN" sz="3500" dirty="0">
                <a:latin typeface="Calibri Light" panose="020F0302020204030204" pitchFamily="34" charset="0"/>
              </a:rPr>
              <a:t> list) =</a:t>
            </a:r>
          </a:p>
          <a:p>
            <a:pPr marL="363538" lvl="1">
              <a:spcBef>
                <a:spcPct val="20000"/>
              </a:spcBef>
            </a:pPr>
            <a:r>
              <a:rPr lang="en-US" altLang="zh-CN" sz="3500" dirty="0">
                <a:latin typeface="Calibri Light" panose="020F0302020204030204" pitchFamily="34" charset="0"/>
              </a:rPr>
              <a:t>match l with</a:t>
            </a:r>
          </a:p>
          <a:p>
            <a:pPr marL="363538" lvl="1">
              <a:spcBef>
                <a:spcPct val="20000"/>
              </a:spcBef>
            </a:pPr>
            <a:r>
              <a:rPr lang="en-US" altLang="zh-CN" sz="3500" dirty="0">
                <a:latin typeface="Calibri Light" panose="020F0302020204030204" pitchFamily="34" charset="0"/>
              </a:rPr>
              <a:t>	[]      -&gt;   0</a:t>
            </a:r>
          </a:p>
          <a:p>
            <a:pPr marL="363538" lvl="1">
              <a:spcBef>
                <a:spcPct val="20000"/>
              </a:spcBef>
            </a:pPr>
            <a:r>
              <a:rPr lang="en-US" altLang="zh-CN" sz="3500" dirty="0">
                <a:latin typeface="Calibri Light" panose="020F0302020204030204" pitchFamily="34" charset="0"/>
              </a:rPr>
              <a:t>      |	x::y  -&gt;   x + </a:t>
            </a:r>
            <a:r>
              <a:rPr lang="en-US" altLang="zh-CN" sz="3500" dirty="0" err="1">
                <a:latin typeface="Calibri Light" panose="020F0302020204030204" pitchFamily="34" charset="0"/>
              </a:rPr>
              <a:t>listSum</a:t>
            </a:r>
            <a:r>
              <a:rPr lang="en-US" altLang="zh-CN" sz="3500" dirty="0">
                <a:latin typeface="Calibri Light" panose="020F0302020204030204" pitchFamily="34" charset="0"/>
              </a:rPr>
              <a:t> y;;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F1A6D-6B71-EB4C-8877-CCE5E0B0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B822D-8F9B-864C-A899-AFDCCC5B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4468D-DDB7-6B48-9E50-285583E2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7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Pattern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48" y="1195540"/>
            <a:ext cx="8579296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Pattern matching can be used with </a:t>
            </a:r>
            <a:r>
              <a:rPr lang="en-US" altLang="zh-CN" sz="2800" i="1" dirty="0">
                <a:solidFill>
                  <a:srgbClr val="0000FF"/>
                </a:solidFill>
              </a:rPr>
              <a:t>types</a:t>
            </a:r>
            <a:r>
              <a:rPr lang="en-US" altLang="zh-CN" sz="2800" dirty="0"/>
              <a:t> other than lists, like other </a:t>
            </a:r>
            <a:r>
              <a:rPr lang="en-US" altLang="zh-CN" sz="2800" i="1" dirty="0">
                <a:solidFill>
                  <a:srgbClr val="7030A0"/>
                </a:solidFill>
              </a:rPr>
              <a:t>aggregate types</a:t>
            </a:r>
            <a:r>
              <a:rPr lang="en-US" altLang="zh-CN" sz="2800" dirty="0"/>
              <a:t>, and even </a:t>
            </a:r>
            <a:r>
              <a:rPr lang="en-US" altLang="zh-CN" sz="2800" i="1" dirty="0">
                <a:solidFill>
                  <a:srgbClr val="7030A0"/>
                </a:solidFill>
              </a:rPr>
              <a:t>simple types</a:t>
            </a:r>
            <a:r>
              <a:rPr lang="en-US" altLang="zh-CN" sz="2800" dirty="0"/>
              <a:t>.     </a:t>
            </a:r>
          </a:p>
          <a:p>
            <a:pPr marL="0" indent="0">
              <a:buNone/>
            </a:pPr>
            <a:r>
              <a:rPr lang="en-US" altLang="zh-CN" sz="2800" dirty="0"/>
              <a:t>For example, here it is used on integers: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21559" y="2959079"/>
            <a:ext cx="8302719" cy="1856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3143040"/>
            <a:ext cx="79847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rec fact (</a:t>
            </a:r>
            <a:r>
              <a:rPr lang="en-US" altLang="zh-CN" sz="2400" dirty="0" err="1">
                <a:latin typeface="Calibri Light" panose="020F0302020204030204" pitchFamily="34" charset="0"/>
              </a:rPr>
              <a:t>n:int</a:t>
            </a:r>
            <a:r>
              <a:rPr lang="en-US" altLang="zh-CN" sz="2400" dirty="0">
                <a:latin typeface="Calibri Light" panose="020F0302020204030204" pitchFamily="34" charset="0"/>
              </a:rPr>
              <a:t>)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match n with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 0   -&gt;  1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| _   -&gt;  n * fact(n-1);;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46348" y="5029875"/>
            <a:ext cx="8579296" cy="77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here </a:t>
            </a:r>
            <a:r>
              <a:rPr lang="en-US" altLang="zh-CN" sz="2800" dirty="0">
                <a:solidFill>
                  <a:srgbClr val="C00000"/>
                </a:solidFill>
              </a:rPr>
              <a:t>_</a:t>
            </a:r>
            <a:r>
              <a:rPr lang="en-US" altLang="zh-CN" sz="2800" dirty="0"/>
              <a:t> pattern is a </a:t>
            </a:r>
            <a:r>
              <a:rPr lang="en-US" altLang="zh-CN" sz="2800" i="1" dirty="0">
                <a:solidFill>
                  <a:srgbClr val="C00000"/>
                </a:solidFill>
              </a:rPr>
              <a:t>wildcard</a:t>
            </a:r>
            <a:r>
              <a:rPr lang="en-US" altLang="zh-CN" sz="2800" dirty="0"/>
              <a:t> that matches </a:t>
            </a:r>
            <a:r>
              <a:rPr lang="en-US" altLang="zh-CN" sz="2800"/>
              <a:t>any value.</a:t>
            </a:r>
            <a:endParaRPr lang="zh-CN" altLang="en-US" sz="2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D9F6C-1499-AB4F-B48B-DBA3BD1D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F53E4-8529-114D-8AEB-4F365FF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6E8FF-B9AB-6041-8428-1F6FEBD5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97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371" y="1080754"/>
            <a:ext cx="8579296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/>
              <a:t>The basic elements (</a:t>
            </a:r>
            <a:r>
              <a:rPr lang="en-US" altLang="zh-CN" sz="2800" i="1" dirty="0">
                <a:solidFill>
                  <a:srgbClr val="C00000"/>
                </a:solidFill>
              </a:rPr>
              <a:t>constants</a:t>
            </a:r>
            <a:r>
              <a:rPr lang="en-US" altLang="zh-CN" sz="2800" dirty="0"/>
              <a:t>, </a:t>
            </a:r>
            <a:r>
              <a:rPr lang="en-US" altLang="zh-CN" sz="2800" i="1" dirty="0">
                <a:solidFill>
                  <a:srgbClr val="C00000"/>
                </a:solidFill>
              </a:rPr>
              <a:t>variable binders</a:t>
            </a:r>
            <a:r>
              <a:rPr lang="en-US" altLang="zh-CN" sz="2800" dirty="0"/>
              <a:t>, </a:t>
            </a:r>
            <a:r>
              <a:rPr lang="en-US" altLang="zh-CN" sz="2800" i="1" dirty="0">
                <a:solidFill>
                  <a:srgbClr val="C00000"/>
                </a:solidFill>
              </a:rPr>
              <a:t>wildcards</a:t>
            </a:r>
            <a:r>
              <a:rPr lang="en-US" altLang="zh-CN" sz="2800" dirty="0"/>
              <a:t>, [], ::, etc.) may be combined in arbitrarily complex ways in </a:t>
            </a:r>
            <a:r>
              <a:rPr lang="en-US" altLang="zh-CN" sz="2800" dirty="0">
                <a:solidFill>
                  <a:srgbClr val="0000FF"/>
                </a:solidFill>
              </a:rPr>
              <a:t>match</a:t>
            </a:r>
            <a:r>
              <a:rPr lang="en-US" altLang="zh-CN" sz="2800" dirty="0"/>
              <a:t> expressions: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33467" y="2291974"/>
            <a:ext cx="8365105" cy="4176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 Light" panose="020F03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7701" y="2348880"/>
            <a:ext cx="8032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Calibri Light" panose="020F0302020204030204" pitchFamily="34" charset="0"/>
              </a:rPr>
              <a:t># let silly  l =</a:t>
            </a:r>
          </a:p>
          <a:p>
            <a:r>
              <a:rPr lang="en-US" altLang="zh-CN" sz="2200" dirty="0">
                <a:latin typeface="Calibri Light" panose="020F0302020204030204" pitchFamily="34" charset="0"/>
              </a:rPr>
              <a:t>      match l with</a:t>
            </a:r>
          </a:p>
          <a:p>
            <a:r>
              <a:rPr lang="en-US" altLang="zh-CN" sz="2200" dirty="0">
                <a:latin typeface="Calibri Light" panose="020F0302020204030204" pitchFamily="34" charset="0"/>
              </a:rPr>
              <a:t>             [_; _; _]   	 -&gt;   "three elements long"</a:t>
            </a:r>
          </a:p>
          <a:p>
            <a:r>
              <a:rPr lang="en-US" altLang="zh-CN" sz="2200" dirty="0">
                <a:latin typeface="Calibri Light" panose="020F0302020204030204" pitchFamily="34" charset="0"/>
              </a:rPr>
              <a:t>          | _::x::y::_::_::rest 	 -&gt;   if x &gt; y then "foo" else "bar"</a:t>
            </a:r>
          </a:p>
          <a:p>
            <a:r>
              <a:rPr lang="en-US" altLang="zh-CN" sz="2200" dirty="0">
                <a:latin typeface="Calibri Light" panose="020F0302020204030204" pitchFamily="34" charset="0"/>
              </a:rPr>
              <a:t>          | _ 		 -&gt;  "</a:t>
            </a:r>
            <a:r>
              <a:rPr lang="en-US" altLang="zh-CN" sz="2200" dirty="0" err="1">
                <a:latin typeface="Calibri Light" panose="020F0302020204030204" pitchFamily="34" charset="0"/>
              </a:rPr>
              <a:t>dunno</a:t>
            </a:r>
            <a:r>
              <a:rPr lang="en-US" altLang="zh-CN" sz="2200" dirty="0">
                <a:latin typeface="Calibri Light" panose="020F0302020204030204" pitchFamily="34" charset="0"/>
              </a:rPr>
              <a:t>";;</a:t>
            </a:r>
          </a:p>
          <a:p>
            <a:r>
              <a:rPr lang="en-US" altLang="zh-CN" sz="2200" dirty="0" err="1">
                <a:latin typeface="Calibri Light" panose="020F0302020204030204" pitchFamily="34" charset="0"/>
              </a:rPr>
              <a:t>val</a:t>
            </a:r>
            <a:r>
              <a:rPr lang="en-US" altLang="zh-CN" sz="2200" dirty="0">
                <a:latin typeface="Calibri Light" panose="020F0302020204030204" pitchFamily="34" charset="0"/>
              </a:rPr>
              <a:t> silly : ‘a list -&gt; string = &lt;fun&gt;</a:t>
            </a:r>
          </a:p>
          <a:p>
            <a:r>
              <a:rPr lang="en-US" altLang="zh-CN" sz="2200" dirty="0">
                <a:latin typeface="Calibri Light" panose="020F0302020204030204" pitchFamily="34" charset="0"/>
              </a:rPr>
              <a:t># silly [1; 2; 3];;</a:t>
            </a:r>
          </a:p>
          <a:p>
            <a:r>
              <a:rPr lang="en-US" altLang="zh-CN" sz="2200" dirty="0">
                <a:latin typeface="Calibri Light" panose="020F0302020204030204" pitchFamily="34" charset="0"/>
              </a:rPr>
              <a:t>- : string = "three elements long"</a:t>
            </a:r>
          </a:p>
          <a:p>
            <a:r>
              <a:rPr lang="en-US" altLang="zh-CN" sz="2200" dirty="0">
                <a:latin typeface="Calibri Light" panose="020F0302020204030204" pitchFamily="34" charset="0"/>
              </a:rPr>
              <a:t># silly [1; 2; 3; 4];;</a:t>
            </a:r>
          </a:p>
          <a:p>
            <a:r>
              <a:rPr lang="en-US" altLang="zh-CN" sz="2200" dirty="0">
                <a:latin typeface="Calibri Light" panose="020F0302020204030204" pitchFamily="34" charset="0"/>
              </a:rPr>
              <a:t>- : string = "</a:t>
            </a:r>
            <a:r>
              <a:rPr lang="en-US" altLang="zh-CN" sz="2200" dirty="0" err="1">
                <a:latin typeface="Calibri Light" panose="020F0302020204030204" pitchFamily="34" charset="0"/>
              </a:rPr>
              <a:t>dunno</a:t>
            </a:r>
            <a:r>
              <a:rPr lang="en-US" altLang="zh-CN" sz="2200" dirty="0">
                <a:latin typeface="Calibri Light" panose="020F0302020204030204" pitchFamily="34" charset="0"/>
              </a:rPr>
              <a:t>"</a:t>
            </a:r>
          </a:p>
          <a:p>
            <a:r>
              <a:rPr lang="en-US" altLang="zh-CN" sz="2200" dirty="0">
                <a:latin typeface="Calibri Light" panose="020F0302020204030204" pitchFamily="34" charset="0"/>
              </a:rPr>
              <a:t># silly [1; 2; 3; 4; 5];;</a:t>
            </a:r>
          </a:p>
          <a:p>
            <a:r>
              <a:rPr lang="en-US" altLang="zh-CN" sz="2200" dirty="0">
                <a:latin typeface="Calibri Light" panose="020F0302020204030204" pitchFamily="34" charset="0"/>
              </a:rPr>
              <a:t>- : string = "bar"</a:t>
            </a:r>
            <a:endParaRPr lang="zh-CN" altLang="en-US" sz="2200" dirty="0">
              <a:latin typeface="Calibri Light" panose="020F03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8A0D87-0A42-E248-B233-6C8485BD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B48DB9-F323-854D-9727-88332F6A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A5254E-0715-414E-B78A-B0C3FA4E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3"/>
            <a:ext cx="8477566" cy="192393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/>
              <a:t>One pleasant feature of </a:t>
            </a:r>
            <a:r>
              <a:rPr lang="en-US" altLang="zh-CN" sz="2800" dirty="0" err="1"/>
              <a:t>OCaml</a:t>
            </a:r>
            <a:r>
              <a:rPr lang="en-US" altLang="zh-CN" sz="2800" dirty="0"/>
              <a:t>  is its </a:t>
            </a:r>
            <a:r>
              <a:rPr lang="en-US" altLang="zh-CN" sz="2800" dirty="0">
                <a:solidFill>
                  <a:srgbClr val="C00000"/>
                </a:solidFill>
              </a:rPr>
              <a:t>powerful</a:t>
            </a:r>
            <a:r>
              <a:rPr lang="en-US" altLang="zh-CN" sz="2800" dirty="0"/>
              <a:t> 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i="1" dirty="0">
                <a:solidFill>
                  <a:srgbClr val="0000FF"/>
                </a:solidFill>
              </a:rPr>
              <a:t>type inference mechanism</a:t>
            </a:r>
            <a:r>
              <a:rPr lang="en-US" altLang="zh-CN" sz="2800" b="1" dirty="0"/>
              <a:t>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/>
              <a:t>that allows the compiler to </a:t>
            </a:r>
            <a:r>
              <a:rPr lang="en-US" altLang="zh-CN" sz="2800" i="1" dirty="0">
                <a:solidFill>
                  <a:srgbClr val="7030A0"/>
                </a:solidFill>
              </a:rPr>
              <a:t>calculate the types of variables </a:t>
            </a:r>
            <a:r>
              <a:rPr lang="en-US" altLang="zh-CN" sz="2800" dirty="0"/>
              <a:t>from the way in which they are used.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9790" y="5221477"/>
            <a:ext cx="8579296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/>
              <a:t>The compiler can tell that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fact</a:t>
            </a:r>
            <a:r>
              <a:rPr lang="en-US" altLang="zh-CN" sz="2800" dirty="0"/>
              <a:t> takes an </a:t>
            </a:r>
            <a:r>
              <a:rPr lang="en-US" altLang="zh-CN" sz="2800" i="1" dirty="0">
                <a:solidFill>
                  <a:srgbClr val="7030A0"/>
                </a:solidFill>
              </a:rPr>
              <a:t>integer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/>
              <a:t>argument because </a:t>
            </a:r>
            <a:r>
              <a:rPr lang="en-US" altLang="zh-CN" sz="2800" i="1" dirty="0">
                <a:solidFill>
                  <a:srgbClr val="0000FF"/>
                </a:solidFill>
                <a:latin typeface="Calibri Light" panose="020F0302020204030204" pitchFamily="34" charset="0"/>
              </a:rPr>
              <a:t>n</a:t>
            </a:r>
            <a:r>
              <a:rPr lang="en-US" altLang="zh-CN" sz="2800" i="1" dirty="0"/>
              <a:t> </a:t>
            </a:r>
            <a:r>
              <a:rPr lang="en-US" altLang="zh-CN" sz="2800" dirty="0"/>
              <a:t>is used as an argument to the integer * and - functions.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67068" y="2852936"/>
            <a:ext cx="8365105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7461" y="2887690"/>
            <a:ext cx="83651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rec fact n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match n with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0  	-&gt;  1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|   _   	-&gt;  n * fact (n - 1);;</a:t>
            </a:r>
          </a:p>
          <a:p>
            <a:r>
              <a:rPr lang="en-US" altLang="zh-CN" sz="2400" dirty="0" err="1">
                <a:latin typeface="Calibri Light" panose="020F0302020204030204" pitchFamily="34" charset="0"/>
              </a:rPr>
              <a:t>val</a:t>
            </a:r>
            <a:r>
              <a:rPr lang="en-US" altLang="zh-CN" sz="2400" dirty="0">
                <a:latin typeface="Calibri Light" panose="020F0302020204030204" pitchFamily="34" charset="0"/>
              </a:rPr>
              <a:t> fact : </a:t>
            </a:r>
            <a:r>
              <a:rPr lang="en-US" altLang="zh-CN" sz="2400" dirty="0" err="1">
                <a:latin typeface="Calibri Light" panose="020F0302020204030204" pitchFamily="34" charset="0"/>
              </a:rPr>
              <a:t>int</a:t>
            </a:r>
            <a:r>
              <a:rPr lang="en-US" altLang="zh-CN" sz="2400" dirty="0">
                <a:latin typeface="Calibri Light" panose="020F0302020204030204" pitchFamily="34" charset="0"/>
              </a:rPr>
              <a:t> -&gt; </a:t>
            </a:r>
            <a:r>
              <a:rPr lang="en-US" altLang="zh-CN" sz="2400" dirty="0" err="1">
                <a:latin typeface="Calibri Light" panose="020F0302020204030204" pitchFamily="34" charset="0"/>
              </a:rPr>
              <a:t>int</a:t>
            </a:r>
            <a:r>
              <a:rPr lang="en-US" altLang="zh-CN" sz="2400" dirty="0">
                <a:latin typeface="Calibri Light" panose="020F0302020204030204" pitchFamily="34" charset="0"/>
              </a:rPr>
              <a:t> = &lt;fun&gt;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A165F-6889-FF44-8A0A-077F5F7A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858FD-7D52-8245-8FA7-0449B266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27893-650B-9C4E-BD6B-D71A43F3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11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772" y="1307899"/>
            <a:ext cx="8579296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/>
              <a:t>Similarly: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92226" y="2279960"/>
            <a:ext cx="8365105" cy="3733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2225" y="2354581"/>
            <a:ext cx="83651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 Light" panose="020F0302020204030204" pitchFamily="34" charset="0"/>
              </a:rPr>
              <a:t># let rec </a:t>
            </a:r>
            <a:r>
              <a:rPr lang="en-US" altLang="zh-CN" sz="2800" dirty="0" err="1">
                <a:latin typeface="Calibri Light" panose="020F0302020204030204" pitchFamily="34" charset="0"/>
              </a:rPr>
              <a:t>listSum</a:t>
            </a:r>
            <a:r>
              <a:rPr lang="en-US" altLang="zh-CN" sz="2800" dirty="0">
                <a:latin typeface="Calibri Light" panose="020F0302020204030204" pitchFamily="34" charset="0"/>
              </a:rPr>
              <a:t> l   =</a:t>
            </a:r>
          </a:p>
          <a:p>
            <a:r>
              <a:rPr lang="en-US" altLang="zh-CN" sz="2800" dirty="0">
                <a:latin typeface="Calibri Light" panose="020F0302020204030204" pitchFamily="34" charset="0"/>
              </a:rPr>
              <a:t>       match l with</a:t>
            </a:r>
          </a:p>
          <a:p>
            <a:r>
              <a:rPr lang="en-US" altLang="zh-CN" sz="2800" dirty="0">
                <a:latin typeface="Calibri Light" panose="020F0302020204030204" pitchFamily="34" charset="0"/>
              </a:rPr>
              <a:t>  	    []  		-&gt;  0</a:t>
            </a:r>
          </a:p>
          <a:p>
            <a:r>
              <a:rPr lang="es-ES" altLang="zh-CN" sz="2800" dirty="0">
                <a:latin typeface="Calibri Light" panose="020F0302020204030204" pitchFamily="34" charset="0"/>
              </a:rPr>
              <a:t>           |   x::y  	-&gt;  x + listSum y;;</a:t>
            </a:r>
          </a:p>
          <a:p>
            <a:r>
              <a:rPr lang="en-US" altLang="zh-CN" sz="2800" dirty="0" err="1">
                <a:latin typeface="Calibri Light" panose="020F0302020204030204" pitchFamily="34" charset="0"/>
              </a:rPr>
              <a:t>val</a:t>
            </a:r>
            <a:r>
              <a:rPr lang="en-US" altLang="zh-CN" sz="2800" dirty="0">
                <a:latin typeface="Calibri Light" panose="020F0302020204030204" pitchFamily="34" charset="0"/>
              </a:rPr>
              <a:t> </a:t>
            </a:r>
            <a:r>
              <a:rPr lang="en-US" altLang="zh-CN" sz="2800" dirty="0" err="1">
                <a:latin typeface="Calibri Light" panose="020F0302020204030204" pitchFamily="34" charset="0"/>
              </a:rPr>
              <a:t>listSum</a:t>
            </a:r>
            <a:r>
              <a:rPr lang="en-US" altLang="zh-CN" sz="2800" dirty="0">
                <a:latin typeface="Calibri Light" panose="020F0302020204030204" pitchFamily="34" charset="0"/>
              </a:rPr>
              <a:t> : </a:t>
            </a:r>
            <a:r>
              <a:rPr lang="en-US" altLang="zh-CN" sz="2800" dirty="0" err="1">
                <a:latin typeface="Calibri Light" panose="020F0302020204030204" pitchFamily="34" charset="0"/>
              </a:rPr>
              <a:t>int</a:t>
            </a:r>
            <a:r>
              <a:rPr lang="en-US" altLang="zh-CN" sz="2800" dirty="0">
                <a:latin typeface="Calibri Light" panose="020F0302020204030204" pitchFamily="34" charset="0"/>
              </a:rPr>
              <a:t> list -&gt; </a:t>
            </a:r>
            <a:r>
              <a:rPr lang="en-US" altLang="zh-CN" sz="2800" dirty="0" err="1">
                <a:latin typeface="Calibri Light" panose="020F0302020204030204" pitchFamily="34" charset="0"/>
              </a:rPr>
              <a:t>int</a:t>
            </a:r>
            <a:r>
              <a:rPr lang="en-US" altLang="zh-CN" sz="2800" dirty="0">
                <a:latin typeface="Calibri Light" panose="020F0302020204030204" pitchFamily="34" charset="0"/>
              </a:rPr>
              <a:t> = &lt;fun&gt;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D3E439-3800-8D4A-B5B1-701C889E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966270-40B1-7A48-96AF-A696AB66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56BE5-65B9-0045-A002-B9058AE8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348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Polymorphism (first taste)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394" y="3906319"/>
            <a:ext cx="8579296" cy="252028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0000FF"/>
                </a:solidFill>
                <a:latin typeface="Century" panose="02040604050505020304" pitchFamily="18" charset="0"/>
              </a:rPr>
              <a:t>’a</a:t>
            </a:r>
            <a:r>
              <a:rPr lang="en-US" altLang="zh-CN" sz="2800" dirty="0">
                <a:latin typeface="Century" panose="02040604050505020304" pitchFamily="18" charset="0"/>
              </a:rPr>
              <a:t> </a:t>
            </a:r>
            <a:r>
              <a:rPr lang="en-US" altLang="zh-CN" sz="2800" dirty="0"/>
              <a:t>in the type of </a:t>
            </a:r>
            <a:r>
              <a:rPr lang="en-US" altLang="zh-CN" sz="2800" dirty="0">
                <a:latin typeface="Calibri Light" panose="020F0302020204030204" pitchFamily="34" charset="0"/>
              </a:rPr>
              <a:t>length</a:t>
            </a:r>
            <a:r>
              <a:rPr lang="en-US" altLang="zh-CN" sz="2800" dirty="0"/>
              <a:t>, pronounced “alpha,”  is a </a:t>
            </a:r>
            <a:r>
              <a:rPr lang="en-US" altLang="zh-CN" sz="2800" i="1" dirty="0">
                <a:solidFill>
                  <a:srgbClr val="C00000"/>
                </a:solidFill>
              </a:rPr>
              <a:t>type variable </a:t>
            </a:r>
            <a:r>
              <a:rPr lang="en-US" altLang="zh-CN" sz="2800" dirty="0"/>
              <a:t>standing for an </a:t>
            </a:r>
            <a:r>
              <a:rPr lang="en-US" altLang="zh-CN" sz="2800" i="1" dirty="0">
                <a:solidFill>
                  <a:srgbClr val="C00000"/>
                </a:solidFill>
              </a:rPr>
              <a:t>arbitrary type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The inferred type tells us that the function can take a list with elements of </a:t>
            </a:r>
            <a:r>
              <a:rPr lang="en-US" altLang="zh-CN" sz="2800" i="1" dirty="0">
                <a:solidFill>
                  <a:srgbClr val="C00000"/>
                </a:solidFill>
              </a:rPr>
              <a:t>any type</a:t>
            </a:r>
            <a:r>
              <a:rPr lang="en-US" altLang="zh-CN" sz="2800" i="1" dirty="0"/>
              <a:t> </a:t>
            </a:r>
            <a:r>
              <a:rPr lang="en-US" altLang="zh-CN" sz="2800" dirty="0"/>
              <a:t>(i.e., a list with elements of </a:t>
            </a:r>
            <a:r>
              <a:rPr lang="en-US" altLang="zh-CN" sz="2800" dirty="0">
                <a:solidFill>
                  <a:srgbClr val="7030A0"/>
                </a:solidFill>
              </a:rPr>
              <a:t>type </a:t>
            </a:r>
            <a:r>
              <a:rPr lang="en-US" altLang="zh-CN" sz="2800" i="1" dirty="0">
                <a:solidFill>
                  <a:srgbClr val="7030A0"/>
                </a:solidFill>
              </a:rPr>
              <a:t>alpha</a:t>
            </a:r>
            <a:r>
              <a:rPr lang="en-US" altLang="zh-CN" sz="2800" dirty="0"/>
              <a:t>, for any choice of alpha).</a:t>
            </a:r>
          </a:p>
        </p:txBody>
      </p:sp>
      <p:sp>
        <p:nvSpPr>
          <p:cNvPr id="4" name="矩形 3"/>
          <p:cNvSpPr/>
          <p:nvPr/>
        </p:nvSpPr>
        <p:spPr>
          <a:xfrm>
            <a:off x="408490" y="1370640"/>
            <a:ext cx="8365105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8489" y="1445260"/>
            <a:ext cx="83651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rec length l 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match l with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    []       -&gt;  0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|     _::y  -&gt;  1 + length y;;</a:t>
            </a:r>
          </a:p>
          <a:p>
            <a:r>
              <a:rPr lang="en-US" altLang="zh-CN" sz="2400" dirty="0" err="1"/>
              <a:t>val</a:t>
            </a:r>
            <a:r>
              <a:rPr lang="en-US" altLang="zh-CN" sz="2400" dirty="0"/>
              <a:t> length  :  ’a list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&lt;fun&gt;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91FBA6-E122-7744-8416-B950C913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2F4387-616D-2246-BD60-1B37BEFD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D75261-B18B-F84A-9DC9-63678D57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81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0568" y="1206866"/>
            <a:ext cx="8395888" cy="100811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/>
              <a:t>Items connected by </a:t>
            </a:r>
            <a:r>
              <a:rPr lang="en-US" altLang="zh-CN" sz="2800" i="1" dirty="0">
                <a:solidFill>
                  <a:srgbClr val="0000FF"/>
                </a:solidFill>
              </a:rPr>
              <a:t>commas</a:t>
            </a:r>
            <a:r>
              <a:rPr lang="en-US" altLang="zh-CN" sz="2800" dirty="0"/>
              <a:t> are “tuples.” (The enclosing parenthesis are optional)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87664" y="2214978"/>
            <a:ext cx="8365105" cy="3938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7664" y="2245202"/>
            <a:ext cx="828879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"age", 38;;</a:t>
            </a:r>
          </a:p>
          <a:p>
            <a:r>
              <a:rPr lang="en-US" altLang="zh-CN" sz="2400" dirty="0"/>
              <a:t>- : string *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"age", 38</a:t>
            </a:r>
          </a:p>
          <a:p>
            <a:endParaRPr lang="en-US" altLang="zh-CN" sz="1600" dirty="0"/>
          </a:p>
          <a:p>
            <a:r>
              <a:rPr lang="en-US" altLang="zh-CN" sz="2400" dirty="0">
                <a:latin typeface="Calibri Light" panose="020F0302020204030204" pitchFamily="34" charset="0"/>
              </a:rPr>
              <a:t># "professor", "age", 33;;</a:t>
            </a:r>
          </a:p>
          <a:p>
            <a:r>
              <a:rPr lang="en-US" altLang="zh-CN" sz="2400" dirty="0"/>
              <a:t>- : string * string *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"professor", "age", 33</a:t>
            </a:r>
          </a:p>
          <a:p>
            <a:endParaRPr lang="en-US" altLang="zh-CN" sz="1600" dirty="0"/>
          </a:p>
          <a:p>
            <a:r>
              <a:rPr lang="en-US" altLang="zh-CN" sz="2400" dirty="0">
                <a:latin typeface="Calibri Light" panose="020F0302020204030204" pitchFamily="34" charset="0"/>
              </a:rPr>
              <a:t># ("children", ["bob";"ted";"</a:t>
            </a:r>
            <a:r>
              <a:rPr lang="en-US" altLang="zh-CN" sz="2400" dirty="0" err="1">
                <a:latin typeface="Calibri Light" panose="020F0302020204030204" pitchFamily="34" charset="0"/>
              </a:rPr>
              <a:t>alice</a:t>
            </a:r>
            <a:r>
              <a:rPr lang="en-US" altLang="zh-CN" sz="2400" dirty="0">
                <a:latin typeface="Calibri Light" panose="020F0302020204030204" pitchFamily="34" charset="0"/>
              </a:rPr>
              <a:t>"]);;</a:t>
            </a:r>
          </a:p>
          <a:p>
            <a:r>
              <a:rPr lang="en-US" altLang="zh-CN" sz="2400" dirty="0"/>
              <a:t>- : string * string list =  "children", ["bob"; "ted"; "</a:t>
            </a:r>
            <a:r>
              <a:rPr lang="en-US" altLang="zh-CN" sz="2400" dirty="0" err="1"/>
              <a:t>alice</a:t>
            </a:r>
            <a:r>
              <a:rPr lang="en-US" altLang="zh-CN" sz="2400" dirty="0"/>
              <a:t>"]</a:t>
            </a:r>
          </a:p>
          <a:p>
            <a:endParaRPr lang="en-US" altLang="zh-CN" sz="1600" dirty="0"/>
          </a:p>
          <a:p>
            <a:r>
              <a:rPr lang="en-US" altLang="zh-CN" sz="2400" dirty="0">
                <a:latin typeface="Calibri Light" panose="020F0302020204030204" pitchFamily="34" charset="0"/>
              </a:rPr>
              <a:t># let g (x, y) = x * y;;</a:t>
            </a:r>
          </a:p>
          <a:p>
            <a:r>
              <a:rPr lang="en-US" altLang="zh-CN" sz="2400" dirty="0" err="1"/>
              <a:t>val</a:t>
            </a:r>
            <a:r>
              <a:rPr lang="en-US" altLang="zh-CN" sz="2400" dirty="0"/>
              <a:t> g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&lt;fun&gt;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06BE6EC-B944-9F4E-869B-FAB3D5F3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2FF074-9D82-D845-BA4D-8C53D283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0096D0-6669-5B4F-97C6-B49D5A60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6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Why </a:t>
            </a:r>
            <a:r>
              <a:rPr lang="en-US" altLang="zh-CN" dirty="0" err="1"/>
              <a:t>OCaml</a:t>
            </a:r>
            <a:r>
              <a:rPr lang="en-US" altLang="zh-CN" dirty="0"/>
              <a:t>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49694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What we learn in this course, is mostly </a:t>
            </a:r>
            <a:r>
              <a:rPr lang="en-US" altLang="zh-CN" sz="2800" i="1" dirty="0">
                <a:solidFill>
                  <a:srgbClr val="C00000"/>
                </a:solidFill>
              </a:rPr>
              <a:t>conceptual </a:t>
            </a:r>
            <a:r>
              <a:rPr lang="en-US" altLang="zh-CN" sz="2800" dirty="0"/>
              <a:t>and </a:t>
            </a:r>
            <a:r>
              <a:rPr lang="en-US" altLang="zh-CN" sz="2800" i="1" dirty="0">
                <a:solidFill>
                  <a:srgbClr val="C00000"/>
                </a:solidFill>
              </a:rPr>
              <a:t>mathematical</a:t>
            </a:r>
            <a:r>
              <a:rPr lang="en-US" altLang="zh-CN" sz="2800" dirty="0"/>
              <a:t>.  However:</a:t>
            </a:r>
          </a:p>
          <a:p>
            <a:pPr lvl="1"/>
            <a:r>
              <a:rPr lang="en-US" altLang="zh-CN" dirty="0"/>
              <a:t>Some of the ideas are </a:t>
            </a:r>
            <a:r>
              <a:rPr lang="en-US" altLang="zh-CN" i="1" dirty="0">
                <a:solidFill>
                  <a:srgbClr val="0000FF"/>
                </a:solidFill>
              </a:rPr>
              <a:t>easier to grasp </a:t>
            </a:r>
            <a:r>
              <a:rPr lang="en-US" altLang="zh-CN" dirty="0"/>
              <a:t>if you can </a:t>
            </a:r>
            <a:r>
              <a:rPr lang="en-US" altLang="zh-CN" i="1" dirty="0">
                <a:solidFill>
                  <a:srgbClr val="0000FF"/>
                </a:solidFill>
              </a:rPr>
              <a:t>see them work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Experimenting with small implementations of programming languages is an excellent way to </a:t>
            </a:r>
            <a:r>
              <a:rPr lang="en-US" altLang="zh-CN" i="1" dirty="0">
                <a:solidFill>
                  <a:srgbClr val="0000FF"/>
                </a:solidFill>
              </a:rPr>
              <a:t>deepen intuitions.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0000FF"/>
                </a:solidFill>
              </a:rPr>
              <a:t>OCaml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/>
              <a:t>language is chosen for these purposes</a:t>
            </a:r>
          </a:p>
          <a:p>
            <a:pPr lvl="1"/>
            <a:r>
              <a:rPr lang="en-US" altLang="zh-CN" dirty="0"/>
              <a:t>General programming language with an emphasis on </a:t>
            </a:r>
            <a:r>
              <a:rPr lang="en-US" altLang="zh-CN" i="1" dirty="0">
                <a:solidFill>
                  <a:srgbClr val="C00000"/>
                </a:solidFill>
              </a:rPr>
              <a:t>expressiveness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rgbClr val="C00000"/>
                </a:solidFill>
              </a:rPr>
              <a:t>safety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08FC-03D7-D147-BBB4-4210735D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BACE-0512-8044-A132-78B28954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2373E-C81C-B14D-8A72-8225C1B1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5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Tuples are not lists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579296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Do not confuse them!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49876" y="1778314"/>
            <a:ext cx="8365105" cy="2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876" y="1844824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tuple = "cow", "dog", "sheep";;</a:t>
            </a:r>
          </a:p>
          <a:p>
            <a:r>
              <a:rPr lang="en-US" altLang="zh-CN" sz="2400" dirty="0" err="1"/>
              <a:t>val</a:t>
            </a:r>
            <a:r>
              <a:rPr lang="en-US" altLang="zh-CN" sz="2400" dirty="0"/>
              <a:t> tuple : string * string * string =  "cow", "dog", "sheep"</a:t>
            </a:r>
          </a:p>
          <a:p>
            <a:endParaRPr lang="en-US" altLang="zh-CN" sz="2400" dirty="0"/>
          </a:p>
          <a:p>
            <a:r>
              <a:rPr lang="en-US" altLang="zh-CN" sz="2400" dirty="0">
                <a:latin typeface="Calibri Light" panose="020F0302020204030204" pitchFamily="34" charset="0"/>
              </a:rPr>
              <a:t># </a:t>
            </a:r>
            <a:r>
              <a:rPr lang="en-US" altLang="zh-CN" sz="2400" dirty="0" err="1">
                <a:latin typeface="Calibri Light" panose="020F0302020204030204" pitchFamily="34" charset="0"/>
              </a:rPr>
              <a:t>List.hd</a:t>
            </a:r>
            <a:r>
              <a:rPr lang="en-US" altLang="zh-CN" sz="2400" dirty="0">
                <a:latin typeface="Calibri Light" panose="020F0302020204030204" pitchFamily="34" charset="0"/>
              </a:rPr>
              <a:t> tuple;;</a:t>
            </a:r>
          </a:p>
          <a:p>
            <a:r>
              <a:rPr lang="en-US" altLang="zh-CN" sz="2400" dirty="0"/>
              <a:t>Error: This expression has type </a:t>
            </a:r>
            <a:r>
              <a:rPr lang="en-US" altLang="zh-CN" sz="2400" dirty="0">
                <a:latin typeface="Calibri Light" panose="020F0302020204030204" pitchFamily="34" charset="0"/>
              </a:rPr>
              <a:t>string * string * string</a:t>
            </a:r>
          </a:p>
          <a:p>
            <a:r>
              <a:rPr lang="en-US" altLang="zh-CN" sz="2400" dirty="0"/>
              <a:t>       but an expression was expected of type </a:t>
            </a:r>
            <a:r>
              <a:rPr lang="en-US" altLang="zh-CN" sz="2400" dirty="0">
                <a:latin typeface="Calibri Light" panose="020F0302020204030204" pitchFamily="34" charset="0"/>
              </a:rPr>
              <a:t>'a</a:t>
            </a:r>
            <a:r>
              <a:rPr lang="en-US" altLang="zh-CN" sz="2400" dirty="0"/>
              <a:t> list</a:t>
            </a:r>
          </a:p>
        </p:txBody>
      </p:sp>
      <p:sp>
        <p:nvSpPr>
          <p:cNvPr id="6" name="矩形 5"/>
          <p:cNvSpPr/>
          <p:nvPr/>
        </p:nvSpPr>
        <p:spPr>
          <a:xfrm>
            <a:off x="349876" y="4274727"/>
            <a:ext cx="8365105" cy="2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9876" y="4274727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tup2 = 1, "cow";;</a:t>
            </a:r>
          </a:p>
          <a:p>
            <a:r>
              <a:rPr lang="en-US" altLang="zh-CN" sz="2400" dirty="0" err="1"/>
              <a:t>val</a:t>
            </a:r>
            <a:r>
              <a:rPr lang="en-US" altLang="zh-CN" sz="2400" dirty="0"/>
              <a:t> tup2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 string = 1, "cow"</a:t>
            </a:r>
          </a:p>
          <a:p>
            <a:endParaRPr lang="en-US" altLang="zh-CN" sz="2400" dirty="0"/>
          </a:p>
          <a:p>
            <a:r>
              <a:rPr lang="en-US" altLang="zh-CN" sz="2400" dirty="0">
                <a:latin typeface="Calibri Light" panose="020F0302020204030204" pitchFamily="34" charset="0"/>
              </a:rPr>
              <a:t># let l2 = [1; "cow"];;</a:t>
            </a:r>
          </a:p>
          <a:p>
            <a:r>
              <a:rPr lang="en-US" altLang="zh-CN" sz="2400" dirty="0"/>
              <a:t>Error: This expression has type </a:t>
            </a:r>
            <a:r>
              <a:rPr lang="en-US" altLang="zh-CN" sz="2400" dirty="0">
                <a:latin typeface="Calibri Light" panose="020F0302020204030204" pitchFamily="34" charset="0"/>
              </a:rPr>
              <a:t>string </a:t>
            </a:r>
            <a:r>
              <a:rPr lang="en-US" altLang="zh-CN" sz="2400" dirty="0"/>
              <a:t>but an expression was expected of type  </a:t>
            </a:r>
            <a:r>
              <a:rPr lang="en-US" altLang="zh-CN" sz="2400" dirty="0" err="1">
                <a:latin typeface="Calibri Light" panose="020F0302020204030204" pitchFamily="34" charset="0"/>
              </a:rPr>
              <a:t>int</a:t>
            </a:r>
            <a:endParaRPr lang="en-US" altLang="zh-CN" sz="2400" dirty="0">
              <a:latin typeface="Calibri Light" panose="020F0302020204030204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734BB-1B24-8C49-93BE-8B77EED3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D967885-4F11-0549-8D68-181BBE2B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F47B9A4-6B55-2046-A9A1-8805062F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12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Tuples and pattern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5760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800" dirty="0"/>
              <a:t>Tuples can be “deconstructed” by pattern matching, like list: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23802" y="1988840"/>
            <a:ext cx="8365105" cy="2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801" y="2022095"/>
            <a:ext cx="83651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</a:t>
            </a:r>
            <a:r>
              <a:rPr lang="en-US" altLang="zh-CN" sz="2400" dirty="0" err="1">
                <a:latin typeface="Calibri Light" panose="020F0302020204030204" pitchFamily="34" charset="0"/>
              </a:rPr>
              <a:t>lastName</a:t>
            </a:r>
            <a:r>
              <a:rPr lang="en-US" altLang="zh-CN" sz="2400" dirty="0">
                <a:latin typeface="Calibri Light" panose="020F0302020204030204" pitchFamily="34" charset="0"/>
              </a:rPr>
              <a:t> name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match name with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    (n, _, _)  -&gt;  n;;</a:t>
            </a:r>
          </a:p>
          <a:p>
            <a:endParaRPr lang="en-US" altLang="zh-CN" sz="2400" dirty="0"/>
          </a:p>
          <a:p>
            <a:r>
              <a:rPr lang="en-US" altLang="zh-CN" sz="2400" dirty="0">
                <a:latin typeface="Calibri Light" panose="020F0302020204030204" pitchFamily="34" charset="0"/>
              </a:rPr>
              <a:t># </a:t>
            </a:r>
            <a:r>
              <a:rPr lang="en-US" altLang="zh-CN" sz="2400" dirty="0" err="1">
                <a:latin typeface="Calibri Light" panose="020F0302020204030204" pitchFamily="34" charset="0"/>
              </a:rPr>
              <a:t>lastName</a:t>
            </a:r>
            <a:r>
              <a:rPr lang="en-US" altLang="zh-CN" sz="2400" dirty="0">
                <a:latin typeface="Calibri Light" panose="020F0302020204030204" pitchFamily="34" charset="0"/>
              </a:rPr>
              <a:t> (“Zhao", “</a:t>
            </a:r>
            <a:r>
              <a:rPr lang="en-US" altLang="zh-CN" sz="2400" dirty="0" err="1">
                <a:latin typeface="Calibri Light" panose="020F0302020204030204" pitchFamily="34" charset="0"/>
              </a:rPr>
              <a:t>Haiyan</a:t>
            </a:r>
            <a:r>
              <a:rPr lang="en-US" altLang="zh-CN" sz="2400" dirty="0">
                <a:latin typeface="Calibri Light" panose="020F0302020204030204" pitchFamily="34" charset="0"/>
              </a:rPr>
              <a:t>", “PKU");;</a:t>
            </a:r>
          </a:p>
          <a:p>
            <a:r>
              <a:rPr lang="en-US" altLang="zh-CN" sz="2400" dirty="0"/>
              <a:t>- : string = “Zhao"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14257F-46B4-AA45-B72E-FCD8090B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D50882-0B21-C84B-A76C-E47AF7A3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2426E7-CF33-4043-9299-EF34870F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23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Finding words **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/>
              <a:t>Suppose we want to take a </a:t>
            </a:r>
            <a:r>
              <a:rPr lang="en-US" altLang="zh-CN" sz="2800" i="1" dirty="0">
                <a:solidFill>
                  <a:srgbClr val="0000FF"/>
                </a:solidFill>
              </a:rPr>
              <a:t>list of characters</a:t>
            </a:r>
            <a:r>
              <a:rPr lang="en-US" altLang="zh-CN" sz="2800" dirty="0"/>
              <a:t> and return a </a:t>
            </a:r>
            <a:r>
              <a:rPr lang="en-US" altLang="zh-CN" sz="2800" i="1" dirty="0">
                <a:solidFill>
                  <a:srgbClr val="C00000"/>
                </a:solidFill>
              </a:rPr>
              <a:t>list of lists of characters</a:t>
            </a:r>
            <a:r>
              <a:rPr lang="en-US" altLang="zh-CN" sz="2800" dirty="0"/>
              <a:t>, where each element of the final list is a “word” from the original list.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80567" y="3030032"/>
            <a:ext cx="8365105" cy="162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7663" y="3096542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 Light" panose="020F0302020204030204" pitchFamily="34" charset="0"/>
              </a:rPr>
              <a:t># split [’</a:t>
            </a:r>
            <a:r>
              <a:rPr lang="en-US" altLang="zh-CN" sz="2800" dirty="0" err="1">
                <a:latin typeface="Calibri Light" panose="020F0302020204030204" pitchFamily="34" charset="0"/>
              </a:rPr>
              <a:t>t’;’h’;’e</a:t>
            </a:r>
            <a:r>
              <a:rPr lang="en-US" altLang="zh-CN" sz="2800" dirty="0">
                <a:latin typeface="Calibri Light" panose="020F0302020204030204" pitchFamily="34" charset="0"/>
              </a:rPr>
              <a:t>’;’ ’;’</a:t>
            </a:r>
            <a:r>
              <a:rPr lang="en-US" altLang="zh-CN" sz="2800" dirty="0" err="1">
                <a:latin typeface="Calibri Light" panose="020F0302020204030204" pitchFamily="34" charset="0"/>
              </a:rPr>
              <a:t>b’;’r’;’o’;’w’;’n</a:t>
            </a:r>
            <a:r>
              <a:rPr lang="en-US" altLang="zh-CN" sz="2800" dirty="0">
                <a:latin typeface="Calibri Light" panose="020F0302020204030204" pitchFamily="34" charset="0"/>
              </a:rPr>
              <a:t>’; ’ ’;’</a:t>
            </a:r>
            <a:r>
              <a:rPr lang="en-US" altLang="zh-CN" sz="2800" dirty="0" err="1">
                <a:latin typeface="Calibri Light" panose="020F0302020204030204" pitchFamily="34" charset="0"/>
              </a:rPr>
              <a:t>d’;’o’;’g</a:t>
            </a:r>
            <a:r>
              <a:rPr lang="en-US" altLang="zh-CN" sz="2800" dirty="0">
                <a:latin typeface="Calibri Light" panose="020F0302020204030204" pitchFamily="34" charset="0"/>
              </a:rPr>
              <a:t>’];;</a:t>
            </a:r>
          </a:p>
          <a:p>
            <a:r>
              <a:rPr lang="en-US" altLang="zh-CN" sz="2800" dirty="0"/>
              <a:t>- : char list </a:t>
            </a:r>
            <a:r>
              <a:rPr lang="en-US" altLang="zh-CN" sz="2800" dirty="0" err="1"/>
              <a:t>list</a:t>
            </a:r>
            <a:r>
              <a:rPr lang="en-US" altLang="zh-CN" sz="2800" dirty="0"/>
              <a:t> = [[’t’; ’h’; ’e’]; [’b’; ’r’; ’o’; ’w’; ’n’];</a:t>
            </a:r>
          </a:p>
          <a:p>
            <a:r>
              <a:rPr lang="en-US" altLang="zh-CN" sz="2800" dirty="0"/>
              <a:t>             [’d’; ’o’; ’g’]]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80567" y="4941168"/>
            <a:ext cx="857929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(Character constants are written with single quotes.)</a:t>
            </a:r>
            <a:endParaRPr lang="zh-CN" altLang="en-US" sz="2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6940E-CCCD-8F45-9D4D-285EC539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C4E5E-52CC-9248-9633-7DF36B91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46639-B2C6-DE4F-87DC-9C1CD8EF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04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implementation of split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408" y="5085184"/>
            <a:ext cx="8462725" cy="93610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sz="2400" dirty="0"/>
              <a:t>Note the use of both </a:t>
            </a:r>
            <a:r>
              <a:rPr lang="en-US" altLang="zh-CN" sz="2400" i="1" dirty="0"/>
              <a:t>tuple patterns </a:t>
            </a:r>
            <a:r>
              <a:rPr lang="en-US" altLang="zh-CN" sz="2400" dirty="0"/>
              <a:t>and </a:t>
            </a:r>
            <a:r>
              <a:rPr lang="en-US" altLang="zh-CN" sz="2400" i="1" dirty="0"/>
              <a:t>nested patterns</a:t>
            </a:r>
            <a:r>
              <a:rPr lang="en-US" altLang="zh-CN" sz="2400" dirty="0"/>
              <a:t>.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sz="2400" dirty="0"/>
              <a:t>The @ operator is shorthand for </a:t>
            </a:r>
            <a:r>
              <a:rPr lang="en-US" altLang="zh-CN" sz="2400" dirty="0" err="1"/>
              <a:t>List.append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85739" y="1253617"/>
            <a:ext cx="8280920" cy="3501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5739" y="1325625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CN" sz="2400" dirty="0">
                <a:latin typeface="Calibri Light" panose="020F0302020204030204" pitchFamily="34" charset="0"/>
              </a:rPr>
              <a:t># let rec loop w l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match l with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[]          -&gt;  [w]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|  (’ ’::</a:t>
            </a:r>
            <a:r>
              <a:rPr lang="en-US" altLang="zh-CN" sz="2400" dirty="0" err="1">
                <a:latin typeface="Calibri Light" panose="020F0302020204030204" pitchFamily="34" charset="0"/>
              </a:rPr>
              <a:t>ls</a:t>
            </a:r>
            <a:r>
              <a:rPr lang="en-US" altLang="zh-CN" sz="2400" dirty="0">
                <a:latin typeface="Calibri Light" panose="020F0302020204030204" pitchFamily="34" charset="0"/>
              </a:rPr>
              <a:t>)  -&gt;  w :: (loop [] </a:t>
            </a:r>
            <a:r>
              <a:rPr lang="en-US" altLang="zh-CN" sz="2400" dirty="0" err="1">
                <a:latin typeface="Calibri Light" panose="020F0302020204030204" pitchFamily="34" charset="0"/>
              </a:rPr>
              <a:t>ls</a:t>
            </a:r>
            <a:r>
              <a:rPr lang="en-US" altLang="zh-CN" sz="2400" dirty="0">
                <a:latin typeface="Calibri Light" panose="020F0302020204030204" pitchFamily="34" charset="0"/>
              </a:rPr>
              <a:t>)</a:t>
            </a:r>
          </a:p>
          <a:p>
            <a:r>
              <a:rPr lang="nl-NL" altLang="zh-CN" sz="2400" dirty="0">
                <a:latin typeface="Calibri Light" panose="020F0302020204030204" pitchFamily="34" charset="0"/>
              </a:rPr>
              <a:t>         |  (c::ls)   -&gt;  loop (w @ [c]) ls;;</a:t>
            </a:r>
          </a:p>
          <a:p>
            <a:r>
              <a:rPr lang="en-US" altLang="zh-CN" sz="2400" dirty="0" err="1"/>
              <a:t>val</a:t>
            </a:r>
            <a:r>
              <a:rPr lang="en-US" altLang="zh-CN" sz="2400" dirty="0"/>
              <a:t> loop : char list  -&gt; char list  -&gt; char list </a:t>
            </a:r>
            <a:r>
              <a:rPr lang="en-US" altLang="zh-CN" sz="2400" dirty="0" err="1"/>
              <a:t>list</a:t>
            </a:r>
            <a:r>
              <a:rPr lang="en-US" altLang="zh-CN" sz="2400" dirty="0"/>
              <a:t>  =  &lt;fun&gt;</a:t>
            </a:r>
          </a:p>
          <a:p>
            <a:endParaRPr lang="en-US" altLang="zh-CN" dirty="0">
              <a:latin typeface="Calibri Light" panose="020F0302020204030204" pitchFamily="34" charset="0"/>
            </a:endParaRPr>
          </a:p>
          <a:p>
            <a:r>
              <a:rPr lang="en-US" altLang="zh-CN" sz="2400" dirty="0">
                <a:latin typeface="Calibri Light" panose="020F0302020204030204" pitchFamily="34" charset="0"/>
              </a:rPr>
              <a:t># let split l = loop [] l;;</a:t>
            </a:r>
          </a:p>
          <a:p>
            <a:r>
              <a:rPr lang="sv-SE" altLang="zh-CN" sz="2400" dirty="0"/>
              <a:t>val split : char list -&gt; char list list = &lt;fun&gt;</a:t>
            </a:r>
            <a:endParaRPr lang="en-US" altLang="zh-CN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39B267-B748-704E-B2C6-A877A11F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980E86-5EFD-0C40-B00E-9E9F2395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DA93DB-EF78-1647-B749-3202EEA8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103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Aside: Local function definitions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158417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sz="2400" dirty="0"/>
              <a:t>The loop function is </a:t>
            </a:r>
            <a:r>
              <a:rPr lang="en-US" altLang="zh-CN" sz="2400" i="1" dirty="0">
                <a:solidFill>
                  <a:srgbClr val="0000FF"/>
                </a:solidFill>
              </a:rPr>
              <a:t>completely local </a:t>
            </a:r>
            <a:r>
              <a:rPr lang="en-US" altLang="zh-CN" sz="2400" dirty="0"/>
              <a:t>to </a:t>
            </a:r>
            <a:r>
              <a:rPr lang="en-US" altLang="zh-CN" sz="2400" b="1" dirty="0">
                <a:solidFill>
                  <a:srgbClr val="7030A0"/>
                </a:solidFill>
              </a:rPr>
              <a:t>split</a:t>
            </a:r>
            <a:r>
              <a:rPr lang="en-US" altLang="zh-CN" sz="2400" dirty="0"/>
              <a:t>:  there is no reason for anybody else to use it — or even for anybody else to be able to see it! 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sz="2400" dirty="0"/>
              <a:t>It is good style in </a:t>
            </a:r>
            <a:r>
              <a:rPr lang="en-US" altLang="zh-CN" sz="2400" dirty="0" err="1"/>
              <a:t>OCaml</a:t>
            </a:r>
            <a:r>
              <a:rPr lang="en-US" altLang="zh-CN" sz="2400" dirty="0"/>
              <a:t> to write such definitions </a:t>
            </a:r>
            <a:r>
              <a:rPr lang="en-US" altLang="zh-CN" sz="2400" i="1" dirty="0">
                <a:solidFill>
                  <a:srgbClr val="C00000"/>
                </a:solidFill>
              </a:rPr>
              <a:t>as local bindings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59532" y="3068961"/>
            <a:ext cx="8280920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9532" y="3117970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split l =</a:t>
            </a:r>
          </a:p>
          <a:p>
            <a:r>
              <a:rPr lang="nl-NL" altLang="zh-CN" sz="2400" dirty="0">
                <a:latin typeface="Calibri Light" panose="020F0302020204030204" pitchFamily="34" charset="0"/>
              </a:rPr>
              <a:t>       let rec loop w l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match l with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    []          -&gt; 	[w]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 | (’ ’::</a:t>
            </a:r>
            <a:r>
              <a:rPr lang="en-US" altLang="zh-CN" sz="2400" dirty="0" err="1">
                <a:latin typeface="Calibri Light" panose="020F0302020204030204" pitchFamily="34" charset="0"/>
              </a:rPr>
              <a:t>ls</a:t>
            </a:r>
            <a:r>
              <a:rPr lang="en-US" altLang="zh-CN" sz="2400" dirty="0">
                <a:latin typeface="Calibri Light" panose="020F0302020204030204" pitchFamily="34" charset="0"/>
              </a:rPr>
              <a:t>)  -&gt; 	w :: (loop [] </a:t>
            </a:r>
            <a:r>
              <a:rPr lang="en-US" altLang="zh-CN" sz="2400" dirty="0" err="1">
                <a:latin typeface="Calibri Light" panose="020F0302020204030204" pitchFamily="34" charset="0"/>
              </a:rPr>
              <a:t>ls</a:t>
            </a:r>
            <a:r>
              <a:rPr lang="en-US" altLang="zh-CN" sz="2400" dirty="0">
                <a:latin typeface="Calibri Light" panose="020F0302020204030204" pitchFamily="34" charset="0"/>
              </a:rPr>
              <a:t>)</a:t>
            </a:r>
          </a:p>
          <a:p>
            <a:r>
              <a:rPr lang="nl-NL" altLang="zh-CN" sz="2400" dirty="0">
                <a:latin typeface="Calibri Light" panose="020F0302020204030204" pitchFamily="34" charset="0"/>
              </a:rPr>
              <a:t>	 | (c::ls)   -&gt; 	loop (w@[c]) </a:t>
            </a:r>
            <a:r>
              <a:rPr lang="nl-NL" altLang="zh-CN" sz="2400" dirty="0" err="1">
                <a:latin typeface="Calibri Light" panose="020F0302020204030204" pitchFamily="34" charset="0"/>
              </a:rPr>
              <a:t>ls</a:t>
            </a:r>
            <a:r>
              <a:rPr lang="nl-NL" altLang="zh-CN" sz="2400" dirty="0">
                <a:latin typeface="Calibri Light" panose="020F0302020204030204" pitchFamily="34" charset="0"/>
              </a:rPr>
              <a:t>  </a:t>
            </a:r>
          </a:p>
          <a:p>
            <a:r>
              <a:rPr lang="nl-NL" altLang="zh-CN" sz="2400" dirty="0">
                <a:latin typeface="Calibri Light" panose="020F0302020204030204" pitchFamily="34" charset="0"/>
              </a:rPr>
              <a:t>       in </a:t>
            </a:r>
            <a:r>
              <a:rPr lang="en-US" altLang="zh-CN" sz="2400" dirty="0">
                <a:latin typeface="Calibri Light" panose="020F0302020204030204" pitchFamily="34" charset="0"/>
              </a:rPr>
              <a:t>loop [] l;;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B295-E015-DC4D-B939-82889903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4303DF-F551-3942-B874-CDC11028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F656FF-BC6E-1A4A-9D31-E9A4B62E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4382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function 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100811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sz="2800" dirty="0"/>
              <a:t>In general, any </a:t>
            </a:r>
            <a:r>
              <a:rPr lang="en-US" altLang="zh-CN" sz="2800" i="1" dirty="0">
                <a:solidFill>
                  <a:srgbClr val="0000FF"/>
                </a:solidFill>
              </a:rPr>
              <a:t>let definition </a:t>
            </a:r>
            <a:r>
              <a:rPr lang="en-US" altLang="zh-CN" sz="2800" dirty="0"/>
              <a:t>that can appear at the top level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01918" y="2196326"/>
            <a:ext cx="7951254" cy="1218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1918" y="2328290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# let  ...  ;;</a:t>
            </a:r>
          </a:p>
          <a:p>
            <a:r>
              <a:rPr lang="en-US" altLang="zh-CN" sz="2800" dirty="0"/>
              <a:t># e;;</a:t>
            </a:r>
          </a:p>
        </p:txBody>
      </p:sp>
      <p:sp>
        <p:nvSpPr>
          <p:cNvPr id="6" name="矩形 5"/>
          <p:cNvSpPr/>
          <p:nvPr/>
        </p:nvSpPr>
        <p:spPr>
          <a:xfrm>
            <a:off x="501918" y="4428574"/>
            <a:ext cx="795125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1918" y="4742145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# let ... in e;;</a:t>
            </a:r>
            <a:endParaRPr lang="zh-CN" altLang="en-US" sz="28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92412" y="3573016"/>
            <a:ext cx="842669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200"/>
              </a:spcBef>
              <a:buFont typeface="Arial" pitchFamily="34" charset="0"/>
              <a:buNone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zh-CN" dirty="0"/>
              <a:t>can also appear in a </a:t>
            </a:r>
            <a:r>
              <a:rPr lang="en-US" altLang="zh-CN" b="1" dirty="0">
                <a:solidFill>
                  <a:srgbClr val="7030A0"/>
                </a:solidFill>
                <a:latin typeface="Calibri Light" panose="020F0302020204030204" pitchFamily="34" charset="0"/>
              </a:rPr>
              <a:t>let ... in  ...  </a:t>
            </a:r>
            <a:r>
              <a:rPr lang="en-US" altLang="zh-CN" dirty="0">
                <a:latin typeface="Calibri Light" panose="020F0302020204030204" pitchFamily="34" charset="0"/>
              </a:rPr>
              <a:t>form</a:t>
            </a:r>
            <a:endParaRPr lang="zh-CN" altLang="en-US" dirty="0">
              <a:latin typeface="Calibri Light" panose="020F030202020403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2D945F-D77B-4F4C-8CB2-83A4E05D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0498E11-8BF8-5A41-AA47-2739D8D2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43535CA-B269-774E-B264-941954CA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297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Better Split 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108012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sz="2800" dirty="0"/>
              <a:t>Our </a:t>
            </a:r>
            <a:r>
              <a:rPr lang="en-US" altLang="zh-CN" sz="2800" dirty="0">
                <a:latin typeface="Calibri Light" panose="020F0302020204030204" pitchFamily="34" charset="0"/>
              </a:rPr>
              <a:t>split </a:t>
            </a:r>
            <a:r>
              <a:rPr lang="en-US" altLang="zh-CN" sz="2800" dirty="0"/>
              <a:t> function worked fine for the examples we tried it on so far.   But here are some other tests: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89976" y="2230665"/>
            <a:ext cx="8424936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 Light" panose="020F03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886" y="2242559"/>
            <a:ext cx="84050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split  [’a’; ’ ’; ’ ’; ’b’];;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- : char list </a:t>
            </a:r>
            <a:r>
              <a:rPr lang="en-US" altLang="zh-CN" sz="2400" dirty="0" err="1">
                <a:latin typeface="Calibri Light" panose="020F0302020204030204" pitchFamily="34" charset="0"/>
              </a:rPr>
              <a:t>list</a:t>
            </a:r>
            <a:r>
              <a:rPr lang="en-US" altLang="zh-CN" sz="2400" dirty="0">
                <a:latin typeface="Calibri Light" panose="020F0302020204030204" pitchFamily="34" charset="0"/>
              </a:rPr>
              <a:t> = [[’a’]; []; [’b’]]</a:t>
            </a:r>
          </a:p>
          <a:p>
            <a:endParaRPr lang="en-US" altLang="zh-CN" sz="2400" dirty="0">
              <a:latin typeface="Calibri Light" panose="020F0302020204030204" pitchFamily="34" charset="0"/>
            </a:endParaRPr>
          </a:p>
          <a:p>
            <a:r>
              <a:rPr lang="en-US" altLang="zh-CN" sz="2400" dirty="0">
                <a:latin typeface="Calibri Light" panose="020F0302020204030204" pitchFamily="34" charset="0"/>
              </a:rPr>
              <a:t># split [’a’; ’ ’];;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- : char list </a:t>
            </a:r>
            <a:r>
              <a:rPr lang="en-US" altLang="zh-CN" sz="2400" dirty="0" err="1">
                <a:latin typeface="Calibri Light" panose="020F0302020204030204" pitchFamily="34" charset="0"/>
              </a:rPr>
              <a:t>list</a:t>
            </a:r>
            <a:r>
              <a:rPr lang="en-US" altLang="zh-CN" sz="2400" dirty="0">
                <a:latin typeface="Calibri Light" panose="020F0302020204030204" pitchFamily="34" charset="0"/>
              </a:rPr>
              <a:t> = [[’a’]; []]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27972" y="4869160"/>
            <a:ext cx="848694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200"/>
              </a:spcBef>
              <a:buFont typeface="Arial" pitchFamily="34" charset="0"/>
              <a:buNone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zh-CN" dirty="0"/>
              <a:t>Could we refine </a:t>
            </a:r>
            <a:r>
              <a:rPr lang="en-US" altLang="zh-CN" dirty="0">
                <a:latin typeface="Calibri Light" panose="020F0302020204030204" pitchFamily="34" charset="0"/>
              </a:rPr>
              <a:t>split</a:t>
            </a:r>
            <a:r>
              <a:rPr lang="en-US" altLang="zh-CN" dirty="0"/>
              <a:t> so that it would leave out these spurious empty lists in the result?</a:t>
            </a:r>
            <a:endParaRPr lang="zh-CN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D0C74-715B-A945-9D42-BC4BFC3A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323F-DC66-D447-823D-E526E707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61368-576E-C949-BE8A-2CDB38C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81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A Better Split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237" y="1281826"/>
            <a:ext cx="8579296" cy="115212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Sure.  </a:t>
            </a:r>
            <a:r>
              <a:rPr lang="en-US" altLang="zh-CN" sz="2800" dirty="0"/>
              <a:t>First </a:t>
            </a:r>
            <a:r>
              <a:rPr lang="en-US" altLang="zh-CN" sz="2800" dirty="0">
                <a:solidFill>
                  <a:srgbClr val="C00000"/>
                </a:solidFill>
              </a:rPr>
              <a:t>rewrite </a:t>
            </a:r>
            <a:r>
              <a:rPr lang="en-US" altLang="zh-CN" sz="2800" dirty="0"/>
              <a:t>the </a:t>
            </a:r>
            <a:r>
              <a:rPr lang="en-US" altLang="zh-CN" sz="2800" i="1" dirty="0"/>
              <a:t>pattern match </a:t>
            </a:r>
            <a:r>
              <a:rPr lang="en-US" altLang="zh-CN" sz="2800" dirty="0"/>
              <a:t>a little (without changing its behavior)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23528" y="2564904"/>
            <a:ext cx="8640960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2564757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split l =</a:t>
            </a:r>
          </a:p>
          <a:p>
            <a:r>
              <a:rPr lang="nl-NL" altLang="zh-CN" sz="2400" dirty="0">
                <a:latin typeface="Calibri Light" panose="020F0302020204030204" pitchFamily="34" charset="0"/>
              </a:rPr>
              <a:t>       let rec loop w l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match w, l with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     _, [] 		-&gt; 	[w]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  | _, (’ ’::</a:t>
            </a:r>
            <a:r>
              <a:rPr lang="en-US" altLang="zh-CN" sz="2400" dirty="0" err="1">
                <a:latin typeface="Calibri Light" panose="020F0302020204030204" pitchFamily="34" charset="0"/>
              </a:rPr>
              <a:t>ls</a:t>
            </a:r>
            <a:r>
              <a:rPr lang="en-US" altLang="zh-CN" sz="2400" dirty="0">
                <a:latin typeface="Calibri Light" panose="020F0302020204030204" pitchFamily="34" charset="0"/>
              </a:rPr>
              <a:t>) 	-&gt; 	w :: (loop [] </a:t>
            </a:r>
            <a:r>
              <a:rPr lang="en-US" altLang="zh-CN" sz="2400" dirty="0" err="1">
                <a:latin typeface="Calibri Light" panose="020F0302020204030204" pitchFamily="34" charset="0"/>
              </a:rPr>
              <a:t>ls</a:t>
            </a:r>
            <a:r>
              <a:rPr lang="en-US" altLang="zh-CN" sz="2400" dirty="0">
                <a:latin typeface="Calibri Light" panose="020F0302020204030204" pitchFamily="34" charset="0"/>
              </a:rPr>
              <a:t>)</a:t>
            </a:r>
          </a:p>
          <a:p>
            <a:r>
              <a:rPr lang="nl-NL" altLang="zh-CN" sz="2400" dirty="0">
                <a:latin typeface="Calibri Light" panose="020F0302020204030204" pitchFamily="34" charset="0"/>
              </a:rPr>
              <a:t>	  | _, (c::ls) 	-&gt; 	loop (w@[c]) </a:t>
            </a:r>
            <a:r>
              <a:rPr lang="nl-NL" altLang="zh-CN" sz="2400" dirty="0" err="1">
                <a:latin typeface="Calibri Light" panose="020F0302020204030204" pitchFamily="34" charset="0"/>
              </a:rPr>
              <a:t>ls</a:t>
            </a:r>
            <a:r>
              <a:rPr lang="nl-NL" altLang="zh-CN" sz="2400" dirty="0">
                <a:latin typeface="Calibri Light" panose="020F0302020204030204" pitchFamily="34" charset="0"/>
              </a:rPr>
              <a:t> </a:t>
            </a:r>
          </a:p>
          <a:p>
            <a:r>
              <a:rPr lang="nl-NL" altLang="zh-CN" sz="2400" dirty="0">
                <a:latin typeface="Calibri Light" panose="020F0302020204030204" pitchFamily="34" charset="0"/>
              </a:rPr>
              <a:t>       in </a:t>
            </a:r>
            <a:r>
              <a:rPr lang="en-US" altLang="zh-CN" sz="2400" dirty="0">
                <a:latin typeface="Calibri Light" panose="020F0302020204030204" pitchFamily="34" charset="0"/>
              </a:rPr>
              <a:t>loop [] l;;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29F0B7-E263-C246-94F9-D903E392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7BA70B-A432-294A-945B-1292844E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E1C120-B70B-9448-804D-0BF5E8E7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60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A Better Split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274" y="1124744"/>
            <a:ext cx="8579296" cy="5469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sz="2800" dirty="0"/>
              <a:t>Then </a:t>
            </a:r>
            <a:r>
              <a:rPr lang="en-US" altLang="zh-CN" sz="2800" dirty="0">
                <a:solidFill>
                  <a:srgbClr val="C00000"/>
                </a:solidFill>
              </a:rPr>
              <a:t>add </a:t>
            </a:r>
            <a:r>
              <a:rPr lang="en-US" altLang="zh-CN" sz="2800" dirty="0"/>
              <a:t>a couple of clauses: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23528" y="1671729"/>
            <a:ext cx="8352928" cy="5045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1700808"/>
            <a:ext cx="84050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libri Light" panose="020F0302020204030204" pitchFamily="34" charset="0"/>
              </a:rPr>
              <a:t># let </a:t>
            </a:r>
            <a:r>
              <a:rPr lang="en-US" altLang="zh-CN" sz="2000" dirty="0" err="1">
                <a:latin typeface="Calibri Light" panose="020F0302020204030204" pitchFamily="34" charset="0"/>
              </a:rPr>
              <a:t>better_split</a:t>
            </a:r>
            <a:r>
              <a:rPr lang="en-US" altLang="zh-CN" sz="2000" dirty="0">
                <a:latin typeface="Calibri Light" panose="020F0302020204030204" pitchFamily="34" charset="0"/>
              </a:rPr>
              <a:t> l =</a:t>
            </a:r>
          </a:p>
          <a:p>
            <a:r>
              <a:rPr lang="nl-NL" altLang="zh-CN" sz="2000" dirty="0">
                <a:latin typeface="Calibri Light" panose="020F0302020204030204" pitchFamily="34" charset="0"/>
              </a:rPr>
              <a:t>       let rec loop w l =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	match w, l with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	    [], [] 		-&gt; 	[]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	 | _,  [] 		-&gt; 	[w]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	 | [],  (’ ’::</a:t>
            </a:r>
            <a:r>
              <a:rPr lang="en-US" altLang="zh-CN" sz="2000" dirty="0" err="1">
                <a:latin typeface="Calibri Light" panose="020F0302020204030204" pitchFamily="34" charset="0"/>
              </a:rPr>
              <a:t>ls</a:t>
            </a:r>
            <a:r>
              <a:rPr lang="en-US" altLang="zh-CN" sz="2000" dirty="0">
                <a:latin typeface="Calibri Light" panose="020F0302020204030204" pitchFamily="34" charset="0"/>
              </a:rPr>
              <a:t>) 	-&gt; 	loop [] </a:t>
            </a:r>
            <a:r>
              <a:rPr lang="en-US" altLang="zh-CN" sz="2000" dirty="0" err="1">
                <a:latin typeface="Calibri Light" panose="020F0302020204030204" pitchFamily="34" charset="0"/>
              </a:rPr>
              <a:t>ls</a:t>
            </a:r>
            <a:endParaRPr lang="en-US" altLang="zh-CN" sz="2000" dirty="0">
              <a:latin typeface="Calibri Light" panose="020F0302020204030204" pitchFamily="34" charset="0"/>
            </a:endParaRPr>
          </a:p>
          <a:p>
            <a:r>
              <a:rPr lang="en-US" altLang="zh-CN" sz="2000" dirty="0">
                <a:latin typeface="Calibri Light" panose="020F0302020204030204" pitchFamily="34" charset="0"/>
              </a:rPr>
              <a:t>	 | _,  (’ ’::</a:t>
            </a:r>
            <a:r>
              <a:rPr lang="en-US" altLang="zh-CN" sz="2000" dirty="0" err="1">
                <a:latin typeface="Calibri Light" panose="020F0302020204030204" pitchFamily="34" charset="0"/>
              </a:rPr>
              <a:t>ls</a:t>
            </a:r>
            <a:r>
              <a:rPr lang="en-US" altLang="zh-CN" sz="2000" dirty="0">
                <a:latin typeface="Calibri Light" panose="020F0302020204030204" pitchFamily="34" charset="0"/>
              </a:rPr>
              <a:t>) 	-&gt; 	w :: (loop [] </a:t>
            </a:r>
            <a:r>
              <a:rPr lang="en-US" altLang="zh-CN" sz="2000" dirty="0" err="1">
                <a:latin typeface="Calibri Light" panose="020F0302020204030204" pitchFamily="34" charset="0"/>
              </a:rPr>
              <a:t>ls</a:t>
            </a:r>
            <a:r>
              <a:rPr lang="en-US" altLang="zh-CN" sz="2000" dirty="0">
                <a:latin typeface="Calibri Light" panose="020F0302020204030204" pitchFamily="34" charset="0"/>
              </a:rPr>
              <a:t>)</a:t>
            </a:r>
          </a:p>
          <a:p>
            <a:r>
              <a:rPr lang="nl-NL" altLang="zh-CN" sz="2000" dirty="0">
                <a:latin typeface="Calibri Light" panose="020F0302020204030204" pitchFamily="34" charset="0"/>
              </a:rPr>
              <a:t>	 | _,  (c::ls) 	-&gt; 	loop (w@[c]) </a:t>
            </a:r>
            <a:r>
              <a:rPr lang="nl-NL" altLang="zh-CN" sz="2000" dirty="0" err="1">
                <a:latin typeface="Calibri Light" panose="020F0302020204030204" pitchFamily="34" charset="0"/>
              </a:rPr>
              <a:t>ls</a:t>
            </a:r>
            <a:endParaRPr lang="nl-NL" altLang="zh-CN" sz="2000" dirty="0">
              <a:latin typeface="Calibri Light" panose="020F0302020204030204" pitchFamily="34" charset="0"/>
            </a:endParaRPr>
          </a:p>
          <a:p>
            <a:r>
              <a:rPr lang="en-US" altLang="zh-CN" sz="2000" dirty="0">
                <a:latin typeface="Calibri Light" panose="020F0302020204030204" pitchFamily="34" charset="0"/>
              </a:rPr>
              <a:t>       in loop [] l;;</a:t>
            </a:r>
          </a:p>
          <a:p>
            <a:endParaRPr lang="en-US" altLang="zh-CN" sz="1200" dirty="0"/>
          </a:p>
          <a:p>
            <a:r>
              <a:rPr lang="en-US" altLang="zh-CN" sz="2000" dirty="0"/>
              <a:t># </a:t>
            </a:r>
            <a:r>
              <a:rPr lang="en-US" altLang="zh-CN" sz="2000" dirty="0" err="1">
                <a:latin typeface="Calibri Light" panose="020F0302020204030204" pitchFamily="34" charset="0"/>
              </a:rPr>
              <a:t>better_split</a:t>
            </a:r>
            <a:r>
              <a:rPr lang="en-US" altLang="zh-CN" sz="2000" dirty="0">
                <a:latin typeface="Calibri Light" panose="020F0302020204030204" pitchFamily="34" charset="0"/>
              </a:rPr>
              <a:t> [’a’; ’b’; ’ ’; ’ ’; ’c’; ’ ’; ’d’; ’ ’];;</a:t>
            </a:r>
          </a:p>
          <a:p>
            <a:r>
              <a:rPr lang="en-US" altLang="zh-CN" sz="2000" dirty="0"/>
              <a:t>- : char list </a:t>
            </a:r>
            <a:r>
              <a:rPr lang="en-US" altLang="zh-CN" sz="2000" dirty="0" err="1"/>
              <a:t>list</a:t>
            </a:r>
            <a:r>
              <a:rPr lang="en-US" altLang="zh-CN" sz="2000" dirty="0"/>
              <a:t> = [[’a’; ’b’]; [’c’]; [’d’]]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# </a:t>
            </a:r>
            <a:r>
              <a:rPr lang="en-US" altLang="zh-CN" sz="2000" dirty="0" err="1">
                <a:latin typeface="Calibri Light" panose="020F0302020204030204" pitchFamily="34" charset="0"/>
              </a:rPr>
              <a:t>better_split</a:t>
            </a:r>
            <a:r>
              <a:rPr lang="en-US" altLang="zh-CN" sz="2000" dirty="0">
                <a:latin typeface="Calibri Light" panose="020F0302020204030204" pitchFamily="34" charset="0"/>
              </a:rPr>
              <a:t> [’a’; ’ ’];;</a:t>
            </a:r>
          </a:p>
          <a:p>
            <a:r>
              <a:rPr lang="en-US" altLang="zh-CN" sz="2000" dirty="0"/>
              <a:t>- : char list </a:t>
            </a:r>
            <a:r>
              <a:rPr lang="en-US" altLang="zh-CN" sz="2000" dirty="0" err="1"/>
              <a:t>list</a:t>
            </a:r>
            <a:r>
              <a:rPr lang="en-US" altLang="zh-CN" sz="2000" dirty="0"/>
              <a:t> = [[’a’]]</a:t>
            </a:r>
          </a:p>
          <a:p>
            <a:r>
              <a:rPr lang="en-US" altLang="zh-CN" sz="2000" dirty="0">
                <a:latin typeface="Calibri Light" panose="020F0302020204030204" pitchFamily="34" charset="0"/>
              </a:rPr>
              <a:t># </a:t>
            </a:r>
            <a:r>
              <a:rPr lang="en-US" altLang="zh-CN" sz="2000" dirty="0" err="1">
                <a:latin typeface="Calibri Light" panose="020F0302020204030204" pitchFamily="34" charset="0"/>
              </a:rPr>
              <a:t>better_split</a:t>
            </a:r>
            <a:r>
              <a:rPr lang="en-US" altLang="zh-CN" sz="2000" dirty="0">
                <a:latin typeface="Calibri Light" panose="020F0302020204030204" pitchFamily="34" charset="0"/>
              </a:rPr>
              <a:t> [’ ’; ’ ’];;</a:t>
            </a:r>
          </a:p>
          <a:p>
            <a:r>
              <a:rPr lang="en-US" altLang="zh-CN" sz="2000" dirty="0"/>
              <a:t>- : char list </a:t>
            </a:r>
            <a:r>
              <a:rPr lang="en-US" altLang="zh-CN" sz="2000" dirty="0" err="1"/>
              <a:t>list</a:t>
            </a:r>
            <a:r>
              <a:rPr lang="en-US" altLang="zh-CN" sz="2000" dirty="0"/>
              <a:t> = []</a:t>
            </a:r>
            <a:endParaRPr lang="zh-CN" alt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567D69B-38DB-C744-BCCC-AF6987CF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F2F6DD-EA47-0244-A40D-5C3F0016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366F8C-5FD2-AD46-AD68-CCFD8745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991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Exceptions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2738" y="1124744"/>
            <a:ext cx="8579296" cy="1165774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600" dirty="0" err="1"/>
              <a:t>OCaml’s</a:t>
            </a:r>
            <a:r>
              <a:rPr lang="en-US" altLang="zh-CN" sz="2600" dirty="0"/>
              <a:t> </a:t>
            </a:r>
            <a:r>
              <a:rPr lang="en-US" altLang="zh-CN" sz="2600" i="1" dirty="0">
                <a:solidFill>
                  <a:srgbClr val="C00000"/>
                </a:solidFill>
              </a:rPr>
              <a:t>exception mechanism </a:t>
            </a:r>
            <a:r>
              <a:rPr lang="en-US" altLang="zh-CN" sz="2600" dirty="0"/>
              <a:t>is roughly similar to that found in, for example, Java.  It begins by defining an exception:</a:t>
            </a:r>
            <a:endParaRPr lang="zh-CN" altLang="en-US" sz="2600" dirty="0"/>
          </a:p>
        </p:txBody>
      </p:sp>
      <p:sp>
        <p:nvSpPr>
          <p:cNvPr id="4" name="矩形 3"/>
          <p:cNvSpPr/>
          <p:nvPr/>
        </p:nvSpPr>
        <p:spPr>
          <a:xfrm>
            <a:off x="390342" y="4005064"/>
            <a:ext cx="8133935" cy="2339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134" y="4005064"/>
            <a:ext cx="84050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rec fact n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if n&lt;0 then raise Bad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else if n=0 then 1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else n * fact(n-1);;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# fact (-3);;</a:t>
            </a:r>
          </a:p>
          <a:p>
            <a:r>
              <a:rPr lang="en-US" altLang="zh-CN" sz="2400" dirty="0"/>
              <a:t>Exception: Bad.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06026" y="2241398"/>
            <a:ext cx="8084806" cy="47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6026" y="2253292"/>
            <a:ext cx="7966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# exception Bad;;</a:t>
            </a:r>
            <a:endParaRPr lang="zh-CN" altLang="en-US" sz="24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77914" y="2924944"/>
            <a:ext cx="8579296" cy="831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spcBef>
                <a:spcPts val="1200"/>
              </a:spcBef>
              <a:buFont typeface="Arial" pitchFamily="34" charset="0"/>
              <a:buNone/>
              <a:defRPr sz="26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zh-CN" dirty="0"/>
              <a:t>Now, encountering </a:t>
            </a:r>
            <a:r>
              <a:rPr lang="en-US" altLang="zh-CN" dirty="0">
                <a:latin typeface="Calibri Light" panose="020F0302020204030204" pitchFamily="34" charset="0"/>
              </a:rPr>
              <a:t>raise Bad </a:t>
            </a:r>
            <a:r>
              <a:rPr lang="en-US" altLang="zh-CN" dirty="0"/>
              <a:t>will immediately </a:t>
            </a:r>
            <a:r>
              <a:rPr lang="en-US" altLang="zh-CN" i="1" dirty="0">
                <a:solidFill>
                  <a:srgbClr val="C00000"/>
                </a:solidFill>
              </a:rPr>
              <a:t>terminate evaluation</a:t>
            </a:r>
            <a:r>
              <a:rPr lang="en-US" altLang="zh-CN" dirty="0"/>
              <a:t> and return control to the top level:</a:t>
            </a:r>
            <a:endParaRPr lang="zh-CN" alt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B5E0685-48A6-7B44-B6E1-894A2E31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912812F-BCA0-7D46-B327-F41FC8AE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73976A-DC43-7E45-A9F5-AABD4ACA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OCaml</a:t>
            </a:r>
            <a:r>
              <a:rPr lang="en-US" altLang="zh-CN" dirty="0"/>
              <a:t> used in the Course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Concentrates just on the “</a:t>
            </a:r>
            <a:r>
              <a:rPr lang="en-US" altLang="zh-CN" sz="2800" b="1" i="1" dirty="0">
                <a:solidFill>
                  <a:srgbClr val="0000FF"/>
                </a:solidFill>
              </a:rPr>
              <a:t>core</a:t>
            </a:r>
            <a:r>
              <a:rPr lang="en-US" altLang="zh-CN" sz="2800" dirty="0"/>
              <a:t>” of the language, </a:t>
            </a:r>
            <a:r>
              <a:rPr lang="en-US" altLang="zh-CN" sz="2800" i="1" dirty="0">
                <a:solidFill>
                  <a:srgbClr val="C00000"/>
                </a:solidFill>
              </a:rPr>
              <a:t>ignoring </a:t>
            </a:r>
            <a:r>
              <a:rPr lang="en-US" altLang="zh-CN" sz="2800" dirty="0"/>
              <a:t>most of its features, like  modules or objects.  For   </a:t>
            </a:r>
          </a:p>
          <a:p>
            <a:pPr marL="544513" lvl="1" indent="-363538"/>
            <a:r>
              <a:rPr lang="en-US" altLang="zh-CN" dirty="0"/>
              <a:t>some of the ideas in the course are </a:t>
            </a:r>
            <a:r>
              <a:rPr lang="en-US" altLang="zh-CN" i="1" dirty="0">
                <a:solidFill>
                  <a:srgbClr val="C00000"/>
                </a:solidFill>
              </a:rPr>
              <a:t>easier to grasp </a:t>
            </a:r>
            <a:r>
              <a:rPr lang="en-US" altLang="zh-CN" dirty="0"/>
              <a:t>if you can “</a:t>
            </a:r>
            <a:r>
              <a:rPr lang="en-US" altLang="zh-CN" i="1" dirty="0">
                <a:solidFill>
                  <a:srgbClr val="0000FF"/>
                </a:solidFill>
              </a:rPr>
              <a:t>see them work</a:t>
            </a:r>
            <a:r>
              <a:rPr lang="en-US" altLang="zh-CN" dirty="0"/>
              <a:t>”</a:t>
            </a:r>
          </a:p>
          <a:p>
            <a:pPr marL="544513" lvl="1" indent="-363538"/>
            <a:r>
              <a:rPr lang="en-US" altLang="zh-CN" i="1" dirty="0">
                <a:solidFill>
                  <a:srgbClr val="800000"/>
                </a:solidFill>
              </a:rPr>
              <a:t>experimenting with small implementations</a:t>
            </a:r>
            <a:r>
              <a:rPr lang="en-US" altLang="zh-CN" dirty="0"/>
              <a:t> of programming languages is an excellent way to deepen intuitions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A6955-FC7E-B94D-BA6E-90F6C330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7A204-8E59-4842-B87F-EEAF4104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5E8B7-A674-ED49-9CEA-BE2D7794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212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(Not) catching exceptions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79296" cy="345638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600" dirty="0"/>
              <a:t>Naturally,  exceptions can also be caught within a program (using the </a:t>
            </a:r>
            <a:r>
              <a:rPr lang="en-US" altLang="zh-CN" sz="2600" dirty="0">
                <a:solidFill>
                  <a:srgbClr val="0000FF"/>
                </a:solidFill>
                <a:latin typeface="Calibri Light" panose="020F0302020204030204" pitchFamily="34" charset="0"/>
              </a:rPr>
              <a:t>try ... with ... </a:t>
            </a:r>
            <a:r>
              <a:rPr lang="en-US" altLang="zh-CN" sz="2600" dirty="0">
                <a:latin typeface="Calibri Light" panose="020F0302020204030204" pitchFamily="34" charset="0"/>
              </a:rPr>
              <a:t>form</a:t>
            </a:r>
            <a:r>
              <a:rPr lang="en-US" altLang="zh-CN" sz="2600" dirty="0"/>
              <a:t>), by pattern matching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600" dirty="0"/>
              <a:t>   try e with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600" dirty="0"/>
              <a:t>	 p_1 	-&gt; 	e_1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600" dirty="0"/>
              <a:t>           |p_2 	-&gt; 	e_2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600" dirty="0"/>
              <a:t>             ……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600" dirty="0"/>
              <a:t>           | </a:t>
            </a:r>
            <a:r>
              <a:rPr lang="en-US" altLang="zh-CN" sz="2600" dirty="0" err="1"/>
              <a:t>p_n</a:t>
            </a:r>
            <a:r>
              <a:rPr lang="en-US" altLang="zh-CN" sz="2600" dirty="0"/>
              <a:t> 	-&gt; 	</a:t>
            </a:r>
            <a:r>
              <a:rPr lang="en-US" altLang="zh-CN" sz="2600" dirty="0" err="1"/>
              <a:t>e_n</a:t>
            </a:r>
            <a:endParaRPr lang="en-US" altLang="zh-CN" sz="2600" dirty="0"/>
          </a:p>
          <a:p>
            <a:pPr marL="0" indent="0">
              <a:spcBef>
                <a:spcPts val="1200"/>
              </a:spcBef>
              <a:buNone/>
            </a:pPr>
            <a:endParaRPr lang="zh-CN" altLang="en-US" sz="2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4509120"/>
            <a:ext cx="8579296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r>
              <a:rPr lang="en-US" altLang="zh-CN" sz="2600" dirty="0"/>
              <a:t>Exceptions  are used in </a:t>
            </a:r>
            <a:r>
              <a:rPr lang="en-US" altLang="zh-CN" sz="2600" dirty="0" err="1"/>
              <a:t>Ocaml</a:t>
            </a:r>
            <a:r>
              <a:rPr lang="en-US" altLang="zh-CN" sz="2600" dirty="0"/>
              <a:t> as a </a:t>
            </a:r>
            <a:r>
              <a:rPr lang="en-US" altLang="zh-CN" sz="2600" i="1" dirty="0">
                <a:solidFill>
                  <a:srgbClr val="0000FF"/>
                </a:solidFill>
              </a:rPr>
              <a:t>control mechanism</a:t>
            </a:r>
            <a:r>
              <a:rPr lang="en-US" altLang="zh-CN" sz="2600" dirty="0"/>
              <a:t>, either to 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signal errors</a:t>
            </a:r>
            <a:r>
              <a:rPr lang="en-US" altLang="zh-CN" sz="2600" dirty="0"/>
              <a:t>, or </a:t>
            </a:r>
            <a:r>
              <a:rPr lang="en-US" altLang="zh-CN" sz="2600" i="1" dirty="0"/>
              <a:t>to control the flow of execution</a:t>
            </a:r>
            <a:r>
              <a:rPr lang="en-US" altLang="zh-CN" sz="2600" dirty="0"/>
              <a:t>. </a:t>
            </a:r>
          </a:p>
          <a:p>
            <a:pPr marL="479425" lvl="1" indent="-396875">
              <a:spcBef>
                <a:spcPts val="1200"/>
              </a:spcBef>
            </a:pPr>
            <a:r>
              <a:rPr lang="en-US" altLang="zh-CN" sz="2400" dirty="0"/>
              <a:t>When an exception is raised, </a:t>
            </a:r>
            <a:r>
              <a:rPr lang="en-US" altLang="zh-CN" sz="2400" b="1" i="1" dirty="0"/>
              <a:t>the current execution is aborted</a:t>
            </a:r>
            <a:r>
              <a:rPr lang="en-US" altLang="zh-CN" sz="2400" dirty="0"/>
              <a:t>, and control is thrown to the most recently entered active exception handler.</a:t>
            </a:r>
            <a:endParaRPr lang="zh-CN" alt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81516-5E32-B640-AAC5-7CA9F752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88E91-622B-774E-9958-B6DA6DCD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10F85-86ED-4544-8ED2-28B696B3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96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altLang="zh-CN" sz="4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altLang="zh-CN" sz="4800" dirty="0">
                <a:solidFill>
                  <a:srgbClr val="C00000"/>
                </a:solidFill>
              </a:rPr>
              <a:t>Defining New Types of Data</a:t>
            </a:r>
            <a:endParaRPr lang="zh-CN" altLang="en-US" sz="4800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F72E-A477-FA4C-8F3B-73FECCA5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55CB-F13E-614C-ABB0-9DF2B174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8B7D-EB8F-BD4A-95D6-1C37E3BE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976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Predefined types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579296" cy="489654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800" dirty="0"/>
                  <a:t>We have seen a number of data types:</a:t>
                </a:r>
              </a:p>
              <a:p>
                <a:pPr marL="539750" lvl="2" indent="0">
                  <a:lnSpc>
                    <a:spcPct val="9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/>
                        </a:rPr>
                        <m:t>𝑖𝑛𝑡</m:t>
                      </m:r>
                    </m:oMath>
                  </m:oMathPara>
                </a14:m>
                <a:endParaRPr lang="en-US" altLang="zh-CN" sz="2800" dirty="0">
                  <a:latin typeface="Calibri Light" panose="020F0302020204030204" pitchFamily="34" charset="0"/>
                </a:endParaRPr>
              </a:p>
              <a:p>
                <a:pPr marL="539750" lvl="2" indent="0">
                  <a:lnSpc>
                    <a:spcPct val="9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/>
                        </a:rPr>
                        <m:t>𝑏𝑜𝑜𝑙</m:t>
                      </m:r>
                    </m:oMath>
                  </m:oMathPara>
                </a14:m>
                <a:endParaRPr lang="en-US" altLang="zh-CN" sz="2800" dirty="0">
                  <a:latin typeface="Calibri Light" panose="020F0302020204030204" pitchFamily="34" charset="0"/>
                </a:endParaRPr>
              </a:p>
              <a:p>
                <a:pPr marL="539750" lvl="2" indent="0">
                  <a:lnSpc>
                    <a:spcPct val="9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/>
                        </a:rPr>
                        <m:t>𝑠𝑡𝑟𝑖𝑛𝑔</m:t>
                      </m:r>
                    </m:oMath>
                  </m:oMathPara>
                </a14:m>
                <a:endParaRPr lang="en-US" altLang="zh-CN" sz="2800" dirty="0">
                  <a:latin typeface="Calibri Light" panose="020F0302020204030204" pitchFamily="34" charset="0"/>
                </a:endParaRPr>
              </a:p>
              <a:p>
                <a:pPr marL="539750" lvl="2" indent="0">
                  <a:lnSpc>
                    <a:spcPct val="9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/>
                        </a:rPr>
                        <m:t>𝑐h𝑎𝑟</m:t>
                      </m:r>
                    </m:oMath>
                  </m:oMathPara>
                </a14:m>
                <a:endParaRPr lang="en-US" altLang="zh-CN" sz="2800" dirty="0">
                  <a:latin typeface="Calibri Light" panose="020F0302020204030204" pitchFamily="34" charset="0"/>
                </a:endParaRPr>
              </a:p>
              <a:p>
                <a:pPr marL="539750" lvl="2" indent="0">
                  <a:lnSpc>
                    <a:spcPct val="9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/>
                        </a:rPr>
                        <m:t>[</m:t>
                      </m:r>
                      <m:r>
                        <a:rPr lang="en-US" altLang="zh-CN" sz="2800" i="1" dirty="0" err="1">
                          <a:latin typeface="Cambria Math"/>
                        </a:rPr>
                        <m:t>𝑥</m:t>
                      </m:r>
                      <m:r>
                        <a:rPr lang="en-US" altLang="zh-CN" sz="2800" i="1" dirty="0" err="1">
                          <a:latin typeface="Cambria Math"/>
                        </a:rPr>
                        <m:t>;</m:t>
                      </m:r>
                      <m:r>
                        <a:rPr lang="en-US" altLang="zh-CN" sz="2800" i="1" dirty="0" err="1">
                          <a:latin typeface="Cambria Math"/>
                        </a:rPr>
                        <m:t>𝑦</m:t>
                      </m:r>
                      <m:r>
                        <a:rPr lang="en-US" altLang="zh-CN" sz="2800" i="1" dirty="0" err="1">
                          <a:latin typeface="Cambria Math"/>
                        </a:rPr>
                        <m:t>;</m:t>
                      </m:r>
                      <m:r>
                        <a:rPr lang="en-US" altLang="zh-CN" sz="2800" i="1" dirty="0" err="1">
                          <a:latin typeface="Cambria Math"/>
                        </a:rPr>
                        <m:t>𝑧</m:t>
                      </m:r>
                      <m:r>
                        <a:rPr lang="en-US" altLang="zh-CN" sz="2800" i="1" dirty="0">
                          <a:latin typeface="Cambria Math"/>
                        </a:rPr>
                        <m:t>] </m:t>
                      </m:r>
                      <m:r>
                        <a:rPr lang="en-US" altLang="zh-CN" sz="2800" i="1" dirty="0">
                          <a:latin typeface="Cambria Math"/>
                        </a:rPr>
                        <m:t>𝑙𝑖𝑠𝑡𝑠</m:t>
                      </m:r>
                    </m:oMath>
                  </m:oMathPara>
                </a14:m>
                <a:endParaRPr lang="en-US" altLang="zh-CN" sz="2800" dirty="0">
                  <a:latin typeface="Calibri Light" panose="020F0302020204030204" pitchFamily="34" charset="0"/>
                </a:endParaRPr>
              </a:p>
              <a:p>
                <a:pPr marL="539750" lvl="2" indent="0">
                  <a:lnSpc>
                    <a:spcPct val="9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sz="2800" i="1" dirty="0" err="1">
                          <a:latin typeface="Cambria Math"/>
                        </a:rPr>
                        <m:t>𝑥</m:t>
                      </m:r>
                      <m:r>
                        <a:rPr lang="en-US" altLang="zh-CN" sz="2800" i="1" dirty="0" err="1">
                          <a:latin typeface="Cambria Math"/>
                        </a:rPr>
                        <m:t>,</m:t>
                      </m:r>
                      <m:r>
                        <a:rPr lang="en-US" altLang="zh-CN" sz="2800" i="1" dirty="0" err="1">
                          <a:latin typeface="Cambria Math"/>
                        </a:rPr>
                        <m:t>𝑦</m:t>
                      </m:r>
                      <m:r>
                        <a:rPr lang="en-US" altLang="zh-CN" sz="2800" i="1" dirty="0" err="1">
                          <a:latin typeface="Cambria Math"/>
                        </a:rPr>
                        <m:t>,</m:t>
                      </m:r>
                      <m:r>
                        <a:rPr lang="en-US" altLang="zh-CN" sz="2800" i="1" dirty="0" err="1">
                          <a:latin typeface="Cambria Math"/>
                        </a:rPr>
                        <m:t>𝑧</m:t>
                      </m:r>
                      <m:r>
                        <a:rPr lang="en-US" altLang="zh-CN" sz="2800" i="1" dirty="0">
                          <a:latin typeface="Cambria Math"/>
                        </a:rPr>
                        <m:t>) </m:t>
                      </m:r>
                      <m:r>
                        <a:rPr lang="en-US" altLang="zh-CN" sz="2800" i="1" dirty="0">
                          <a:latin typeface="Cambria Math"/>
                        </a:rPr>
                        <m:t>𝑡𝑢𝑝𝑙𝑒𝑠</m:t>
                      </m:r>
                    </m:oMath>
                  </m:oMathPara>
                </a14:m>
                <a:endParaRPr lang="en-US" altLang="zh-CN" sz="2800" dirty="0">
                  <a:latin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 err="1"/>
                  <a:t>Ocaml</a:t>
                </a:r>
                <a:r>
                  <a:rPr lang="en-US" altLang="zh-CN" sz="2800" dirty="0"/>
                  <a:t> has a number of </a:t>
                </a:r>
                <a:r>
                  <a:rPr lang="en-US" altLang="zh-CN" sz="2800" i="1" dirty="0"/>
                  <a:t>other built-in data types </a:t>
                </a:r>
                <a:r>
                  <a:rPr lang="en-US" altLang="zh-CN" sz="2800" dirty="0"/>
                  <a:t>— in particular,  </a:t>
                </a:r>
                <a:r>
                  <a:rPr lang="en-US" altLang="zh-CN" sz="2800" dirty="0">
                    <a:latin typeface="Calibri Light" panose="020F0302020204030204" pitchFamily="34" charset="0"/>
                  </a:rPr>
                  <a:t>float</a:t>
                </a:r>
                <a:r>
                  <a:rPr lang="en-US" altLang="zh-CN" sz="2800" dirty="0"/>
                  <a:t>, with operations like </a:t>
                </a:r>
                <a:r>
                  <a:rPr lang="en-US" altLang="zh-CN" sz="2800" dirty="0">
                    <a:latin typeface="Calibri Light" panose="020F0302020204030204" pitchFamily="34" charset="0"/>
                  </a:rPr>
                  <a:t>+.</a:t>
                </a:r>
                <a:r>
                  <a:rPr lang="en-US" altLang="zh-CN" sz="2800" dirty="0"/>
                  <a:t>, </a:t>
                </a:r>
                <a:r>
                  <a:rPr lang="en-US" altLang="zh-CN" sz="2800" dirty="0">
                    <a:latin typeface="Calibri Light" panose="020F0302020204030204" pitchFamily="34" charset="0"/>
                  </a:rPr>
                  <a:t>*.</a:t>
                </a:r>
                <a:r>
                  <a:rPr lang="en-US" altLang="zh-CN" sz="2800" dirty="0"/>
                  <a:t>, etc.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One can also create completely </a:t>
                </a:r>
                <a:r>
                  <a:rPr lang="en-US" altLang="zh-CN" sz="2800" i="1" dirty="0">
                    <a:solidFill>
                      <a:srgbClr val="0000FF"/>
                    </a:solidFill>
                  </a:rPr>
                  <a:t>new data types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579296" cy="489654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0F36B-F728-7C4C-8569-98A4DBC4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4921-1782-E643-AAD4-712B911A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EF01-47C6-AF47-9735-805C8E09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4707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need for new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0000FF"/>
                </a:solidFill>
              </a:rPr>
              <a:t>ability </a:t>
            </a:r>
            <a:r>
              <a:rPr lang="en-US" altLang="zh-CN" sz="2800" dirty="0"/>
              <a:t>to</a:t>
            </a:r>
            <a:r>
              <a:rPr lang="en-US" altLang="zh-CN" sz="2800" dirty="0">
                <a:solidFill>
                  <a:srgbClr val="0000FF"/>
                </a:solidFill>
              </a:rPr>
              <a:t> construct new types </a:t>
            </a:r>
            <a:r>
              <a:rPr lang="en-US" altLang="zh-CN" sz="2800" dirty="0"/>
              <a:t>is an </a:t>
            </a:r>
            <a:r>
              <a:rPr lang="en-US" altLang="zh-CN" sz="2800" i="1" dirty="0">
                <a:solidFill>
                  <a:srgbClr val="0000FF"/>
                </a:solidFill>
              </a:rPr>
              <a:t>essential part </a:t>
            </a:r>
            <a:r>
              <a:rPr lang="en-US" altLang="zh-CN" sz="2800" dirty="0"/>
              <a:t>of most programming languages.</a:t>
            </a:r>
          </a:p>
          <a:p>
            <a:pPr marL="0" indent="0">
              <a:buNone/>
            </a:pPr>
            <a:r>
              <a:rPr lang="en-US" altLang="zh-CN" sz="2800" dirty="0"/>
              <a:t>For example, suppose we are building a (very simple) graphics program that displays </a:t>
            </a:r>
            <a:r>
              <a:rPr lang="en-US" altLang="zh-CN" sz="2800" i="1" dirty="0">
                <a:solidFill>
                  <a:srgbClr val="0000FF"/>
                </a:solidFill>
              </a:rPr>
              <a:t>circles</a:t>
            </a:r>
            <a:r>
              <a:rPr lang="en-US" altLang="zh-CN" sz="2800" dirty="0"/>
              <a:t> and </a:t>
            </a:r>
            <a:r>
              <a:rPr lang="en-US" altLang="zh-CN" sz="2800" i="1" dirty="0">
                <a:solidFill>
                  <a:srgbClr val="0000FF"/>
                </a:solidFill>
              </a:rPr>
              <a:t>squares</a:t>
            </a:r>
            <a:r>
              <a:rPr lang="en-US" altLang="zh-CN" sz="2800" dirty="0"/>
              <a:t>. We can represent each of these with </a:t>
            </a:r>
            <a:r>
              <a:rPr lang="en-US" altLang="zh-CN" sz="2800" i="1" dirty="0">
                <a:solidFill>
                  <a:schemeClr val="accent2"/>
                </a:solidFill>
              </a:rPr>
              <a:t>three real numbers </a:t>
            </a:r>
            <a:r>
              <a:rPr lang="en-US" altLang="zh-CN" sz="2800" dirty="0"/>
              <a:t>...</a:t>
            </a:r>
            <a:endParaRPr lang="zh-CN" alt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507C-7DE9-0E41-8020-2CF1A3E9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185F-9FB0-0149-A848-F802B0C4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3794F-CEF5-3249-9F1F-B250ABE3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722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need for new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372" y="1112851"/>
            <a:ext cx="8655712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A </a:t>
            </a:r>
            <a:r>
              <a:rPr lang="en-US" altLang="zh-CN" sz="2800" i="1" dirty="0">
                <a:solidFill>
                  <a:srgbClr val="0000FF"/>
                </a:solidFill>
              </a:rPr>
              <a:t>circle</a:t>
            </a:r>
            <a:r>
              <a:rPr lang="en-US" altLang="zh-CN" sz="2800" dirty="0"/>
              <a:t> is represented by the coordinates of its</a:t>
            </a:r>
            <a:r>
              <a:rPr lang="en-US" altLang="zh-CN" sz="2800" i="1" dirty="0"/>
              <a:t> </a:t>
            </a:r>
            <a:r>
              <a:rPr lang="en-US" altLang="zh-CN" sz="2800" i="1" dirty="0">
                <a:solidFill>
                  <a:srgbClr val="0000FF"/>
                </a:solidFill>
              </a:rPr>
              <a:t>center</a:t>
            </a:r>
            <a:r>
              <a:rPr lang="en-US" altLang="zh-CN" sz="2800" i="1" dirty="0"/>
              <a:t> </a:t>
            </a:r>
            <a:r>
              <a:rPr lang="en-US" altLang="zh-CN" sz="2800" dirty="0"/>
              <a:t>and its </a:t>
            </a:r>
            <a:r>
              <a:rPr lang="en-US" altLang="zh-CN" sz="2800" i="1" dirty="0">
                <a:solidFill>
                  <a:srgbClr val="0000FF"/>
                </a:solidFill>
              </a:rPr>
              <a:t>radius</a:t>
            </a:r>
            <a:r>
              <a:rPr lang="en-US" altLang="zh-CN" sz="2800" dirty="0"/>
              <a:t>. A </a:t>
            </a:r>
            <a:r>
              <a:rPr lang="en-US" altLang="zh-CN" sz="2800" i="1" dirty="0">
                <a:solidFill>
                  <a:srgbClr val="7030A0"/>
                </a:solidFill>
              </a:rPr>
              <a:t>square</a:t>
            </a:r>
            <a:r>
              <a:rPr lang="en-US" altLang="zh-CN" sz="2800" dirty="0"/>
              <a:t> is represented by the coordinates of its bottom </a:t>
            </a:r>
            <a:r>
              <a:rPr lang="en-US" altLang="zh-CN" sz="2800" i="1" dirty="0">
                <a:solidFill>
                  <a:srgbClr val="7030A0"/>
                </a:solidFill>
              </a:rPr>
              <a:t>left corner </a:t>
            </a:r>
            <a:r>
              <a:rPr lang="en-US" altLang="zh-CN" sz="2800" dirty="0"/>
              <a:t>and its </a:t>
            </a:r>
            <a:r>
              <a:rPr lang="en-US" altLang="zh-CN" sz="2800" i="1" dirty="0">
                <a:solidFill>
                  <a:srgbClr val="7030A0"/>
                </a:solidFill>
              </a:rPr>
              <a:t>width</a:t>
            </a:r>
            <a:r>
              <a:rPr lang="en-US" altLang="zh-CN" sz="2800" dirty="0"/>
              <a:t>. </a:t>
            </a:r>
          </a:p>
          <a:p>
            <a:pPr marL="446088" lvl="1" indent="-269875"/>
            <a:r>
              <a:rPr lang="en-US" altLang="zh-CN" sz="2400" dirty="0"/>
              <a:t>both </a:t>
            </a:r>
            <a:r>
              <a:rPr lang="en-US" altLang="zh-CN" sz="2400" i="1" dirty="0"/>
              <a:t>shapes</a:t>
            </a:r>
            <a:r>
              <a:rPr lang="en-US" altLang="zh-CN" sz="2400" dirty="0"/>
              <a:t> can  be represented  as elements of the type: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31300" y="2944784"/>
            <a:ext cx="8084806" cy="473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Calibri Light" panose="020F03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300" y="2956677"/>
            <a:ext cx="7966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float * float * float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59372" y="3417836"/>
            <a:ext cx="8655712" cy="2607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>
                <a:solidFill>
                  <a:srgbClr val="C0504D"/>
                </a:solidFill>
              </a:rPr>
              <a:t>Two problems </a:t>
            </a:r>
            <a:r>
              <a:rPr lang="en-US" altLang="zh-CN" sz="2800" dirty="0"/>
              <a:t>with using this type to represent </a:t>
            </a:r>
            <a:r>
              <a:rPr lang="en-US" altLang="zh-CN" sz="2800" i="1" dirty="0">
                <a:solidFill>
                  <a:srgbClr val="0000FF"/>
                </a:solidFill>
              </a:rPr>
              <a:t>circles</a:t>
            </a:r>
            <a:r>
              <a:rPr lang="en-US" altLang="zh-CN" sz="2800" dirty="0"/>
              <a:t> and </a:t>
            </a:r>
            <a:r>
              <a:rPr lang="en-US" altLang="zh-CN" sz="2800" i="1" dirty="0">
                <a:solidFill>
                  <a:schemeClr val="accent4">
                    <a:lumMod val="75000"/>
                  </a:schemeClr>
                </a:solidFill>
              </a:rPr>
              <a:t>squares</a:t>
            </a:r>
            <a:r>
              <a:rPr lang="en-US" altLang="zh-CN" sz="2800" dirty="0"/>
              <a:t>. </a:t>
            </a:r>
          </a:p>
          <a:p>
            <a:pPr marL="446088" lvl="1" indent="-269875"/>
            <a:r>
              <a:rPr lang="en-US" altLang="zh-CN" sz="2400" dirty="0"/>
              <a:t>A bit long and unwieldy, both to write and to read. </a:t>
            </a:r>
          </a:p>
          <a:p>
            <a:pPr marL="446088" lvl="1" indent="-269875"/>
            <a:r>
              <a:rPr lang="en-US" altLang="zh-CN" sz="2400" dirty="0"/>
              <a:t>Prone to mix circles and squares  since their types are identical, might accidentally apply the </a:t>
            </a:r>
            <a:r>
              <a:rPr lang="en-US" altLang="zh-CN" sz="2400" b="1" dirty="0" err="1">
                <a:latin typeface="Calibri Light" panose="020F0302020204030204" pitchFamily="34" charset="0"/>
              </a:rPr>
              <a:t>areaOfSquare</a:t>
            </a:r>
            <a:r>
              <a:rPr lang="en-US" altLang="zh-CN" sz="2400" dirty="0"/>
              <a:t> function to a circle and get a nonsensical result.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08560" y="6097217"/>
            <a:ext cx="8115718" cy="529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7544" y="6165304"/>
            <a:ext cx="7966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</a:t>
            </a:r>
            <a:r>
              <a:rPr lang="en-US" altLang="zh-CN" sz="2400" dirty="0" err="1">
                <a:latin typeface="Calibri Light" panose="020F0302020204030204" pitchFamily="34" charset="0"/>
              </a:rPr>
              <a:t>areaOfSquare</a:t>
            </a:r>
            <a:r>
              <a:rPr lang="en-US" altLang="zh-CN" sz="2400" dirty="0">
                <a:latin typeface="Calibri Light" panose="020F0302020204030204" pitchFamily="34" charset="0"/>
              </a:rPr>
              <a:t> (_,  _, d)  =  d *. d;;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53984" y="6025787"/>
            <a:ext cx="8561100" cy="669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E409D7-5E53-B14D-BCED-0165B034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C963125-7789-584D-A27E-5E95A48D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412D2CF-9186-1A4A-8160-87F87D83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769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7200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000" dirty="0"/>
              <a:t>We can improve matters by defining </a:t>
            </a:r>
            <a:r>
              <a:rPr lang="en-US" altLang="zh-CN" sz="3000" b="1" dirty="0"/>
              <a:t>square</a:t>
            </a:r>
            <a:r>
              <a:rPr lang="en-US" altLang="zh-CN" sz="3000" dirty="0"/>
              <a:t> as </a:t>
            </a:r>
            <a:r>
              <a:rPr lang="en-US" altLang="zh-CN" sz="3000" i="1" dirty="0"/>
              <a:t>a new type</a:t>
            </a:r>
            <a:r>
              <a:rPr lang="en-US" altLang="zh-CN" sz="3000" dirty="0"/>
              <a:t>: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1520" y="2852936"/>
            <a:ext cx="8579296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This does two things:</a:t>
            </a:r>
          </a:p>
          <a:p>
            <a:pPr marL="446088" lvl="1" indent="-269875"/>
            <a:r>
              <a:rPr lang="en-US" altLang="zh-CN" sz="2400" dirty="0"/>
              <a:t>creates </a:t>
            </a:r>
            <a:r>
              <a:rPr lang="en-US" altLang="zh-CN" sz="2400" dirty="0">
                <a:solidFill>
                  <a:srgbClr val="0000FF"/>
                </a:solidFill>
              </a:rPr>
              <a:t>a </a:t>
            </a:r>
            <a:r>
              <a:rPr lang="en-US" altLang="zh-CN" sz="2400" i="1" dirty="0">
                <a:solidFill>
                  <a:srgbClr val="0000FF"/>
                </a:solidFill>
              </a:rPr>
              <a:t>new type </a:t>
            </a:r>
            <a:r>
              <a:rPr lang="en-US" altLang="zh-CN" sz="2400" dirty="0"/>
              <a:t>called </a:t>
            </a:r>
            <a:r>
              <a:rPr lang="en-US" altLang="zh-CN" sz="2400" b="1" dirty="0">
                <a:solidFill>
                  <a:srgbClr val="7030A0"/>
                </a:solidFill>
                <a:latin typeface="Calibri Light" panose="020F0302020204030204" pitchFamily="34" charset="0"/>
              </a:rPr>
              <a:t>square</a:t>
            </a:r>
            <a:r>
              <a:rPr lang="en-US" altLang="zh-CN" sz="2400" dirty="0"/>
              <a:t> that is different from any other type in the system.</a:t>
            </a:r>
          </a:p>
          <a:p>
            <a:pPr marL="446088" lvl="1" indent="-269875"/>
            <a:r>
              <a:rPr lang="en-US" altLang="zh-CN" sz="2400" dirty="0"/>
              <a:t>creates a </a:t>
            </a:r>
            <a:r>
              <a:rPr lang="en-US" altLang="zh-CN" sz="2400" i="1" dirty="0">
                <a:solidFill>
                  <a:srgbClr val="0000FF"/>
                </a:solidFill>
              </a:rPr>
              <a:t>constructor</a:t>
            </a:r>
            <a:r>
              <a:rPr lang="en-US" altLang="zh-CN" sz="2400" dirty="0"/>
              <a:t> called </a:t>
            </a:r>
            <a:r>
              <a:rPr lang="en-US" altLang="zh-CN" sz="2400" b="1" dirty="0">
                <a:solidFill>
                  <a:srgbClr val="7030A0"/>
                </a:solidFill>
                <a:latin typeface="Calibri Light" panose="020F0302020204030204" pitchFamily="34" charset="0"/>
              </a:rPr>
              <a:t>Square</a:t>
            </a:r>
            <a:r>
              <a:rPr lang="en-US" altLang="zh-CN" sz="2400" dirty="0">
                <a:solidFill>
                  <a:srgbClr val="7030A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2400" dirty="0"/>
              <a:t>(with a capital S) that can be used to create a square from three floats. 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51520" y="2022253"/>
            <a:ext cx="8084806" cy="473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520" y="2034146"/>
            <a:ext cx="7966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type square = Square of float * float * float;;</a:t>
            </a:r>
          </a:p>
        </p:txBody>
      </p:sp>
      <p:sp>
        <p:nvSpPr>
          <p:cNvPr id="8" name="矩形 7"/>
          <p:cNvSpPr/>
          <p:nvPr/>
        </p:nvSpPr>
        <p:spPr>
          <a:xfrm>
            <a:off x="251520" y="5239801"/>
            <a:ext cx="8084806" cy="997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1520" y="5239801"/>
            <a:ext cx="79668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Square (1.1, 2.2, 3.3);;</a:t>
            </a:r>
          </a:p>
          <a:p>
            <a:r>
              <a:rPr lang="it-IT" altLang="zh-CN" sz="2400" dirty="0"/>
              <a:t>- : square = Square  (1.1, 2.2, 3.3)</a:t>
            </a:r>
            <a:endParaRPr lang="en-US" altLang="zh-CN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C0833-F2B6-2144-A94B-04C8027C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EBF1A6-70F7-014C-82B3-2D3A32BA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71B15ED-B3F7-AB44-884C-609A8280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778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Taking data types apart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5391" y="1052736"/>
            <a:ext cx="8579296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And taking types apart with (surprise, surprise, ...) </a:t>
            </a:r>
            <a:r>
              <a:rPr lang="en-US" altLang="zh-CN" sz="2800" i="1" dirty="0">
                <a:solidFill>
                  <a:srgbClr val="C00000"/>
                </a:solidFill>
              </a:rPr>
              <a:t>pattern matching</a:t>
            </a:r>
            <a:endParaRPr lang="zh-CN" altLang="en-US" sz="2800" i="1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65391" y="5733256"/>
            <a:ext cx="8024976" cy="8640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Note:</a:t>
            </a:r>
            <a:r>
              <a:rPr lang="en-US" altLang="zh-CN" sz="2800" dirty="0"/>
              <a:t>      constructors like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Square</a:t>
            </a:r>
            <a:r>
              <a:rPr lang="en-US" altLang="zh-CN" sz="2800" dirty="0"/>
              <a:t> can be used both as </a:t>
            </a:r>
            <a:r>
              <a:rPr lang="en-US" altLang="zh-CN" sz="2800" i="1" dirty="0">
                <a:solidFill>
                  <a:srgbClr val="C00000"/>
                </a:solidFill>
              </a:rPr>
              <a:t>functions</a:t>
            </a:r>
            <a:r>
              <a:rPr lang="en-US" altLang="zh-CN" sz="2800" dirty="0"/>
              <a:t> and as </a:t>
            </a:r>
            <a:r>
              <a:rPr lang="en-US" altLang="zh-CN" sz="2800" i="1" dirty="0">
                <a:solidFill>
                  <a:srgbClr val="C00000"/>
                </a:solidFill>
              </a:rPr>
              <a:t>patterns.</a:t>
            </a:r>
            <a:endParaRPr lang="zh-CN" altLang="en-US" sz="2800" i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2176234"/>
            <a:ext cx="8352928" cy="3411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3528" y="2125185"/>
            <a:ext cx="79668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</a:t>
            </a:r>
            <a:r>
              <a:rPr lang="en-US" altLang="zh-CN" sz="2400" dirty="0" err="1">
                <a:latin typeface="Calibri Light" panose="020F0302020204030204" pitchFamily="34" charset="0"/>
              </a:rPr>
              <a:t>areaOfSquare</a:t>
            </a:r>
            <a:r>
              <a:rPr lang="en-US" altLang="zh-CN" sz="2400" dirty="0">
                <a:latin typeface="Calibri Light" panose="020F0302020204030204" pitchFamily="34" charset="0"/>
              </a:rPr>
              <a:t> s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match s with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Square(_, _, d)  -&gt;  d *. d;;</a:t>
            </a:r>
          </a:p>
          <a:p>
            <a:r>
              <a:rPr lang="en-US" altLang="zh-CN" sz="2400" dirty="0" err="1"/>
              <a:t>val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areaOfSquare</a:t>
            </a:r>
            <a:r>
              <a:rPr lang="en-US" altLang="zh-CN" sz="2400" dirty="0"/>
              <a:t> : square -&gt; float  =  &lt;fun&gt;</a:t>
            </a:r>
          </a:p>
          <a:p>
            <a:endParaRPr lang="en-US" altLang="zh-CN" sz="2400" dirty="0"/>
          </a:p>
          <a:p>
            <a:r>
              <a:rPr lang="en-US" altLang="zh-CN" sz="2400" dirty="0">
                <a:latin typeface="Calibri Light" panose="020F0302020204030204" pitchFamily="34" charset="0"/>
              </a:rPr>
              <a:t># let </a:t>
            </a:r>
            <a:r>
              <a:rPr lang="en-US" altLang="zh-CN" sz="2400" dirty="0" err="1">
                <a:latin typeface="Calibri Light" panose="020F0302020204030204" pitchFamily="34" charset="0"/>
              </a:rPr>
              <a:t>bottomLeftCoords</a:t>
            </a:r>
            <a:r>
              <a:rPr lang="en-US" altLang="zh-CN" sz="2400" dirty="0">
                <a:latin typeface="Calibri Light" panose="020F0302020204030204" pitchFamily="34" charset="0"/>
              </a:rPr>
              <a:t>  s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match s with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Square(x, y, _)  -&gt; (x, y);;</a:t>
            </a:r>
          </a:p>
          <a:p>
            <a:r>
              <a:rPr lang="en-US" altLang="zh-CN" sz="2400" dirty="0" err="1"/>
              <a:t>val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bottomLeftCoords</a:t>
            </a:r>
            <a:r>
              <a:rPr lang="en-US" altLang="zh-CN" sz="2400" dirty="0"/>
              <a:t> : square -&gt; float * float  =  &lt;fun&gt;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A7BFD-5CFC-D543-B2A6-A4FAEBB7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C9D9A-3396-A14B-B2BB-811C59CF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2B174-A027-AB46-87EA-27A612CE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791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Taking data types apart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559" y="1235897"/>
            <a:ext cx="8579296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These functions can be written a little more concisely by combining the </a:t>
            </a:r>
            <a:r>
              <a:rPr lang="en-US" altLang="zh-CN" sz="2800" i="1" dirty="0">
                <a:solidFill>
                  <a:srgbClr val="C00000"/>
                </a:solidFill>
              </a:rPr>
              <a:t>pattern matching </a:t>
            </a:r>
            <a:r>
              <a:rPr lang="en-US" altLang="zh-CN" sz="2800" dirty="0"/>
              <a:t>with the </a:t>
            </a:r>
            <a:r>
              <a:rPr lang="en-US" altLang="zh-CN" sz="2800" i="1" dirty="0">
                <a:solidFill>
                  <a:srgbClr val="C00000"/>
                </a:solidFill>
              </a:rPr>
              <a:t>function header</a:t>
            </a:r>
            <a:r>
              <a:rPr lang="en-US" altLang="zh-CN" sz="2800" dirty="0"/>
              <a:t>:</a:t>
            </a:r>
            <a:endParaRPr lang="zh-CN" altLang="en-US" sz="2800" i="1" dirty="0"/>
          </a:p>
        </p:txBody>
      </p:sp>
      <p:sp>
        <p:nvSpPr>
          <p:cNvPr id="5" name="矩形 4"/>
          <p:cNvSpPr/>
          <p:nvPr/>
        </p:nvSpPr>
        <p:spPr>
          <a:xfrm>
            <a:off x="323528" y="2714988"/>
            <a:ext cx="8257868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 Light" panose="020F03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714988"/>
            <a:ext cx="8257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 Light" panose="020F0302020204030204" pitchFamily="34" charset="0"/>
              </a:rPr>
              <a:t># let </a:t>
            </a:r>
            <a:r>
              <a:rPr lang="en-US" altLang="zh-CN" sz="2800" dirty="0" err="1">
                <a:latin typeface="Calibri Light" panose="020F0302020204030204" pitchFamily="34" charset="0"/>
              </a:rPr>
              <a:t>areaOfSquare</a:t>
            </a:r>
            <a:r>
              <a:rPr lang="en-US" altLang="zh-CN" sz="2800" dirty="0">
                <a:latin typeface="Calibri Light" panose="020F0302020204030204" pitchFamily="34" charset="0"/>
              </a:rPr>
              <a:t> (Square (_, _, d)) = d *. d;;</a:t>
            </a:r>
          </a:p>
          <a:p>
            <a:r>
              <a:rPr lang="en-US" altLang="zh-CN" sz="2800" dirty="0">
                <a:latin typeface="Calibri Light" panose="020F0302020204030204" pitchFamily="34" charset="0"/>
              </a:rPr>
              <a:t># let </a:t>
            </a:r>
            <a:r>
              <a:rPr lang="en-US" altLang="zh-CN" sz="2800" dirty="0" err="1">
                <a:latin typeface="Calibri Light" panose="020F0302020204030204" pitchFamily="34" charset="0"/>
              </a:rPr>
              <a:t>bottomLeftCoords</a:t>
            </a:r>
            <a:r>
              <a:rPr lang="en-US" altLang="zh-CN" sz="2800" dirty="0">
                <a:latin typeface="Calibri Light" panose="020F0302020204030204" pitchFamily="34" charset="0"/>
              </a:rPr>
              <a:t> (Square (x, y, _)) = (x, y);;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CD72-F162-7047-B51A-5A78749D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57EB80-02DE-C342-AB52-8E3FB08C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464AB-C076-1D4F-877F-1BA7D2E9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118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Variant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479" y="1066381"/>
            <a:ext cx="8479755" cy="208823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/>
              <a:t>Back to the idea of a graphics program, we want to have </a:t>
            </a:r>
            <a:r>
              <a:rPr lang="en-US" altLang="zh-CN" sz="2800" dirty="0">
                <a:solidFill>
                  <a:srgbClr val="0000FF"/>
                </a:solidFill>
              </a:rPr>
              <a:t>several</a:t>
            </a:r>
            <a:r>
              <a:rPr lang="en-US" altLang="zh-CN" sz="2800" dirty="0"/>
              <a:t> </a:t>
            </a:r>
            <a:r>
              <a:rPr lang="en-US" altLang="zh-CN" sz="2800" i="1" dirty="0"/>
              <a:t>shapes</a:t>
            </a:r>
            <a:r>
              <a:rPr lang="en-US" altLang="zh-CN" sz="2800" dirty="0"/>
              <a:t> on the screen </a:t>
            </a:r>
            <a:r>
              <a:rPr lang="en-US" altLang="zh-CN" sz="2800" dirty="0">
                <a:solidFill>
                  <a:srgbClr val="0000FF"/>
                </a:solidFill>
              </a:rPr>
              <a:t>at once</a:t>
            </a:r>
            <a:r>
              <a:rPr lang="en-US" altLang="zh-CN" sz="2800" dirty="0"/>
              <a:t>. 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/>
              <a:t>To do this we probably want to keep a list of </a:t>
            </a:r>
            <a:r>
              <a:rPr lang="en-US" altLang="zh-CN" sz="2800" i="1" dirty="0"/>
              <a:t>circles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squares</a:t>
            </a:r>
            <a:r>
              <a:rPr lang="en-US" altLang="zh-CN" sz="2800" dirty="0"/>
              <a:t>, but such a list would be heterogenous.  How do we make such a list?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Answer: </a:t>
            </a:r>
            <a:r>
              <a:rPr lang="en-US" altLang="zh-CN" sz="2800" dirty="0"/>
              <a:t>Define a type that can be </a:t>
            </a:r>
            <a:r>
              <a:rPr lang="en-US" altLang="zh-CN" sz="2800" i="1" dirty="0">
                <a:solidFill>
                  <a:srgbClr val="C00000"/>
                </a:solidFill>
              </a:rPr>
              <a:t>either</a:t>
            </a:r>
            <a:r>
              <a:rPr lang="en-US" altLang="zh-CN" sz="2800" dirty="0"/>
              <a:t> a </a:t>
            </a:r>
            <a:r>
              <a:rPr lang="en-US" altLang="zh-CN" sz="2800" i="1" dirty="0"/>
              <a:t>circle</a:t>
            </a:r>
            <a:r>
              <a:rPr lang="en-US" altLang="zh-CN" sz="2800" dirty="0"/>
              <a:t> </a:t>
            </a:r>
            <a:r>
              <a:rPr lang="en-US" altLang="zh-CN" sz="2800" i="1" dirty="0">
                <a:solidFill>
                  <a:srgbClr val="C00000"/>
                </a:solidFill>
              </a:rPr>
              <a:t>or</a:t>
            </a:r>
            <a:r>
              <a:rPr lang="en-US" altLang="zh-CN" sz="2800" dirty="0"/>
              <a:t> a </a:t>
            </a:r>
            <a:r>
              <a:rPr lang="en-US" altLang="zh-CN" sz="2800" i="1" dirty="0"/>
              <a:t>square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84851" y="3140968"/>
            <a:ext cx="8471922" cy="830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4851" y="3140968"/>
            <a:ext cx="8452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type shape =     Circle of float * float * float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	 | Square of float * float * float;;</a:t>
            </a:r>
          </a:p>
        </p:txBody>
      </p:sp>
      <p:sp>
        <p:nvSpPr>
          <p:cNvPr id="6" name="矩形 5"/>
          <p:cNvSpPr/>
          <p:nvPr/>
        </p:nvSpPr>
        <p:spPr>
          <a:xfrm>
            <a:off x="284850" y="4904950"/>
            <a:ext cx="8471923" cy="830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4851" y="4860520"/>
            <a:ext cx="82387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Square (1.0, 2.0, 3.0);;</a:t>
            </a:r>
          </a:p>
          <a:p>
            <a:r>
              <a:rPr lang="en-US" altLang="zh-CN" sz="2400" dirty="0"/>
              <a:t>- : shape = Square (1.0, 2.0, 3.0)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84851" y="4109561"/>
            <a:ext cx="8471923" cy="747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600" dirty="0"/>
              <a:t>Now </a:t>
            </a:r>
            <a:r>
              <a:rPr lang="en-US" altLang="zh-CN" sz="2600" i="1" dirty="0"/>
              <a:t>both constructors </a:t>
            </a:r>
            <a:r>
              <a:rPr lang="en-US" altLang="zh-CN" sz="2600" dirty="0">
                <a:latin typeface="Calibri Light" panose="020F0302020204030204" pitchFamily="34" charset="0"/>
              </a:rPr>
              <a:t>Circle</a:t>
            </a:r>
            <a:r>
              <a:rPr lang="en-US" altLang="zh-CN" sz="2600" dirty="0"/>
              <a:t> and </a:t>
            </a:r>
            <a:r>
              <a:rPr lang="en-US" altLang="zh-CN" sz="2600" dirty="0">
                <a:latin typeface="Calibri Light" panose="020F0302020204030204" pitchFamily="34" charset="0"/>
              </a:rPr>
              <a:t>Square</a:t>
            </a:r>
            <a:r>
              <a:rPr lang="en-US" altLang="zh-CN" sz="2600" dirty="0"/>
              <a:t> create values of type </a:t>
            </a:r>
            <a:r>
              <a:rPr lang="en-US" altLang="zh-CN" sz="2800" dirty="0"/>
              <a:t>shape.</a:t>
            </a:r>
            <a:endParaRPr lang="zh-CN" altLang="en-US" sz="28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48549" y="5877272"/>
            <a:ext cx="836370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600" dirty="0"/>
              <a:t>A type that can have </a:t>
            </a:r>
            <a:r>
              <a:rPr lang="en-US" altLang="zh-CN" sz="2600" i="1" dirty="0">
                <a:solidFill>
                  <a:srgbClr val="C00000"/>
                </a:solidFill>
              </a:rPr>
              <a:t>more than one form </a:t>
            </a:r>
            <a:r>
              <a:rPr lang="en-US" altLang="zh-CN" sz="2600" dirty="0"/>
              <a:t>is often called a </a:t>
            </a:r>
            <a:r>
              <a:rPr lang="en-US" altLang="zh-CN" sz="2600" i="1" dirty="0">
                <a:solidFill>
                  <a:srgbClr val="0000FF"/>
                </a:solidFill>
              </a:rPr>
              <a:t>variant type</a:t>
            </a:r>
            <a:r>
              <a:rPr lang="en-US" altLang="zh-CN" sz="2600" dirty="0">
                <a:solidFill>
                  <a:srgbClr val="0000FF"/>
                </a:solidFill>
              </a:rPr>
              <a:t>.</a:t>
            </a:r>
            <a:endParaRPr lang="zh-CN" altLang="en-US" sz="2600" dirty="0">
              <a:solidFill>
                <a:srgbClr val="0000FF"/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1C04EAA-AEE1-B947-849A-36971B94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E50003D-DA93-6649-91C6-5E6CE9B5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D8B9A55-EA02-C44A-AFC3-88B9C230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3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 matching on variants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579296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We can also write functions that </a:t>
            </a:r>
            <a:r>
              <a:rPr lang="en-US" altLang="zh-CN" sz="2800" b="1" i="1" dirty="0">
                <a:solidFill>
                  <a:srgbClr val="C00000"/>
                </a:solidFill>
              </a:rPr>
              <a:t>do the right thing </a:t>
            </a:r>
            <a:r>
              <a:rPr lang="en-US" altLang="zh-CN" sz="2800" dirty="0"/>
              <a:t>on </a:t>
            </a:r>
            <a:r>
              <a:rPr lang="en-US" altLang="zh-CN" sz="2800" dirty="0">
                <a:solidFill>
                  <a:srgbClr val="0000FF"/>
                </a:solidFill>
              </a:rPr>
              <a:t>all forms</a:t>
            </a:r>
            <a:r>
              <a:rPr lang="en-US" altLang="zh-CN" sz="2800" dirty="0"/>
              <a:t> of a </a:t>
            </a:r>
            <a:r>
              <a:rPr lang="en-US" altLang="zh-CN" sz="2800" i="1" dirty="0"/>
              <a:t>variant type</a:t>
            </a:r>
            <a:r>
              <a:rPr lang="en-US" altLang="zh-CN" sz="2800" dirty="0"/>
              <a:t>, by using </a:t>
            </a:r>
            <a:r>
              <a:rPr lang="en-US" altLang="zh-CN" sz="2800" i="1" dirty="0">
                <a:solidFill>
                  <a:srgbClr val="C00000"/>
                </a:solidFill>
              </a:rPr>
              <a:t>pattern matching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25662" y="2780928"/>
            <a:ext cx="8257868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4795" y="2780928"/>
            <a:ext cx="82387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area s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match s with</a:t>
            </a:r>
          </a:p>
          <a:p>
            <a:r>
              <a:rPr lang="pt-BR" altLang="zh-CN" sz="2400" dirty="0">
                <a:latin typeface="Calibri Light" panose="020F0302020204030204" pitchFamily="34" charset="0"/>
              </a:rPr>
              <a:t>	 </a:t>
            </a:r>
            <a:r>
              <a:rPr lang="pt-BR" altLang="zh-CN" sz="2400" dirty="0" err="1">
                <a:latin typeface="Calibri Light" panose="020F0302020204030204" pitchFamily="34" charset="0"/>
              </a:rPr>
              <a:t>Circle</a:t>
            </a:r>
            <a:r>
              <a:rPr lang="pt-BR" altLang="zh-CN" sz="2400" dirty="0">
                <a:latin typeface="Calibri Light" panose="020F0302020204030204" pitchFamily="34" charset="0"/>
              </a:rPr>
              <a:t> (_, _, r)     -&gt; 	3.14159 *. r *. r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 |  Square (_, _, d)  -&gt; 	d *. d;;</a:t>
            </a:r>
          </a:p>
          <a:p>
            <a:endParaRPr lang="en-US" altLang="zh-CN" sz="2400" dirty="0">
              <a:latin typeface="Century" panose="02040604050505020304" pitchFamily="18" charset="0"/>
            </a:endParaRPr>
          </a:p>
          <a:p>
            <a:r>
              <a:rPr lang="en-US" altLang="zh-CN" sz="2400" dirty="0">
                <a:latin typeface="Calibri Light" panose="020F0302020204030204" pitchFamily="34" charset="0"/>
              </a:rPr>
              <a:t># area (Circle (0.0, 0.0, 1.5));;</a:t>
            </a:r>
          </a:p>
          <a:p>
            <a:r>
              <a:rPr lang="en-US" altLang="zh-CN" sz="2400" dirty="0"/>
              <a:t>- : float = 7.0685775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DC935D6-5A7B-524C-9499-C5B77E9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256518-C3E6-3D4F-9B42-C84FCD41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AE35C6-F9B9-2143-9245-E8055CF1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 fact sheet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352928" cy="5184576"/>
          </a:xfrm>
        </p:spPr>
        <p:txBody>
          <a:bodyPr>
            <a:normAutofit/>
          </a:bodyPr>
          <a:lstStyle/>
          <a:p>
            <a:r>
              <a:rPr lang="en-US" altLang="zh-CN" dirty="0"/>
              <a:t>Some facts about </a:t>
            </a:r>
            <a:r>
              <a:rPr lang="en-US" altLang="zh-CN" dirty="0" err="1"/>
              <a:t>Caml</a:t>
            </a:r>
            <a:r>
              <a:rPr lang="en-US" altLang="zh-CN" dirty="0"/>
              <a:t> (</a:t>
            </a:r>
            <a:r>
              <a:rPr lang="en-US" altLang="zh-CN" i="1" dirty="0"/>
              <a:t>Categorical Abstract Machine Language 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Created in 1987 by INRIA </a:t>
            </a:r>
            <a:r>
              <a:rPr lang="en-US" altLang="zh-CN" dirty="0"/>
              <a:t>- France’s national research institute for computer science (Haskell 1.0 is from 1990)</a:t>
            </a:r>
          </a:p>
          <a:p>
            <a:pPr lvl="1"/>
            <a:r>
              <a:rPr lang="en-US" altLang="zh-CN" dirty="0"/>
              <a:t>Originated from ML but was intended for in house projects of INRIA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Short timeline</a:t>
            </a:r>
            <a:r>
              <a:rPr lang="en-US" altLang="zh-CN" dirty="0"/>
              <a:t>:</a:t>
            </a:r>
          </a:p>
          <a:p>
            <a:pPr marL="857250" lvl="2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Caml</a:t>
            </a:r>
            <a:r>
              <a:rPr lang="en-US" altLang="zh-CN" dirty="0"/>
              <a:t> (1987)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 </a:t>
            </a:r>
            <a:r>
              <a:rPr lang="en-US" altLang="zh-CN" dirty="0" err="1"/>
              <a:t>Caml</a:t>
            </a:r>
            <a:r>
              <a:rPr lang="en-US" altLang="zh-CN" dirty="0"/>
              <a:t> Light (1990)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 </a:t>
            </a:r>
            <a:r>
              <a:rPr lang="en-US" altLang="zh-CN" dirty="0" err="1"/>
              <a:t>OCaml</a:t>
            </a:r>
            <a:r>
              <a:rPr lang="en-US" altLang="zh-CN" dirty="0"/>
              <a:t> (1995)</a:t>
            </a:r>
          </a:p>
          <a:p>
            <a:pPr lvl="1"/>
            <a:r>
              <a:rPr lang="en-US" altLang="zh-CN" dirty="0"/>
              <a:t>Currently at version </a:t>
            </a:r>
            <a:r>
              <a:rPr lang="en-US" dirty="0"/>
              <a:t>4.09.0 </a:t>
            </a:r>
            <a:r>
              <a:rPr lang="en-US" altLang="zh-CN" dirty="0"/>
              <a:t>(</a:t>
            </a:r>
            <a:r>
              <a:rPr lang="en-US" sz="2400" dirty="0"/>
              <a:t>released on 2019-09-18</a:t>
            </a:r>
            <a:r>
              <a:rPr lang="en-US" altLang="zh-CN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9FAC-D45D-BE45-9839-D4396BA0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F7AF-EEF3-F34D-B728-2AC2F0F7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A20A-C110-164E-9F23-1A2DD1CA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8287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Variant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79296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A heterogeneous list: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76403" y="2132856"/>
            <a:ext cx="8257868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5536" y="2132856"/>
            <a:ext cx="82387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l  =  [ Circle (0.0, 0.0, 1.5);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     Square (1.0, 2.0, 1.0);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     Circle (2.0, 0.0, 1.5);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     Circle (5.0, 0.0, 2.5)];;</a:t>
            </a:r>
          </a:p>
          <a:p>
            <a:endParaRPr lang="en-US" altLang="zh-CN" sz="2400" dirty="0">
              <a:latin typeface="Calibri Light" panose="020F0302020204030204" pitchFamily="34" charset="0"/>
            </a:endParaRPr>
          </a:p>
          <a:p>
            <a:r>
              <a:rPr lang="en-US" altLang="zh-CN" sz="2400" dirty="0">
                <a:latin typeface="Calibri Light" panose="020F0302020204030204" pitchFamily="34" charset="0"/>
              </a:rPr>
              <a:t># area (</a:t>
            </a:r>
            <a:r>
              <a:rPr lang="en-US" altLang="zh-CN" sz="2400" dirty="0" err="1">
                <a:latin typeface="Calibri Light" panose="020F0302020204030204" pitchFamily="34" charset="0"/>
              </a:rPr>
              <a:t>List.hd</a:t>
            </a:r>
            <a:r>
              <a:rPr lang="en-US" altLang="zh-CN" sz="2400" dirty="0">
                <a:latin typeface="Calibri Light" panose="020F0302020204030204" pitchFamily="34" charset="0"/>
              </a:rPr>
              <a:t> l);;</a:t>
            </a:r>
          </a:p>
          <a:p>
            <a:r>
              <a:rPr lang="en-US" altLang="zh-CN" sz="2400" dirty="0"/>
              <a:t>- : float = 7.0685775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496418D-44D5-B84B-98E1-F007ED1F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40D480-0CD0-CC40-9A3E-D9C9242D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7BC6F9-4217-F94A-A0E3-ADE930DD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Type for Optional 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352" y="1124744"/>
            <a:ext cx="8579296" cy="453650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840"/>
              </a:spcBef>
              <a:buNone/>
            </a:pPr>
            <a:r>
              <a:rPr lang="en-US" altLang="zh-CN" sz="2800" dirty="0"/>
              <a:t>Suppose we are implementing a simple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lookup</a:t>
            </a:r>
            <a:r>
              <a:rPr lang="en-US" altLang="zh-CN" sz="2800" dirty="0">
                <a:latin typeface="Calibri Light" panose="020F0302020204030204" pitchFamily="34" charset="0"/>
              </a:rPr>
              <a:t> </a:t>
            </a:r>
            <a:r>
              <a:rPr lang="en-US" altLang="zh-CN" sz="2800" dirty="0"/>
              <a:t>function for a telephone directory. We want to give it a </a:t>
            </a:r>
            <a:r>
              <a:rPr lang="en-US" altLang="zh-CN" sz="2800" i="1" dirty="0">
                <a:solidFill>
                  <a:srgbClr val="C00000"/>
                </a:solidFill>
              </a:rPr>
              <a:t>string</a:t>
            </a:r>
            <a:r>
              <a:rPr lang="en-US" altLang="zh-CN" sz="2800" dirty="0"/>
              <a:t> and get back a </a:t>
            </a:r>
            <a:r>
              <a:rPr lang="en-US" altLang="zh-CN" sz="2800" i="1" dirty="0">
                <a:solidFill>
                  <a:srgbClr val="C00000"/>
                </a:solidFill>
              </a:rPr>
              <a:t>numbe</a:t>
            </a:r>
            <a:r>
              <a:rPr lang="en-US" altLang="zh-CN" sz="2800" dirty="0">
                <a:solidFill>
                  <a:srgbClr val="C00000"/>
                </a:solidFill>
              </a:rPr>
              <a:t>r</a:t>
            </a:r>
            <a:r>
              <a:rPr lang="en-US" altLang="zh-CN" sz="2800" dirty="0"/>
              <a:t> (say an integer), </a:t>
            </a:r>
            <a:r>
              <a:rPr lang="en-US" altLang="zh-CN" sz="2800" dirty="0" err="1"/>
              <a:t>i.e</a:t>
            </a:r>
            <a:r>
              <a:rPr lang="en-US" altLang="zh-CN" sz="2800" dirty="0"/>
              <a:t>, a function whose type is:</a:t>
            </a:r>
          </a:p>
          <a:p>
            <a:pPr marL="800100" lvl="2" indent="0">
              <a:lnSpc>
                <a:spcPct val="90000"/>
              </a:lnSpc>
              <a:spcBef>
                <a:spcPts val="840"/>
              </a:spcBef>
              <a:buNone/>
            </a:pPr>
            <a:r>
              <a:rPr lang="en-US" altLang="zh-CN" sz="2800" dirty="0">
                <a:latin typeface="Calibri Light" panose="020F0302020204030204" pitchFamily="34" charset="0"/>
              </a:rPr>
              <a:t>lookup: string -&gt; directory -&gt; </a:t>
            </a:r>
            <a:r>
              <a:rPr lang="en-US" altLang="zh-CN" sz="2800" dirty="0" err="1">
                <a:latin typeface="Calibri Light" panose="020F0302020204030204" pitchFamily="34" charset="0"/>
              </a:rPr>
              <a:t>int</a:t>
            </a:r>
            <a:r>
              <a:rPr lang="en-US" altLang="zh-CN" sz="2800" dirty="0">
                <a:latin typeface="Calibri Light" panose="020F0302020204030204" pitchFamily="34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840"/>
              </a:spcBef>
              <a:buNone/>
            </a:pPr>
            <a:r>
              <a:rPr lang="en-US" altLang="zh-CN" sz="2800" dirty="0"/>
              <a:t>where </a:t>
            </a:r>
            <a:r>
              <a:rPr lang="en-US" altLang="zh-CN" sz="2800" dirty="0">
                <a:latin typeface="Calibri Light" panose="020F0302020204030204" pitchFamily="34" charset="0"/>
              </a:rPr>
              <a:t>directory </a:t>
            </a:r>
            <a:r>
              <a:rPr lang="en-US" altLang="zh-CN" sz="2800" dirty="0"/>
              <a:t>is a (</a:t>
            </a:r>
            <a:r>
              <a:rPr lang="en-US" altLang="zh-CN" sz="2800" dirty="0">
                <a:solidFill>
                  <a:srgbClr val="0070C0"/>
                </a:solidFill>
              </a:rPr>
              <a:t>yet to be decided</a:t>
            </a:r>
            <a:r>
              <a:rPr lang="en-US" altLang="zh-CN" sz="2800" dirty="0"/>
              <a:t>) type that we’ll use to</a:t>
            </a:r>
            <a:r>
              <a:rPr lang="zh-CN" altLang="en-US" sz="2800" dirty="0"/>
              <a:t> </a:t>
            </a:r>
            <a:r>
              <a:rPr lang="en-US" altLang="zh-CN" sz="2800" dirty="0"/>
              <a:t>represent the directory.</a:t>
            </a:r>
            <a:r>
              <a:rPr lang="zh-CN" altLang="en-US" sz="2800" dirty="0"/>
              <a:t>　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spcBef>
                <a:spcPts val="840"/>
              </a:spcBef>
              <a:buNone/>
            </a:pPr>
            <a:r>
              <a:rPr lang="en-US" altLang="zh-CN" sz="2800" dirty="0"/>
              <a:t>However,</a:t>
            </a:r>
            <a:r>
              <a:rPr lang="en-US" altLang="zh-CN" sz="2800" b="1" dirty="0">
                <a:solidFill>
                  <a:srgbClr val="C00000"/>
                </a:solidFill>
              </a:rPr>
              <a:t> this isn’t quite enough</a:t>
            </a:r>
            <a:r>
              <a:rPr lang="en-US" altLang="zh-CN" sz="2800" dirty="0"/>
              <a:t>. What happens if a given string isn’t in the directory? What should</a:t>
            </a:r>
            <a:r>
              <a:rPr lang="en-US" altLang="zh-CN" sz="2800" dirty="0">
                <a:latin typeface="Century" panose="020406040505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lookup</a:t>
            </a:r>
            <a:r>
              <a:rPr lang="en-US" altLang="zh-CN" sz="2800" dirty="0">
                <a:latin typeface="Century" panose="02040604050505020304" pitchFamily="18" charset="0"/>
              </a:rPr>
              <a:t> </a:t>
            </a:r>
            <a:r>
              <a:rPr lang="en-US" altLang="zh-CN" sz="2800" dirty="0"/>
              <a:t>return?</a:t>
            </a:r>
          </a:p>
          <a:p>
            <a:pPr marL="0" indent="0">
              <a:lnSpc>
                <a:spcPct val="90000"/>
              </a:lnSpc>
              <a:spcBef>
                <a:spcPts val="840"/>
              </a:spcBef>
              <a:buNone/>
            </a:pPr>
            <a:r>
              <a:rPr lang="en-US" altLang="zh-CN" sz="2800" dirty="0"/>
              <a:t>There are several ways to deal with this issue. One is to raise an </a:t>
            </a:r>
            <a:r>
              <a:rPr lang="en-US" altLang="zh-CN" sz="2800" i="1" dirty="0">
                <a:solidFill>
                  <a:srgbClr val="C00000"/>
                </a:solidFill>
              </a:rPr>
              <a:t>exception</a:t>
            </a:r>
            <a:r>
              <a:rPr lang="en-US" altLang="zh-CN" sz="2800" dirty="0"/>
              <a:t>. Another uses the following data type:</a:t>
            </a:r>
            <a:endParaRPr lang="zh-CN" altLang="en-US" sz="6000" dirty="0">
              <a:latin typeface="Century" panose="020406040505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3572" y="5877272"/>
            <a:ext cx="8170706" cy="746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 Light" panose="020F03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3572" y="5988913"/>
            <a:ext cx="81707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 Light" panose="020F0302020204030204" pitchFamily="34" charset="0"/>
              </a:rPr>
              <a:t># type </a:t>
            </a:r>
            <a:r>
              <a:rPr lang="en-US" altLang="zh-CN" sz="2800" dirty="0" err="1">
                <a:latin typeface="Calibri Light" panose="020F0302020204030204" pitchFamily="34" charset="0"/>
              </a:rPr>
              <a:t>optional_int</a:t>
            </a:r>
            <a:r>
              <a:rPr lang="en-US" altLang="zh-CN" sz="2800" dirty="0">
                <a:latin typeface="Calibri Light" panose="020F0302020204030204" pitchFamily="34" charset="0"/>
              </a:rPr>
              <a:t> = Absent | Present of </a:t>
            </a:r>
            <a:r>
              <a:rPr lang="en-US" altLang="zh-CN" sz="2800" dirty="0" err="1">
                <a:latin typeface="Calibri Light" panose="020F0302020204030204" pitchFamily="34" charset="0"/>
              </a:rPr>
              <a:t>int</a:t>
            </a:r>
            <a:r>
              <a:rPr lang="en-US" altLang="zh-CN" sz="2800" dirty="0">
                <a:latin typeface="Calibri Light" panose="020F0302020204030204" pitchFamily="34" charset="0"/>
              </a:rPr>
              <a:t>;;</a:t>
            </a:r>
            <a:endParaRPr lang="zh-CN" altLang="en-US" sz="2800" dirty="0">
              <a:latin typeface="Calibri Light" panose="020F03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4CA8E4-6D8B-8849-A38F-83B01140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85F192-9916-8E44-914F-7B453CFC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C3CBF8-7CD6-1843-BD27-92618395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8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Type for Optional 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17" y="1124744"/>
            <a:ext cx="8579296" cy="864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To see how this type is used, let’s represent our directory as a list of </a:t>
            </a:r>
            <a:r>
              <a:rPr lang="en-US" altLang="zh-CN" sz="2800" i="1" dirty="0"/>
              <a:t>pairs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87953" y="2066071"/>
            <a:ext cx="8352928" cy="4581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7953" y="2066071"/>
            <a:ext cx="8352928" cy="4501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directory = [ ("Joe", 1234);  ("Martha", 5672);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                      ("Jane", 3456);  ("Ed", 7623)];;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# let rec lookup s l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match l with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    []           	-&gt;  	Absent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|  (k, </a:t>
            </a:r>
            <a:r>
              <a:rPr lang="en-US" altLang="zh-CN" sz="2400" dirty="0" err="1">
                <a:latin typeface="Calibri Light" panose="020F0302020204030204" pitchFamily="34" charset="0"/>
              </a:rPr>
              <a:t>i</a:t>
            </a:r>
            <a:r>
              <a:rPr lang="en-US" altLang="zh-CN" sz="2400" dirty="0">
                <a:latin typeface="Calibri Light" panose="020F0302020204030204" pitchFamily="34" charset="0"/>
              </a:rPr>
              <a:t>)::t  -&gt; 	if k = s then Present(</a:t>
            </a:r>
            <a:r>
              <a:rPr lang="en-US" altLang="zh-CN" sz="2400" dirty="0" err="1">
                <a:latin typeface="Calibri Light" panose="020F0302020204030204" pitchFamily="34" charset="0"/>
              </a:rPr>
              <a:t>i</a:t>
            </a:r>
            <a:r>
              <a:rPr lang="en-US" altLang="zh-CN" sz="2400" dirty="0">
                <a:latin typeface="Calibri Light" panose="020F0302020204030204" pitchFamily="34" charset="0"/>
              </a:rPr>
              <a:t>)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	        	else lookup s t;;</a:t>
            </a:r>
          </a:p>
          <a:p>
            <a:endParaRPr lang="en-US" altLang="zh-CN" sz="1200" dirty="0">
              <a:latin typeface="Calibri Light" panose="020F0302020204030204" pitchFamily="34" charset="0"/>
            </a:endParaRPr>
          </a:p>
          <a:p>
            <a:r>
              <a:rPr lang="en-US" altLang="zh-CN" sz="2400" dirty="0">
                <a:latin typeface="Calibri Light" panose="020F0302020204030204" pitchFamily="34" charset="0"/>
              </a:rPr>
              <a:t># lookup "Jane" directory;;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/>
              <a:t>: </a:t>
            </a:r>
            <a:r>
              <a:rPr lang="en-US" altLang="zh-CN" sz="2400" dirty="0" err="1"/>
              <a:t>optional_int</a:t>
            </a:r>
            <a:r>
              <a:rPr lang="en-US" altLang="zh-CN" sz="2400" dirty="0"/>
              <a:t> = Present 3456</a:t>
            </a:r>
          </a:p>
          <a:p>
            <a:pPr indent="-342900">
              <a:buFontTx/>
              <a:buChar char="-"/>
            </a:pPr>
            <a:endParaRPr lang="en-US" altLang="zh-CN" sz="1200" dirty="0">
              <a:latin typeface="Calibri Light" panose="020F0302020204030204" pitchFamily="34" charset="0"/>
            </a:endParaRPr>
          </a:p>
          <a:p>
            <a:r>
              <a:rPr lang="en-US" altLang="zh-CN" sz="2400" dirty="0">
                <a:latin typeface="Calibri Light" panose="020F0302020204030204" pitchFamily="34" charset="0"/>
              </a:rPr>
              <a:t># lookup "Karen" directory;;</a:t>
            </a:r>
          </a:p>
          <a:p>
            <a:r>
              <a:rPr lang="en-US" altLang="zh-CN" sz="2400" dirty="0"/>
              <a:t>- : </a:t>
            </a:r>
            <a:r>
              <a:rPr lang="en-US" altLang="zh-CN" sz="2400" dirty="0" err="1"/>
              <a:t>optional_int</a:t>
            </a:r>
            <a:r>
              <a:rPr lang="en-US" altLang="zh-CN" sz="2400" dirty="0"/>
              <a:t> = Absent</a:t>
            </a:r>
            <a:endParaRPr lang="zh-CN" altLang="en-US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94ADA0-D55F-D043-97EB-61396CF1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472857-5A3D-2147-BBB2-F30021AD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9DBAE8-3C31-E14F-8048-D27E9BFE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Built-in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options</a:t>
            </a:r>
            <a:r>
              <a:rPr lang="en-US" altLang="zh-CN" sz="2800" dirty="0"/>
              <a:t> are often useful in functional programming, </a:t>
            </a:r>
            <a:r>
              <a:rPr lang="en-US" altLang="zh-CN" sz="2800" dirty="0" err="1"/>
              <a:t>OCaml</a:t>
            </a:r>
            <a:r>
              <a:rPr lang="en-US" altLang="zh-CN" sz="2800" dirty="0"/>
              <a:t> provides a </a:t>
            </a:r>
            <a:r>
              <a:rPr lang="en-US" altLang="zh-CN" sz="2800" i="1" dirty="0"/>
              <a:t>built-in type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t option </a:t>
            </a:r>
            <a:r>
              <a:rPr lang="en-US" altLang="zh-CN" sz="2800" dirty="0"/>
              <a:t>for each type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t</a:t>
            </a:r>
            <a:r>
              <a:rPr lang="en-US" altLang="zh-CN" sz="2800" dirty="0"/>
              <a:t>.   Its constructors are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None</a:t>
            </a:r>
            <a:r>
              <a:rPr lang="en-US" altLang="zh-CN" sz="2800" dirty="0"/>
              <a:t> (corresponding to Absent) and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Some</a:t>
            </a:r>
            <a:r>
              <a:rPr lang="en-US" altLang="zh-CN" sz="2800" dirty="0"/>
              <a:t> (for Present).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87953" y="3270372"/>
            <a:ext cx="8236325" cy="30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7006" y="3292344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rec lookup s l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match l with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    []          -&gt; 	None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   |   (</a:t>
            </a:r>
            <a:r>
              <a:rPr lang="en-US" altLang="zh-CN" sz="2400" dirty="0" err="1">
                <a:latin typeface="Calibri Light" panose="020F0302020204030204" pitchFamily="34" charset="0"/>
              </a:rPr>
              <a:t>k,i</a:t>
            </a:r>
            <a:r>
              <a:rPr lang="en-US" altLang="zh-CN" sz="2400" dirty="0">
                <a:latin typeface="Calibri Light" panose="020F0302020204030204" pitchFamily="34" charset="0"/>
              </a:rPr>
              <a:t>)::t  -&gt; 	if k = s then Some(</a:t>
            </a:r>
            <a:r>
              <a:rPr lang="en-US" altLang="zh-CN" sz="2400" dirty="0" err="1">
                <a:latin typeface="Calibri Light" panose="020F0302020204030204" pitchFamily="34" charset="0"/>
              </a:rPr>
              <a:t>i</a:t>
            </a:r>
            <a:r>
              <a:rPr lang="en-US" altLang="zh-CN" sz="2400" dirty="0">
                <a:latin typeface="Calibri Light" panose="020F0302020204030204" pitchFamily="34" charset="0"/>
              </a:rPr>
              <a:t>)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	          	else lookup s t;;</a:t>
            </a:r>
          </a:p>
          <a:p>
            <a:endParaRPr lang="en-US" altLang="zh-CN" sz="1200" dirty="0"/>
          </a:p>
          <a:p>
            <a:r>
              <a:rPr lang="en-US" altLang="zh-CN" sz="2400" dirty="0">
                <a:latin typeface="Calibri Light" panose="020F0302020204030204" pitchFamily="34" charset="0"/>
              </a:rPr>
              <a:t># lookup "Jane" directory;;</a:t>
            </a:r>
          </a:p>
          <a:p>
            <a:r>
              <a:rPr lang="en-US" altLang="zh-CN" sz="2400" dirty="0"/>
              <a:t>- : </a:t>
            </a:r>
            <a:r>
              <a:rPr lang="en-US" altLang="zh-CN" sz="2400" dirty="0" err="1"/>
              <a:t>optional_int</a:t>
            </a:r>
            <a:r>
              <a:rPr lang="en-US" altLang="zh-CN" sz="2400" dirty="0"/>
              <a:t> = Some 3456</a:t>
            </a:r>
            <a:endParaRPr lang="zh-CN" altLang="en-US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15EBE8-088B-3F40-8BA1-660EC014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C67A20-8518-0D44-A4C2-E23810E5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A16AC5-0D3A-3440-84AC-2B4442A4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5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Enumerations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16" y="1052736"/>
            <a:ext cx="8579296" cy="1800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/>
              <a:t>The option type has one variant,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None</a:t>
            </a:r>
            <a:r>
              <a:rPr lang="en-US" altLang="zh-CN" sz="2800" dirty="0"/>
              <a:t>, that is a “</a:t>
            </a:r>
            <a:r>
              <a:rPr lang="en-US" altLang="zh-CN" sz="2800" i="1" dirty="0">
                <a:solidFill>
                  <a:srgbClr val="0000FF"/>
                </a:solidFill>
              </a:rPr>
              <a:t>constant</a:t>
            </a:r>
            <a:r>
              <a:rPr lang="en-US" altLang="zh-CN" sz="2800" dirty="0"/>
              <a:t>” constructor </a:t>
            </a:r>
            <a:r>
              <a:rPr lang="en-US" altLang="zh-CN" sz="2800" i="1" dirty="0">
                <a:solidFill>
                  <a:srgbClr val="0000FF"/>
                </a:solidFill>
              </a:rPr>
              <a:t>carrying no data value</a:t>
            </a:r>
            <a:r>
              <a:rPr lang="en-US" altLang="zh-CN" sz="2800" i="1" dirty="0"/>
              <a:t>s with it</a:t>
            </a:r>
            <a:r>
              <a:rPr lang="en-US" altLang="zh-CN" sz="2800" dirty="0"/>
              <a:t>.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/>
              <a:t>Data types in which </a:t>
            </a:r>
            <a:r>
              <a:rPr lang="en-US" altLang="zh-CN" sz="2800" i="1" dirty="0"/>
              <a:t>all </a:t>
            </a:r>
            <a:r>
              <a:rPr lang="en-US" altLang="zh-CN" sz="2800" dirty="0"/>
              <a:t>the variants are constants can actually be quite useful ...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29596" y="2780928"/>
            <a:ext cx="8424936" cy="3988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# type color = Red | Yellow | Green;;</a:t>
            </a:r>
          </a:p>
          <a:p>
            <a:r>
              <a:rPr lang="en-US" altLang="zh-CN" dirty="0"/>
              <a:t># let next c =</a:t>
            </a:r>
          </a:p>
          <a:p>
            <a:r>
              <a:rPr lang="en-US" altLang="zh-CN" dirty="0"/>
              <a:t>match c with Green -&gt; Yellow | Yellow -&gt; Red</a:t>
            </a:r>
          </a:p>
          <a:p>
            <a:r>
              <a:rPr lang="en-US" altLang="zh-CN" dirty="0"/>
              <a:t>| Red -&gt; Green;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596" y="2799582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type color = Red | Yellow | Green;;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# let next c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match c with Green -&gt; Yellow | Yellow -&gt; Red | Red -&gt; Green;</a:t>
            </a:r>
          </a:p>
          <a:p>
            <a:endParaRPr lang="en-US" altLang="zh-CN" sz="1200" dirty="0">
              <a:latin typeface="Calibri Light" panose="020F0302020204030204" pitchFamily="34" charset="0"/>
            </a:endParaRPr>
          </a:p>
          <a:p>
            <a:r>
              <a:rPr lang="en-US" altLang="zh-CN" sz="2400" dirty="0">
                <a:latin typeface="Calibri Light" panose="020F0302020204030204" pitchFamily="34" charset="0"/>
              </a:rPr>
              <a:t># type day =  Sunday | Monday | Tuesday | Wednesday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        | Thursday | Friday | Saturday;;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# let weekend d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match d with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   Saturday -&gt;  true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|  Sunday   -&gt;  true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|  _              -&gt;  false;;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D5A499-32CF-104D-91EE-F2DBB16E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284FEA-19A3-054F-B30E-7D074EA3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C38B12-E979-2B41-A96C-454E98C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47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Boolean Data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474" y="1052736"/>
            <a:ext cx="8579296" cy="20162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CN" sz="2800" dirty="0"/>
              <a:t>A simple data type can be used to replace the built-in </a:t>
            </a:r>
            <a:r>
              <a:rPr lang="en-US" altLang="zh-CN" sz="2800" dirty="0" err="1"/>
              <a:t>booleans</a:t>
            </a:r>
            <a:r>
              <a:rPr lang="en-US" altLang="zh-CN" sz="2800" dirty="0"/>
              <a:t>, by using the constant constructors </a:t>
            </a:r>
            <a:r>
              <a:rPr lang="en-US" altLang="zh-CN" sz="2800" dirty="0">
                <a:solidFill>
                  <a:srgbClr val="7030A0"/>
                </a:solidFill>
              </a:rPr>
              <a:t>True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7030A0"/>
                </a:solidFill>
              </a:rPr>
              <a:t>False</a:t>
            </a:r>
            <a:r>
              <a:rPr lang="en-US" altLang="zh-CN" sz="2800" dirty="0"/>
              <a:t> to represent </a:t>
            </a:r>
            <a:r>
              <a:rPr lang="en-US" altLang="zh-CN" sz="2800" i="1" dirty="0">
                <a:solidFill>
                  <a:srgbClr val="0000FF"/>
                </a:solidFill>
              </a:rPr>
              <a:t>true</a:t>
            </a:r>
            <a:r>
              <a:rPr lang="en-US" altLang="zh-CN" sz="2800" dirty="0"/>
              <a:t> and </a:t>
            </a:r>
            <a:r>
              <a:rPr lang="en-US" altLang="zh-CN" sz="2800" i="1" dirty="0">
                <a:solidFill>
                  <a:srgbClr val="0000FF"/>
                </a:solidFill>
              </a:rPr>
              <a:t>false</a:t>
            </a:r>
            <a:r>
              <a:rPr lang="en-US" altLang="zh-CN" sz="2800" dirty="0"/>
              <a:t>. </a:t>
            </a:r>
          </a:p>
          <a:p>
            <a:pPr marL="0" indent="0" algn="just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CN" sz="2800" dirty="0"/>
              <a:t>Here use different names as needed to avoid confusion between our </a:t>
            </a:r>
            <a:r>
              <a:rPr lang="en-US" altLang="zh-CN" sz="2800" dirty="0" err="1"/>
              <a:t>booleans</a:t>
            </a:r>
            <a:r>
              <a:rPr lang="en-US" altLang="zh-CN" sz="2800" dirty="0"/>
              <a:t> and the built-in ones: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21654" y="3022542"/>
            <a:ext cx="8568952" cy="3021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# type color = Red | Yellow | Green;;</a:t>
            </a:r>
          </a:p>
          <a:p>
            <a:r>
              <a:rPr lang="en-US" altLang="zh-CN" dirty="0"/>
              <a:t># let next c =</a:t>
            </a:r>
          </a:p>
          <a:p>
            <a:r>
              <a:rPr lang="en-US" altLang="zh-CN" dirty="0"/>
              <a:t>match c with Green -&gt; Yellow | Yellow -&gt; Red</a:t>
            </a:r>
          </a:p>
          <a:p>
            <a:r>
              <a:rPr lang="en-US" altLang="zh-CN" dirty="0"/>
              <a:t>| Red -&gt; Green;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54" y="2996952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type </a:t>
            </a:r>
            <a:r>
              <a:rPr lang="en-US" altLang="zh-CN" sz="2400" dirty="0" err="1">
                <a:latin typeface="Calibri Light" panose="020F0302020204030204" pitchFamily="34" charset="0"/>
              </a:rPr>
              <a:t>myBool</a:t>
            </a:r>
            <a:r>
              <a:rPr lang="en-US" altLang="zh-CN" sz="2400" dirty="0">
                <a:latin typeface="Calibri Light" panose="020F0302020204030204" pitchFamily="34" charset="0"/>
              </a:rPr>
              <a:t> = False | True;;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# let </a:t>
            </a:r>
            <a:r>
              <a:rPr lang="en-US" altLang="zh-CN" sz="2400" dirty="0" err="1">
                <a:latin typeface="Calibri Light" panose="020F0302020204030204" pitchFamily="34" charset="0"/>
              </a:rPr>
              <a:t>myNot</a:t>
            </a:r>
            <a:r>
              <a:rPr lang="en-US" altLang="zh-CN" sz="2400" dirty="0">
                <a:latin typeface="Calibri Light" panose="020F0302020204030204" pitchFamily="34" charset="0"/>
              </a:rPr>
              <a:t> b =  match b with False -&gt; True | True -&gt; False;;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# let </a:t>
            </a:r>
            <a:r>
              <a:rPr lang="en-US" altLang="zh-CN" sz="2400" dirty="0" err="1">
                <a:latin typeface="Calibri Light" panose="020F0302020204030204" pitchFamily="34" charset="0"/>
              </a:rPr>
              <a:t>myAnd</a:t>
            </a:r>
            <a:r>
              <a:rPr lang="en-US" altLang="zh-CN" sz="2400" dirty="0">
                <a:latin typeface="Calibri Light" panose="020F0302020204030204" pitchFamily="34" charset="0"/>
              </a:rPr>
              <a:t> b1 b2 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 match (b1, b2) with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    	     (True, True) 		-&gt; True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 	|   (True, False) 	-&gt; False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 	|   (False, True) 	-&gt; False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 	|   (False, False) 	-&gt; False;;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276" y="6066316"/>
            <a:ext cx="83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Note that the behavior of </a:t>
            </a:r>
            <a:r>
              <a:rPr lang="en-US" altLang="zh-CN" sz="2400" dirty="0" err="1">
                <a:solidFill>
                  <a:srgbClr val="7030A0"/>
                </a:solidFill>
                <a:latin typeface="Calibri Light" panose="020F0302020204030204" pitchFamily="34" charset="0"/>
              </a:rPr>
              <a:t>myAnd</a:t>
            </a:r>
            <a:r>
              <a:rPr lang="en-US" altLang="zh-CN" sz="2400" dirty="0"/>
              <a:t> is not quite the same as the</a:t>
            </a:r>
          </a:p>
          <a:p>
            <a:r>
              <a:rPr lang="en-US" altLang="zh-CN" sz="2400" dirty="0"/>
              <a:t>built-in </a:t>
            </a:r>
            <a:r>
              <a:rPr lang="en-US" altLang="zh-CN" sz="2400" dirty="0">
                <a:solidFill>
                  <a:srgbClr val="7030A0"/>
                </a:solidFill>
              </a:rPr>
              <a:t>&amp;&amp;</a:t>
            </a:r>
            <a:r>
              <a:rPr lang="en-US" altLang="zh-CN" sz="2400" dirty="0"/>
              <a:t>!</a:t>
            </a:r>
            <a:endParaRPr lang="zh-CN" alt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6812B-1046-0A49-B705-6255140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1408-980C-7C4F-A8C0-4BD29603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7C202-E477-874D-BE35-4641FF42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Consider the </a:t>
            </a:r>
            <a:r>
              <a:rPr lang="en-US" altLang="zh-CN" sz="2800" i="1" dirty="0">
                <a:solidFill>
                  <a:srgbClr val="0000FF"/>
                </a:solidFill>
              </a:rPr>
              <a:t>tiny language of arithmetic expressions </a:t>
            </a:r>
            <a:r>
              <a:rPr lang="en-US" altLang="zh-CN" sz="2800" dirty="0"/>
              <a:t>defined by the following (BNF-like) grammar: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67544" y="2492896"/>
            <a:ext cx="7992888" cy="1815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2492896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exp</a:t>
            </a:r>
            <a:r>
              <a:rPr lang="en-US" altLang="zh-CN" sz="2800" dirty="0"/>
              <a:t>    ::=   	number</a:t>
            </a:r>
          </a:p>
          <a:p>
            <a:r>
              <a:rPr lang="en-US" altLang="zh-CN" sz="2800" dirty="0"/>
              <a:t>      	        |	( 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 )</a:t>
            </a:r>
          </a:p>
          <a:p>
            <a:r>
              <a:rPr lang="en-US" altLang="zh-CN" sz="2800" dirty="0"/>
              <a:t>	        |	( 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 - 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 )</a:t>
            </a:r>
          </a:p>
          <a:p>
            <a:r>
              <a:rPr lang="en-US" altLang="zh-CN" sz="2800" dirty="0"/>
              <a:t>	        |	( 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 * 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 )</a:t>
            </a:r>
            <a:endParaRPr lang="zh-CN" altLang="en-US" sz="2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235626-F869-1D44-8458-EF2FD4B8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F16AB3-3B60-1C49-8F75-47B355E2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EED3FC-331D-3047-8D8D-0769DDB1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7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309" y="1124744"/>
            <a:ext cx="8579296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This grammar can be translated directly into a data type definition: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33423" y="2204864"/>
            <a:ext cx="8208912" cy="1931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2556" y="2197604"/>
            <a:ext cx="8211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# type  </a:t>
            </a:r>
            <a:r>
              <a:rPr lang="en-US" altLang="zh-CN" sz="2400" dirty="0" err="1"/>
              <a:t>ast</a:t>
            </a:r>
            <a:r>
              <a:rPr lang="en-US" altLang="zh-CN" sz="2400" dirty="0"/>
              <a:t>  =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err="1"/>
              <a:t>ANum</a:t>
            </a:r>
            <a:r>
              <a:rPr lang="en-US" altLang="zh-CN" sz="2400" dirty="0"/>
              <a:t> of </a:t>
            </a:r>
            <a:r>
              <a:rPr lang="en-US" altLang="zh-CN" sz="2400" dirty="0" err="1"/>
              <a:t>int</a:t>
            </a:r>
            <a:endParaRPr lang="en-US" altLang="zh-CN" sz="2400" dirty="0"/>
          </a:p>
          <a:p>
            <a:r>
              <a:rPr lang="en-US" altLang="zh-CN" sz="2400" dirty="0"/>
              <a:t>        |  </a:t>
            </a:r>
            <a:r>
              <a:rPr lang="en-US" altLang="zh-CN" sz="2400" dirty="0" err="1"/>
              <a:t>APlus</a:t>
            </a:r>
            <a:r>
              <a:rPr lang="en-US" altLang="zh-CN" sz="2400" dirty="0"/>
              <a:t> of  </a:t>
            </a:r>
            <a:r>
              <a:rPr lang="en-US" altLang="zh-CN" sz="2400" dirty="0" err="1"/>
              <a:t>ast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ast</a:t>
            </a:r>
            <a:endParaRPr lang="en-US" altLang="zh-CN" sz="2400" dirty="0"/>
          </a:p>
          <a:p>
            <a:r>
              <a:rPr lang="en-US" altLang="zh-CN" sz="2400" dirty="0"/>
              <a:t>        |  </a:t>
            </a:r>
            <a:r>
              <a:rPr lang="en-US" altLang="zh-CN" sz="2400" dirty="0" err="1"/>
              <a:t>AMinus</a:t>
            </a:r>
            <a:r>
              <a:rPr lang="en-US" altLang="zh-CN" sz="2400" dirty="0"/>
              <a:t> of </a:t>
            </a:r>
            <a:r>
              <a:rPr lang="en-US" altLang="zh-CN" sz="2400" dirty="0" err="1"/>
              <a:t>ast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ast</a:t>
            </a:r>
            <a:endParaRPr lang="en-US" altLang="zh-CN" sz="2400" dirty="0"/>
          </a:p>
          <a:p>
            <a:r>
              <a:rPr lang="en-US" altLang="zh-CN" sz="2400" dirty="0"/>
              <a:t>        |  </a:t>
            </a:r>
            <a:r>
              <a:rPr lang="en-US" altLang="zh-CN" sz="2400" dirty="0" err="1"/>
              <a:t>ATimes</a:t>
            </a:r>
            <a:r>
              <a:rPr lang="en-US" altLang="zh-CN" sz="2400" dirty="0"/>
              <a:t> of </a:t>
            </a:r>
            <a:r>
              <a:rPr lang="en-US" altLang="zh-CN" sz="2400" dirty="0" err="1"/>
              <a:t>ast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ast</a:t>
            </a:r>
            <a:r>
              <a:rPr lang="en-US" altLang="zh-CN" sz="2400" dirty="0"/>
              <a:t> ;;</a:t>
            </a:r>
            <a:endParaRPr lang="zh-CN" altLang="en-US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20309" y="4365104"/>
            <a:ext cx="8445245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Notes:</a:t>
            </a:r>
          </a:p>
          <a:p>
            <a:pPr marL="446088" lvl="1" indent="-269875"/>
            <a:r>
              <a:rPr lang="en-US" altLang="zh-CN" sz="2400" dirty="0"/>
              <a:t>This </a:t>
            </a:r>
            <a:r>
              <a:rPr lang="en-US" altLang="zh-CN" sz="2400" dirty="0" err="1"/>
              <a:t>datatype</a:t>
            </a:r>
            <a:r>
              <a:rPr lang="en-US" altLang="zh-CN" sz="2400" dirty="0"/>
              <a:t> (like the original grammar) is </a:t>
            </a:r>
            <a:r>
              <a:rPr lang="en-US" altLang="zh-CN" sz="2400" i="1" dirty="0">
                <a:solidFill>
                  <a:srgbClr val="C00000"/>
                </a:solidFill>
              </a:rPr>
              <a:t>recursive</a:t>
            </a:r>
            <a:r>
              <a:rPr lang="en-US" altLang="zh-CN" sz="2400" dirty="0"/>
              <a:t>.</a:t>
            </a:r>
          </a:p>
          <a:p>
            <a:pPr marL="446088" lvl="1" indent="-269875"/>
            <a:r>
              <a:rPr lang="en-US" altLang="zh-CN" sz="2400" dirty="0"/>
              <a:t>The type </a:t>
            </a:r>
            <a:r>
              <a:rPr lang="en-US" altLang="zh-CN" sz="2400" dirty="0" err="1">
                <a:solidFill>
                  <a:srgbClr val="7030A0"/>
                </a:solidFill>
                <a:latin typeface="Calibri Light" panose="020F0302020204030204" pitchFamily="34" charset="0"/>
              </a:rPr>
              <a:t>ast</a:t>
            </a:r>
            <a:r>
              <a:rPr lang="en-US" altLang="zh-CN" sz="2400" dirty="0"/>
              <a:t> represents </a:t>
            </a:r>
            <a:r>
              <a:rPr lang="en-US" altLang="zh-CN" sz="2400" i="1" dirty="0"/>
              <a:t>abstract syntax trees</a:t>
            </a:r>
            <a:r>
              <a:rPr lang="en-US" altLang="zh-CN" sz="2400" dirty="0"/>
              <a:t>, which capture the underlying tree structure of expressions, suppressing surface details such as parentheses</a:t>
            </a:r>
            <a:endParaRPr lang="zh-CN" alt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14B80-697B-BD42-925E-7B8A8687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DF365-DD31-8D41-8C98-9213CD70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762D2-1A7D-D341-885C-82BC0C21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9347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evaluator for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579296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write an evaluator for these expressions</a:t>
            </a:r>
            <a:r>
              <a:rPr lang="zh-CN" altLang="en-US" dirty="0"/>
              <a:t>：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42581" y="2604366"/>
            <a:ext cx="857929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altLang="zh-CN" sz="2400" dirty="0"/>
              <a:t>val eval : ast -&gt; int = &lt;fun&gt;</a:t>
            </a:r>
          </a:p>
          <a:p>
            <a:pPr marL="0" indent="0">
              <a:buNone/>
            </a:pPr>
            <a:endParaRPr lang="pt-BR" altLang="zh-CN" sz="24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alibri Light" panose="020F0302020204030204" pitchFamily="34" charset="0"/>
              </a:rPr>
              <a:t># eval (ATimes (APlus (ANum 12, ANum 340), ANum 5));;</a:t>
            </a:r>
          </a:p>
          <a:p>
            <a:pPr marL="0" indent="0">
              <a:buNone/>
            </a:pPr>
            <a:r>
              <a:rPr lang="en-US" altLang="zh-CN" sz="2400" dirty="0"/>
              <a:t>-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1760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23528" y="2420888"/>
            <a:ext cx="85689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A83216-CF4B-A74C-8C69-DBD03640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7DB4A-9390-934E-9D1E-4014F4F5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5408B8-6B81-934C-896C-B90B80CE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325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evaluator for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574" y="1196752"/>
            <a:ext cx="8579296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The solution uses a </a:t>
            </a:r>
            <a:r>
              <a:rPr lang="en-US" altLang="zh-CN" sz="2800" i="1" dirty="0">
                <a:solidFill>
                  <a:srgbClr val="0000FF"/>
                </a:solidFill>
              </a:rPr>
              <a:t>recursive function </a:t>
            </a:r>
            <a:r>
              <a:rPr lang="en-US" altLang="zh-CN" sz="2800" dirty="0"/>
              <a:t>plus a </a:t>
            </a:r>
            <a:r>
              <a:rPr lang="en-US" altLang="zh-CN" sz="2800" i="1" dirty="0">
                <a:solidFill>
                  <a:srgbClr val="800000"/>
                </a:solidFill>
              </a:rPr>
              <a:t>pattern match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2440619"/>
            <a:ext cx="8549899" cy="2768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let rec </a:t>
            </a:r>
            <a:r>
              <a:rPr lang="en-US" altLang="zh-CN" sz="2400" dirty="0" err="1">
                <a:latin typeface="Calibri Light" panose="020F0302020204030204" pitchFamily="34" charset="0"/>
              </a:rPr>
              <a:t>eval</a:t>
            </a:r>
            <a:r>
              <a:rPr lang="en-US" altLang="zh-CN" sz="2400" dirty="0">
                <a:latin typeface="Calibri Light" panose="020F0302020204030204" pitchFamily="34" charset="0"/>
              </a:rPr>
              <a:t> e =</a:t>
            </a:r>
          </a:p>
          <a:p>
            <a:pPr marL="0" indent="0">
              <a:buNone/>
            </a:pPr>
            <a:r>
              <a:rPr lang="zh-CN" altLang="en-US" sz="2400" dirty="0">
                <a:latin typeface="Calibri Light" panose="020F0302020204030204" pitchFamily="34" charset="0"/>
              </a:rPr>
              <a:t>　</a:t>
            </a:r>
            <a:r>
              <a:rPr lang="en-US" altLang="zh-CN" sz="2400" dirty="0">
                <a:latin typeface="Calibri Light" panose="020F0302020204030204" pitchFamily="34" charset="0"/>
              </a:rPr>
              <a:t>match e with</a:t>
            </a:r>
          </a:p>
          <a:p>
            <a:pPr marL="0" indent="0">
              <a:buNone/>
            </a:pPr>
            <a:r>
              <a:rPr lang="zh-CN" altLang="en-US" sz="2400" dirty="0">
                <a:latin typeface="Calibri Light" panose="020F0302020204030204" pitchFamily="34" charset="0"/>
              </a:rPr>
              <a:t>　　	</a:t>
            </a:r>
            <a:r>
              <a:rPr lang="en-US" altLang="zh-CN" sz="2400" dirty="0" err="1">
                <a:latin typeface="Calibri Light" panose="020F0302020204030204" pitchFamily="34" charset="0"/>
              </a:rPr>
              <a:t>ANum</a:t>
            </a:r>
            <a:r>
              <a:rPr lang="en-US" altLang="zh-CN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 err="1">
                <a:latin typeface="Calibri Light" panose="020F0302020204030204" pitchFamily="34" charset="0"/>
              </a:rPr>
              <a:t>i</a:t>
            </a:r>
            <a:r>
              <a:rPr lang="zh-CN" altLang="en-US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</a:rPr>
              <a:t>		-&gt;  </a:t>
            </a:r>
            <a:r>
              <a:rPr lang="en-US" altLang="zh-CN" sz="2400" dirty="0" err="1">
                <a:latin typeface="Calibri Light" panose="020F0302020204030204" pitchFamily="34" charset="0"/>
              </a:rPr>
              <a:t>i</a:t>
            </a:r>
            <a:r>
              <a:rPr lang="zh-CN" altLang="en-US" sz="2400" dirty="0">
                <a:latin typeface="Calibri Light" panose="020F0302020204030204" pitchFamily="34" charset="0"/>
              </a:rPr>
              <a:t>　</a:t>
            </a:r>
            <a:r>
              <a:rPr lang="en-US" altLang="zh-CN" sz="2400" dirty="0">
                <a:latin typeface="Calibri Light" panose="020F0302020204030204" pitchFamily="34" charset="0"/>
              </a:rPr>
              <a:t> </a:t>
            </a:r>
            <a:r>
              <a:rPr lang="zh-CN" altLang="en-US" sz="2400" dirty="0">
                <a:latin typeface="Calibri Light" panose="020F0302020204030204" pitchFamily="34" charset="0"/>
              </a:rPr>
              <a:t>    </a:t>
            </a:r>
            <a:endParaRPr lang="en-US" altLang="zh-CN" sz="2400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   </a:t>
            </a:r>
            <a:r>
              <a:rPr lang="pt-BR" altLang="zh-CN" sz="2400" dirty="0">
                <a:latin typeface="Calibri Light" panose="020F0302020204030204" pitchFamily="34" charset="0"/>
              </a:rPr>
              <a:t>|  </a:t>
            </a:r>
            <a:r>
              <a:rPr lang="pt-BR" altLang="zh-CN" sz="2400" dirty="0" err="1">
                <a:latin typeface="Calibri Light" panose="020F0302020204030204" pitchFamily="34" charset="0"/>
              </a:rPr>
              <a:t>APlus</a:t>
            </a:r>
            <a:r>
              <a:rPr lang="pt-BR" altLang="zh-CN" sz="2400" dirty="0">
                <a:latin typeface="Calibri Light" panose="020F0302020204030204" pitchFamily="34" charset="0"/>
              </a:rPr>
              <a:t> (e1, e2) 		-&gt;  </a:t>
            </a:r>
            <a:r>
              <a:rPr lang="pt-BR" altLang="zh-CN" sz="2400" dirty="0" err="1">
                <a:latin typeface="Calibri Light" panose="020F0302020204030204" pitchFamily="34" charset="0"/>
              </a:rPr>
              <a:t>eval</a:t>
            </a:r>
            <a:r>
              <a:rPr lang="pt-BR" altLang="zh-CN" sz="2400" dirty="0">
                <a:latin typeface="Calibri Light" panose="020F0302020204030204" pitchFamily="34" charset="0"/>
              </a:rPr>
              <a:t> e1 + eval e2</a:t>
            </a: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</a:t>
            </a:r>
            <a:r>
              <a:rPr lang="zh-CN" altLang="en-US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</a:rPr>
              <a:t>      </a:t>
            </a:r>
            <a:r>
              <a:rPr lang="pt-BR" altLang="zh-CN" sz="2400" dirty="0">
                <a:latin typeface="Calibri Light" panose="020F0302020204030204" pitchFamily="34" charset="0"/>
              </a:rPr>
              <a:t>|  AMinus (e1, e2) 	-&gt;  </a:t>
            </a:r>
            <a:r>
              <a:rPr lang="pt-BR" altLang="zh-CN" sz="2400" dirty="0" err="1">
                <a:latin typeface="Calibri Light" panose="020F0302020204030204" pitchFamily="34" charset="0"/>
              </a:rPr>
              <a:t>eval</a:t>
            </a:r>
            <a:r>
              <a:rPr lang="pt-BR" altLang="zh-CN" sz="2400" dirty="0">
                <a:latin typeface="Calibri Light" panose="020F0302020204030204" pitchFamily="34" charset="0"/>
              </a:rPr>
              <a:t> e1 - eval e2</a:t>
            </a:r>
          </a:p>
          <a:p>
            <a:pPr marL="0" indent="0">
              <a:buNone/>
            </a:pPr>
            <a:r>
              <a:rPr lang="zh-CN" altLang="en-US" sz="2400" dirty="0">
                <a:latin typeface="Calibri Light" panose="020F0302020204030204" pitchFamily="34" charset="0"/>
              </a:rPr>
              <a:t>　</a:t>
            </a:r>
            <a:r>
              <a:rPr lang="en-US" altLang="zh-CN" sz="2400" dirty="0">
                <a:latin typeface="Calibri Light" panose="020F0302020204030204" pitchFamily="34" charset="0"/>
              </a:rPr>
              <a:t> </a:t>
            </a:r>
            <a:r>
              <a:rPr lang="zh-CN" altLang="en-US" sz="2400" dirty="0">
                <a:latin typeface="Calibri Light" panose="020F0302020204030204" pitchFamily="34" charset="0"/>
              </a:rPr>
              <a:t>   </a:t>
            </a:r>
            <a:r>
              <a:rPr lang="pt-BR" altLang="zh-CN" sz="2400" dirty="0">
                <a:latin typeface="Calibri Light" panose="020F0302020204030204" pitchFamily="34" charset="0"/>
              </a:rPr>
              <a:t>|  ATimes (e1, e2) 	-&gt;  </a:t>
            </a:r>
            <a:r>
              <a:rPr lang="pt-BR" altLang="zh-CN" sz="2400" dirty="0" err="1">
                <a:latin typeface="Calibri Light" panose="020F0302020204030204" pitchFamily="34" charset="0"/>
              </a:rPr>
              <a:t>eval</a:t>
            </a:r>
            <a:r>
              <a:rPr lang="pt-BR" altLang="zh-CN" sz="2400" dirty="0">
                <a:latin typeface="Calibri Light" panose="020F0302020204030204" pitchFamily="34" charset="0"/>
              </a:rPr>
              <a:t> e1 * eval e2;;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2276872"/>
            <a:ext cx="856895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352F37-E22F-8044-9940-56CB87E4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E50453-6A63-084D-A5FB-3DAE856A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E50DBE-B17E-8F40-A0D9-D458D7A7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2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936104"/>
          </a:xfrm>
        </p:spPr>
        <p:txBody>
          <a:bodyPr/>
          <a:lstStyle/>
          <a:p>
            <a:r>
              <a:rPr lang="en-US" altLang="zh-CN" dirty="0" err="1"/>
              <a:t>OCaml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496944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000" dirty="0"/>
              <a:t>A large and powerful language  (</a:t>
            </a:r>
            <a:r>
              <a:rPr lang="en-US" altLang="zh-CN" sz="3000" i="1" dirty="0">
                <a:solidFill>
                  <a:srgbClr val="0000FF"/>
                </a:solidFill>
              </a:rPr>
              <a:t>safety</a:t>
            </a:r>
            <a:r>
              <a:rPr lang="en-US" altLang="zh-CN" sz="3000" dirty="0"/>
              <a:t> and </a:t>
            </a:r>
            <a:r>
              <a:rPr lang="en-US" altLang="zh-CN" sz="3000" i="1" dirty="0">
                <a:solidFill>
                  <a:srgbClr val="0000FF"/>
                </a:solidFill>
              </a:rPr>
              <a:t>reliability </a:t>
            </a:r>
            <a:r>
              <a:rPr lang="en-US" altLang="zh-CN" sz="3000" dirty="0"/>
              <a:t>) </a:t>
            </a:r>
          </a:p>
          <a:p>
            <a:pPr marL="630238" lvl="1" indent="-273050"/>
            <a:r>
              <a:rPr lang="en-US" altLang="zh-CN" dirty="0"/>
              <a:t>the most popular variant of the </a:t>
            </a:r>
            <a:r>
              <a:rPr lang="en-US" altLang="zh-CN" dirty="0" err="1">
                <a:hlinkClick r:id="rId2"/>
              </a:rPr>
              <a:t>Caml</a:t>
            </a:r>
            <a:r>
              <a:rPr lang="en-US" altLang="zh-CN" dirty="0">
                <a:hlinkClick r:id="rId2"/>
              </a:rPr>
              <a:t> language</a:t>
            </a:r>
            <a:endParaRPr lang="en-US" altLang="zh-CN" dirty="0"/>
          </a:p>
          <a:p>
            <a:pPr marL="989013" lvl="2" indent="-276225"/>
            <a:r>
              <a:rPr lang="en-US" altLang="zh-CN" sz="2600" dirty="0"/>
              <a:t>Collaborative Application Markup Language ? (</a:t>
            </a:r>
            <a:r>
              <a:rPr lang="zh-CN" altLang="en-US" sz="2600" dirty="0"/>
              <a:t>协作应用程序标记语言</a:t>
            </a:r>
            <a:r>
              <a:rPr lang="en-US" altLang="zh-CN" sz="2600" dirty="0"/>
              <a:t>)</a:t>
            </a:r>
          </a:p>
          <a:p>
            <a:pPr marL="712788" lvl="1" indent="-355600"/>
            <a:r>
              <a:rPr lang="en-US" altLang="zh-CN" dirty="0"/>
              <a:t>extending the core </a:t>
            </a:r>
            <a:r>
              <a:rPr lang="en-US" altLang="zh-CN" dirty="0" err="1"/>
              <a:t>Caml</a:t>
            </a:r>
            <a:r>
              <a:rPr lang="en-US" altLang="zh-CN" dirty="0"/>
              <a:t> language with</a:t>
            </a:r>
          </a:p>
          <a:p>
            <a:pPr marL="989013" lvl="2" indent="-276225"/>
            <a:r>
              <a:rPr lang="en-US" altLang="zh-CN" sz="2600" dirty="0"/>
              <a:t>a fully-fledged object-oriented layer</a:t>
            </a:r>
          </a:p>
          <a:p>
            <a:pPr marL="989013" lvl="2" indent="-276225"/>
            <a:r>
              <a:rPr lang="en-US" altLang="zh-CN" sz="2600" dirty="0"/>
              <a:t>powerful module system</a:t>
            </a:r>
          </a:p>
          <a:p>
            <a:pPr marL="989013" lvl="2" indent="-276225"/>
            <a:r>
              <a:rPr lang="en-US" altLang="zh-CN" sz="2600" dirty="0"/>
              <a:t>a sound, polymorphic type system featuring type inference. </a:t>
            </a:r>
          </a:p>
          <a:p>
            <a:pPr marL="712788" lvl="1" indent="-355600"/>
            <a:r>
              <a:rPr lang="en-US" altLang="zh-CN" i="1" dirty="0">
                <a:solidFill>
                  <a:srgbClr val="0000FF"/>
                </a:solidFill>
              </a:rPr>
              <a:t>a functional programming language</a:t>
            </a:r>
          </a:p>
          <a:p>
            <a:pPr marL="989013" lvl="2" indent="-276225"/>
            <a:r>
              <a:rPr lang="en-US" altLang="zh-CN" sz="2600" dirty="0"/>
              <a:t>i.e., a language in which the functional programming style is the dominant idiom</a:t>
            </a:r>
          </a:p>
          <a:p>
            <a:endParaRPr lang="en-US" altLang="zh-CN" sz="1500" dirty="0"/>
          </a:p>
          <a:p>
            <a:pPr marL="0" indent="0">
              <a:buNone/>
            </a:pPr>
            <a:r>
              <a:rPr lang="en-US" altLang="zh-CN" dirty="0" err="1"/>
              <a:t>OCaml</a:t>
            </a:r>
            <a:r>
              <a:rPr lang="en-US" altLang="zh-CN" dirty="0"/>
              <a:t> system is </a:t>
            </a:r>
            <a:r>
              <a:rPr lang="en-US" altLang="zh-CN" i="1" dirty="0">
                <a:solidFill>
                  <a:srgbClr val="C00000"/>
                </a:solidFill>
              </a:rPr>
              <a:t>open source software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0648"/>
            <a:ext cx="793407" cy="72127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A255B-C811-E246-BA4A-F4EA8D49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270A-053F-454F-A93C-93959B41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0F061-C239-B440-B643-1B45B954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823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altLang="zh-CN" sz="4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altLang="zh-CN" sz="4800" dirty="0">
                <a:solidFill>
                  <a:srgbClr val="C00000"/>
                </a:solidFill>
              </a:rPr>
              <a:t>Polymorphism</a:t>
            </a:r>
            <a:endParaRPr lang="zh-CN" altLang="en-US" sz="4800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8BB6-DB4D-6B4A-9EF5-5D4DB470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72FBC-A6B0-C04B-A36E-26C51D42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9F4D-012A-9F48-8834-B42EF99D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090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Polymorphism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48" y="1147323"/>
            <a:ext cx="8579296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We encountered the concept of </a:t>
            </a:r>
            <a:r>
              <a:rPr lang="en-US" altLang="zh-CN" sz="2800" i="1" dirty="0"/>
              <a:t>polymorphism</a:t>
            </a:r>
            <a:r>
              <a:rPr lang="en-US" altLang="zh-CN" sz="2800" dirty="0"/>
              <a:t> very briefly.  Let’s review it in a bit more detail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95342" y="2075981"/>
            <a:ext cx="8280920" cy="201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9936" y="2060848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rec last l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match l with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    [] 	-&gt; raise Bad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|  [x] 	-&gt; x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|  _::y 	-&gt; last y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20748" y="4095863"/>
            <a:ext cx="843010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What type should we give to the parameter </a:t>
            </a:r>
            <a:r>
              <a:rPr lang="en-US" altLang="zh-CN" sz="2800" dirty="0">
                <a:solidFill>
                  <a:srgbClr val="0000FF"/>
                </a:solidFill>
              </a:rPr>
              <a:t>l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20748" y="4671927"/>
            <a:ext cx="84301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It doesn’t matter </a:t>
            </a:r>
            <a:r>
              <a:rPr lang="en-US" altLang="zh-CN" sz="2800" dirty="0"/>
              <a:t>what type of objects are stored in the list:   </a:t>
            </a:r>
            <a:r>
              <a:rPr lang="en-US" altLang="zh-CN" sz="2800" dirty="0" err="1">
                <a:latin typeface="Calibri Light" panose="020F0302020204030204" pitchFamily="34" charset="0"/>
              </a:rPr>
              <a:t>int</a:t>
            </a:r>
            <a:r>
              <a:rPr lang="en-US" altLang="zh-CN" sz="2800" dirty="0">
                <a:latin typeface="Calibri Light" panose="020F0302020204030204" pitchFamily="34" charset="0"/>
              </a:rPr>
              <a:t> list </a:t>
            </a:r>
            <a:r>
              <a:rPr lang="en-US" altLang="zh-CN" sz="2800" dirty="0"/>
              <a:t>or </a:t>
            </a:r>
            <a:r>
              <a:rPr lang="en-US" altLang="zh-CN" sz="2800" dirty="0" err="1">
                <a:latin typeface="Calibri Light" panose="020F0302020204030204" pitchFamily="34" charset="0"/>
              </a:rPr>
              <a:t>bool</a:t>
            </a:r>
            <a:r>
              <a:rPr lang="en-US" altLang="zh-CN" sz="2800" dirty="0">
                <a:latin typeface="Calibri Light" panose="020F0302020204030204" pitchFamily="34" charset="0"/>
              </a:rPr>
              <a:t> list</a:t>
            </a:r>
            <a:r>
              <a:rPr lang="en-US" altLang="zh-CN" sz="2800" dirty="0"/>
              <a:t>.  However, if we chose one of these types,  would not be able to apply </a:t>
            </a:r>
            <a:r>
              <a:rPr lang="en-US" altLang="zh-CN" sz="2800" i="1" dirty="0"/>
              <a:t>last </a:t>
            </a:r>
            <a:r>
              <a:rPr lang="en-US" altLang="zh-CN" sz="2800" dirty="0"/>
              <a:t>to the other.</a:t>
            </a:r>
            <a:endParaRPr lang="zh-CN" altLang="en-US" sz="28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A741651-0719-5A49-91C8-5D3939F0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F158C32-EA81-1842-8DE7-1513A4D9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3433B8-4443-0C42-AB1C-839DED9A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Polymorphism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54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100" dirty="0"/>
              <a:t>Instead, we can give</a:t>
            </a:r>
            <a:r>
              <a:rPr lang="en-US" altLang="zh-CN" sz="3100" dirty="0">
                <a:solidFill>
                  <a:srgbClr val="0000FF"/>
                </a:solidFill>
                <a:latin typeface="Calibri Light" panose="020F0302020204030204" pitchFamily="34" charset="0"/>
              </a:rPr>
              <a:t> l </a:t>
            </a:r>
            <a:r>
              <a:rPr lang="en-US" altLang="zh-CN" sz="3100" dirty="0"/>
              <a:t>the type </a:t>
            </a:r>
            <a:r>
              <a:rPr lang="en-US" altLang="zh-CN" sz="3100" dirty="0">
                <a:solidFill>
                  <a:srgbClr val="7030A0"/>
                </a:solidFill>
                <a:latin typeface="Calibri Light" panose="020F0302020204030204" pitchFamily="34" charset="0"/>
              </a:rPr>
              <a:t>’a list</a:t>
            </a:r>
            <a:r>
              <a:rPr lang="en-US" altLang="zh-CN" sz="3100" dirty="0"/>
              <a:t>, standing for an arbitrary type. </a:t>
            </a:r>
          </a:p>
          <a:p>
            <a:pPr marL="0" indent="0">
              <a:buNone/>
            </a:pPr>
            <a:r>
              <a:rPr lang="en-US" altLang="zh-CN" sz="3100" dirty="0" err="1"/>
              <a:t>Ocaml</a:t>
            </a:r>
            <a:r>
              <a:rPr lang="en-US" altLang="zh-CN" sz="3100" dirty="0"/>
              <a:t> will figure out what type we need when we use it.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3100" dirty="0"/>
              <a:t>This version of </a:t>
            </a:r>
            <a:r>
              <a:rPr lang="en-US" altLang="zh-CN" sz="3100" dirty="0">
                <a:solidFill>
                  <a:srgbClr val="C00000"/>
                </a:solidFill>
              </a:rPr>
              <a:t>last</a:t>
            </a:r>
            <a:r>
              <a:rPr lang="en-US" altLang="zh-CN" sz="3100" dirty="0"/>
              <a:t> is said to be </a:t>
            </a:r>
            <a:r>
              <a:rPr lang="en-US" altLang="zh-CN" sz="3100" dirty="0">
                <a:solidFill>
                  <a:srgbClr val="C00000"/>
                </a:solidFill>
              </a:rPr>
              <a:t>polymorphic</a:t>
            </a:r>
            <a:r>
              <a:rPr lang="en-US" altLang="zh-CN" sz="3100" dirty="0"/>
              <a:t>, because it can be applied to many </a:t>
            </a:r>
            <a:r>
              <a:rPr lang="en-US" altLang="zh-CN" sz="3100" i="1" dirty="0"/>
              <a:t>different types </a:t>
            </a:r>
            <a:r>
              <a:rPr lang="en-US" altLang="zh-CN" sz="3100" dirty="0"/>
              <a:t>of arguments. (“Poly” = many, “morph” = shape.)</a:t>
            </a:r>
          </a:p>
          <a:p>
            <a:pPr marL="0" indent="0">
              <a:buNone/>
            </a:pPr>
            <a:r>
              <a:rPr lang="en-US" altLang="zh-CN" sz="3100" dirty="0"/>
              <a:t>In other words,</a:t>
            </a:r>
          </a:p>
          <a:p>
            <a:pPr marL="0" indent="0">
              <a:buNone/>
            </a:pPr>
            <a:r>
              <a:rPr lang="en-US" altLang="zh-CN" sz="3300" dirty="0">
                <a:solidFill>
                  <a:srgbClr val="0000FF"/>
                </a:solidFill>
                <a:latin typeface="Calibri Light" panose="020F0302020204030204" pitchFamily="34" charset="0"/>
              </a:rPr>
              <a:t>                 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last : ’a list -&gt; ’a</a:t>
            </a:r>
          </a:p>
          <a:p>
            <a:pPr marL="0" indent="0">
              <a:buNone/>
            </a:pPr>
            <a:r>
              <a:rPr lang="en-US" altLang="zh-CN" sz="3100" dirty="0"/>
              <a:t>can be read as  “</a:t>
            </a:r>
            <a:r>
              <a:rPr lang="en-US" altLang="zh-CN" sz="3100" i="1" dirty="0"/>
              <a:t>last is a function that takes a list of elements of </a:t>
            </a:r>
            <a:r>
              <a:rPr lang="en-US" altLang="zh-CN" sz="3100" i="1" dirty="0">
                <a:solidFill>
                  <a:srgbClr val="0000FF"/>
                </a:solidFill>
              </a:rPr>
              <a:t>any type ‘</a:t>
            </a:r>
            <a:r>
              <a:rPr lang="en-US" altLang="zh-CN" sz="3100" i="1" dirty="0">
                <a:solidFill>
                  <a:srgbClr val="0000FF"/>
                </a:solidFill>
                <a:latin typeface="Calibri Light" panose="020F0302020204030204" pitchFamily="34" charset="0"/>
              </a:rPr>
              <a:t>a </a:t>
            </a:r>
            <a:r>
              <a:rPr lang="en-US" altLang="zh-CN" sz="3100" i="1" dirty="0"/>
              <a:t>and returns an element of ‘</a:t>
            </a:r>
            <a:r>
              <a:rPr lang="en-US" altLang="zh-CN" sz="3100" i="1" dirty="0">
                <a:solidFill>
                  <a:srgbClr val="0000FF"/>
                </a:solidFill>
                <a:latin typeface="Calibri Light" panose="020F0302020204030204" pitchFamily="34" charset="0"/>
              </a:rPr>
              <a:t>a</a:t>
            </a:r>
            <a:r>
              <a:rPr lang="en-US" altLang="zh-CN" sz="3100" dirty="0"/>
              <a:t>.”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3100" dirty="0"/>
              <a:t>Here, the type of the elements of</a:t>
            </a:r>
            <a:r>
              <a:rPr lang="en-US" altLang="zh-CN" sz="3100" dirty="0">
                <a:solidFill>
                  <a:srgbClr val="0000FF"/>
                </a:solidFill>
                <a:latin typeface="Calibri Light" panose="020F0302020204030204" pitchFamily="34" charset="0"/>
              </a:rPr>
              <a:t> l </a:t>
            </a:r>
            <a:r>
              <a:rPr lang="en-US" altLang="zh-CN" sz="3100" dirty="0"/>
              <a:t>is </a:t>
            </a:r>
            <a:r>
              <a:rPr lang="en-US" altLang="zh-CN" sz="3100" dirty="0">
                <a:solidFill>
                  <a:srgbClr val="0000FF"/>
                </a:solidFill>
                <a:latin typeface="Calibri Light" panose="020F0302020204030204" pitchFamily="34" charset="0"/>
              </a:rPr>
              <a:t>’a</a:t>
            </a:r>
            <a:r>
              <a:rPr lang="en-US" altLang="zh-CN" sz="3100" dirty="0"/>
              <a:t>. This is a </a:t>
            </a:r>
            <a:r>
              <a:rPr lang="en-US" altLang="zh-CN" sz="3100" b="1" i="1" dirty="0"/>
              <a:t>type variable</a:t>
            </a:r>
            <a:r>
              <a:rPr lang="en-US" altLang="zh-CN" sz="3100" dirty="0"/>
              <a:t>, which can </a:t>
            </a:r>
            <a:r>
              <a:rPr lang="en-US" altLang="zh-CN" sz="3100" i="1" dirty="0"/>
              <a:t>instantiated  </a:t>
            </a:r>
            <a:r>
              <a:rPr lang="en-US" altLang="zh-CN" sz="3100" dirty="0">
                <a:solidFill>
                  <a:srgbClr val="C00000"/>
                </a:solidFill>
              </a:rPr>
              <a:t>each time we apply </a:t>
            </a:r>
            <a:r>
              <a:rPr lang="en-US" altLang="zh-CN" sz="3300" dirty="0">
                <a:solidFill>
                  <a:srgbClr val="0000FF"/>
                </a:solidFill>
                <a:latin typeface="Calibri Light" panose="020F0302020204030204" pitchFamily="34" charset="0"/>
              </a:rPr>
              <a:t>last</a:t>
            </a:r>
            <a:r>
              <a:rPr lang="en-US" altLang="zh-CN" sz="2600" dirty="0"/>
              <a:t>,   </a:t>
            </a:r>
            <a:r>
              <a:rPr lang="en-US" altLang="zh-CN" sz="3100" dirty="0"/>
              <a:t>by replacing </a:t>
            </a:r>
            <a:r>
              <a:rPr lang="en-US" altLang="zh-CN" sz="3100" dirty="0">
                <a:solidFill>
                  <a:srgbClr val="0000FF"/>
                </a:solidFill>
                <a:latin typeface="Calibri Light" panose="020F0302020204030204" pitchFamily="34" charset="0"/>
              </a:rPr>
              <a:t>’a </a:t>
            </a:r>
            <a:r>
              <a:rPr lang="en-US" altLang="zh-CN" sz="3100" dirty="0"/>
              <a:t>with any type that we like.</a:t>
            </a:r>
            <a:endParaRPr lang="zh-CN" alt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BD91-B3E6-5A4C-8332-2FC7045F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9192-18AA-8549-BB19-5F2200DB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3D8C5-32CB-A442-96B9-28E38BD1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881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polymorphic append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356" y="1844824"/>
            <a:ext cx="8430108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let rec append (l1: ’a list) (l2: ’a list) =</a:t>
            </a: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 if l1 = [] then l2</a:t>
            </a:r>
          </a:p>
          <a:p>
            <a:pPr marL="0" indent="0">
              <a:buNone/>
            </a:pPr>
            <a:r>
              <a:rPr lang="da-DK" altLang="zh-CN" sz="2400" dirty="0">
                <a:latin typeface="Calibri Light" panose="020F0302020204030204" pitchFamily="34" charset="0"/>
              </a:rPr>
              <a:t>       else List.hd l1 :: append (List.tl l1) l2;;</a:t>
            </a:r>
          </a:p>
          <a:p>
            <a:pPr marL="0" indent="0">
              <a:buNone/>
            </a:pPr>
            <a:r>
              <a:rPr lang="en-US" altLang="zh-CN" sz="2400" dirty="0" err="1"/>
              <a:t>val</a:t>
            </a:r>
            <a:r>
              <a:rPr lang="en-US" altLang="zh-CN" sz="2400" dirty="0"/>
              <a:t> append : ’a list -&gt; ’a list -&gt; ’a list = &lt;fun&gt;</a:t>
            </a:r>
          </a:p>
          <a:p>
            <a:pPr marL="0" indent="0">
              <a:buNone/>
            </a:pPr>
            <a:endParaRPr lang="nl-NL" altLang="zh-CN" sz="12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nl-NL" altLang="zh-CN" sz="2400" dirty="0">
                <a:latin typeface="Calibri Light" panose="020F0302020204030204" pitchFamily="34" charset="0"/>
              </a:rPr>
              <a:t># append [4; 3; 2] [6; 6; 7];;</a:t>
            </a:r>
          </a:p>
          <a:p>
            <a:pPr marL="0" indent="0">
              <a:buNone/>
            </a:pPr>
            <a:r>
              <a:rPr lang="en-US" altLang="zh-CN" sz="2400" dirty="0"/>
              <a:t>-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= [4; 3; 2; 6; 6; 7]</a:t>
            </a:r>
          </a:p>
          <a:p>
            <a:pPr marL="0" indent="0">
              <a:buNone/>
            </a:pPr>
            <a:endParaRPr lang="en-US" altLang="zh-CN" sz="12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append ["cat"; "in"] ["the"; "hat"];;</a:t>
            </a:r>
          </a:p>
          <a:p>
            <a:pPr marL="0" indent="0">
              <a:buNone/>
            </a:pPr>
            <a:r>
              <a:rPr lang="en-US" altLang="zh-CN" sz="2400" dirty="0"/>
              <a:t>- : string list = ["cat"; "in"; "the"; "hat"] 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51520" y="1628800"/>
            <a:ext cx="8496944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381AC-602F-AD48-A24D-00995C52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C79B7-BE71-004C-AF59-4F0E2CA3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CF934-8CC0-254B-B9B3-FB3B570B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7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altLang="zh-CN" sz="4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altLang="zh-CN" sz="4800" dirty="0">
                <a:solidFill>
                  <a:srgbClr val="C00000"/>
                </a:solidFill>
              </a:rPr>
              <a:t>Programming With Functions</a:t>
            </a:r>
            <a:endParaRPr lang="zh-CN" altLang="en-US" sz="4800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4DC88-3B94-FB4F-A0F5-4C2F5C06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B981-400F-6143-8531-88D7566C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63730-BA6F-B745-875D-39766D6D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688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 as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Functions in </a:t>
            </a:r>
            <a:r>
              <a:rPr lang="en-US" altLang="zh-CN" sz="2800" dirty="0" err="1"/>
              <a:t>OCaml</a:t>
            </a:r>
            <a:r>
              <a:rPr lang="en-US" altLang="zh-CN" sz="2800" dirty="0"/>
              <a:t> are </a:t>
            </a:r>
            <a:r>
              <a:rPr lang="en-US" altLang="zh-CN" sz="2800" i="1" dirty="0">
                <a:solidFill>
                  <a:srgbClr val="0000FF"/>
                </a:solidFill>
              </a:rPr>
              <a:t>first class citizen</a:t>
            </a:r>
            <a:r>
              <a:rPr lang="zh-CN" altLang="en-US" sz="2800" i="1" dirty="0">
                <a:solidFill>
                  <a:srgbClr val="0000FF"/>
                </a:solidFill>
              </a:rPr>
              <a:t> </a:t>
            </a:r>
            <a:r>
              <a:rPr lang="en-US" altLang="zh-CN" sz="2800" dirty="0"/>
              <a:t>— they have the </a:t>
            </a:r>
            <a:r>
              <a:rPr lang="en-US" altLang="zh-CN" sz="2800" i="1" dirty="0">
                <a:solidFill>
                  <a:srgbClr val="C00000"/>
                </a:solidFill>
              </a:rPr>
              <a:t>same rights and privileges</a:t>
            </a:r>
            <a:r>
              <a:rPr lang="en-US" altLang="zh-CN" sz="2800" i="1" dirty="0"/>
              <a:t> </a:t>
            </a:r>
            <a:r>
              <a:rPr lang="en-US" altLang="zh-CN" sz="2800" dirty="0"/>
              <a:t>as </a:t>
            </a:r>
            <a:r>
              <a:rPr lang="en-US" altLang="zh-CN" sz="2800" i="1" dirty="0">
                <a:solidFill>
                  <a:srgbClr val="0000FF"/>
                </a:solidFill>
              </a:rPr>
              <a:t>values</a:t>
            </a:r>
            <a:r>
              <a:rPr lang="en-US" altLang="zh-CN" sz="2800" dirty="0"/>
              <a:t> of any other types, e.g., they can be</a:t>
            </a:r>
          </a:p>
          <a:p>
            <a:pPr marL="539750" lvl="1" indent="-363538"/>
            <a:r>
              <a:rPr lang="en-US" altLang="zh-CN" dirty="0"/>
              <a:t>passed as </a:t>
            </a:r>
            <a:r>
              <a:rPr lang="en-US" altLang="zh-CN" dirty="0">
                <a:solidFill>
                  <a:srgbClr val="0000FF"/>
                </a:solidFill>
              </a:rPr>
              <a:t>arguments</a:t>
            </a:r>
            <a:r>
              <a:rPr lang="en-US" altLang="zh-CN" dirty="0"/>
              <a:t> to other functions,</a:t>
            </a:r>
          </a:p>
          <a:p>
            <a:pPr marL="539750" lvl="1" indent="-363538"/>
            <a:r>
              <a:rPr lang="en-US" altLang="zh-CN" dirty="0"/>
              <a:t>returned as</a:t>
            </a:r>
            <a:r>
              <a:rPr lang="en-US" altLang="zh-CN" dirty="0">
                <a:solidFill>
                  <a:srgbClr val="0000FF"/>
                </a:solidFill>
              </a:rPr>
              <a:t> results</a:t>
            </a:r>
            <a:r>
              <a:rPr lang="en-US" altLang="zh-CN" dirty="0"/>
              <a:t> from other functions,</a:t>
            </a:r>
          </a:p>
          <a:p>
            <a:pPr marL="539750" lvl="1" indent="-363538"/>
            <a:r>
              <a:rPr lang="en-US" altLang="zh-CN" dirty="0">
                <a:solidFill>
                  <a:srgbClr val="0000FF"/>
                </a:solidFill>
              </a:rPr>
              <a:t>stored </a:t>
            </a:r>
            <a:r>
              <a:rPr lang="en-US" altLang="zh-CN" dirty="0"/>
              <a:t>in data structures such as tuples and lists,</a:t>
            </a:r>
          </a:p>
          <a:p>
            <a:pPr marL="539750" lvl="1" indent="-363538"/>
            <a:r>
              <a:rPr lang="en-US" altLang="zh-CN" dirty="0"/>
              <a:t>etc.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F5696-F4DC-A040-B9A7-2789015D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5A39-0A51-5348-8438-F5F4A2A6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544B-E946-5941-A163-443A3372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161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map: “apply-to-each”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451" y="1086094"/>
            <a:ext cx="8579296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err="1"/>
              <a:t>OCaml</a:t>
            </a:r>
            <a:r>
              <a:rPr lang="en-US" altLang="zh-CN" sz="2800" dirty="0"/>
              <a:t> has a predefined function  </a:t>
            </a:r>
            <a:r>
              <a:rPr lang="en-US" altLang="zh-CN" sz="3000" dirty="0" err="1">
                <a:solidFill>
                  <a:srgbClr val="0000FF"/>
                </a:solidFill>
                <a:latin typeface="Calibri Light" panose="020F0302020204030204" pitchFamily="34" charset="0"/>
              </a:rPr>
              <a:t>List.map</a:t>
            </a:r>
            <a:r>
              <a:rPr lang="en-US" altLang="zh-CN" sz="3000" dirty="0">
                <a:solidFill>
                  <a:srgbClr val="0000FF"/>
                </a:solidFill>
                <a:latin typeface="Calibri Light" panose="020F0302020204030204" pitchFamily="34" charset="0"/>
              </a:rPr>
              <a:t>  </a:t>
            </a:r>
            <a:r>
              <a:rPr lang="en-US" altLang="zh-CN" sz="2800" dirty="0"/>
              <a:t>that takes a function </a:t>
            </a:r>
            <a:r>
              <a:rPr lang="en-US" altLang="zh-CN" sz="2800" dirty="0">
                <a:solidFill>
                  <a:srgbClr val="0000FF"/>
                </a:solidFill>
              </a:rPr>
              <a:t>f</a:t>
            </a:r>
            <a:r>
              <a:rPr lang="en-US" altLang="zh-CN" sz="2800" dirty="0"/>
              <a:t> and a list </a:t>
            </a:r>
            <a:r>
              <a:rPr lang="en-US" altLang="zh-CN" sz="2800" dirty="0">
                <a:solidFill>
                  <a:srgbClr val="0000FF"/>
                </a:solidFill>
              </a:rPr>
              <a:t>l</a:t>
            </a:r>
            <a:r>
              <a:rPr lang="en-US" altLang="zh-CN" sz="2800" dirty="0"/>
              <a:t> and </a:t>
            </a:r>
            <a:r>
              <a:rPr lang="en-US" altLang="zh-CN" sz="2800" b="1" i="1" dirty="0">
                <a:solidFill>
                  <a:srgbClr val="7030A0"/>
                </a:solidFill>
              </a:rPr>
              <a:t>produces another list </a:t>
            </a:r>
            <a:r>
              <a:rPr lang="en-US" altLang="zh-CN" sz="2800" dirty="0"/>
              <a:t>by applying </a:t>
            </a:r>
            <a:r>
              <a:rPr lang="en-US" altLang="zh-CN" sz="2800" dirty="0">
                <a:solidFill>
                  <a:srgbClr val="0000FF"/>
                </a:solidFill>
              </a:rPr>
              <a:t>f</a:t>
            </a:r>
            <a:r>
              <a:rPr lang="en-US" altLang="zh-CN" sz="2800" dirty="0"/>
              <a:t> to each element of </a:t>
            </a:r>
            <a:r>
              <a:rPr lang="en-US" altLang="zh-CN" sz="2800" dirty="0">
                <a:solidFill>
                  <a:srgbClr val="0000FF"/>
                </a:solidFill>
              </a:rPr>
              <a:t>l</a:t>
            </a:r>
            <a:r>
              <a:rPr lang="en-US" altLang="zh-CN" sz="2800" dirty="0"/>
              <a:t>. </a:t>
            </a:r>
          </a:p>
          <a:p>
            <a:pPr marL="0" indent="0">
              <a:buNone/>
            </a:pPr>
            <a:r>
              <a:rPr lang="en-US" altLang="zh-CN" sz="2800" dirty="0"/>
              <a:t>First let’s look at some examples.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86355" y="3254990"/>
            <a:ext cx="8211233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altLang="zh-CN" sz="2400" dirty="0">
                <a:latin typeface="Calibri Light" panose="020F0302020204030204" pitchFamily="34" charset="0"/>
              </a:rPr>
              <a:t># List.map square [1; 3; 5; 9; 2; 21];;</a:t>
            </a:r>
          </a:p>
          <a:p>
            <a:pPr marL="0" indent="0">
              <a:buNone/>
            </a:pPr>
            <a:r>
              <a:rPr lang="en-US" altLang="zh-CN" sz="2400" dirty="0"/>
              <a:t>-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= [1; 9; 25; 81; 4; 441]</a:t>
            </a:r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</a:t>
            </a:r>
            <a:r>
              <a:rPr lang="en-US" altLang="zh-CN" sz="2400" dirty="0" err="1">
                <a:latin typeface="Calibri Light" panose="020F0302020204030204" pitchFamily="34" charset="0"/>
              </a:rPr>
              <a:t>List.map</a:t>
            </a:r>
            <a:r>
              <a:rPr lang="en-US" altLang="zh-CN" sz="2400" dirty="0">
                <a:latin typeface="Calibri Light" panose="020F0302020204030204" pitchFamily="34" charset="0"/>
              </a:rPr>
              <a:t> not [false; false; true];;</a:t>
            </a:r>
          </a:p>
          <a:p>
            <a:pPr marL="0" indent="0">
              <a:buNone/>
            </a:pPr>
            <a:r>
              <a:rPr lang="en-US" altLang="zh-CN" sz="2400" dirty="0"/>
              <a:t>- : </a:t>
            </a:r>
            <a:r>
              <a:rPr lang="en-US" altLang="zh-CN" sz="2400" dirty="0" err="1"/>
              <a:t>bool</a:t>
            </a:r>
            <a:r>
              <a:rPr lang="en-US" altLang="zh-CN" sz="2400" dirty="0"/>
              <a:t> list = [true; true; false]</a:t>
            </a:r>
            <a:endParaRPr lang="zh-CN" altLang="en-US" sz="2400" dirty="0">
              <a:latin typeface="Century" panose="020406040505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6355" y="3110975"/>
            <a:ext cx="8211233" cy="2160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21559" y="5415229"/>
            <a:ext cx="8579296" cy="108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Note that </a:t>
            </a:r>
            <a:r>
              <a:rPr lang="en-US" altLang="zh-CN" sz="2800" dirty="0" err="1">
                <a:solidFill>
                  <a:srgbClr val="0000FF"/>
                </a:solidFill>
                <a:latin typeface="Calibri Light" panose="020F0302020204030204" pitchFamily="34" charset="0"/>
              </a:rPr>
              <a:t>List.map</a:t>
            </a:r>
            <a:r>
              <a:rPr lang="en-US" altLang="zh-CN" sz="2800" dirty="0">
                <a:latin typeface="Calibri Light" panose="020F0302020204030204" pitchFamily="34" charset="0"/>
              </a:rPr>
              <a:t> </a:t>
            </a:r>
            <a:r>
              <a:rPr lang="en-US" altLang="zh-CN" sz="2800" dirty="0"/>
              <a:t>is polymorphic:  it works for lists of </a:t>
            </a:r>
            <a:r>
              <a:rPr lang="en-US" altLang="zh-CN" sz="2800" i="1" dirty="0"/>
              <a:t>integers</a:t>
            </a:r>
            <a:r>
              <a:rPr lang="en-US" altLang="zh-CN" sz="2800" dirty="0"/>
              <a:t>, </a:t>
            </a:r>
            <a:r>
              <a:rPr lang="en-US" altLang="zh-CN" sz="2800" i="1" dirty="0"/>
              <a:t>strings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booleans</a:t>
            </a:r>
            <a:r>
              <a:rPr lang="en-US" altLang="zh-CN" sz="2800" dirty="0"/>
              <a:t>, etc.</a:t>
            </a:r>
            <a:endParaRPr lang="zh-CN" altLang="en-US" sz="2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5E393-82A5-1042-BC05-27B8B3B1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DCD0C-983F-0C43-9279-0C2D172F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56947-FA7A-D340-9175-71288A52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on 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An interesting feature of </a:t>
            </a:r>
            <a:r>
              <a:rPr lang="en-US" altLang="zh-CN" sz="2800" dirty="0" err="1">
                <a:solidFill>
                  <a:srgbClr val="0000FF"/>
                </a:solidFill>
                <a:latin typeface="Calibri Light" panose="020F0302020204030204" pitchFamily="34" charset="0"/>
              </a:rPr>
              <a:t>List.map</a:t>
            </a:r>
            <a:r>
              <a:rPr lang="en-US" altLang="zh-CN" sz="2800" dirty="0">
                <a:solidFill>
                  <a:srgbClr val="0000FF"/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800" dirty="0"/>
              <a:t>is </a:t>
            </a:r>
            <a:r>
              <a:rPr lang="en-US" altLang="zh-CN" sz="2800" i="1" dirty="0"/>
              <a:t>its first argument </a:t>
            </a:r>
            <a:r>
              <a:rPr lang="en-US" altLang="zh-CN" sz="2800" dirty="0"/>
              <a:t>is itself </a:t>
            </a:r>
            <a:r>
              <a:rPr lang="en-US" altLang="zh-CN" sz="2800" i="1" dirty="0"/>
              <a:t>a function</a:t>
            </a:r>
            <a:r>
              <a:rPr lang="en-US" altLang="zh-CN" sz="2800" dirty="0"/>
              <a:t>. </a:t>
            </a:r>
          </a:p>
          <a:p>
            <a:pPr marL="0" indent="0">
              <a:buNone/>
            </a:pPr>
            <a:r>
              <a:rPr lang="en-US" altLang="zh-CN" sz="2800" dirty="0"/>
              <a:t>For this reason, we call </a:t>
            </a:r>
            <a:r>
              <a:rPr lang="en-US" altLang="zh-CN" sz="2800" dirty="0" err="1">
                <a:solidFill>
                  <a:srgbClr val="0000FF"/>
                </a:solidFill>
                <a:latin typeface="Calibri Light" panose="020F0302020204030204" pitchFamily="34" charset="0"/>
              </a:rPr>
              <a:t>List.map</a:t>
            </a:r>
            <a:r>
              <a:rPr lang="en-US" altLang="zh-CN" sz="2800" dirty="0"/>
              <a:t> a </a:t>
            </a:r>
            <a:r>
              <a:rPr lang="en-US" altLang="zh-CN" sz="2800" i="1" dirty="0">
                <a:solidFill>
                  <a:srgbClr val="C00000"/>
                </a:solidFill>
              </a:rPr>
              <a:t>higher-order</a:t>
            </a:r>
            <a:r>
              <a:rPr lang="en-US" altLang="zh-CN" sz="2800" dirty="0"/>
              <a:t> function.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2800" dirty="0"/>
              <a:t>Natural uses for </a:t>
            </a:r>
            <a:r>
              <a:rPr lang="en-US" altLang="zh-CN" sz="2800" i="1" dirty="0"/>
              <a:t>higher-order functions </a:t>
            </a:r>
            <a:r>
              <a:rPr lang="en-US" altLang="zh-CN" sz="2800" dirty="0"/>
              <a:t>arise frequently in programming.   One of </a:t>
            </a:r>
            <a:r>
              <a:rPr lang="en-US" altLang="zh-CN" sz="2800" dirty="0" err="1"/>
              <a:t>OCaml’s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strengths </a:t>
            </a:r>
            <a:r>
              <a:rPr lang="en-US" altLang="zh-CN" sz="2800" dirty="0"/>
              <a:t>is that it makes </a:t>
            </a:r>
            <a:r>
              <a:rPr lang="en-US" altLang="zh-CN" sz="2800" i="1" dirty="0"/>
              <a:t>higher-order functions very easy to work with</a:t>
            </a:r>
            <a:r>
              <a:rPr lang="en-US" altLang="zh-CN" sz="2800" dirty="0"/>
              <a:t>.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2800" dirty="0"/>
              <a:t>In other languages such as Java, higher-order functions can be (and often are) simulated using objects.</a:t>
            </a:r>
            <a:endParaRPr lang="zh-CN" alt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FD91-B72A-9743-9B62-373389C1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44E8-9EDD-8541-8900-6363411B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3DAA-E85F-6C41-8D72-417664F9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938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835" y="1195427"/>
            <a:ext cx="8579296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Another useful higher-order function is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Calibri Light" panose="020F0302020204030204" pitchFamily="34" charset="0"/>
              </a:rPr>
              <a:t>List.filter</a:t>
            </a:r>
            <a:r>
              <a:rPr lang="en-US" altLang="zh-CN" sz="2800" dirty="0"/>
              <a:t>: when applied to a list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l</a:t>
            </a:r>
            <a:r>
              <a:rPr lang="en-US" altLang="zh-CN" sz="2800" dirty="0"/>
              <a:t> and a </a:t>
            </a:r>
            <a:r>
              <a:rPr lang="en-US" altLang="zh-CN" sz="2800" dirty="0" err="1"/>
              <a:t>boolean</a:t>
            </a:r>
            <a:r>
              <a:rPr lang="en-US" altLang="zh-CN" sz="2800" dirty="0"/>
              <a:t> function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p</a:t>
            </a:r>
            <a:r>
              <a:rPr lang="en-US" altLang="zh-CN" sz="2800" dirty="0"/>
              <a:t>, it builds a list of the elements from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l </a:t>
            </a:r>
            <a:r>
              <a:rPr lang="en-US" altLang="zh-CN" sz="2800" dirty="0"/>
              <a:t>for which p returns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true</a:t>
            </a:r>
            <a:r>
              <a:rPr lang="en-US" altLang="zh-CN" sz="2800" dirty="0">
                <a:solidFill>
                  <a:srgbClr val="0000FF"/>
                </a:solidFill>
                <a:latin typeface="Century" panose="02040604050505020304" pitchFamily="18" charset="0"/>
              </a:rPr>
              <a:t>.</a:t>
            </a:r>
            <a:endParaRPr lang="zh-CN" altLang="en-US" sz="2800" dirty="0">
              <a:solidFill>
                <a:srgbClr val="0000FF"/>
              </a:solidFill>
              <a:latin typeface="Century" panose="020406040505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429" y="2707595"/>
            <a:ext cx="8430108" cy="3960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let rec even (</a:t>
            </a:r>
            <a:r>
              <a:rPr lang="en-US" altLang="zh-CN" sz="2400" dirty="0" err="1">
                <a:latin typeface="Calibri Light" panose="020F0302020204030204" pitchFamily="34" charset="0"/>
              </a:rPr>
              <a:t>n:int</a:t>
            </a:r>
            <a:r>
              <a:rPr lang="en-US" altLang="zh-CN" sz="2400" dirty="0">
                <a:latin typeface="Calibri Light" panose="020F0302020204030204" pitchFamily="34" charset="0"/>
              </a:rPr>
              <a:t>)  =</a:t>
            </a: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	if n=0 then true else if n=1 then false</a:t>
            </a: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	else if n&lt;0 then even (-n)  else even (n-2);;</a:t>
            </a:r>
          </a:p>
          <a:p>
            <a:pPr marL="0" indent="0">
              <a:buNone/>
            </a:pPr>
            <a:r>
              <a:rPr lang="en-US" altLang="zh-CN" sz="2400" dirty="0" err="1"/>
              <a:t>val</a:t>
            </a:r>
            <a:r>
              <a:rPr lang="en-US" altLang="zh-CN" sz="2400" dirty="0"/>
              <a:t> even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-&gt; </a:t>
            </a:r>
            <a:r>
              <a:rPr lang="en-US" altLang="zh-CN" sz="2400" dirty="0" err="1"/>
              <a:t>bool</a:t>
            </a:r>
            <a:r>
              <a:rPr lang="en-US" altLang="zh-CN" sz="2400" dirty="0"/>
              <a:t> = &lt;fun&gt;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</a:t>
            </a:r>
            <a:r>
              <a:rPr lang="en-US" altLang="zh-CN" sz="2400" dirty="0" err="1">
                <a:latin typeface="Calibri Light" panose="020F0302020204030204" pitchFamily="34" charset="0"/>
              </a:rPr>
              <a:t>List.filter</a:t>
            </a:r>
            <a:r>
              <a:rPr lang="en-US" altLang="zh-CN" sz="2400" dirty="0">
                <a:latin typeface="Calibri Light" panose="020F0302020204030204" pitchFamily="34" charset="0"/>
              </a:rPr>
              <a:t> even [1; 2; 3; 4; 5; 6; 7; 8; 9];;</a:t>
            </a:r>
          </a:p>
          <a:p>
            <a:pPr marL="0" indent="0">
              <a:buNone/>
            </a:pPr>
            <a:r>
              <a:rPr lang="en-US" altLang="zh-CN" sz="2400" dirty="0"/>
              <a:t>-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= [2; 4; 6; 8]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</a:t>
            </a:r>
            <a:r>
              <a:rPr lang="en-US" altLang="zh-CN" sz="2400" dirty="0" err="1">
                <a:latin typeface="Calibri Light" panose="020F0302020204030204" pitchFamily="34" charset="0"/>
              </a:rPr>
              <a:t>List.filter</a:t>
            </a:r>
            <a:r>
              <a:rPr lang="en-US" altLang="zh-CN" sz="2400" dirty="0">
                <a:latin typeface="Calibri Light" panose="020F0302020204030204" pitchFamily="34" charset="0"/>
              </a:rPr>
              <a:t> palindrome  [[1]; [1; 2; 3]; [1; 2; 1]; []];;</a:t>
            </a:r>
          </a:p>
          <a:p>
            <a:pPr marL="0" indent="0">
              <a:buNone/>
            </a:pPr>
            <a:r>
              <a:rPr lang="en-US" altLang="zh-CN" sz="2400" dirty="0"/>
              <a:t>-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</a:t>
            </a:r>
            <a:r>
              <a:rPr lang="en-US" altLang="zh-CN" sz="2400" dirty="0" err="1"/>
              <a:t>list</a:t>
            </a:r>
            <a:r>
              <a:rPr lang="en-US" altLang="zh-CN" sz="2400" dirty="0"/>
              <a:t> = [[1]; [1; 2; 1]; []]</a:t>
            </a:r>
            <a:endParaRPr lang="zh-CN" altLang="en-US" sz="2400" dirty="0">
              <a:latin typeface="Century" panose="020406040505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872" y="2708920"/>
            <a:ext cx="8419665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AB603D-C154-B34C-90BC-EF24E6E4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EDD951-048D-6F43-9928-4BE449EE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486473-3055-1244-BE76-54E6E3AA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5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Defining 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579296" cy="13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Calibri Light" panose="020F0302020204030204" pitchFamily="34" charset="0"/>
              </a:rPr>
              <a:t>List.map</a:t>
            </a:r>
            <a:r>
              <a:rPr lang="en-US" altLang="zh-CN" sz="2800" dirty="0"/>
              <a:t> comes predefined in the </a:t>
            </a:r>
            <a:r>
              <a:rPr lang="en-US" altLang="zh-CN" sz="2800" dirty="0" err="1"/>
              <a:t>OCaml</a:t>
            </a:r>
            <a:r>
              <a:rPr lang="en-US" altLang="zh-CN" sz="2800" dirty="0"/>
              <a:t> system, but there is nothing magic about it :  we can easily define our own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map</a:t>
            </a:r>
            <a:r>
              <a:rPr lang="en-US" altLang="zh-CN" sz="2800" dirty="0"/>
              <a:t> function with the same behavior.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64605" y="2419563"/>
            <a:ext cx="8430108" cy="1729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let rec map (f: ’a</a:t>
            </a:r>
            <a:r>
              <a:rPr lang="zh-CN" altLang="en-US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</a:rPr>
              <a:t>-&gt; ’b) (l: ’a list) =</a:t>
            </a: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  if l = [] then []</a:t>
            </a:r>
          </a:p>
          <a:p>
            <a:pPr marL="0" indent="0">
              <a:buNone/>
            </a:pPr>
            <a:r>
              <a:rPr lang="da-DK" altLang="zh-CN" sz="2400" dirty="0">
                <a:latin typeface="Calibri Light" panose="020F0302020204030204" pitchFamily="34" charset="0"/>
              </a:rPr>
              <a:t>        else f (List.hd l) :: map f (List.tl l)</a:t>
            </a:r>
          </a:p>
          <a:p>
            <a:pPr marL="0" indent="0">
              <a:buNone/>
            </a:pPr>
            <a:r>
              <a:rPr lang="en-US" altLang="zh-CN" sz="2400" dirty="0" err="1"/>
              <a:t>val</a:t>
            </a:r>
            <a:r>
              <a:rPr lang="en-US" altLang="zh-CN" sz="2400" dirty="0"/>
              <a:t> map : (’a -&gt; ’b) -&gt; ’a list -&gt; ’b list = &lt;fun&gt;</a:t>
            </a:r>
            <a:endParaRPr lang="zh-CN" altLang="en-US" sz="2400" dirty="0">
              <a:latin typeface="Century" panose="020406040505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048" y="2420888"/>
            <a:ext cx="8411907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6847" y="5777013"/>
            <a:ext cx="8430108" cy="937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map </a:t>
            </a:r>
            <a:r>
              <a:rPr lang="en-US" altLang="zh-CN" sz="2400" dirty="0" err="1">
                <a:latin typeface="Calibri Light" panose="020F0302020204030204" pitchFamily="34" charset="0"/>
              </a:rPr>
              <a:t>String.length</a:t>
            </a:r>
            <a:r>
              <a:rPr lang="en-US" altLang="zh-CN" sz="2400" dirty="0">
                <a:latin typeface="Calibri Light" panose="020F0302020204030204" pitchFamily="34" charset="0"/>
              </a:rPr>
              <a:t> ["The"; "quick"; "brown"; "fox"];;</a:t>
            </a:r>
          </a:p>
          <a:p>
            <a:pPr marL="0" indent="0">
              <a:buNone/>
            </a:pPr>
            <a:r>
              <a:rPr lang="en-US" altLang="zh-CN" sz="2400" dirty="0"/>
              <a:t>-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= [3; 5; 5; 3]</a:t>
            </a:r>
            <a:endParaRPr lang="zh-CN" altLang="en-US" sz="2400" dirty="0">
              <a:latin typeface="Century" panose="020406040505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429" y="5733256"/>
            <a:ext cx="849694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82253" y="4345104"/>
            <a:ext cx="8579296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The type of </a:t>
            </a:r>
            <a:r>
              <a:rPr lang="en-US" altLang="zh-CN" sz="3000" dirty="0">
                <a:solidFill>
                  <a:srgbClr val="0000FF"/>
                </a:solidFill>
                <a:latin typeface="Calibri Light" panose="020F0302020204030204" pitchFamily="34" charset="0"/>
              </a:rPr>
              <a:t>map </a:t>
            </a:r>
            <a:r>
              <a:rPr lang="en-US" altLang="zh-CN" sz="2800" dirty="0"/>
              <a:t>is probably even more polymorphic than you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expected!   The list that it returns can actually be of a different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type from its argument:</a:t>
            </a:r>
            <a:endParaRPr lang="zh-CN" altLang="en-US" sz="28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44164C-B386-8540-AF63-D7E5545C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5627D53-5E26-9448-85C5-D5C086C5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15E4DB-2033-1944-8C64-5CF95158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Functional style can be described as a combination of </a:t>
            </a:r>
          </a:p>
          <a:p>
            <a:pPr marL="561975" lvl="1" indent="-381000">
              <a:spcBef>
                <a:spcPts val="0"/>
              </a:spcBef>
            </a:pPr>
            <a:r>
              <a:rPr lang="en-US" altLang="zh-CN" sz="2400" i="1" dirty="0">
                <a:solidFill>
                  <a:srgbClr val="0000FF"/>
                </a:solidFill>
              </a:rPr>
              <a:t>persisten</a:t>
            </a:r>
            <a:r>
              <a:rPr lang="en-US" altLang="zh-CN" sz="2400" dirty="0">
                <a:solidFill>
                  <a:srgbClr val="0000FF"/>
                </a:solidFill>
              </a:rPr>
              <a:t>t data structures </a:t>
            </a:r>
            <a:r>
              <a:rPr lang="en-US" altLang="zh-CN" sz="2400" dirty="0"/>
              <a:t>(which, once built, are never changed)</a:t>
            </a:r>
          </a:p>
          <a:p>
            <a:pPr marL="561975" lvl="1" indent="-381000">
              <a:spcBef>
                <a:spcPts val="0"/>
              </a:spcBef>
            </a:pPr>
            <a:r>
              <a:rPr lang="en-US" altLang="zh-CN" sz="2400" i="1" dirty="0">
                <a:solidFill>
                  <a:srgbClr val="0000FF"/>
                </a:solidFill>
              </a:rPr>
              <a:t>recursion</a:t>
            </a:r>
            <a:r>
              <a:rPr lang="en-US" altLang="zh-CN" sz="2400" dirty="0"/>
              <a:t> as a primary control structure</a:t>
            </a:r>
          </a:p>
          <a:p>
            <a:pPr marL="561975" lvl="1" indent="-381000">
              <a:spcBef>
                <a:spcPts val="0"/>
              </a:spcBef>
            </a:pPr>
            <a:r>
              <a:rPr lang="en-US" altLang="zh-CN" sz="2400" dirty="0"/>
              <a:t>heavy use of </a:t>
            </a:r>
            <a:r>
              <a:rPr lang="en-US" altLang="zh-CN" sz="2400" i="1" dirty="0">
                <a:solidFill>
                  <a:srgbClr val="0000FF"/>
                </a:solidFill>
              </a:rPr>
              <a:t>higher-order</a:t>
            </a:r>
            <a:r>
              <a:rPr lang="en-US" altLang="zh-CN" sz="2400" dirty="0"/>
              <a:t> functions (that take functions as arguments and/or return functions as results)</a:t>
            </a:r>
          </a:p>
          <a:p>
            <a:pPr marL="561975" lvl="1" indent="-381000">
              <a:spcBef>
                <a:spcPts val="0"/>
              </a:spcBef>
            </a:pPr>
            <a:r>
              <a:rPr lang="en-US" altLang="zh-CN" sz="2400" dirty="0"/>
              <a:t>……</a:t>
            </a:r>
          </a:p>
          <a:p>
            <a:pPr marL="0" indent="0">
              <a:buNone/>
            </a:pPr>
            <a:r>
              <a:rPr lang="en-US" altLang="zh-CN" sz="2800" dirty="0"/>
              <a:t>Imperative languages, by contrast, emphasize</a:t>
            </a:r>
          </a:p>
          <a:p>
            <a:pPr marL="561975" lvl="1" indent="-381000">
              <a:spcBef>
                <a:spcPts val="0"/>
              </a:spcBef>
            </a:pPr>
            <a:r>
              <a:rPr lang="en-US" altLang="zh-CN" sz="2400" i="1" dirty="0">
                <a:solidFill>
                  <a:srgbClr val="C00000"/>
                </a:solidFill>
              </a:rPr>
              <a:t>mutable </a:t>
            </a:r>
            <a:r>
              <a:rPr lang="en-US" altLang="zh-CN" sz="2400" dirty="0">
                <a:solidFill>
                  <a:srgbClr val="C00000"/>
                </a:solidFill>
              </a:rPr>
              <a:t>data structures</a:t>
            </a:r>
          </a:p>
          <a:p>
            <a:pPr marL="561975" lvl="1" indent="-381000">
              <a:spcBef>
                <a:spcPts val="0"/>
              </a:spcBef>
            </a:pPr>
            <a:r>
              <a:rPr lang="en-US" altLang="zh-CN" sz="2400" i="1" dirty="0">
                <a:solidFill>
                  <a:srgbClr val="C00000"/>
                </a:solidFill>
              </a:rPr>
              <a:t>looping </a:t>
            </a:r>
            <a:r>
              <a:rPr lang="en-US" altLang="zh-CN" sz="2400" dirty="0"/>
              <a:t>rather than </a:t>
            </a:r>
            <a:r>
              <a:rPr lang="en-US" altLang="zh-CN" sz="2400" i="1" dirty="0"/>
              <a:t>recursion</a:t>
            </a:r>
          </a:p>
          <a:p>
            <a:pPr marL="561975" lvl="1" indent="-381000">
              <a:spcBef>
                <a:spcPts val="0"/>
              </a:spcBef>
            </a:pPr>
            <a:r>
              <a:rPr lang="en-US" altLang="zh-CN" sz="2400" i="1" dirty="0">
                <a:solidFill>
                  <a:srgbClr val="C00000"/>
                </a:solidFill>
              </a:rPr>
              <a:t>ﬁrst-order</a:t>
            </a:r>
            <a:r>
              <a:rPr lang="en-US" altLang="zh-CN" sz="2400" dirty="0"/>
              <a:t> rather than </a:t>
            </a:r>
            <a:r>
              <a:rPr lang="en-US" altLang="zh-CN" sz="2400" i="1" dirty="0"/>
              <a:t>higher-order</a:t>
            </a:r>
            <a:r>
              <a:rPr lang="en-US" altLang="zh-CN" sz="2400" dirty="0"/>
              <a:t> programming (though many object-oriented design patterns involve higher-order idioms — e.g., Subscribe/Notify, Visitor, etc.</a:t>
            </a:r>
          </a:p>
          <a:p>
            <a:pPr marL="561975" lvl="1" indent="-381000">
              <a:spcBef>
                <a:spcPts val="0"/>
              </a:spcBef>
            </a:pPr>
            <a:r>
              <a:rPr lang="en-US" altLang="zh-CN" sz="2400" dirty="0"/>
              <a:t>…….</a:t>
            </a:r>
            <a:endParaRPr lang="zh-CN" alt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8A19-B5D1-CA4D-99F4-208ED4D5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F004-2AD2-0344-A4A4-68602F0F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5CF4C-D456-3C43-820F-86B3D80B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126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Defining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Similarly, we can define our own filter that behaves the same as </a:t>
            </a:r>
            <a:r>
              <a:rPr lang="en-US" altLang="zh-CN" sz="2800" dirty="0" err="1">
                <a:solidFill>
                  <a:srgbClr val="0000FF"/>
                </a:solidFill>
                <a:latin typeface="Calibri Light" panose="020F0302020204030204" pitchFamily="34" charset="0"/>
              </a:rPr>
              <a:t>List.filter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41645" y="2755471"/>
            <a:ext cx="8334811" cy="3409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let rec filter (p: ’a</a:t>
            </a:r>
            <a:r>
              <a:rPr lang="zh-CN" altLang="en-US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</a:rPr>
              <a:t>-&gt;</a:t>
            </a:r>
            <a:r>
              <a:rPr lang="zh-CN" altLang="en-US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 err="1">
                <a:latin typeface="Calibri Light" panose="020F0302020204030204" pitchFamily="34" charset="0"/>
              </a:rPr>
              <a:t>bool</a:t>
            </a:r>
            <a:r>
              <a:rPr lang="en-US" altLang="zh-CN" sz="2400" dirty="0">
                <a:latin typeface="Calibri Light" panose="020F0302020204030204" pitchFamily="34" charset="0"/>
              </a:rPr>
              <a:t>) (l: ’a list) =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  if l = [] then  []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  else if p (</a:t>
            </a:r>
            <a:r>
              <a:rPr lang="en-US" altLang="zh-CN" sz="2400" dirty="0" err="1">
                <a:latin typeface="Calibri Light" panose="020F0302020204030204" pitchFamily="34" charset="0"/>
              </a:rPr>
              <a:t>List.hd</a:t>
            </a:r>
            <a:r>
              <a:rPr lang="en-US" altLang="zh-CN" sz="2400" dirty="0">
                <a:latin typeface="Calibri Light" panose="020F0302020204030204" pitchFamily="34" charset="0"/>
              </a:rPr>
              <a:t> l) then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         </a:t>
            </a:r>
            <a:r>
              <a:rPr lang="en-US" altLang="zh-CN" sz="2400" dirty="0" err="1">
                <a:latin typeface="Calibri Light" panose="020F0302020204030204" pitchFamily="34" charset="0"/>
              </a:rPr>
              <a:t>List.hd</a:t>
            </a:r>
            <a:r>
              <a:rPr lang="en-US" altLang="zh-CN" sz="2400" dirty="0">
                <a:latin typeface="Calibri Light" panose="020F0302020204030204" pitchFamily="34" charset="0"/>
              </a:rPr>
              <a:t> l :: filter p (List.tl l)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  else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         filter p (List.tl l)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400" dirty="0" err="1"/>
              <a:t>val</a:t>
            </a:r>
            <a:r>
              <a:rPr lang="en-US" altLang="zh-CN" sz="2400" dirty="0"/>
              <a:t> filter : (’a -&gt; </a:t>
            </a:r>
            <a:r>
              <a:rPr lang="en-US" altLang="zh-CN" sz="2400" dirty="0" err="1"/>
              <a:t>bool</a:t>
            </a:r>
            <a:r>
              <a:rPr lang="en-US" altLang="zh-CN" sz="2400" dirty="0"/>
              <a:t>) -&gt; ’a list -&gt; ’a list  = &lt;fun&gt;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41645" y="2492896"/>
            <a:ext cx="8334811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24A34E-C68A-9545-AAD8-905B228D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47DD21-EC4C-634B-A884-C1F3599F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D447F3-F1DE-DD4F-81DA-69BDAAD4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Multi-parameter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645" y="2721496"/>
            <a:ext cx="8406819" cy="2219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altLang="zh-CN" sz="2400" dirty="0">
                <a:latin typeface="Calibri Light" panose="020F0302020204030204" pitchFamily="34" charset="0"/>
              </a:rPr>
              <a:t># let foo x y = x + y;;</a:t>
            </a:r>
          </a:p>
          <a:p>
            <a:pPr marL="0" indent="0">
              <a:buNone/>
            </a:pPr>
            <a:r>
              <a:rPr lang="en-US" altLang="zh-CN" sz="2400" dirty="0" err="1"/>
              <a:t>val</a:t>
            </a:r>
            <a:r>
              <a:rPr lang="en-US" altLang="zh-CN" sz="2400" dirty="0"/>
              <a:t> foo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&lt;fun&gt;</a:t>
            </a:r>
          </a:p>
          <a:p>
            <a:pPr marL="0" indent="0">
              <a:buNone/>
            </a:pPr>
            <a:endParaRPr lang="es-ES" altLang="zh-CN" sz="1200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s-ES" altLang="zh-CN" sz="2400" dirty="0">
                <a:latin typeface="Calibri Light" panose="020F0302020204030204" pitchFamily="34" charset="0"/>
              </a:rPr>
              <a:t># let bar (x, y) = x + y;;</a:t>
            </a:r>
          </a:p>
          <a:p>
            <a:pPr marL="0" indent="0">
              <a:buNone/>
            </a:pPr>
            <a:r>
              <a:rPr lang="en-US" altLang="zh-CN" sz="2400" dirty="0" err="1"/>
              <a:t>val</a:t>
            </a:r>
            <a:r>
              <a:rPr lang="en-US" altLang="zh-CN" sz="2400" dirty="0"/>
              <a:t> bar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&lt;fun&gt;</a:t>
            </a:r>
          </a:p>
        </p:txBody>
      </p:sp>
      <p:sp>
        <p:nvSpPr>
          <p:cNvPr id="4" name="矩形 3"/>
          <p:cNvSpPr/>
          <p:nvPr/>
        </p:nvSpPr>
        <p:spPr>
          <a:xfrm>
            <a:off x="333872" y="2708920"/>
            <a:ext cx="8414592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7036" y="1196752"/>
            <a:ext cx="8630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We have seen two ways of writing functions with multiple</a:t>
            </a:r>
          </a:p>
          <a:p>
            <a:r>
              <a:rPr lang="en-US" altLang="zh-CN" sz="2800" dirty="0"/>
              <a:t>parameters:</a:t>
            </a:r>
            <a:endParaRPr lang="zh-CN" altLang="en-US" sz="2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ED8A68-4A0B-1B44-960A-621A899B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B9931E-B473-AD45-8C4D-A8616EB0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C0DF85-6B2B-2E40-B28D-7AB2A006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261" y="278085"/>
            <a:ext cx="8302719" cy="862723"/>
          </a:xfrm>
        </p:spPr>
        <p:txBody>
          <a:bodyPr/>
          <a:lstStyle/>
          <a:p>
            <a:r>
              <a:rPr lang="en-US" altLang="zh-CN" sz="3600" dirty="0"/>
              <a:t>Another useful higher-order function: fold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592" y="4941168"/>
            <a:ext cx="8410040" cy="16926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In general: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                   </a:t>
            </a:r>
            <a:r>
              <a:rPr lang="en-US" altLang="zh-CN" sz="2800" dirty="0">
                <a:solidFill>
                  <a:srgbClr val="0000FF"/>
                </a:solidFill>
              </a:rPr>
              <a:t>f [a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; ...; a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n</a:t>
            </a:r>
            <a:r>
              <a:rPr lang="en-US" altLang="zh-CN" sz="2800" dirty="0">
                <a:solidFill>
                  <a:srgbClr val="0000FF"/>
                </a:solidFill>
              </a:rPr>
              <a:t>]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                  f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(f 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(... (f a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 b) ...)).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89042" y="1150773"/>
            <a:ext cx="8242607" cy="2355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let rec fold f l </a:t>
            </a:r>
            <a:r>
              <a:rPr lang="en-US" altLang="zh-CN" sz="2400" dirty="0" err="1">
                <a:latin typeface="Calibri Light" panose="020F0302020204030204" pitchFamily="34" charset="0"/>
              </a:rPr>
              <a:t>acc</a:t>
            </a:r>
            <a:r>
              <a:rPr lang="en-US" altLang="zh-CN" sz="2400" dirty="0">
                <a:latin typeface="Calibri Light" panose="020F0302020204030204" pitchFamily="34" charset="0"/>
              </a:rPr>
              <a:t> =</a:t>
            </a: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  match l with</a:t>
            </a: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        [] 	-&gt; 	</a:t>
            </a:r>
            <a:r>
              <a:rPr lang="en-US" altLang="zh-CN" sz="2400" dirty="0" err="1">
                <a:latin typeface="Calibri Light" panose="020F0302020204030204" pitchFamily="34" charset="0"/>
              </a:rPr>
              <a:t>acc</a:t>
            </a:r>
            <a:endParaRPr lang="en-US" altLang="zh-CN" sz="2400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    |  a::l 	-&gt; 	f a (fold f l </a:t>
            </a:r>
            <a:r>
              <a:rPr lang="en-US" altLang="zh-CN" sz="2400" dirty="0" err="1">
                <a:latin typeface="Calibri Light" panose="020F0302020204030204" pitchFamily="34" charset="0"/>
              </a:rPr>
              <a:t>acc</a:t>
            </a:r>
            <a:r>
              <a:rPr lang="en-US" altLang="zh-CN" sz="2400" dirty="0">
                <a:latin typeface="Calibri Light" panose="020F0302020204030204" pitchFamily="34" charset="0"/>
              </a:rPr>
              <a:t>);;</a:t>
            </a:r>
          </a:p>
          <a:p>
            <a:pPr marL="0" indent="0">
              <a:buNone/>
            </a:pPr>
            <a:r>
              <a:rPr lang="en-US" altLang="zh-CN" sz="2400" dirty="0" err="1"/>
              <a:t>val</a:t>
            </a:r>
            <a:r>
              <a:rPr lang="en-US" altLang="zh-CN" sz="2400" dirty="0"/>
              <a:t> fold : (’a -&gt; ’b -&gt; ’b) -&gt; ’a list -&gt; ’b -&gt; ’b</a:t>
            </a:r>
          </a:p>
        </p:txBody>
      </p:sp>
      <p:sp>
        <p:nvSpPr>
          <p:cNvPr id="5" name="矩形 4"/>
          <p:cNvSpPr/>
          <p:nvPr/>
        </p:nvSpPr>
        <p:spPr>
          <a:xfrm>
            <a:off x="289042" y="1140808"/>
            <a:ext cx="8428590" cy="2355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89042" y="3799005"/>
            <a:ext cx="8428590" cy="926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fold (fun a b -&gt; a + b) [1; 3; 5; 100]  0;;</a:t>
            </a:r>
          </a:p>
          <a:p>
            <a:pPr marL="0" indent="0">
              <a:buNone/>
            </a:pPr>
            <a:r>
              <a:rPr lang="en-US" altLang="zh-CN" sz="2400" dirty="0"/>
              <a:t>-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109</a:t>
            </a:r>
          </a:p>
        </p:txBody>
      </p:sp>
      <p:sp>
        <p:nvSpPr>
          <p:cNvPr id="7" name="矩形 6"/>
          <p:cNvSpPr/>
          <p:nvPr/>
        </p:nvSpPr>
        <p:spPr>
          <a:xfrm>
            <a:off x="289042" y="3789040"/>
            <a:ext cx="8428590" cy="1008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52F584-EE42-914B-90BC-F0CE9122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4DE97E8-BA06-3B4C-B0C8-55E67F23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6F14E6C-EDF9-D344-9893-124C863D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9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fold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579296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Most of the list-processing functions we have seen can be defined compactly in terms of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fold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9363" y="2204865"/>
            <a:ext cx="8318269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let </a:t>
            </a:r>
            <a:r>
              <a:rPr lang="en-US" altLang="zh-CN" sz="2400" dirty="0" err="1">
                <a:latin typeface="Calibri Light" panose="020F0302020204030204" pitchFamily="34" charset="0"/>
              </a:rPr>
              <a:t>listSum</a:t>
            </a:r>
            <a:r>
              <a:rPr lang="en-US" altLang="zh-CN" sz="2400" dirty="0">
                <a:latin typeface="Calibri Light" panose="020F0302020204030204" pitchFamily="34" charset="0"/>
              </a:rPr>
              <a:t> l =</a:t>
            </a: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  fold (fun a b -&gt; a + b) l 0;;</a:t>
            </a:r>
          </a:p>
          <a:p>
            <a:pPr marL="0" indent="0">
              <a:buNone/>
            </a:pPr>
            <a:r>
              <a:rPr lang="en-US" altLang="zh-CN" sz="2400" dirty="0" err="1"/>
              <a:t>val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listSum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&lt;fun&gt;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let length l =</a:t>
            </a: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  fold (fun a b -&gt; b + 1) l 0;;</a:t>
            </a:r>
          </a:p>
          <a:p>
            <a:pPr marL="0" indent="0">
              <a:buNone/>
            </a:pPr>
            <a:r>
              <a:rPr lang="en-US" altLang="zh-CN" sz="2400" dirty="0" err="1"/>
              <a:t>val</a:t>
            </a:r>
            <a:r>
              <a:rPr lang="en-US" altLang="zh-CN" sz="2400" dirty="0"/>
              <a:t> length : ’a list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&lt;fun&gt;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let filter p l =</a:t>
            </a: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 fold (fun a b -&gt; if p a then (a::b) else b) l [];;</a:t>
            </a:r>
          </a:p>
        </p:txBody>
      </p:sp>
      <p:sp>
        <p:nvSpPr>
          <p:cNvPr id="5" name="矩形 4"/>
          <p:cNvSpPr/>
          <p:nvPr/>
        </p:nvSpPr>
        <p:spPr>
          <a:xfrm>
            <a:off x="364704" y="2204865"/>
            <a:ext cx="8352928" cy="4176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56743A-F700-6046-BBD5-D1BD1372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ECC347-6A67-DC4D-82FD-2CFB21EB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E201C8-E72F-0846-B2A3-18F84A87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659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fold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9363" y="1561659"/>
            <a:ext cx="8318269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alibri Light" panose="020F0302020204030204" pitchFamily="34" charset="0"/>
              </a:rPr>
              <a:t># (* List of numbers from m to n, as before *)</a:t>
            </a: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let rec </a:t>
            </a:r>
            <a:r>
              <a:rPr lang="en-US" altLang="zh-CN" sz="2400" dirty="0" err="1">
                <a:latin typeface="Calibri Light" panose="020F0302020204030204" pitchFamily="34" charset="0"/>
              </a:rPr>
              <a:t>fromTo</a:t>
            </a:r>
            <a:r>
              <a:rPr lang="en-US" altLang="zh-CN" sz="2400" dirty="0">
                <a:latin typeface="Calibri Light" panose="020F0302020204030204" pitchFamily="34" charset="0"/>
              </a:rPr>
              <a:t> m n =</a:t>
            </a: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	if n &lt; m then []</a:t>
            </a: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	else m :: </a:t>
            </a:r>
            <a:r>
              <a:rPr lang="en-US" altLang="zh-CN" sz="2400" dirty="0" err="1">
                <a:latin typeface="Calibri Light" panose="020F0302020204030204" pitchFamily="34" charset="0"/>
              </a:rPr>
              <a:t>fromTo</a:t>
            </a:r>
            <a:r>
              <a:rPr lang="en-US" altLang="zh-CN" sz="2400" dirty="0">
                <a:latin typeface="Calibri Light" panose="020F0302020204030204" pitchFamily="34" charset="0"/>
              </a:rPr>
              <a:t> (m+1) n;;</a:t>
            </a:r>
          </a:p>
          <a:p>
            <a:pPr marL="0" indent="0">
              <a:buNone/>
            </a:pPr>
            <a:r>
              <a:rPr lang="en-US" altLang="zh-CN" sz="2400" dirty="0" err="1"/>
              <a:t>val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fromTo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= &lt;fun&gt;</a:t>
            </a:r>
          </a:p>
          <a:p>
            <a:pPr marL="0" indent="0">
              <a:buNone/>
            </a:pPr>
            <a:endParaRPr lang="en-US" altLang="zh-CN" sz="24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let fact n =</a:t>
            </a: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 fold (fun a b -&gt; a * b) (</a:t>
            </a:r>
            <a:r>
              <a:rPr lang="en-US" altLang="zh-CN" sz="2400" dirty="0" err="1">
                <a:latin typeface="Calibri Light" panose="020F0302020204030204" pitchFamily="34" charset="0"/>
              </a:rPr>
              <a:t>fromTo</a:t>
            </a:r>
            <a:r>
              <a:rPr lang="en-US" altLang="zh-CN" sz="2400" dirty="0">
                <a:latin typeface="Calibri Light" panose="020F0302020204030204" pitchFamily="34" charset="0"/>
              </a:rPr>
              <a:t> 1 n) 1;;</a:t>
            </a:r>
          </a:p>
          <a:p>
            <a:pPr marL="0" indent="0">
              <a:buNone/>
            </a:pPr>
            <a:r>
              <a:rPr lang="en-US" altLang="zh-CN" sz="2400" dirty="0" err="1"/>
              <a:t>val</a:t>
            </a:r>
            <a:r>
              <a:rPr lang="en-US" altLang="zh-CN" sz="2400" dirty="0"/>
              <a:t> fact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&lt;fun&gt;</a:t>
            </a:r>
          </a:p>
        </p:txBody>
      </p:sp>
      <p:sp>
        <p:nvSpPr>
          <p:cNvPr id="5" name="矩形 4"/>
          <p:cNvSpPr/>
          <p:nvPr/>
        </p:nvSpPr>
        <p:spPr>
          <a:xfrm>
            <a:off x="364704" y="1484784"/>
            <a:ext cx="8352928" cy="4176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BFF68-9064-154F-9247-B90917CB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345BD-A81E-F642-B03B-4C061FB9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4E251-FF56-2E4F-A890-B3DA734D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876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 of fold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err="1"/>
              <a:t>OCaml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List</a:t>
            </a:r>
            <a:r>
              <a:rPr lang="en-US" altLang="zh-CN" sz="2800" dirty="0"/>
              <a:t> module actually provides </a:t>
            </a:r>
            <a:r>
              <a:rPr lang="en-US" altLang="zh-CN" sz="2800" dirty="0">
                <a:solidFill>
                  <a:srgbClr val="C00000"/>
                </a:solidFill>
              </a:rPr>
              <a:t>two</a:t>
            </a:r>
            <a:r>
              <a:rPr lang="en-US" altLang="zh-CN" sz="2800" dirty="0"/>
              <a:t>  folding functions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4725144"/>
            <a:ext cx="864096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The one we’re calling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fold</a:t>
            </a:r>
            <a:r>
              <a:rPr lang="en-US" altLang="zh-CN" sz="2800" dirty="0"/>
              <a:t> is </a:t>
            </a:r>
            <a:r>
              <a:rPr lang="en-US" altLang="zh-CN" sz="2800" dirty="0" err="1">
                <a:solidFill>
                  <a:srgbClr val="0000FF"/>
                </a:solidFill>
                <a:latin typeface="Calibri Light" panose="020F0302020204030204" pitchFamily="34" charset="0"/>
              </a:rPr>
              <a:t>List.fold_right</a:t>
            </a:r>
            <a:r>
              <a:rPr lang="en-US" altLang="zh-CN" sz="2800" dirty="0"/>
              <a:t>.</a:t>
            </a: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Calibri Light" panose="020F0302020204030204" pitchFamily="34" charset="0"/>
              </a:rPr>
              <a:t>List.fold_left</a:t>
            </a:r>
            <a:r>
              <a:rPr lang="en-US" altLang="zh-CN" sz="2800" dirty="0"/>
              <a:t> performs the same basic operation but takes its arguments in a different order.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11761" y="2352154"/>
            <a:ext cx="8318269" cy="1872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>
                <a:latin typeface="Calibri Light" panose="020F0302020204030204" pitchFamily="34" charset="0"/>
              </a:rPr>
              <a:t>List.fold_left</a:t>
            </a:r>
            <a:endParaRPr lang="en-US" altLang="zh-CN" sz="2400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alibri Light" panose="020F0302020204030204" pitchFamily="34" charset="0"/>
              </a:rPr>
              <a:t>        : (’a -&gt; ’b -&gt; ’a) -&gt; ’a -&gt; ’b list -&gt; ’a</a:t>
            </a:r>
          </a:p>
          <a:p>
            <a:pPr marL="0" indent="0">
              <a:buNone/>
            </a:pPr>
            <a:r>
              <a:rPr lang="en-US" altLang="zh-CN" sz="2400" dirty="0" err="1">
                <a:latin typeface="Calibri Light" panose="020F0302020204030204" pitchFamily="34" charset="0"/>
              </a:rPr>
              <a:t>List.fold_right</a:t>
            </a:r>
            <a:endParaRPr lang="en-US" altLang="zh-CN" sz="2400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        : (’a -&gt; ’b -&gt; ’b) -&gt; ’a list -&gt; ’b -&gt; ’b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2204864"/>
            <a:ext cx="8352928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C1E40-3B96-684E-9468-675D0DD3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3B4DF-6676-4746-B296-5DB49BCF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37CC5-53B1-4447-9880-502DD258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7030A0"/>
                </a:solidFill>
                <a:latin typeface="Century" panose="02040604050505020304" pitchFamily="18" charset="0"/>
              </a:rPr>
              <a:t>unit</a:t>
            </a:r>
            <a:r>
              <a:rPr lang="en-US" altLang="zh-CN" dirty="0"/>
              <a:t>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994" y="1054671"/>
            <a:ext cx="8579296" cy="1006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err="1"/>
              <a:t>OCaml</a:t>
            </a:r>
            <a:r>
              <a:rPr lang="en-US" altLang="zh-CN" sz="2800" dirty="0"/>
              <a:t> provides another </a:t>
            </a:r>
            <a:r>
              <a:rPr lang="en-US" altLang="zh-CN" sz="2800" i="1" dirty="0">
                <a:solidFill>
                  <a:srgbClr val="0000FF"/>
                </a:solidFill>
              </a:rPr>
              <a:t>built-in type </a:t>
            </a:r>
            <a:r>
              <a:rPr lang="en-US" altLang="zh-CN" sz="2800" dirty="0"/>
              <a:t>called </a:t>
            </a:r>
            <a:r>
              <a:rPr lang="en-US" altLang="zh-CN" sz="2800" b="1" dirty="0">
                <a:solidFill>
                  <a:srgbClr val="7030A0"/>
                </a:solidFill>
                <a:latin typeface="Calibri Light" panose="020F0302020204030204" pitchFamily="34" charset="0"/>
              </a:rPr>
              <a:t>unit</a:t>
            </a:r>
            <a:r>
              <a:rPr lang="en-US" altLang="zh-CN" sz="2800" dirty="0"/>
              <a:t>, with just one inhabitant, written ().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96602" y="2060849"/>
            <a:ext cx="8318269" cy="2592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let x = ();;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err="1"/>
              <a:t>val</a:t>
            </a:r>
            <a:r>
              <a:rPr lang="en-US" altLang="zh-CN" sz="2400" dirty="0"/>
              <a:t> x : unit = ()</a:t>
            </a:r>
          </a:p>
          <a:p>
            <a:pPr marL="0" indent="0">
              <a:buNone/>
            </a:pPr>
            <a:endParaRPr lang="en-US" altLang="zh-CN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let f () = 23 + 34;;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err="1"/>
              <a:t>val</a:t>
            </a:r>
            <a:r>
              <a:rPr lang="en-US" altLang="zh-CN" sz="2400" dirty="0"/>
              <a:t> f : unit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&lt;fun&gt;</a:t>
            </a:r>
          </a:p>
          <a:p>
            <a:pPr marL="0" indent="0">
              <a:buNone/>
            </a:pPr>
            <a:endParaRPr lang="en-US" altLang="zh-CN" sz="800" dirty="0">
              <a:latin typeface="Calibri Light" panose="020F03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f ();;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-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57</a:t>
            </a:r>
            <a:endParaRPr lang="en-US" altLang="zh-CN" sz="2400" dirty="0">
              <a:latin typeface="Century" panose="020406040505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2060849"/>
            <a:ext cx="8352928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96602" y="4869160"/>
            <a:ext cx="8847398" cy="1988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Why is this useful?  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Every function </a:t>
            </a:r>
            <a:r>
              <a:rPr lang="en-US" altLang="zh-CN" sz="2800" dirty="0"/>
              <a:t>in a functional language must </a:t>
            </a:r>
            <a:r>
              <a:rPr lang="en-US" altLang="zh-CN" sz="2800" i="1" dirty="0">
                <a:solidFill>
                  <a:srgbClr val="C00000"/>
                </a:solidFill>
              </a:rPr>
              <a:t>return a value</a:t>
            </a:r>
            <a:r>
              <a:rPr lang="en-US" altLang="zh-CN" sz="2800" dirty="0"/>
              <a:t>. </a:t>
            </a:r>
            <a:r>
              <a:rPr lang="en-US" altLang="zh-CN" sz="2800" b="1" dirty="0">
                <a:solidFill>
                  <a:srgbClr val="7030A0"/>
                </a:solidFill>
                <a:latin typeface="Calibri Light" panose="020F0302020204030204" pitchFamily="34" charset="0"/>
              </a:rPr>
              <a:t>Unit</a:t>
            </a:r>
            <a:r>
              <a:rPr lang="en-US" altLang="zh-CN" sz="2800" dirty="0">
                <a:solidFill>
                  <a:srgbClr val="7030A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2800" dirty="0"/>
              <a:t>is commonly used as the value of a procedure that computes by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side-effect</a:t>
            </a:r>
            <a:r>
              <a:rPr lang="en-US" altLang="zh-CN" sz="2800" dirty="0">
                <a:solidFill>
                  <a:srgbClr val="7030A0"/>
                </a:solidFill>
                <a:latin typeface="Calibri Light" panose="020F0302020204030204" pitchFamily="34" charset="0"/>
              </a:rPr>
              <a:t>.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70130-CDF9-B046-B423-8E326F5E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9F590-0A55-734C-A335-D9646329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EFA13-4A30-BD46-A94A-82F1E22D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7221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of </a:t>
            </a:r>
            <a:r>
              <a:rPr lang="en-US" altLang="zh-CN" dirty="0">
                <a:latin typeface="Calibri Light" panose="020F0302020204030204" pitchFamily="34" charset="0"/>
              </a:rPr>
              <a:t>unit</a:t>
            </a:r>
            <a:endParaRPr lang="zh-CN" altLang="en-US" dirty="0">
              <a:latin typeface="Calibri Light" panose="020F03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A function from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unit</a:t>
            </a:r>
            <a:r>
              <a:rPr lang="en-US" altLang="zh-CN" sz="2800" dirty="0"/>
              <a:t> to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’a</a:t>
            </a:r>
            <a:r>
              <a:rPr lang="en-US" altLang="zh-CN" sz="2800" dirty="0"/>
              <a:t> is usually a </a:t>
            </a:r>
            <a:r>
              <a:rPr lang="en-US" altLang="zh-CN" sz="2800" i="1" dirty="0">
                <a:solidFill>
                  <a:srgbClr val="7030A0"/>
                </a:solidFill>
              </a:rPr>
              <a:t>delayed computation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/>
              <a:t>of type </a:t>
            </a:r>
            <a:r>
              <a:rPr lang="en-US" altLang="zh-CN" sz="2800" dirty="0">
                <a:solidFill>
                  <a:srgbClr val="0000FF"/>
                </a:solidFill>
                <a:latin typeface="Calibri Light" panose="020F0302020204030204" pitchFamily="34" charset="0"/>
              </a:rPr>
              <a:t>’a</a:t>
            </a:r>
            <a:r>
              <a:rPr lang="en-US" altLang="zh-CN" sz="2800" dirty="0"/>
              <a:t>.   For example,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96602" y="3501008"/>
            <a:ext cx="852387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...  the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latin typeface="Calibri Light" panose="020F0302020204030204" pitchFamily="34" charset="0"/>
              </a:rPr>
              <a:t>long and complex calculation</a:t>
            </a:r>
            <a:r>
              <a:rPr lang="en-US" altLang="zh-CN" sz="2800" dirty="0">
                <a:latin typeface="Calibri Light" panose="020F0302020204030204" pitchFamily="34" charset="0"/>
              </a:rPr>
              <a:t> </a:t>
            </a:r>
            <a:r>
              <a:rPr lang="en-US" altLang="zh-CN" sz="2800" dirty="0"/>
              <a:t>is just boxed up in a </a:t>
            </a:r>
            <a:r>
              <a:rPr lang="en-US" altLang="zh-CN" sz="2800" i="1" dirty="0">
                <a:solidFill>
                  <a:srgbClr val="0000FF"/>
                </a:solidFill>
              </a:rPr>
              <a:t>closure</a:t>
            </a:r>
            <a:r>
              <a:rPr lang="en-US" altLang="zh-CN" sz="2800" dirty="0"/>
              <a:t> that we can save for later (by binding it to a variable, e.g.). When we actually need the result, we apply f to () and the calculation actually happens: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96602" y="2420887"/>
            <a:ext cx="8318269" cy="936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let f () = &lt;</a:t>
            </a:r>
            <a:r>
              <a:rPr lang="en-US" altLang="zh-CN" sz="2400" i="1" dirty="0">
                <a:solidFill>
                  <a:srgbClr val="C00000"/>
                </a:solidFill>
                <a:latin typeface="Calibri Light" panose="020F0302020204030204" pitchFamily="34" charset="0"/>
              </a:rPr>
              <a:t>long and complex calculation</a:t>
            </a:r>
            <a:r>
              <a:rPr lang="en-US" altLang="zh-CN" sz="2400" dirty="0">
                <a:latin typeface="Calibri Light" panose="020F0302020204030204" pitchFamily="34" charset="0"/>
              </a:rPr>
              <a:t>&gt;;;</a:t>
            </a:r>
          </a:p>
          <a:p>
            <a:pPr marL="0" indent="0">
              <a:buNone/>
            </a:pPr>
            <a:r>
              <a:rPr lang="en-US" altLang="zh-CN" sz="2400" dirty="0" err="1"/>
              <a:t>val</a:t>
            </a:r>
            <a:r>
              <a:rPr lang="en-US" altLang="zh-CN" sz="2400" dirty="0"/>
              <a:t> f : unit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&lt;fun&gt;</a:t>
            </a:r>
          </a:p>
        </p:txBody>
      </p:sp>
      <p:sp>
        <p:nvSpPr>
          <p:cNvPr id="6" name="矩形 5"/>
          <p:cNvSpPr/>
          <p:nvPr/>
        </p:nvSpPr>
        <p:spPr>
          <a:xfrm>
            <a:off x="296602" y="2348880"/>
            <a:ext cx="8352928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96602" y="5517231"/>
            <a:ext cx="8318269" cy="906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alibri Light" panose="020F0302020204030204" pitchFamily="34" charset="0"/>
              </a:rPr>
              <a:t># f ();;</a:t>
            </a:r>
          </a:p>
          <a:p>
            <a:pPr marL="0" indent="0">
              <a:buNone/>
            </a:pPr>
            <a:r>
              <a:rPr lang="en-US" altLang="zh-CN" sz="2400" dirty="0"/>
              <a:t>-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57</a:t>
            </a:r>
            <a:endParaRPr lang="en-US" altLang="zh-CN" sz="2400" dirty="0">
              <a:latin typeface="Century" panose="020406040505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602" y="5517232"/>
            <a:ext cx="8352928" cy="906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B515A6A-E474-3840-879F-D9916D76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2407651-2112-214E-823B-BF2CD8FB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C39D3B-1485-4A4D-9B5C-D1F4E585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6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Thunks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352928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A function accepting </a:t>
            </a:r>
            <a:r>
              <a:rPr lang="en-US" altLang="zh-CN" sz="2800" i="1" dirty="0">
                <a:solidFill>
                  <a:srgbClr val="0000FF"/>
                </a:solidFill>
              </a:rPr>
              <a:t>a unit argument </a:t>
            </a:r>
            <a:r>
              <a:rPr lang="en-US" altLang="zh-CN" sz="2800" dirty="0"/>
              <a:t>is often called a </a:t>
            </a:r>
            <a:r>
              <a:rPr lang="en-US" altLang="zh-CN" sz="2800" i="1" dirty="0" err="1">
                <a:solidFill>
                  <a:srgbClr val="0000FF"/>
                </a:solidFill>
              </a:rPr>
              <a:t>thunk</a:t>
            </a:r>
            <a:r>
              <a:rPr lang="en-US" altLang="zh-CN" sz="2800" i="1" dirty="0"/>
              <a:t>, </a:t>
            </a:r>
            <a:r>
              <a:rPr lang="en-US" altLang="zh-CN" sz="2800" dirty="0"/>
              <a:t>which</a:t>
            </a:r>
            <a:r>
              <a:rPr lang="en-US" altLang="zh-CN" sz="2800" i="1" dirty="0"/>
              <a:t> </a:t>
            </a:r>
            <a:r>
              <a:rPr lang="en-US" altLang="zh-CN" sz="2800" dirty="0"/>
              <a:t>is widely used in functional programming.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92494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Suppose we are writing a function where we need to make sure that some “</a:t>
            </a:r>
            <a:r>
              <a:rPr lang="en-US" altLang="zh-CN" sz="2800" i="1" dirty="0">
                <a:solidFill>
                  <a:srgbClr val="C00000"/>
                </a:solidFill>
              </a:rPr>
              <a:t>finalization code</a:t>
            </a:r>
            <a:r>
              <a:rPr lang="en-US" altLang="zh-CN" sz="2800" dirty="0"/>
              <a:t>” gets executed, even if an exception is raised.</a:t>
            </a:r>
            <a:endParaRPr lang="zh-CN" altLang="en-US" sz="2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D37B8-6019-FA40-B084-DA81D8A3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1A779-6506-454E-A9E6-9655DC26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A9975-75FD-5C4F-92F8-AD955A08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48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Thunks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9" y="1339652"/>
            <a:ext cx="8424935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7" y="1483668"/>
            <a:ext cx="84249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</a:rPr>
              <a:t># let read file =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let </a:t>
            </a:r>
            <a:r>
              <a:rPr lang="en-US" altLang="zh-CN" sz="2400" dirty="0" err="1">
                <a:latin typeface="Calibri Light" panose="020F0302020204030204" pitchFamily="34" charset="0"/>
              </a:rPr>
              <a:t>chan</a:t>
            </a:r>
            <a:r>
              <a:rPr lang="en-US" altLang="zh-CN" sz="2400" dirty="0">
                <a:latin typeface="Calibri Light" panose="020F0302020204030204" pitchFamily="34" charset="0"/>
              </a:rPr>
              <a:t> = </a:t>
            </a:r>
            <a:r>
              <a:rPr lang="en-US" altLang="zh-CN" sz="2400" dirty="0" err="1">
                <a:latin typeface="Calibri Light" panose="020F0302020204030204" pitchFamily="34" charset="0"/>
              </a:rPr>
              <a:t>open_in</a:t>
            </a:r>
            <a:r>
              <a:rPr lang="en-US" altLang="zh-CN" sz="2400" dirty="0">
                <a:latin typeface="Calibri Light" panose="020F0302020204030204" pitchFamily="34" charset="0"/>
              </a:rPr>
              <a:t> file in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try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let </a:t>
            </a:r>
            <a:r>
              <a:rPr lang="en-US" altLang="zh-CN" sz="2400" dirty="0" err="1">
                <a:latin typeface="Calibri Light" panose="020F0302020204030204" pitchFamily="34" charset="0"/>
              </a:rPr>
              <a:t>nbytes</a:t>
            </a:r>
            <a:r>
              <a:rPr lang="en-US" altLang="zh-CN" sz="2400" dirty="0">
                <a:latin typeface="Calibri Light" panose="020F0302020204030204" pitchFamily="34" charset="0"/>
              </a:rPr>
              <a:t> = </a:t>
            </a:r>
            <a:r>
              <a:rPr lang="en-US" altLang="zh-CN" sz="2400" dirty="0" err="1">
                <a:latin typeface="Calibri Light" panose="020F0302020204030204" pitchFamily="34" charset="0"/>
              </a:rPr>
              <a:t>in_channel_length</a:t>
            </a:r>
            <a:r>
              <a:rPr lang="en-US" altLang="zh-CN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 err="1">
                <a:latin typeface="Calibri Light" panose="020F0302020204030204" pitchFamily="34" charset="0"/>
              </a:rPr>
              <a:t>chan</a:t>
            </a:r>
            <a:r>
              <a:rPr lang="en-US" altLang="zh-CN" sz="2400" dirty="0">
                <a:latin typeface="Calibri Light" panose="020F0302020204030204" pitchFamily="34" charset="0"/>
              </a:rPr>
              <a:t> in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let string = </a:t>
            </a:r>
            <a:r>
              <a:rPr lang="en-US" altLang="zh-CN" sz="2400" dirty="0" err="1">
                <a:latin typeface="Calibri Light" panose="020F0302020204030204" pitchFamily="34" charset="0"/>
              </a:rPr>
              <a:t>String.create</a:t>
            </a:r>
            <a:r>
              <a:rPr lang="en-US" altLang="zh-CN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 err="1">
                <a:latin typeface="Calibri Light" panose="020F0302020204030204" pitchFamily="34" charset="0"/>
              </a:rPr>
              <a:t>nbytes</a:t>
            </a:r>
            <a:r>
              <a:rPr lang="en-US" altLang="zh-CN" sz="2400" dirty="0">
                <a:latin typeface="Calibri Light" panose="020F0302020204030204" pitchFamily="34" charset="0"/>
              </a:rPr>
              <a:t> in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</a:t>
            </a:r>
            <a:r>
              <a:rPr lang="en-US" altLang="zh-CN" sz="2400" dirty="0" err="1">
                <a:latin typeface="Calibri Light" panose="020F0302020204030204" pitchFamily="34" charset="0"/>
              </a:rPr>
              <a:t>really_input</a:t>
            </a:r>
            <a:r>
              <a:rPr lang="en-US" altLang="zh-CN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 err="1">
                <a:latin typeface="Calibri Light" panose="020F0302020204030204" pitchFamily="34" charset="0"/>
              </a:rPr>
              <a:t>chan</a:t>
            </a:r>
            <a:r>
              <a:rPr lang="en-US" altLang="zh-CN" sz="2400" dirty="0">
                <a:latin typeface="Calibri Light" panose="020F0302020204030204" pitchFamily="34" charset="0"/>
              </a:rPr>
              <a:t> string 0 </a:t>
            </a:r>
            <a:r>
              <a:rPr lang="en-US" altLang="zh-CN" sz="2400" dirty="0" err="1">
                <a:latin typeface="Calibri Light" panose="020F0302020204030204" pitchFamily="34" charset="0"/>
              </a:rPr>
              <a:t>nbytes</a:t>
            </a:r>
            <a:r>
              <a:rPr lang="en-US" altLang="zh-CN" sz="2400" dirty="0">
                <a:latin typeface="Calibri Light" panose="020F0302020204030204" pitchFamily="34" charset="0"/>
              </a:rPr>
              <a:t>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</a:t>
            </a:r>
            <a:r>
              <a:rPr lang="en-US" altLang="zh-CN" sz="2400" dirty="0" err="1">
                <a:latin typeface="Calibri Light" panose="020F0302020204030204" pitchFamily="34" charset="0"/>
              </a:rPr>
              <a:t>close_in</a:t>
            </a:r>
            <a:r>
              <a:rPr lang="en-US" altLang="zh-CN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 err="1">
                <a:latin typeface="Calibri Light" panose="020F0302020204030204" pitchFamily="34" charset="0"/>
              </a:rPr>
              <a:t>chan</a:t>
            </a:r>
            <a:r>
              <a:rPr lang="en-US" altLang="zh-CN" sz="2400" dirty="0">
                <a:latin typeface="Calibri Light" panose="020F0302020204030204" pitchFamily="34" charset="0"/>
              </a:rPr>
              <a:t>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string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         with </a:t>
            </a:r>
            <a:r>
              <a:rPr lang="en-US" altLang="zh-CN" sz="2400" dirty="0" err="1">
                <a:latin typeface="Calibri Light" panose="020F0302020204030204" pitchFamily="34" charset="0"/>
              </a:rPr>
              <a:t>exn</a:t>
            </a:r>
            <a:r>
              <a:rPr lang="en-US" altLang="zh-CN" sz="2400" dirty="0">
                <a:latin typeface="Calibri Light" panose="020F0302020204030204" pitchFamily="34" charset="0"/>
              </a:rPr>
              <a:t> -&gt;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Calibri Light" panose="020F0302020204030204" pitchFamily="34" charset="0"/>
              </a:rPr>
              <a:t>* finalize channel </a:t>
            </a:r>
            <a:r>
              <a:rPr lang="en-US" altLang="zh-CN" sz="2400" dirty="0">
                <a:solidFill>
                  <a:srgbClr val="0000FF"/>
                </a:solidFill>
                <a:latin typeface="Calibri Light" panose="020F0302020204030204" pitchFamily="34" charset="0"/>
              </a:rPr>
              <a:t>*</a:t>
            </a:r>
            <a:r>
              <a:rPr lang="en-US" altLang="zh-CN" sz="2400" dirty="0">
                <a:latin typeface="Calibri Light" panose="020F0302020204030204" pitchFamily="34" charset="0"/>
              </a:rPr>
              <a:t>)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</a:t>
            </a:r>
            <a:r>
              <a:rPr lang="en-US" altLang="zh-CN" sz="2400" dirty="0" err="1">
                <a:latin typeface="Calibri Light" panose="020F0302020204030204" pitchFamily="34" charset="0"/>
              </a:rPr>
              <a:t>close_in</a:t>
            </a:r>
            <a:r>
              <a:rPr lang="en-US" altLang="zh-CN" sz="2400" dirty="0">
                <a:latin typeface="Calibri Light" panose="020F0302020204030204" pitchFamily="34" charset="0"/>
              </a:rPr>
              <a:t> </a:t>
            </a:r>
            <a:r>
              <a:rPr lang="en-US" altLang="zh-CN" sz="2400" dirty="0" err="1">
                <a:latin typeface="Calibri Light" panose="020F0302020204030204" pitchFamily="34" charset="0"/>
              </a:rPr>
              <a:t>chan</a:t>
            </a:r>
            <a:r>
              <a:rPr lang="en-US" altLang="zh-CN" sz="2400" dirty="0">
                <a:latin typeface="Calibri Light" panose="020F0302020204030204" pitchFamily="34" charset="0"/>
              </a:rPr>
              <a:t>;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alibri Light" panose="020F0302020204030204" pitchFamily="34" charset="0"/>
              </a:rPr>
              <a:t>(* </a:t>
            </a:r>
            <a:r>
              <a:rPr lang="en-US" altLang="zh-CN" sz="2400" i="1" dirty="0">
                <a:solidFill>
                  <a:srgbClr val="0000FF"/>
                </a:solidFill>
                <a:latin typeface="Calibri Light" panose="020F0302020204030204" pitchFamily="34" charset="0"/>
              </a:rPr>
              <a:t>re-raise exception </a:t>
            </a:r>
            <a:r>
              <a:rPr lang="en-US" altLang="zh-CN" sz="2400" dirty="0">
                <a:solidFill>
                  <a:srgbClr val="0000FF"/>
                </a:solidFill>
                <a:latin typeface="Calibri Light" panose="020F0302020204030204" pitchFamily="34" charset="0"/>
              </a:rPr>
              <a:t>*)</a:t>
            </a:r>
          </a:p>
          <a:p>
            <a:r>
              <a:rPr lang="en-US" altLang="zh-CN" sz="2400" dirty="0">
                <a:latin typeface="Calibri Light" panose="020F0302020204030204" pitchFamily="34" charset="0"/>
              </a:rPr>
              <a:t>	raise </a:t>
            </a:r>
            <a:r>
              <a:rPr lang="en-US" altLang="zh-CN" sz="2400" dirty="0" err="1">
                <a:latin typeface="Calibri Light" panose="020F0302020204030204" pitchFamily="34" charset="0"/>
              </a:rPr>
              <a:t>exn</a:t>
            </a:r>
            <a:r>
              <a:rPr lang="en-US" altLang="zh-CN" sz="2400" dirty="0">
                <a:latin typeface="Calibri Light" panose="020F0302020204030204" pitchFamily="34" charset="0"/>
              </a:rPr>
              <a:t>;;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CFBDB-D58F-174A-9645-FA781D36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2020/2/26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ECC3F-A6D6-3D4D-A74E-10283EB2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Design Principle of Programming Language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8FA9B-2225-E74C-B924-46868398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6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18765</TotalTime>
  <Words>15473</Words>
  <Application>Microsoft Office PowerPoint</Application>
  <PresentationFormat>全屏显示(4:3)</PresentationFormat>
  <Paragraphs>2019</Paragraphs>
  <Slides>163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163</vt:i4>
      </vt:variant>
    </vt:vector>
  </HeadingPairs>
  <TitlesOfParts>
    <vt:vector size="174" baseType="lpstr">
      <vt:lpstr>Heiti TC Light</vt:lpstr>
      <vt:lpstr>Heiti TC Medium</vt:lpstr>
      <vt:lpstr>华文细黑</vt:lpstr>
      <vt:lpstr>宋体</vt:lpstr>
      <vt:lpstr>微软雅黑</vt:lpstr>
      <vt:lpstr>Arial</vt:lpstr>
      <vt:lpstr>Calibri</vt:lpstr>
      <vt:lpstr>Calibri Light</vt:lpstr>
      <vt:lpstr>Cambria Math</vt:lpstr>
      <vt:lpstr>Century</vt:lpstr>
      <vt:lpstr>Office 主题</vt:lpstr>
      <vt:lpstr>编程语言的设计原理 Design Principles of Programming Languages</vt:lpstr>
      <vt:lpstr>Chapter 0+:   Implementation</vt:lpstr>
      <vt:lpstr>A Quick Tour of OCaml</vt:lpstr>
      <vt:lpstr>Resources</vt:lpstr>
      <vt:lpstr> Why OCaml? </vt:lpstr>
      <vt:lpstr>OCaml used in the Course</vt:lpstr>
      <vt:lpstr>Quick fact sheet</vt:lpstr>
      <vt:lpstr>OCaml</vt:lpstr>
      <vt:lpstr>Functional Programming</vt:lpstr>
      <vt:lpstr>The Top Level</vt:lpstr>
      <vt:lpstr>The Top Level</vt:lpstr>
      <vt:lpstr>Expressions</vt:lpstr>
      <vt:lpstr>Expressions</vt:lpstr>
      <vt:lpstr>Basic types</vt:lpstr>
      <vt:lpstr>Basic types</vt:lpstr>
      <vt:lpstr>Type boolean</vt:lpstr>
      <vt:lpstr>Conditional expressions</vt:lpstr>
      <vt:lpstr>Giving things names</vt:lpstr>
      <vt:lpstr>Giving things names</vt:lpstr>
      <vt:lpstr>Giving things names</vt:lpstr>
      <vt:lpstr>Functions</vt:lpstr>
      <vt:lpstr>Functions</vt:lpstr>
      <vt:lpstr>Functions</vt:lpstr>
      <vt:lpstr>Recursive functions</vt:lpstr>
      <vt:lpstr>Recursive functions</vt:lpstr>
      <vt:lpstr>Recursive functions: Making change</vt:lpstr>
      <vt:lpstr>Recursive functions: Making change </vt:lpstr>
      <vt:lpstr>Recursive functions: Making change </vt:lpstr>
      <vt:lpstr>Recursive functions: Making change</vt:lpstr>
      <vt:lpstr>Recursive functions: Making change</vt:lpstr>
      <vt:lpstr>Recursive functions: Making change</vt:lpstr>
      <vt:lpstr>Aggregate types</vt:lpstr>
      <vt:lpstr>Lists</vt:lpstr>
      <vt:lpstr>Lists are homogeneous</vt:lpstr>
      <vt:lpstr>Constructing Lists</vt:lpstr>
      <vt:lpstr>Constructing Lists</vt:lpstr>
      <vt:lpstr>Taking Lists Apart</vt:lpstr>
      <vt:lpstr>More list examples</vt:lpstr>
      <vt:lpstr>Recursion on lists</vt:lpstr>
      <vt:lpstr>Consing on the right</vt:lpstr>
      <vt:lpstr>A better rev</vt:lpstr>
      <vt:lpstr>Tail recursion</vt:lpstr>
      <vt:lpstr>Basic Pattern Matching</vt:lpstr>
      <vt:lpstr>Basic Pattern Matching</vt:lpstr>
      <vt:lpstr>Complex Patterns</vt:lpstr>
      <vt:lpstr>Type Inference</vt:lpstr>
      <vt:lpstr>Type Inference</vt:lpstr>
      <vt:lpstr>Polymorphism (first taste)</vt:lpstr>
      <vt:lpstr>Tuples</vt:lpstr>
      <vt:lpstr>Tuples are not lists</vt:lpstr>
      <vt:lpstr>Tuples and pattern matching</vt:lpstr>
      <vt:lpstr>Example: Finding words **</vt:lpstr>
      <vt:lpstr>An implementation of split</vt:lpstr>
      <vt:lpstr>Aside: Local function definitions</vt:lpstr>
      <vt:lpstr>Local function definitions</vt:lpstr>
      <vt:lpstr>A Better Split ? </vt:lpstr>
      <vt:lpstr> A Better Split</vt:lpstr>
      <vt:lpstr> A Better Split</vt:lpstr>
      <vt:lpstr>Basic Exceptions</vt:lpstr>
      <vt:lpstr> (Not) catching exceptions</vt:lpstr>
      <vt:lpstr>PowerPoint 演示文稿</vt:lpstr>
      <vt:lpstr>Predefined types</vt:lpstr>
      <vt:lpstr>The need for new types</vt:lpstr>
      <vt:lpstr>The need for new types</vt:lpstr>
      <vt:lpstr>Data Types</vt:lpstr>
      <vt:lpstr>Taking data types apart</vt:lpstr>
      <vt:lpstr>Taking data types apart</vt:lpstr>
      <vt:lpstr>Variant types</vt:lpstr>
      <vt:lpstr>Pattern matching on variants</vt:lpstr>
      <vt:lpstr> Variant types</vt:lpstr>
      <vt:lpstr>Data Type for Optional Values</vt:lpstr>
      <vt:lpstr>Data Type for Optional Values</vt:lpstr>
      <vt:lpstr>Built-in options</vt:lpstr>
      <vt:lpstr>Enumerations</vt:lpstr>
      <vt:lpstr>A Boolean Data Type</vt:lpstr>
      <vt:lpstr>Recursive Types</vt:lpstr>
      <vt:lpstr>Recursive Types</vt:lpstr>
      <vt:lpstr>An evaluator for expressions</vt:lpstr>
      <vt:lpstr>An evaluator for expressions</vt:lpstr>
      <vt:lpstr>PowerPoint 演示文稿</vt:lpstr>
      <vt:lpstr>Polymorphism</vt:lpstr>
      <vt:lpstr>Polymorphism</vt:lpstr>
      <vt:lpstr>A polymorphic append</vt:lpstr>
      <vt:lpstr>PowerPoint 演示文稿</vt:lpstr>
      <vt:lpstr>Functions as Data</vt:lpstr>
      <vt:lpstr>map: “apply-to-each”</vt:lpstr>
      <vt:lpstr>More on map</vt:lpstr>
      <vt:lpstr>filter</vt:lpstr>
      <vt:lpstr>Defining map</vt:lpstr>
      <vt:lpstr>Defining filter</vt:lpstr>
      <vt:lpstr>Multi-parameter functions</vt:lpstr>
      <vt:lpstr>Another useful higher-order function: fold</vt:lpstr>
      <vt:lpstr>Using fold</vt:lpstr>
      <vt:lpstr>Using fold</vt:lpstr>
      <vt:lpstr>Forms of fold</vt:lpstr>
      <vt:lpstr>The unit type</vt:lpstr>
      <vt:lpstr>Use of unit</vt:lpstr>
      <vt:lpstr>Thunks</vt:lpstr>
      <vt:lpstr>Thunks</vt:lpstr>
      <vt:lpstr>Thunks</vt:lpstr>
      <vt:lpstr>Thunks:　go further...</vt:lpstr>
      <vt:lpstr>Reference Cell</vt:lpstr>
      <vt:lpstr>The rest of OCaml</vt:lpstr>
      <vt:lpstr>Closing comments on OCaml</vt:lpstr>
      <vt:lpstr>Performance </vt:lpstr>
      <vt:lpstr>PowerPoint 演示文稿</vt:lpstr>
      <vt:lpstr>I/O Library</vt:lpstr>
      <vt:lpstr>File opening &amp; closing</vt:lpstr>
      <vt:lpstr>File opening &amp; closing</vt:lpstr>
      <vt:lpstr>File opening &amp; closing</vt:lpstr>
      <vt:lpstr>Writing/reading values on a channel</vt:lpstr>
      <vt:lpstr>Writing/reading values on a channel</vt:lpstr>
      <vt:lpstr>Channel manipulation</vt:lpstr>
      <vt:lpstr>PowerPoint 演示文稿</vt:lpstr>
      <vt:lpstr>File vs ADT </vt:lpstr>
      <vt:lpstr>Files: Signatures</vt:lpstr>
      <vt:lpstr>Files: Implementation</vt:lpstr>
      <vt:lpstr>Building a program</vt:lpstr>
      <vt:lpstr>Compiling a program</vt:lpstr>
      <vt:lpstr>Expose a namespace</vt:lpstr>
      <vt:lpstr>Utilities  in OCaml System  </vt:lpstr>
      <vt:lpstr>Where are we going?</vt:lpstr>
      <vt:lpstr>Lexing and Parsing</vt:lpstr>
      <vt:lpstr>Lexing</vt:lpstr>
      <vt:lpstr>Lexing Strategy</vt:lpstr>
      <vt:lpstr>Lexing : Multiple tokens</vt:lpstr>
      <vt:lpstr>Lexing Options</vt:lpstr>
      <vt:lpstr>How does it work?</vt:lpstr>
      <vt:lpstr>Syntax of lexer definitions</vt:lpstr>
      <vt:lpstr>Entry points</vt:lpstr>
      <vt:lpstr>Regular Expressions in ocamllex</vt:lpstr>
      <vt:lpstr>Regular Expressions in ocamllex</vt:lpstr>
      <vt:lpstr>Regular Expressions in ocamllex</vt:lpstr>
      <vt:lpstr>Actions</vt:lpstr>
      <vt:lpstr>Header and trailer</vt:lpstr>
      <vt:lpstr>Sample Lexer</vt:lpstr>
      <vt:lpstr>Mechanics of Using ocamllex</vt:lpstr>
      <vt:lpstr>Options for ocamllex</vt:lpstr>
      <vt:lpstr>Parsing </vt:lpstr>
      <vt:lpstr>Yacc</vt:lpstr>
      <vt:lpstr>ocamlyacc  Command</vt:lpstr>
      <vt:lpstr>Options for ocamlyacc</vt:lpstr>
      <vt:lpstr>Syntax of grammar definitions</vt:lpstr>
      <vt:lpstr>header and trailer</vt:lpstr>
      <vt:lpstr>Declarations</vt:lpstr>
      <vt:lpstr>Rules</vt:lpstr>
      <vt:lpstr>Utilities  in Environment</vt:lpstr>
      <vt:lpstr>make</vt:lpstr>
      <vt:lpstr>makefile</vt:lpstr>
      <vt:lpstr>Makefile for hello</vt:lpstr>
      <vt:lpstr>目标和依赖</vt:lpstr>
      <vt:lpstr>目标和依赖说明</vt:lpstr>
      <vt:lpstr>工作过程</vt:lpstr>
      <vt:lpstr>规则</vt:lpstr>
      <vt:lpstr>变量</vt:lpstr>
      <vt:lpstr>An Implementation  for Arithmetic Expression  </vt:lpstr>
      <vt:lpstr>Structure of arith</vt:lpstr>
      <vt:lpstr>Makefile</vt:lpstr>
      <vt:lpstr>Syntax.ml</vt:lpstr>
      <vt:lpstr>eval in core.ml</vt:lpstr>
      <vt:lpstr>Commands</vt:lpstr>
      <vt:lpstr>Exercise arith.simple_use</vt:lpstr>
      <vt:lpstr>Homework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tour of OCaml</dc:title>
  <dc:creator>admin</dc:creator>
  <cp:lastModifiedBy>曾 沐焓</cp:lastModifiedBy>
  <cp:revision>671</cp:revision>
  <dcterms:created xsi:type="dcterms:W3CDTF">2014-02-07T07:24:20Z</dcterms:created>
  <dcterms:modified xsi:type="dcterms:W3CDTF">2020-02-16T13:52:26Z</dcterms:modified>
</cp:coreProperties>
</file>