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handoutMasterIdLst>
    <p:handoutMasterId r:id="rId88"/>
  </p:handoutMasterIdLst>
  <p:sldIdLst>
    <p:sldId id="602" r:id="rId2"/>
    <p:sldId id="800" r:id="rId3"/>
    <p:sldId id="801" r:id="rId4"/>
    <p:sldId id="804" r:id="rId5"/>
    <p:sldId id="807" r:id="rId6"/>
    <p:sldId id="808" r:id="rId7"/>
    <p:sldId id="810" r:id="rId8"/>
    <p:sldId id="811" r:id="rId9"/>
    <p:sldId id="812" r:id="rId10"/>
    <p:sldId id="813" r:id="rId11"/>
    <p:sldId id="814" r:id="rId12"/>
    <p:sldId id="815" r:id="rId13"/>
    <p:sldId id="973" r:id="rId14"/>
    <p:sldId id="818" r:id="rId15"/>
    <p:sldId id="1114" r:id="rId16"/>
    <p:sldId id="1115" r:id="rId17"/>
    <p:sldId id="820" r:id="rId18"/>
    <p:sldId id="828" r:id="rId19"/>
    <p:sldId id="1060" r:id="rId20"/>
    <p:sldId id="1061" r:id="rId21"/>
    <p:sldId id="1062" r:id="rId22"/>
    <p:sldId id="1112" r:id="rId23"/>
    <p:sldId id="1063" r:id="rId24"/>
    <p:sldId id="1113" r:id="rId25"/>
    <p:sldId id="1064" r:id="rId26"/>
    <p:sldId id="1065" r:id="rId27"/>
    <p:sldId id="831" r:id="rId28"/>
    <p:sldId id="1019" r:id="rId29"/>
    <p:sldId id="1020" r:id="rId30"/>
    <p:sldId id="1021" r:id="rId31"/>
    <p:sldId id="1022" r:id="rId32"/>
    <p:sldId id="1023" r:id="rId33"/>
    <p:sldId id="1024" r:id="rId34"/>
    <p:sldId id="1025" r:id="rId35"/>
    <p:sldId id="1026" r:id="rId36"/>
    <p:sldId id="1027" r:id="rId37"/>
    <p:sldId id="1028" r:id="rId38"/>
    <p:sldId id="1029" r:id="rId39"/>
    <p:sldId id="1030" r:id="rId40"/>
    <p:sldId id="1031" r:id="rId41"/>
    <p:sldId id="1032" r:id="rId42"/>
    <p:sldId id="1033" r:id="rId43"/>
    <p:sldId id="1034" r:id="rId44"/>
    <p:sldId id="1035" r:id="rId45"/>
    <p:sldId id="1036" r:id="rId46"/>
    <p:sldId id="1037" r:id="rId47"/>
    <p:sldId id="1038" r:id="rId48"/>
    <p:sldId id="1039" r:id="rId49"/>
    <p:sldId id="1040" r:id="rId50"/>
    <p:sldId id="1041" r:id="rId51"/>
    <p:sldId id="1042" r:id="rId52"/>
    <p:sldId id="1043" r:id="rId53"/>
    <p:sldId id="1044" r:id="rId54"/>
    <p:sldId id="1045" r:id="rId55"/>
    <p:sldId id="1046" r:id="rId56"/>
    <p:sldId id="1047" r:id="rId57"/>
    <p:sldId id="1048" r:id="rId58"/>
    <p:sldId id="1049" r:id="rId59"/>
    <p:sldId id="1050" r:id="rId60"/>
    <p:sldId id="1051" r:id="rId61"/>
    <p:sldId id="1052" r:id="rId62"/>
    <p:sldId id="1053" r:id="rId63"/>
    <p:sldId id="1054" r:id="rId64"/>
    <p:sldId id="1055" r:id="rId65"/>
    <p:sldId id="1056" r:id="rId66"/>
    <p:sldId id="1057" r:id="rId67"/>
    <p:sldId id="1058" r:id="rId68"/>
    <p:sldId id="1059" r:id="rId69"/>
    <p:sldId id="836" r:id="rId70"/>
    <p:sldId id="1117" r:id="rId71"/>
    <p:sldId id="1118" r:id="rId72"/>
    <p:sldId id="1119" r:id="rId73"/>
    <p:sldId id="1121" r:id="rId74"/>
    <p:sldId id="1122" r:id="rId75"/>
    <p:sldId id="1123" r:id="rId76"/>
    <p:sldId id="1124" r:id="rId77"/>
    <p:sldId id="1125" r:id="rId78"/>
    <p:sldId id="1126" r:id="rId79"/>
    <p:sldId id="1127" r:id="rId80"/>
    <p:sldId id="1128" r:id="rId81"/>
    <p:sldId id="1129" r:id="rId82"/>
    <p:sldId id="1130" r:id="rId83"/>
    <p:sldId id="1131" r:id="rId84"/>
    <p:sldId id="1132" r:id="rId85"/>
    <p:sldId id="1133" r:id="rId86"/>
  </p:sldIdLst>
  <p:sldSz cx="9131300" cy="6845300"/>
  <p:notesSz cx="6854825" cy="931227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buChar char="•"/>
      <a:defRPr sz="2000" kern="1200">
        <a:solidFill>
          <a:schemeClr val="tx1"/>
        </a:solidFill>
        <a:latin typeface="Arial" panose="020B0604020202020204" pitchFamily="34" charset="0"/>
        <a:ea typeface="PMingLiU" pitchFamily="18" charset="-120"/>
        <a:cs typeface="+mn-cs"/>
      </a:defRPr>
    </a:lvl1pPr>
    <a:lvl2pPr marL="456565" algn="l" rtl="0" eaLnBrk="0" fontAlgn="base" hangingPunct="0">
      <a:spcBef>
        <a:spcPct val="0"/>
      </a:spcBef>
      <a:spcAft>
        <a:spcPct val="0"/>
      </a:spcAft>
      <a:buChar char="•"/>
      <a:defRPr sz="2000" kern="1200">
        <a:solidFill>
          <a:schemeClr val="tx1"/>
        </a:solidFill>
        <a:latin typeface="Arial" panose="020B0604020202020204" pitchFamily="34" charset="0"/>
        <a:ea typeface="PMingLiU" pitchFamily="18" charset="-120"/>
        <a:cs typeface="+mn-cs"/>
      </a:defRPr>
    </a:lvl2pPr>
    <a:lvl3pPr marL="913130" algn="l" rtl="0" eaLnBrk="0" fontAlgn="base" hangingPunct="0">
      <a:spcBef>
        <a:spcPct val="0"/>
      </a:spcBef>
      <a:spcAft>
        <a:spcPct val="0"/>
      </a:spcAft>
      <a:buChar char="•"/>
      <a:defRPr sz="2000" kern="1200">
        <a:solidFill>
          <a:schemeClr val="tx1"/>
        </a:solidFill>
        <a:latin typeface="Arial" panose="020B0604020202020204" pitchFamily="34" charset="0"/>
        <a:ea typeface="PMingLiU" pitchFamily="18" charset="-120"/>
        <a:cs typeface="+mn-cs"/>
      </a:defRPr>
    </a:lvl3pPr>
    <a:lvl4pPr marL="1369695" algn="l" rtl="0" eaLnBrk="0" fontAlgn="base" hangingPunct="0">
      <a:spcBef>
        <a:spcPct val="0"/>
      </a:spcBef>
      <a:spcAft>
        <a:spcPct val="0"/>
      </a:spcAft>
      <a:buChar char="•"/>
      <a:defRPr sz="2000" kern="1200">
        <a:solidFill>
          <a:schemeClr val="tx1"/>
        </a:solidFill>
        <a:latin typeface="Arial" panose="020B0604020202020204" pitchFamily="34" charset="0"/>
        <a:ea typeface="PMingLiU" pitchFamily="18" charset="-120"/>
        <a:cs typeface="+mn-cs"/>
      </a:defRPr>
    </a:lvl4pPr>
    <a:lvl5pPr marL="1826260" algn="l" rtl="0" eaLnBrk="0" fontAlgn="base" hangingPunct="0">
      <a:spcBef>
        <a:spcPct val="0"/>
      </a:spcBef>
      <a:spcAft>
        <a:spcPct val="0"/>
      </a:spcAft>
      <a:buChar char="•"/>
      <a:defRPr sz="2000" kern="1200">
        <a:solidFill>
          <a:schemeClr val="tx1"/>
        </a:solidFill>
        <a:latin typeface="Arial" panose="020B0604020202020204" pitchFamily="34" charset="0"/>
        <a:ea typeface="PMingLiU" pitchFamily="18" charset="-120"/>
        <a:cs typeface="+mn-cs"/>
      </a:defRPr>
    </a:lvl5pPr>
    <a:lvl6pPr marL="2282825" algn="l" defTabSz="913130" rtl="0" eaLnBrk="1" latinLnBrk="0" hangingPunct="1">
      <a:defRPr sz="2000" kern="1200">
        <a:solidFill>
          <a:schemeClr val="tx1"/>
        </a:solidFill>
        <a:latin typeface="Arial" panose="020B0604020202020204" pitchFamily="34" charset="0"/>
        <a:ea typeface="PMingLiU" pitchFamily="18" charset="-120"/>
        <a:cs typeface="+mn-cs"/>
      </a:defRPr>
    </a:lvl6pPr>
    <a:lvl7pPr marL="2739390" algn="l" defTabSz="913130" rtl="0" eaLnBrk="1" latinLnBrk="0" hangingPunct="1">
      <a:defRPr sz="2000" kern="1200">
        <a:solidFill>
          <a:schemeClr val="tx1"/>
        </a:solidFill>
        <a:latin typeface="Arial" panose="020B0604020202020204" pitchFamily="34" charset="0"/>
        <a:ea typeface="PMingLiU" pitchFamily="18" charset="-120"/>
        <a:cs typeface="+mn-cs"/>
      </a:defRPr>
    </a:lvl7pPr>
    <a:lvl8pPr marL="3195955" algn="l" defTabSz="913130" rtl="0" eaLnBrk="1" latinLnBrk="0" hangingPunct="1">
      <a:defRPr sz="2000" kern="1200">
        <a:solidFill>
          <a:schemeClr val="tx1"/>
        </a:solidFill>
        <a:latin typeface="Arial" panose="020B0604020202020204" pitchFamily="34" charset="0"/>
        <a:ea typeface="PMingLiU" pitchFamily="18" charset="-120"/>
        <a:cs typeface="+mn-cs"/>
      </a:defRPr>
    </a:lvl8pPr>
    <a:lvl9pPr marL="3652520" algn="l" defTabSz="913130" rtl="0" eaLnBrk="1" latinLnBrk="0" hangingPunct="1">
      <a:defRPr sz="2000" kern="1200">
        <a:solidFill>
          <a:schemeClr val="tx1"/>
        </a:solidFill>
        <a:latin typeface="Arial" panose="020B0604020202020204" pitchFamily="34" charset="0"/>
        <a:ea typeface="PMingLiU" pitchFamily="18" charset="-120"/>
        <a:cs typeface="+mn-cs"/>
      </a:defRPr>
    </a:lvl9pPr>
  </p:defaultTextStyle>
  <p:extLst>
    <p:ext uri="{EFAFB233-063F-42B5-8137-9DF3F51BA10A}">
      <p15:sldGuideLst xmlns:p15="http://schemas.microsoft.com/office/powerpoint/2012/main">
        <p15:guide id="1" orient="horz" pos="2172">
          <p15:clr>
            <a:srgbClr val="A4A3A4"/>
          </p15:clr>
        </p15:guide>
        <p15:guide id="2" pos="2876">
          <p15:clr>
            <a:srgbClr val="A4A3A4"/>
          </p15:clr>
        </p15:guide>
      </p15:sldGuideLst>
    </p:ext>
    <p:ext uri="{2D200454-40CA-4A62-9FC3-DE9A4176ACB9}">
      <p15:notesGuideLst xmlns:p15="http://schemas.microsoft.com/office/powerpoint/2012/main">
        <p15:guide id="1" orient="horz" pos="2954">
          <p15:clr>
            <a:srgbClr val="A4A3A4"/>
          </p15:clr>
        </p15:guide>
        <p15:guide id="2" pos="215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dullah Hassan" initials="AHA" lastIdx="8" clrIdx="0"/>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666666"/>
    <a:srgbClr val="FF6600"/>
    <a:srgbClr val="00FF99"/>
    <a:srgbClr val="660033"/>
    <a:srgbClr val="FF00FF"/>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31" autoAdjust="0"/>
    <p:restoredTop sz="99419" autoAdjust="0"/>
  </p:normalViewPr>
  <p:slideViewPr>
    <p:cSldViewPr>
      <p:cViewPr varScale="1">
        <p:scale>
          <a:sx n="78" d="100"/>
          <a:sy n="78" d="100"/>
        </p:scale>
        <p:origin x="279" y="54"/>
      </p:cViewPr>
      <p:guideLst>
        <p:guide orient="horz" pos="2172"/>
        <p:guide pos="2876"/>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68" y="708"/>
      </p:cViewPr>
      <p:guideLst>
        <p:guide orient="horz" pos="2954"/>
        <p:guide pos="215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0.xml"/><Relationship Id="rId1" Type="http://schemas.openxmlformats.org/officeDocument/2006/relationships/slide" Target="slides/slide2.xml"/><Relationship Id="rId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614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16013" y="708025"/>
            <a:ext cx="4622800" cy="3467100"/>
          </a:xfrm>
          <a:prstGeom prst="rect">
            <a:avLst/>
          </a:prstGeom>
          <a:noFill/>
          <a:ln w="12700">
            <a:noFill/>
            <a:miter lim="800000"/>
          </a:ln>
          <a:effectLst/>
        </p:spPr>
      </p:sp>
      <p:sp>
        <p:nvSpPr>
          <p:cNvPr id="2051" name="Line 3"/>
          <p:cNvSpPr>
            <a:spLocks noChangeShapeType="1"/>
          </p:cNvSpPr>
          <p:nvPr/>
        </p:nvSpPr>
        <p:spPr bwMode="auto">
          <a:xfrm>
            <a:off x="757238" y="554038"/>
            <a:ext cx="5467350" cy="0"/>
          </a:xfrm>
          <a:prstGeom prst="line">
            <a:avLst/>
          </a:prstGeom>
          <a:noFill/>
          <a:ln w="12700">
            <a:solidFill>
              <a:schemeClr val="tx1"/>
            </a:solidFill>
            <a:round/>
          </a:ln>
          <a:effectLst/>
        </p:spPr>
        <p:txBody>
          <a:bodyPr wrap="none" anchor="ctr"/>
          <a:lstStyle/>
          <a:p>
            <a:endParaRPr lang="en-US"/>
          </a:p>
        </p:txBody>
      </p:sp>
      <p:sp>
        <p:nvSpPr>
          <p:cNvPr id="2055" name="Line 7"/>
          <p:cNvSpPr>
            <a:spLocks noChangeShapeType="1"/>
          </p:cNvSpPr>
          <p:nvPr/>
        </p:nvSpPr>
        <p:spPr bwMode="auto">
          <a:xfrm>
            <a:off x="782638" y="593725"/>
            <a:ext cx="5416550" cy="0"/>
          </a:xfrm>
          <a:prstGeom prst="line">
            <a:avLst/>
          </a:prstGeom>
          <a:noFill/>
          <a:ln w="25400">
            <a:solidFill>
              <a:schemeClr val="tx1"/>
            </a:solidFill>
            <a:round/>
          </a:ln>
          <a:effectLst/>
        </p:spPr>
        <p:txBody>
          <a:bodyPr wrap="none" anchor="ctr"/>
          <a:lstStyle/>
          <a:p>
            <a:endParaRPr lang="en-US"/>
          </a:p>
        </p:txBody>
      </p:sp>
    </p:spTree>
    <p:extLst>
      <p:ext uri="{BB962C8B-B14F-4D97-AF65-F5344CB8AC3E}">
        <p14:creationId xmlns:p14="http://schemas.microsoft.com/office/powerpoint/2010/main" val="3968201398"/>
      </p:ext>
    </p:extLst>
  </p:cSld>
  <p:clrMap bg1="lt1" tx1="dk1" bg2="lt2" tx2="dk2" accent1="accent1" accent2="accent2" accent3="accent3" accent4="accent4" accent5="accent5" accent6="accent6" hlink="hlink" folHlink="folHlink"/>
  <p:notesStyle>
    <a:lvl1pPr algn="l"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PMingLiU" pitchFamily="18" charset="-120"/>
        <a:cs typeface="+mn-cs"/>
      </a:defRPr>
    </a:lvl1pPr>
    <a:lvl2pPr marL="456565" algn="l"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PMingLiU" pitchFamily="18" charset="-120"/>
        <a:cs typeface="+mn-cs"/>
      </a:defRPr>
    </a:lvl2pPr>
    <a:lvl3pPr marL="913130" algn="l"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PMingLiU" pitchFamily="18" charset="-120"/>
        <a:cs typeface="+mn-cs"/>
      </a:defRPr>
    </a:lvl3pPr>
    <a:lvl4pPr marL="1369695" algn="l"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PMingLiU" pitchFamily="18" charset="-120"/>
        <a:cs typeface="+mn-cs"/>
      </a:defRPr>
    </a:lvl4pPr>
    <a:lvl5pPr marL="1826260" algn="l"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PMingLiU" pitchFamily="18" charset="-120"/>
        <a:cs typeface="+mn-cs"/>
      </a:defRPr>
    </a:lvl5pPr>
    <a:lvl6pPr marL="2282825" algn="l" defTabSz="913130" rtl="0" eaLnBrk="1" latinLnBrk="0" hangingPunct="1">
      <a:defRPr sz="1200" kern="1200">
        <a:solidFill>
          <a:schemeClr val="tx1"/>
        </a:solidFill>
        <a:latin typeface="+mn-lt"/>
        <a:ea typeface="+mn-ea"/>
        <a:cs typeface="+mn-cs"/>
      </a:defRPr>
    </a:lvl6pPr>
    <a:lvl7pPr marL="2739390" algn="l" defTabSz="913130" rtl="0" eaLnBrk="1" latinLnBrk="0" hangingPunct="1">
      <a:defRPr sz="1200" kern="1200">
        <a:solidFill>
          <a:schemeClr val="tx1"/>
        </a:solidFill>
        <a:latin typeface="+mn-lt"/>
        <a:ea typeface="+mn-ea"/>
        <a:cs typeface="+mn-cs"/>
      </a:defRPr>
    </a:lvl7pPr>
    <a:lvl8pPr marL="3195955" algn="l" defTabSz="913130" rtl="0" eaLnBrk="1" latinLnBrk="0" hangingPunct="1">
      <a:defRPr sz="1200" kern="1200">
        <a:solidFill>
          <a:schemeClr val="tx1"/>
        </a:solidFill>
        <a:latin typeface="+mn-lt"/>
        <a:ea typeface="+mn-ea"/>
        <a:cs typeface="+mn-cs"/>
      </a:defRPr>
    </a:lvl8pPr>
    <a:lvl9pPr marL="3652520" algn="l" defTabSz="91313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Rot="1" noChangeAspect="1" noChangeArrowheads="1" noTextEdit="1"/>
          </p:cNvSpPr>
          <p:nvPr>
            <p:ph type="sldImg"/>
          </p:nvPr>
        </p:nvSpPr>
        <p:spPr>
          <a:xfrm>
            <a:off x="1116013" y="708025"/>
            <a:ext cx="4624387" cy="3467100"/>
          </a:xfrm>
        </p:spPr>
      </p:sp>
    </p:spTree>
    <p:extLst>
      <p:ext uri="{BB962C8B-B14F-4D97-AF65-F5344CB8AC3E}">
        <p14:creationId xmlns:p14="http://schemas.microsoft.com/office/powerpoint/2010/main" val="173769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Rot="1" noChangeAspect="1" noChangeArrowheads="1" noTextEdit="1"/>
          </p:cNvSpPr>
          <p:nvPr>
            <p:ph type="sldImg"/>
          </p:nvPr>
        </p:nvSpPr>
        <p:spPr>
          <a:xfrm>
            <a:off x="1071563" y="720725"/>
            <a:ext cx="4708525" cy="3530600"/>
          </a:xfrm>
        </p:spPr>
      </p:sp>
      <p:sp>
        <p:nvSpPr>
          <p:cNvPr id="1531907" name="Rectangle 3"/>
          <p:cNvSpPr>
            <a:spLocks noGrp="1" noChangeArrowheads="1"/>
          </p:cNvSpPr>
          <p:nvPr>
            <p:ph type="body" idx="1"/>
          </p:nvPr>
        </p:nvSpPr>
        <p:spPr bwMode="auto">
          <a:xfrm>
            <a:off x="913977" y="4500933"/>
            <a:ext cx="5026872" cy="4268126"/>
          </a:xfrm>
          <a:prstGeom prst="rect">
            <a:avLst/>
          </a:prstGeom>
          <a:noFill/>
          <a:ln>
            <a:miter lim="800000"/>
          </a:ln>
        </p:spPr>
        <p:txBody>
          <a:bodyPr/>
          <a:lstStyle/>
          <a:p>
            <a:endParaRPr lang="zh-CN" altLang="zh-CN" dirty="0"/>
          </a:p>
        </p:txBody>
      </p:sp>
    </p:spTree>
    <p:extLst>
      <p:ext uri="{BB962C8B-B14F-4D97-AF65-F5344CB8AC3E}">
        <p14:creationId xmlns:p14="http://schemas.microsoft.com/office/powerpoint/2010/main" val="244478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Rot="1" noChangeAspect="1" noChangeArrowheads="1" noTextEdit="1"/>
          </p:cNvSpPr>
          <p:nvPr>
            <p:ph type="sldImg"/>
          </p:nvPr>
        </p:nvSpPr>
        <p:spPr>
          <a:xfrm>
            <a:off x="1071563" y="720725"/>
            <a:ext cx="4708525" cy="3530600"/>
          </a:xfrm>
        </p:spPr>
      </p:sp>
      <p:sp>
        <p:nvSpPr>
          <p:cNvPr id="1531907" name="Rectangle 3"/>
          <p:cNvSpPr>
            <a:spLocks noGrp="1" noChangeArrowheads="1"/>
          </p:cNvSpPr>
          <p:nvPr>
            <p:ph type="body" idx="1"/>
          </p:nvPr>
        </p:nvSpPr>
        <p:spPr bwMode="auto">
          <a:xfrm>
            <a:off x="913977" y="4500933"/>
            <a:ext cx="5026872" cy="4268126"/>
          </a:xfrm>
          <a:prstGeom prst="rect">
            <a:avLst/>
          </a:prstGeom>
          <a:noFill/>
          <a:ln>
            <a:miter lim="800000"/>
          </a:ln>
        </p:spPr>
        <p:txBody>
          <a:bodyPr/>
          <a:lstStyle/>
          <a:p>
            <a:endParaRPr lang="zh-CN" altLang="zh-CN" dirty="0"/>
          </a:p>
        </p:txBody>
      </p:sp>
    </p:spTree>
    <p:extLst>
      <p:ext uri="{BB962C8B-B14F-4D97-AF65-F5344CB8AC3E}">
        <p14:creationId xmlns:p14="http://schemas.microsoft.com/office/powerpoint/2010/main" val="3499588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Rot="1" noChangeAspect="1" noChangeArrowheads="1" noTextEdit="1"/>
          </p:cNvSpPr>
          <p:nvPr>
            <p:ph type="sldImg"/>
          </p:nvPr>
        </p:nvSpPr>
        <p:spPr>
          <a:xfrm>
            <a:off x="1071563" y="720725"/>
            <a:ext cx="4708525" cy="3530600"/>
          </a:xfrm>
        </p:spPr>
      </p:sp>
      <p:sp>
        <p:nvSpPr>
          <p:cNvPr id="1519619" name="Rectangle 3"/>
          <p:cNvSpPr>
            <a:spLocks noGrp="1" noChangeArrowheads="1"/>
          </p:cNvSpPr>
          <p:nvPr>
            <p:ph type="body" idx="1"/>
          </p:nvPr>
        </p:nvSpPr>
        <p:spPr bwMode="auto">
          <a:xfrm>
            <a:off x="685483" y="4504166"/>
            <a:ext cx="5480686" cy="4268126"/>
          </a:xfrm>
          <a:prstGeom prst="rect">
            <a:avLst/>
          </a:prstGeom>
          <a:noFill/>
          <a:ln>
            <a:miter lim="800000"/>
          </a:ln>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00778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Rot="1" noChangeAspect="1" noChangeArrowheads="1" noTextEdit="1"/>
          </p:cNvSpPr>
          <p:nvPr>
            <p:ph type="sldImg"/>
          </p:nvPr>
        </p:nvSpPr>
        <p:spPr>
          <a:xfrm>
            <a:off x="1071563" y="720725"/>
            <a:ext cx="4708525" cy="3530600"/>
          </a:xfrm>
        </p:spPr>
      </p:sp>
      <p:sp>
        <p:nvSpPr>
          <p:cNvPr id="1519619" name="Rectangle 3"/>
          <p:cNvSpPr>
            <a:spLocks noGrp="1" noChangeArrowheads="1"/>
          </p:cNvSpPr>
          <p:nvPr>
            <p:ph type="body" idx="1"/>
          </p:nvPr>
        </p:nvSpPr>
        <p:spPr bwMode="auto">
          <a:xfrm>
            <a:off x="685483" y="4504166"/>
            <a:ext cx="5480686" cy="4268126"/>
          </a:xfrm>
          <a:prstGeom prst="rect">
            <a:avLst/>
          </a:prstGeom>
          <a:noFill/>
          <a:ln>
            <a:miter lim="800000"/>
          </a:ln>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244640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Rot="1" noChangeAspect="1" noChangeArrowheads="1" noTextEdit="1"/>
          </p:cNvSpPr>
          <p:nvPr>
            <p:ph type="sldImg"/>
          </p:nvPr>
        </p:nvSpPr>
        <p:spPr>
          <a:xfrm>
            <a:off x="1068388" y="720725"/>
            <a:ext cx="4716462" cy="3536950"/>
          </a:xfrm>
        </p:spPr>
      </p:sp>
      <p:sp>
        <p:nvSpPr>
          <p:cNvPr id="1511427" name="Rectangle 3"/>
          <p:cNvSpPr>
            <a:spLocks noGrp="1" noChangeArrowheads="1"/>
          </p:cNvSpPr>
          <p:nvPr>
            <p:ph type="body" idx="1"/>
          </p:nvPr>
        </p:nvSpPr>
        <p:spPr bwMode="auto">
          <a:xfrm>
            <a:off x="894936" y="4526801"/>
            <a:ext cx="5072888" cy="4214775"/>
          </a:xfrm>
          <a:prstGeom prst="rect">
            <a:avLst/>
          </a:prstGeom>
          <a:noFill/>
          <a:ln w="12700">
            <a:miter lim="800000"/>
          </a:ln>
        </p:spPr>
        <p:txBody>
          <a:bodyPr lIns="90488" tIns="44450" rIns="90488" bIns="44450"/>
          <a:lstStyle/>
          <a:p>
            <a:endParaRPr lang="en-GB" dirty="0"/>
          </a:p>
        </p:txBody>
      </p:sp>
    </p:spTree>
    <p:extLst>
      <p:ext uri="{BB962C8B-B14F-4D97-AF65-F5344CB8AC3E}">
        <p14:creationId xmlns:p14="http://schemas.microsoft.com/office/powerpoint/2010/main" val="1151518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Rot="1" noChangeAspect="1" noChangeArrowheads="1" noTextEdit="1"/>
          </p:cNvSpPr>
          <p:nvPr>
            <p:ph type="sldImg"/>
          </p:nvPr>
        </p:nvSpPr>
        <p:spPr>
          <a:xfrm>
            <a:off x="1071563" y="720725"/>
            <a:ext cx="4708525" cy="3530600"/>
          </a:xfrm>
        </p:spPr>
      </p:sp>
      <p:sp>
        <p:nvSpPr>
          <p:cNvPr id="1531907" name="Rectangle 3"/>
          <p:cNvSpPr>
            <a:spLocks noGrp="1" noChangeArrowheads="1"/>
          </p:cNvSpPr>
          <p:nvPr>
            <p:ph type="body" idx="1"/>
          </p:nvPr>
        </p:nvSpPr>
        <p:spPr bwMode="auto">
          <a:xfrm>
            <a:off x="913977" y="4500933"/>
            <a:ext cx="5026872" cy="4268126"/>
          </a:xfrm>
          <a:prstGeom prst="rect">
            <a:avLst/>
          </a:prstGeom>
          <a:noFill/>
          <a:ln>
            <a:miter lim="800000"/>
          </a:ln>
        </p:spPr>
        <p:txBody>
          <a:bodyPr/>
          <a:lstStyle/>
          <a:p>
            <a:endParaRPr lang="zh-CN" altLang="zh-CN" dirty="0"/>
          </a:p>
        </p:txBody>
      </p:sp>
    </p:spTree>
    <p:extLst>
      <p:ext uri="{BB962C8B-B14F-4D97-AF65-F5344CB8AC3E}">
        <p14:creationId xmlns:p14="http://schemas.microsoft.com/office/powerpoint/2010/main" val="916880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Rot="1" noChangeAspect="1" noChangeArrowheads="1" noTextEdit="1"/>
          </p:cNvSpPr>
          <p:nvPr>
            <p:ph type="sldImg"/>
          </p:nvPr>
        </p:nvSpPr>
        <p:spPr>
          <a:xfrm>
            <a:off x="1068388" y="720725"/>
            <a:ext cx="4716462" cy="3536950"/>
          </a:xfrm>
        </p:spPr>
      </p:sp>
      <p:sp>
        <p:nvSpPr>
          <p:cNvPr id="1515523" name="Rectangle 3"/>
          <p:cNvSpPr>
            <a:spLocks noGrp="1" noChangeArrowheads="1"/>
          </p:cNvSpPr>
          <p:nvPr>
            <p:ph type="body" idx="1"/>
          </p:nvPr>
        </p:nvSpPr>
        <p:spPr bwMode="auto">
          <a:xfrm>
            <a:off x="894937" y="4526802"/>
            <a:ext cx="5072888" cy="4214775"/>
          </a:xfrm>
          <a:prstGeom prst="rect">
            <a:avLst/>
          </a:prstGeom>
          <a:noFill/>
          <a:ln w="12700">
            <a:miter lim="800000"/>
          </a:ln>
        </p:spPr>
        <p:txBody>
          <a:bodyPr lIns="90488" tIns="44450" rIns="90488" bIns="44450"/>
          <a:lstStyle/>
          <a:p>
            <a:endParaRPr lang="en-GB" dirty="0"/>
          </a:p>
        </p:txBody>
      </p:sp>
    </p:spTree>
    <p:extLst>
      <p:ext uri="{BB962C8B-B14F-4D97-AF65-F5344CB8AC3E}">
        <p14:creationId xmlns:p14="http://schemas.microsoft.com/office/powerpoint/2010/main" val="268371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Rot="1" noChangeAspect="1" noChangeArrowheads="1" noTextEdit="1"/>
          </p:cNvSpPr>
          <p:nvPr>
            <p:ph type="sldImg"/>
          </p:nvPr>
        </p:nvSpPr>
        <p:spPr>
          <a:xfrm>
            <a:off x="1068388" y="720725"/>
            <a:ext cx="4716462" cy="3536950"/>
          </a:xfrm>
        </p:spPr>
      </p:sp>
      <p:sp>
        <p:nvSpPr>
          <p:cNvPr id="1515523" name="Rectangle 3"/>
          <p:cNvSpPr>
            <a:spLocks noGrp="1" noChangeArrowheads="1"/>
          </p:cNvSpPr>
          <p:nvPr>
            <p:ph type="body" idx="1"/>
          </p:nvPr>
        </p:nvSpPr>
        <p:spPr bwMode="auto">
          <a:xfrm>
            <a:off x="894937" y="4526802"/>
            <a:ext cx="5072888" cy="4214775"/>
          </a:xfrm>
          <a:prstGeom prst="rect">
            <a:avLst/>
          </a:prstGeom>
          <a:noFill/>
          <a:ln w="12700">
            <a:miter lim="800000"/>
          </a:ln>
        </p:spPr>
        <p:txBody>
          <a:bodyPr lIns="90488" tIns="44450" rIns="90488" bIns="44450"/>
          <a:lstStyle/>
          <a:p>
            <a:endParaRPr lang="en-GB" dirty="0"/>
          </a:p>
        </p:txBody>
      </p:sp>
    </p:spTree>
    <p:extLst>
      <p:ext uri="{BB962C8B-B14F-4D97-AF65-F5344CB8AC3E}">
        <p14:creationId xmlns:p14="http://schemas.microsoft.com/office/powerpoint/2010/main" val="23611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Rot="1" noChangeAspect="1" noChangeArrowheads="1" noTextEdit="1"/>
          </p:cNvSpPr>
          <p:nvPr>
            <p:ph type="sldImg"/>
          </p:nvPr>
        </p:nvSpPr>
        <p:spPr>
          <a:xfrm>
            <a:off x="1068388" y="720725"/>
            <a:ext cx="4716462" cy="3536950"/>
          </a:xfrm>
        </p:spPr>
      </p:sp>
      <p:sp>
        <p:nvSpPr>
          <p:cNvPr id="1515523" name="Rectangle 3"/>
          <p:cNvSpPr>
            <a:spLocks noGrp="1" noChangeArrowheads="1"/>
          </p:cNvSpPr>
          <p:nvPr>
            <p:ph type="body" idx="1"/>
          </p:nvPr>
        </p:nvSpPr>
        <p:spPr bwMode="auto">
          <a:xfrm>
            <a:off x="894937" y="4526802"/>
            <a:ext cx="5072888" cy="4214775"/>
          </a:xfrm>
          <a:prstGeom prst="rect">
            <a:avLst/>
          </a:prstGeom>
          <a:noFill/>
          <a:ln w="12700">
            <a:miter lim="800000"/>
          </a:ln>
        </p:spPr>
        <p:txBody>
          <a:bodyPr lIns="90488" tIns="44450" rIns="90488" bIns="44450"/>
          <a:lstStyle/>
          <a:p>
            <a:endParaRPr lang="en-GB" dirty="0"/>
          </a:p>
        </p:txBody>
      </p:sp>
    </p:spTree>
    <p:extLst>
      <p:ext uri="{BB962C8B-B14F-4D97-AF65-F5344CB8AC3E}">
        <p14:creationId xmlns:p14="http://schemas.microsoft.com/office/powerpoint/2010/main" val="1337772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p:cNvSpPr>
            <a:spLocks noGrp="1" noRot="1" noChangeAspect="1" noChangeArrowheads="1" noTextEdit="1"/>
          </p:cNvSpPr>
          <p:nvPr>
            <p:ph type="sldImg"/>
          </p:nvPr>
        </p:nvSpPr>
        <p:spPr>
          <a:xfrm>
            <a:off x="1068388" y="720725"/>
            <a:ext cx="4716462" cy="3536950"/>
          </a:xfrm>
        </p:spPr>
      </p:sp>
      <p:sp>
        <p:nvSpPr>
          <p:cNvPr id="1552387" name="Rectangle 3"/>
          <p:cNvSpPr>
            <a:spLocks noGrp="1" noChangeArrowheads="1"/>
          </p:cNvSpPr>
          <p:nvPr>
            <p:ph type="body" idx="1"/>
          </p:nvPr>
        </p:nvSpPr>
        <p:spPr bwMode="auto">
          <a:xfrm>
            <a:off x="894936" y="4526801"/>
            <a:ext cx="5072888" cy="4214775"/>
          </a:xfrm>
          <a:prstGeom prst="rect">
            <a:avLst/>
          </a:prstGeom>
          <a:noFill/>
          <a:ln w="12700">
            <a:miter lim="800000"/>
          </a:ln>
        </p:spPr>
        <p:txBody>
          <a:bodyPr lIns="90488" tIns="44450" rIns="90488" bIns="44450"/>
          <a:lstStyle/>
          <a:p>
            <a:endParaRPr lang="en-GB"/>
          </a:p>
        </p:txBody>
      </p:sp>
    </p:spTree>
    <p:extLst>
      <p:ext uri="{BB962C8B-B14F-4D97-AF65-F5344CB8AC3E}">
        <p14:creationId xmlns:p14="http://schemas.microsoft.com/office/powerpoint/2010/main" val="208610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410" name="Rectangle 2"/>
          <p:cNvSpPr>
            <a:spLocks noGrp="1" noRot="1" noChangeAspect="1" noChangeArrowheads="1" noTextEdit="1"/>
          </p:cNvSpPr>
          <p:nvPr>
            <p:ph type="sldImg"/>
          </p:nvPr>
        </p:nvSpPr>
        <p:spPr>
          <a:xfrm>
            <a:off x="1112838" y="708025"/>
            <a:ext cx="4630737" cy="3473450"/>
          </a:xfrm>
        </p:spPr>
      </p:sp>
      <p:sp>
        <p:nvSpPr>
          <p:cNvPr id="1681411" name="Rectangle 3"/>
          <p:cNvSpPr>
            <a:spLocks noGrp="1" noChangeArrowheads="1"/>
          </p:cNvSpPr>
          <p:nvPr>
            <p:ph type="body" idx="1"/>
          </p:nvPr>
        </p:nvSpPr>
        <p:spPr bwMode="auto">
          <a:xfrm>
            <a:off x="895350" y="4445000"/>
            <a:ext cx="5075238" cy="4138613"/>
          </a:xfrm>
          <a:prstGeom prst="rect">
            <a:avLst/>
          </a:prstGeom>
          <a:noFill/>
          <a:ln w="12700">
            <a:miter lim="800000"/>
          </a:ln>
        </p:spPr>
        <p:txBody>
          <a:bodyPr lIns="90488" tIns="44450" rIns="90488" bIns="44450"/>
          <a:lstStyle/>
          <a:p>
            <a:endParaRPr lang="zh-TW" altLang="en-US"/>
          </a:p>
        </p:txBody>
      </p:sp>
    </p:spTree>
    <p:extLst>
      <p:ext uri="{BB962C8B-B14F-4D97-AF65-F5344CB8AC3E}">
        <p14:creationId xmlns:p14="http://schemas.microsoft.com/office/powerpoint/2010/main" val="122735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p:cNvSpPr>
            <a:spLocks noGrp="1" noRot="1" noChangeAspect="1" noChangeArrowheads="1" noTextEdit="1"/>
          </p:cNvSpPr>
          <p:nvPr>
            <p:ph type="sldImg"/>
          </p:nvPr>
        </p:nvSpPr>
        <p:spPr>
          <a:xfrm>
            <a:off x="1068388" y="720725"/>
            <a:ext cx="4716462" cy="3536950"/>
          </a:xfrm>
        </p:spPr>
      </p:sp>
      <p:sp>
        <p:nvSpPr>
          <p:cNvPr id="1562627" name="Rectangle 3"/>
          <p:cNvSpPr>
            <a:spLocks noGrp="1" noChangeArrowheads="1"/>
          </p:cNvSpPr>
          <p:nvPr>
            <p:ph type="body" idx="1"/>
          </p:nvPr>
        </p:nvSpPr>
        <p:spPr bwMode="auto">
          <a:xfrm>
            <a:off x="894936" y="4526801"/>
            <a:ext cx="5072888" cy="4214775"/>
          </a:xfrm>
          <a:prstGeom prst="rect">
            <a:avLst/>
          </a:prstGeom>
          <a:noFill/>
          <a:ln w="12700">
            <a:miter lim="800000"/>
          </a:ln>
        </p:spPr>
        <p:txBody>
          <a:bodyPr lIns="90488" tIns="44450" rIns="90488" bIns="44450"/>
          <a:lstStyle/>
          <a:p>
            <a:endParaRPr lang="en-GB"/>
          </a:p>
        </p:txBody>
      </p:sp>
    </p:spTree>
    <p:extLst>
      <p:ext uri="{BB962C8B-B14F-4D97-AF65-F5344CB8AC3E}">
        <p14:creationId xmlns:p14="http://schemas.microsoft.com/office/powerpoint/2010/main" val="1088900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Rot="1" noChangeAspect="1" noChangeArrowheads="1" noTextEdit="1"/>
          </p:cNvSpPr>
          <p:nvPr>
            <p:ph type="sldImg"/>
          </p:nvPr>
        </p:nvSpPr>
        <p:spPr>
          <a:xfrm>
            <a:off x="1068388" y="720725"/>
            <a:ext cx="4716462" cy="3536950"/>
          </a:xfrm>
        </p:spPr>
      </p:sp>
      <p:sp>
        <p:nvSpPr>
          <p:cNvPr id="1554435" name="Rectangle 3"/>
          <p:cNvSpPr>
            <a:spLocks noGrp="1" noChangeArrowheads="1"/>
          </p:cNvSpPr>
          <p:nvPr>
            <p:ph type="body" idx="1"/>
          </p:nvPr>
        </p:nvSpPr>
        <p:spPr bwMode="auto">
          <a:xfrm>
            <a:off x="894936" y="4526801"/>
            <a:ext cx="5072888" cy="4214775"/>
          </a:xfrm>
          <a:prstGeom prst="rect">
            <a:avLst/>
          </a:prstGeom>
          <a:noFill/>
          <a:ln w="12700">
            <a:miter lim="800000"/>
          </a:ln>
        </p:spPr>
        <p:txBody>
          <a:bodyPr lIns="90488" tIns="44450" rIns="90488" bIns="44450"/>
          <a:lstStyle/>
          <a:p>
            <a:endParaRPr lang="en-GB"/>
          </a:p>
        </p:txBody>
      </p:sp>
    </p:spTree>
    <p:extLst>
      <p:ext uri="{BB962C8B-B14F-4D97-AF65-F5344CB8AC3E}">
        <p14:creationId xmlns:p14="http://schemas.microsoft.com/office/powerpoint/2010/main" val="2799234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p:cNvSpPr>
            <a:spLocks noGrp="1" noRot="1" noChangeAspect="1" noChangeArrowheads="1" noTextEdit="1"/>
          </p:cNvSpPr>
          <p:nvPr>
            <p:ph type="sldImg"/>
          </p:nvPr>
        </p:nvSpPr>
        <p:spPr>
          <a:xfrm>
            <a:off x="1068388" y="720725"/>
            <a:ext cx="4716462" cy="3536950"/>
          </a:xfrm>
        </p:spPr>
      </p:sp>
      <p:sp>
        <p:nvSpPr>
          <p:cNvPr id="1499139" name="Rectangle 3"/>
          <p:cNvSpPr>
            <a:spLocks noGrp="1" noChangeArrowheads="1"/>
          </p:cNvSpPr>
          <p:nvPr>
            <p:ph type="body" idx="1"/>
          </p:nvPr>
        </p:nvSpPr>
        <p:spPr bwMode="auto">
          <a:xfrm>
            <a:off x="894936" y="4526801"/>
            <a:ext cx="5072888" cy="4214775"/>
          </a:xfrm>
          <a:prstGeom prst="rect">
            <a:avLst/>
          </a:prstGeom>
          <a:noFill/>
          <a:ln w="12700">
            <a:miter lim="800000"/>
          </a:ln>
        </p:spPr>
        <p:txBody>
          <a:bodyPr lIns="90488" tIns="44450" rIns="90488" bIns="44450"/>
          <a:lstStyle/>
          <a:p>
            <a:endParaRPr lang="en-GB"/>
          </a:p>
        </p:txBody>
      </p:sp>
    </p:spTree>
    <p:extLst>
      <p:ext uri="{BB962C8B-B14F-4D97-AF65-F5344CB8AC3E}">
        <p14:creationId xmlns:p14="http://schemas.microsoft.com/office/powerpoint/2010/main" val="3650279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Grp="1" noRot="1" noChangeAspect="1" noChangeArrowheads="1" noTextEdit="1"/>
          </p:cNvSpPr>
          <p:nvPr>
            <p:ph type="sldImg"/>
          </p:nvPr>
        </p:nvSpPr>
        <p:spPr>
          <a:xfrm>
            <a:off x="1071563" y="720725"/>
            <a:ext cx="4708525" cy="3530600"/>
          </a:xfrm>
        </p:spPr>
      </p:sp>
      <p:sp>
        <p:nvSpPr>
          <p:cNvPr id="1521667" name="Rectangle 3"/>
          <p:cNvSpPr>
            <a:spLocks noGrp="1" noChangeArrowheads="1"/>
          </p:cNvSpPr>
          <p:nvPr>
            <p:ph type="body" idx="1"/>
          </p:nvPr>
        </p:nvSpPr>
        <p:spPr bwMode="auto">
          <a:xfrm>
            <a:off x="913977" y="4500933"/>
            <a:ext cx="5026872" cy="4268126"/>
          </a:xfrm>
          <a:prstGeom prst="rect">
            <a:avLst/>
          </a:prstGeom>
          <a:noFill/>
          <a:ln>
            <a:miter lim="800000"/>
          </a:ln>
        </p:spPr>
        <p:txBody>
          <a:bodyPr/>
          <a:lstStyle/>
          <a:p>
            <a:endParaRPr lang="zh-CN" altLang="zh-CN" dirty="0"/>
          </a:p>
        </p:txBody>
      </p:sp>
    </p:spTree>
    <p:extLst>
      <p:ext uri="{BB962C8B-B14F-4D97-AF65-F5344CB8AC3E}">
        <p14:creationId xmlns:p14="http://schemas.microsoft.com/office/powerpoint/2010/main" val="2966204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Rot="1" noChangeAspect="1" noChangeArrowheads="1" noTextEdit="1"/>
          </p:cNvSpPr>
          <p:nvPr>
            <p:ph type="sldImg"/>
          </p:nvPr>
        </p:nvSpPr>
        <p:spPr>
          <a:xfrm>
            <a:off x="1071563" y="720725"/>
            <a:ext cx="4708525" cy="3530600"/>
          </a:xfrm>
        </p:spPr>
      </p:sp>
      <p:sp>
        <p:nvSpPr>
          <p:cNvPr id="1503235" name="Rectangle 3"/>
          <p:cNvSpPr>
            <a:spLocks noGrp="1" noChangeArrowheads="1"/>
          </p:cNvSpPr>
          <p:nvPr>
            <p:ph type="body" idx="1"/>
          </p:nvPr>
        </p:nvSpPr>
        <p:spPr bwMode="auto">
          <a:xfrm>
            <a:off x="913977" y="4500933"/>
            <a:ext cx="5026872" cy="4268126"/>
          </a:xfrm>
          <a:prstGeom prst="rect">
            <a:avLst/>
          </a:prstGeom>
          <a:noFill/>
          <a:ln>
            <a:miter lim="800000"/>
          </a:ln>
        </p:spPr>
        <p:txBody>
          <a:bodyPr/>
          <a:lstStyle/>
          <a:p>
            <a:endParaRPr lang="zh-CN" altLang="en-US"/>
          </a:p>
        </p:txBody>
      </p:sp>
    </p:spTree>
    <p:extLst>
      <p:ext uri="{BB962C8B-B14F-4D97-AF65-F5344CB8AC3E}">
        <p14:creationId xmlns:p14="http://schemas.microsoft.com/office/powerpoint/2010/main" val="4210729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Grp="1" noRot="1" noChangeAspect="1" noChangeArrowheads="1" noTextEdit="1"/>
          </p:cNvSpPr>
          <p:nvPr>
            <p:ph type="sldImg"/>
          </p:nvPr>
        </p:nvSpPr>
        <p:spPr>
          <a:xfrm>
            <a:off x="1071563" y="720725"/>
            <a:ext cx="4708525" cy="3530600"/>
          </a:xfrm>
        </p:spPr>
      </p:sp>
      <p:sp>
        <p:nvSpPr>
          <p:cNvPr id="1521667" name="Rectangle 3"/>
          <p:cNvSpPr>
            <a:spLocks noGrp="1" noChangeArrowheads="1"/>
          </p:cNvSpPr>
          <p:nvPr>
            <p:ph type="body" idx="1"/>
          </p:nvPr>
        </p:nvSpPr>
        <p:spPr bwMode="auto">
          <a:xfrm>
            <a:off x="913977" y="4500933"/>
            <a:ext cx="5026872" cy="4268126"/>
          </a:xfrm>
          <a:prstGeom prst="rect">
            <a:avLst/>
          </a:prstGeom>
          <a:noFill/>
          <a:ln>
            <a:miter lim="800000"/>
          </a:ln>
        </p:spPr>
        <p:txBody>
          <a:bodyPr/>
          <a:lstStyle/>
          <a:p>
            <a:endParaRPr lang="zh-CN" altLang="zh-CN"/>
          </a:p>
        </p:txBody>
      </p:sp>
    </p:spTree>
    <p:extLst>
      <p:ext uri="{BB962C8B-B14F-4D97-AF65-F5344CB8AC3E}">
        <p14:creationId xmlns:p14="http://schemas.microsoft.com/office/powerpoint/2010/main" val="2219623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483" y="4423331"/>
            <a:ext cx="5483860" cy="4190524"/>
          </a:xfrm>
          <a:prstGeom prst="rect">
            <a:avLst/>
          </a:prstGeom>
        </p:spPr>
        <p:txBody>
          <a:bodyPr/>
          <a:lstStyle/>
          <a:p>
            <a:endParaRPr lang="en-US" dirty="0"/>
          </a:p>
        </p:txBody>
      </p:sp>
    </p:spTree>
    <p:extLst>
      <p:ext uri="{BB962C8B-B14F-4D97-AF65-F5344CB8AC3E}">
        <p14:creationId xmlns:p14="http://schemas.microsoft.com/office/powerpoint/2010/main" val="1073038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Rot="1" noChangeAspect="1" noChangeArrowheads="1" noTextEdit="1"/>
          </p:cNvSpPr>
          <p:nvPr>
            <p:ph type="sldImg"/>
          </p:nvPr>
        </p:nvSpPr>
        <p:spPr>
          <a:xfrm>
            <a:off x="1068388" y="720725"/>
            <a:ext cx="4716462" cy="3536950"/>
          </a:xfrm>
        </p:spPr>
      </p:sp>
      <p:sp>
        <p:nvSpPr>
          <p:cNvPr id="1515523" name="Rectangle 3"/>
          <p:cNvSpPr>
            <a:spLocks noGrp="1" noChangeArrowheads="1"/>
          </p:cNvSpPr>
          <p:nvPr>
            <p:ph type="body" idx="1"/>
          </p:nvPr>
        </p:nvSpPr>
        <p:spPr bwMode="auto">
          <a:xfrm>
            <a:off x="894937" y="4526802"/>
            <a:ext cx="5072888" cy="4214775"/>
          </a:xfrm>
          <a:prstGeom prst="rect">
            <a:avLst/>
          </a:prstGeom>
          <a:noFill/>
          <a:ln w="12700">
            <a:miter lim="800000"/>
          </a:ln>
        </p:spPr>
        <p:txBody>
          <a:bodyPr lIns="90488" tIns="44450" rIns="90488" bIns="44450"/>
          <a:lstStyle/>
          <a:p>
            <a:endParaRPr lang="en-GB" dirty="0"/>
          </a:p>
        </p:txBody>
      </p:sp>
    </p:spTree>
    <p:extLst>
      <p:ext uri="{BB962C8B-B14F-4D97-AF65-F5344CB8AC3E}">
        <p14:creationId xmlns:p14="http://schemas.microsoft.com/office/powerpoint/2010/main" val="2663644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noRot="1" noChangeAspect="1" noChangeArrowheads="1" noTextEdit="1"/>
          </p:cNvSpPr>
          <p:nvPr>
            <p:ph type="sldImg"/>
          </p:nvPr>
        </p:nvSpPr>
        <p:spPr>
          <a:xfrm>
            <a:off x="1071563" y="708025"/>
            <a:ext cx="4711700" cy="3533775"/>
          </a:xfrm>
        </p:spPr>
      </p:sp>
      <p:sp>
        <p:nvSpPr>
          <p:cNvPr id="1804291" name="Rectangle 3"/>
          <p:cNvSpPr>
            <a:spLocks noGrp="1" noChangeArrowheads="1"/>
          </p:cNvSpPr>
          <p:nvPr>
            <p:ph type="body" idx="1"/>
          </p:nvPr>
        </p:nvSpPr>
        <p:spPr bwMode="auto">
          <a:xfrm>
            <a:off x="913978" y="4476684"/>
            <a:ext cx="5023698" cy="4321477"/>
          </a:xfrm>
          <a:prstGeom prst="rect">
            <a:avLst/>
          </a:prstGeom>
          <a:solidFill>
            <a:srgbClr val="FFFFFF"/>
          </a:solidFill>
          <a:ln>
            <a:solidFill>
              <a:srgbClr val="000000"/>
            </a:solidFill>
            <a:miter lim="800000"/>
          </a:ln>
        </p:spPr>
        <p:txBody>
          <a:bodyPr/>
          <a:lstStyle/>
          <a:p>
            <a:pPr>
              <a:lnSpc>
                <a:spcPct val="100000"/>
              </a:lnSpc>
              <a:spcBef>
                <a:spcPct val="0"/>
              </a:spcBef>
            </a:pPr>
            <a:endParaRPr lang="zh-TW" altLang="en-US" sz="2400">
              <a:latin typeface="Times New Roman" panose="02020603050405020304" pitchFamily="16" charset="0"/>
            </a:endParaRPr>
          </a:p>
        </p:txBody>
      </p:sp>
    </p:spTree>
    <p:extLst>
      <p:ext uri="{BB962C8B-B14F-4D97-AF65-F5344CB8AC3E}">
        <p14:creationId xmlns:p14="http://schemas.microsoft.com/office/powerpoint/2010/main" val="389245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noRot="1" noChangeAspect="1" noChangeArrowheads="1" noTextEdit="1"/>
          </p:cNvSpPr>
          <p:nvPr>
            <p:ph type="sldImg"/>
          </p:nvPr>
        </p:nvSpPr>
        <p:spPr>
          <a:xfrm>
            <a:off x="1071563" y="708025"/>
            <a:ext cx="4711700" cy="3533775"/>
          </a:xfrm>
        </p:spPr>
      </p:sp>
      <p:sp>
        <p:nvSpPr>
          <p:cNvPr id="1804291" name="Rectangle 3"/>
          <p:cNvSpPr>
            <a:spLocks noGrp="1" noChangeArrowheads="1"/>
          </p:cNvSpPr>
          <p:nvPr>
            <p:ph type="body" idx="1"/>
          </p:nvPr>
        </p:nvSpPr>
        <p:spPr bwMode="auto">
          <a:xfrm>
            <a:off x="913978" y="4476684"/>
            <a:ext cx="5023698" cy="4321477"/>
          </a:xfrm>
          <a:prstGeom prst="rect">
            <a:avLst/>
          </a:prstGeom>
          <a:solidFill>
            <a:srgbClr val="FFFFFF"/>
          </a:solidFill>
          <a:ln>
            <a:solidFill>
              <a:srgbClr val="000000"/>
            </a:solidFill>
            <a:miter lim="800000"/>
          </a:ln>
        </p:spPr>
        <p:txBody>
          <a:bodyPr/>
          <a:lstStyle/>
          <a:p>
            <a:pPr>
              <a:lnSpc>
                <a:spcPct val="100000"/>
              </a:lnSpc>
              <a:spcBef>
                <a:spcPct val="0"/>
              </a:spcBef>
            </a:pPr>
            <a:endParaRPr lang="zh-TW" altLang="en-US" sz="2400">
              <a:latin typeface="Times New Roman" panose="02020603050405020304" pitchFamily="16" charset="0"/>
            </a:endParaRPr>
          </a:p>
        </p:txBody>
      </p:sp>
    </p:spTree>
    <p:extLst>
      <p:ext uri="{BB962C8B-B14F-4D97-AF65-F5344CB8AC3E}">
        <p14:creationId xmlns:p14="http://schemas.microsoft.com/office/powerpoint/2010/main" val="173974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050" name="Rectangle 2"/>
          <p:cNvSpPr>
            <a:spLocks noGrp="1" noRot="1" noChangeAspect="1" noChangeArrowheads="1" noTextEdit="1"/>
          </p:cNvSpPr>
          <p:nvPr>
            <p:ph type="sldImg"/>
          </p:nvPr>
        </p:nvSpPr>
        <p:spPr>
          <a:xfrm>
            <a:off x="1116013" y="708025"/>
            <a:ext cx="4624387" cy="3467100"/>
          </a:xfrm>
        </p:spPr>
      </p:sp>
    </p:spTree>
    <p:extLst>
      <p:ext uri="{BB962C8B-B14F-4D97-AF65-F5344CB8AC3E}">
        <p14:creationId xmlns:p14="http://schemas.microsoft.com/office/powerpoint/2010/main" val="982216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noRot="1" noChangeAspect="1" noChangeArrowheads="1" noTextEdit="1"/>
          </p:cNvSpPr>
          <p:nvPr>
            <p:ph type="sldImg"/>
          </p:nvPr>
        </p:nvSpPr>
        <p:spPr>
          <a:xfrm>
            <a:off x="1071563" y="708025"/>
            <a:ext cx="4711700" cy="3533775"/>
          </a:xfrm>
        </p:spPr>
      </p:sp>
      <p:sp>
        <p:nvSpPr>
          <p:cNvPr id="1804291" name="Rectangle 3"/>
          <p:cNvSpPr>
            <a:spLocks noGrp="1" noChangeArrowheads="1"/>
          </p:cNvSpPr>
          <p:nvPr>
            <p:ph type="body" idx="1"/>
          </p:nvPr>
        </p:nvSpPr>
        <p:spPr bwMode="auto">
          <a:xfrm>
            <a:off x="913978" y="4476684"/>
            <a:ext cx="5023698" cy="4321477"/>
          </a:xfrm>
          <a:prstGeom prst="rect">
            <a:avLst/>
          </a:prstGeom>
          <a:solidFill>
            <a:srgbClr val="FFFFFF"/>
          </a:solidFill>
          <a:ln>
            <a:solidFill>
              <a:srgbClr val="000000"/>
            </a:solidFill>
            <a:miter lim="800000"/>
          </a:ln>
        </p:spPr>
        <p:txBody>
          <a:bodyPr/>
          <a:lstStyle/>
          <a:p>
            <a:pPr>
              <a:lnSpc>
                <a:spcPct val="100000"/>
              </a:lnSpc>
              <a:spcBef>
                <a:spcPct val="0"/>
              </a:spcBef>
            </a:pPr>
            <a:endParaRPr lang="zh-TW" altLang="en-US" sz="2400" dirty="0">
              <a:latin typeface="Times New Roman" panose="02020603050405020304" pitchFamily="16" charset="0"/>
            </a:endParaRPr>
          </a:p>
        </p:txBody>
      </p:sp>
    </p:spTree>
    <p:extLst>
      <p:ext uri="{BB962C8B-B14F-4D97-AF65-F5344CB8AC3E}">
        <p14:creationId xmlns:p14="http://schemas.microsoft.com/office/powerpoint/2010/main" val="114750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noRot="1" noChangeAspect="1" noChangeArrowheads="1" noTextEdit="1"/>
          </p:cNvSpPr>
          <p:nvPr>
            <p:ph type="sldImg"/>
          </p:nvPr>
        </p:nvSpPr>
        <p:spPr>
          <a:xfrm>
            <a:off x="1071563" y="708025"/>
            <a:ext cx="4711700" cy="3533775"/>
          </a:xfrm>
        </p:spPr>
      </p:sp>
      <p:sp>
        <p:nvSpPr>
          <p:cNvPr id="1804291" name="Rectangle 3"/>
          <p:cNvSpPr>
            <a:spLocks noGrp="1" noChangeArrowheads="1"/>
          </p:cNvSpPr>
          <p:nvPr>
            <p:ph type="body" idx="1"/>
          </p:nvPr>
        </p:nvSpPr>
        <p:spPr bwMode="auto">
          <a:xfrm>
            <a:off x="913978" y="4476684"/>
            <a:ext cx="5023698" cy="4321477"/>
          </a:xfrm>
          <a:prstGeom prst="rect">
            <a:avLst/>
          </a:prstGeom>
          <a:solidFill>
            <a:srgbClr val="FFFFFF"/>
          </a:solidFill>
          <a:ln>
            <a:solidFill>
              <a:srgbClr val="000000"/>
            </a:solidFill>
            <a:miter lim="800000"/>
          </a:ln>
        </p:spPr>
        <p:txBody>
          <a:bodyPr/>
          <a:lstStyle/>
          <a:p>
            <a:pPr>
              <a:lnSpc>
                <a:spcPct val="100000"/>
              </a:lnSpc>
              <a:spcBef>
                <a:spcPct val="0"/>
              </a:spcBef>
            </a:pPr>
            <a:endParaRPr lang="zh-TW" altLang="en-US" sz="2400">
              <a:latin typeface="Times New Roman" panose="02020603050405020304" pitchFamily="16" charset="0"/>
            </a:endParaRPr>
          </a:p>
        </p:txBody>
      </p:sp>
    </p:spTree>
    <p:extLst>
      <p:ext uri="{BB962C8B-B14F-4D97-AF65-F5344CB8AC3E}">
        <p14:creationId xmlns:p14="http://schemas.microsoft.com/office/powerpoint/2010/main" val="2405519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noRot="1" noChangeAspect="1" noChangeArrowheads="1" noTextEdit="1"/>
          </p:cNvSpPr>
          <p:nvPr>
            <p:ph type="sldImg"/>
          </p:nvPr>
        </p:nvSpPr>
        <p:spPr>
          <a:xfrm>
            <a:off x="1071563" y="708025"/>
            <a:ext cx="4711700" cy="3533775"/>
          </a:xfrm>
        </p:spPr>
      </p:sp>
      <p:sp>
        <p:nvSpPr>
          <p:cNvPr id="1804291" name="Rectangle 3"/>
          <p:cNvSpPr>
            <a:spLocks noGrp="1" noChangeArrowheads="1"/>
          </p:cNvSpPr>
          <p:nvPr>
            <p:ph type="body" idx="1"/>
          </p:nvPr>
        </p:nvSpPr>
        <p:spPr bwMode="auto">
          <a:xfrm>
            <a:off x="913978" y="4476684"/>
            <a:ext cx="5023698" cy="4321477"/>
          </a:xfrm>
          <a:prstGeom prst="rect">
            <a:avLst/>
          </a:prstGeom>
          <a:solidFill>
            <a:srgbClr val="FFFFFF"/>
          </a:solidFill>
          <a:ln>
            <a:solidFill>
              <a:srgbClr val="000000"/>
            </a:solidFill>
            <a:miter lim="800000"/>
          </a:ln>
        </p:spPr>
        <p:txBody>
          <a:bodyPr/>
          <a:lstStyle/>
          <a:p>
            <a:pPr>
              <a:lnSpc>
                <a:spcPct val="100000"/>
              </a:lnSpc>
              <a:spcBef>
                <a:spcPct val="0"/>
              </a:spcBef>
            </a:pPr>
            <a:endParaRPr lang="zh-TW" altLang="en-US" sz="2400">
              <a:latin typeface="Times New Roman" panose="02020603050405020304" pitchFamily="16" charset="0"/>
            </a:endParaRPr>
          </a:p>
        </p:txBody>
      </p:sp>
    </p:spTree>
    <p:extLst>
      <p:ext uri="{BB962C8B-B14F-4D97-AF65-F5344CB8AC3E}">
        <p14:creationId xmlns:p14="http://schemas.microsoft.com/office/powerpoint/2010/main" val="3400116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483" y="4423331"/>
            <a:ext cx="5483860" cy="4190524"/>
          </a:xfrm>
          <a:prstGeom prst="rect">
            <a:avLst/>
          </a:prstGeom>
        </p:spPr>
        <p:txBody>
          <a:bodyPr/>
          <a:lstStyle/>
          <a:p>
            <a:endParaRPr lang="en-US" dirty="0"/>
          </a:p>
        </p:txBody>
      </p:sp>
    </p:spTree>
    <p:extLst>
      <p:ext uri="{BB962C8B-B14F-4D97-AF65-F5344CB8AC3E}">
        <p14:creationId xmlns:p14="http://schemas.microsoft.com/office/powerpoint/2010/main" val="3659873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483" y="4423331"/>
            <a:ext cx="5483860" cy="4190524"/>
          </a:xfrm>
          <a:prstGeom prst="rect">
            <a:avLst/>
          </a:prstGeom>
        </p:spPr>
        <p:txBody>
          <a:bodyPr/>
          <a:lstStyle/>
          <a:p>
            <a:endParaRPr lang="zh-CN" altLang="en-US" dirty="0"/>
          </a:p>
        </p:txBody>
      </p:sp>
    </p:spTree>
    <p:extLst>
      <p:ext uri="{BB962C8B-B14F-4D97-AF65-F5344CB8AC3E}">
        <p14:creationId xmlns:p14="http://schemas.microsoft.com/office/powerpoint/2010/main" val="271839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8" name="Rectangle 2"/>
          <p:cNvSpPr>
            <a:spLocks noGrp="1" noRot="1" noChangeAspect="1" noChangeArrowheads="1" noTextEdit="1"/>
          </p:cNvSpPr>
          <p:nvPr>
            <p:ph type="sldImg"/>
          </p:nvPr>
        </p:nvSpPr>
        <p:spPr/>
      </p:sp>
      <p:sp>
        <p:nvSpPr>
          <p:cNvPr id="1698819" name="Rectangle 3"/>
          <p:cNvSpPr>
            <a:spLocks noGrp="1" noChangeArrowheads="1"/>
          </p:cNvSpPr>
          <p:nvPr>
            <p:ph type="body" idx="1"/>
          </p:nvPr>
        </p:nvSpPr>
        <p:spPr bwMode="auto">
          <a:xfrm>
            <a:off x="685800" y="4422775"/>
            <a:ext cx="5483225" cy="4191000"/>
          </a:xfrm>
          <a:prstGeom prst="rect">
            <a:avLst/>
          </a:prstGeom>
          <a:noFill/>
          <a:ln>
            <a:miter lim="800000"/>
          </a:ln>
        </p:spPr>
        <p:txBody>
          <a:bodyPr/>
          <a:lstStyle/>
          <a:p>
            <a:endParaRPr lang="zh-TW" altLang="en-US"/>
          </a:p>
        </p:txBody>
      </p:sp>
    </p:spTree>
    <p:extLst>
      <p:ext uri="{BB962C8B-B14F-4D97-AF65-F5344CB8AC3E}">
        <p14:creationId xmlns:p14="http://schemas.microsoft.com/office/powerpoint/2010/main" val="320006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00138" y="698500"/>
            <a:ext cx="4654550" cy="3490913"/>
          </a:xfrm>
        </p:spPr>
      </p:sp>
      <p:sp>
        <p:nvSpPr>
          <p:cNvPr id="54275" name="Rectangle 3"/>
          <p:cNvSpPr>
            <a:spLocks noGrp="1" noChangeArrowheads="1"/>
          </p:cNvSpPr>
          <p:nvPr>
            <p:ph type="body" idx="1"/>
          </p:nvPr>
        </p:nvSpPr>
        <p:spPr>
          <a:xfrm>
            <a:off x="685174" y="4423010"/>
            <a:ext cx="5484479" cy="4191488"/>
          </a:xfrm>
          <a:prstGeom prst="rect">
            <a:avLst/>
          </a:prstGeom>
          <a:solidFill>
            <a:srgbClr val="FFFFFF"/>
          </a:solidFill>
          <a:ln>
            <a:solidFill>
              <a:srgbClr val="000000"/>
            </a:solidFill>
          </a:ln>
        </p:spPr>
        <p:txBody>
          <a:bodyPr/>
          <a:lstStyle/>
          <a:p>
            <a:endParaRPr lang="ru-RU" smtClean="0"/>
          </a:p>
        </p:txBody>
      </p:sp>
    </p:spTree>
    <p:extLst>
      <p:ext uri="{BB962C8B-B14F-4D97-AF65-F5344CB8AC3E}">
        <p14:creationId xmlns:p14="http://schemas.microsoft.com/office/powerpoint/2010/main" val="510953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sz="quarter"/>
          </p:nvPr>
        </p:nvSpPr>
        <p:spPr>
          <a:xfrm>
            <a:off x="661710" y="4003851"/>
            <a:ext cx="5293680" cy="3275878"/>
          </a:xfrm>
          <a:prstGeom prst="rect">
            <a:avLst/>
          </a:prstGeom>
        </p:spPr>
        <p:txBody>
          <a:bodyPr/>
          <a:lstStyle/>
          <a:p>
            <a:endParaRPr lang="zh-CN" altLang="en-US"/>
          </a:p>
        </p:txBody>
      </p:sp>
    </p:spTree>
    <p:extLst>
      <p:ext uri="{BB962C8B-B14F-4D97-AF65-F5344CB8AC3E}">
        <p14:creationId xmlns:p14="http://schemas.microsoft.com/office/powerpoint/2010/main" val="64628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8338" name="Rectangle 2"/>
          <p:cNvSpPr>
            <a:spLocks noGrp="1" noRot="1" noChangeAspect="1" noChangeArrowheads="1" noTextEdit="1"/>
          </p:cNvSpPr>
          <p:nvPr>
            <p:ph type="sldImg"/>
          </p:nvPr>
        </p:nvSpPr>
        <p:spPr bwMode="auto">
          <a:xfrm>
            <a:off x="1114425" y="708025"/>
            <a:ext cx="4625975" cy="3467100"/>
          </a:xfrm>
          <a:prstGeom prst="rect">
            <a:avLst/>
          </a:prstGeom>
          <a:solidFill>
            <a:srgbClr val="FFFFFF"/>
          </a:solidFill>
          <a:ln>
            <a:solidFill>
              <a:srgbClr val="000000"/>
            </a:solidFill>
            <a:miter lim="800000"/>
          </a:ln>
        </p:spPr>
      </p:sp>
      <p:sp>
        <p:nvSpPr>
          <p:cNvPr id="2318339" name="Rectangle 3"/>
          <p:cNvSpPr>
            <a:spLocks noGrp="1" noChangeArrowheads="1"/>
          </p:cNvSpPr>
          <p:nvPr>
            <p:ph type="body" idx="1"/>
          </p:nvPr>
        </p:nvSpPr>
        <p:spPr bwMode="auto">
          <a:xfrm>
            <a:off x="685800" y="4422775"/>
            <a:ext cx="5483225" cy="4191000"/>
          </a:xfrm>
          <a:prstGeom prst="rect">
            <a:avLst/>
          </a:prstGeom>
          <a:noFill/>
          <a:ln>
            <a:miter lim="800000"/>
          </a:ln>
        </p:spPr>
        <p:txBody>
          <a:bodyPr/>
          <a:lstStyle/>
          <a:p>
            <a:endParaRPr lang="zh-TW" altLang="en-US"/>
          </a:p>
        </p:txBody>
      </p:sp>
    </p:spTree>
    <p:extLst>
      <p:ext uri="{BB962C8B-B14F-4D97-AF65-F5344CB8AC3E}">
        <p14:creationId xmlns:p14="http://schemas.microsoft.com/office/powerpoint/2010/main" val="247698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483" y="4423331"/>
            <a:ext cx="5483860" cy="4190524"/>
          </a:xfrm>
          <a:prstGeom prst="rect">
            <a:avLst/>
          </a:prstGeom>
        </p:spPr>
        <p:txBody>
          <a:bodyPr/>
          <a:lstStyle/>
          <a:p>
            <a:endParaRPr lang="en-US" dirty="0"/>
          </a:p>
        </p:txBody>
      </p:sp>
    </p:spTree>
    <p:extLst>
      <p:ext uri="{BB962C8B-B14F-4D97-AF65-F5344CB8AC3E}">
        <p14:creationId xmlns:p14="http://schemas.microsoft.com/office/powerpoint/2010/main" val="136579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1071563" y="720725"/>
            <a:ext cx="4708525" cy="3530600"/>
          </a:xfrm>
        </p:spPr>
      </p:sp>
      <p:sp>
        <p:nvSpPr>
          <p:cNvPr id="16386" name="Rectangle 3"/>
          <p:cNvSpPr>
            <a:spLocks noGrp="1" noChangeArrowheads="1"/>
          </p:cNvSpPr>
          <p:nvPr>
            <p:ph type="body" idx="1"/>
          </p:nvPr>
        </p:nvSpPr>
        <p:spPr bwMode="auto">
          <a:xfrm>
            <a:off x="685483" y="4504166"/>
            <a:ext cx="5480686" cy="42681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2396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3" name="Picture 150" descr="Surf_Ad_Crop_PPTImage"/>
          <p:cNvPicPr>
            <a:picLocks noChangeAspect="1" noChangeArrowheads="1"/>
          </p:cNvPicPr>
          <p:nvPr userDrawn="1"/>
        </p:nvPicPr>
        <p:blipFill>
          <a:blip r:embed="rId2" cstate="print"/>
          <a:srcRect/>
          <a:stretch>
            <a:fillRect/>
          </a:stretch>
        </p:blipFill>
        <p:spPr bwMode="auto">
          <a:xfrm>
            <a:off x="0" y="0"/>
            <a:ext cx="9131300" cy="6845300"/>
          </a:xfrm>
          <a:prstGeom prst="rect">
            <a:avLst/>
          </a:prstGeom>
          <a:noFill/>
          <a:ln w="9525">
            <a:noFill/>
            <a:miter lim="800000"/>
            <a:headEnd/>
            <a:tailEnd/>
          </a:ln>
        </p:spPr>
      </p:pic>
      <p:pic>
        <p:nvPicPr>
          <p:cNvPr id="4" name="Picture 112"/>
          <p:cNvPicPr>
            <a:picLocks noChangeAspect="1" noChangeArrowheads="1"/>
          </p:cNvPicPr>
          <p:nvPr userDrawn="1"/>
        </p:nvPicPr>
        <p:blipFill>
          <a:blip r:embed="rId3" cstate="print"/>
          <a:srcRect/>
          <a:stretch>
            <a:fillRect/>
          </a:stretch>
        </p:blipFill>
        <p:spPr bwMode="gray">
          <a:xfrm>
            <a:off x="279012" y="2145494"/>
            <a:ext cx="3815806" cy="1882458"/>
          </a:xfrm>
          <a:prstGeom prst="rect">
            <a:avLst/>
          </a:prstGeom>
          <a:noFill/>
          <a:ln w="9525">
            <a:noFill/>
            <a:miter lim="800000"/>
            <a:headEnd/>
            <a:tailEnd/>
          </a:ln>
        </p:spPr>
      </p:pic>
      <p:sp>
        <p:nvSpPr>
          <p:cNvPr id="10300" name="Rectangle 60"/>
          <p:cNvSpPr>
            <a:spLocks noGrp="1" noChangeArrowheads="1"/>
          </p:cNvSpPr>
          <p:nvPr>
            <p:ph type="ctrTitle" sz="quarter"/>
          </p:nvPr>
        </p:nvSpPr>
        <p:spPr>
          <a:xfrm>
            <a:off x="2414420" y="144195"/>
            <a:ext cx="6448981" cy="968166"/>
          </a:xfrm>
          <a:ln w="9525"/>
        </p:spPr>
        <p:txBody>
          <a:bodyPr lIns="91159" tIns="45572" rIns="91159" bIns="45572"/>
          <a:lstStyle>
            <a:lvl1pPr>
              <a:defRPr>
                <a:solidFill>
                  <a:schemeClr val="folHlink"/>
                </a:solidFill>
              </a:defRPr>
            </a:lvl1pPr>
          </a:lstStyle>
          <a:p>
            <a:r>
              <a:rPr lang="en-US"/>
              <a:t>Click to edit Master title style</a:t>
            </a:r>
          </a:p>
        </p:txBody>
      </p:sp>
      <p:sp>
        <p:nvSpPr>
          <p:cNvPr id="2" name="Slide Number Placeholder 4"/>
          <p:cNvSpPr>
            <a:spLocks noGrp="1"/>
          </p:cNvSpPr>
          <p:nvPr>
            <p:ph type="sldNum" sz="quarter" idx="10"/>
          </p:nvPr>
        </p:nvSpPr>
        <p:spPr>
          <a:xfrm>
            <a:off x="4145561" y="6490373"/>
            <a:ext cx="840206" cy="269375"/>
          </a:xfrm>
          <a:prstGeom prst="rect">
            <a:avLst/>
          </a:prstGeom>
        </p:spPr>
        <p:txBody>
          <a:bodyPr/>
          <a:lstStyle>
            <a:lvl1pPr>
              <a:defRPr sz="1200" smtClean="0"/>
            </a:lvl1pPr>
          </a:lstStyle>
          <a:p>
            <a:pPr>
              <a:defRPr/>
            </a:pPr>
            <a:fld id="{F580E0BC-3B62-467F-89E9-F47414FE43A7}" type="slidenum">
              <a:rPr lang="en-US"/>
              <a:t>‹#›</a:t>
            </a:fld>
            <a:endParaRPr lang="en-US">
              <a:solidFill>
                <a:schemeClr val="tx1"/>
              </a:solidFill>
            </a:endParaRPr>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A4A1FFA5-1C1B-49DC-A6FD-A6214DEC6934}" type="slidenum">
              <a:rPr lang="en-US"/>
              <a:t>‹#›</a:t>
            </a:fld>
            <a:endParaRPr lang="en-US">
              <a:solidFill>
                <a:schemeClr val="tx1"/>
              </a:solidFill>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8255" y="110935"/>
            <a:ext cx="2157587" cy="63620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3894" y="110935"/>
            <a:ext cx="6322157" cy="63620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5145DD8D-7013-4B34-B0AE-FD8C01CED886}" type="slidenum">
              <a:rPr lang="en-US"/>
              <a:t>‹#›</a:t>
            </a:fld>
            <a:endParaRPr lang="en-US">
              <a:solidFill>
                <a:schemeClr val="tx1"/>
              </a:solidFill>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83894" y="110935"/>
            <a:ext cx="8631933" cy="6362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8D0BADC-B418-4159-8C5E-CEF9330D2B0E}" type="slidenum">
              <a:rPr lang="en-US"/>
              <a:t>‹#›</a:t>
            </a:fld>
            <a:endParaRPr lang="en-US">
              <a:solidFill>
                <a:schemeClr val="tx1"/>
              </a:solidFil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4" y="685800"/>
            <a:ext cx="7412038" cy="560388"/>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597029"/>
            <a:ext cx="4032250" cy="45180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1850" y="1597029"/>
            <a:ext cx="4032250" cy="45180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1706" y="1136664"/>
            <a:ext cx="6307889" cy="602743"/>
          </a:xfrm>
        </p:spPr>
        <p:txBody>
          <a:bodyPr/>
          <a:lstStyle>
            <a:lvl1pPr algn="ctr">
              <a:defRPr sz="3600">
                <a:solidFill>
                  <a:schemeClr val="tx1"/>
                </a:solidFill>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3894" y="1822451"/>
            <a:ext cx="8631933" cy="4650478"/>
          </a:xfrm>
        </p:spPr>
        <p:txBody>
          <a:bodyPr/>
          <a:lstStyle>
            <a:lvl1pPr>
              <a:defRPr>
                <a:latin typeface="Calibri" panose="020F0502020204030204"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11" descr="cyberqindia"/>
          <p:cNvPicPr>
            <a:picLocks noChangeAspect="1" noChangeArrowheads="1"/>
          </p:cNvPicPr>
          <p:nvPr userDrawn="1"/>
        </p:nvPicPr>
        <p:blipFill>
          <a:blip r:embed="rId2" cstate="print"/>
          <a:srcRect/>
          <a:stretch>
            <a:fillRect/>
          </a:stretch>
        </p:blipFill>
        <p:spPr bwMode="auto">
          <a:xfrm>
            <a:off x="7274452" y="-6350"/>
            <a:ext cx="1869547" cy="520246"/>
          </a:xfrm>
          <a:prstGeom prst="rect">
            <a:avLst/>
          </a:prstGeom>
          <a:noFill/>
          <a:ln w="9525">
            <a:noFill/>
            <a:miter lim="800000"/>
            <a:headEnd/>
            <a:tailEnd/>
          </a:ln>
        </p:spPr>
      </p:pic>
      <p:sp>
        <p:nvSpPr>
          <p:cNvPr id="5"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325" y="4398754"/>
            <a:ext cx="7761605"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1325" y="2901346"/>
            <a:ext cx="7761605" cy="1497409"/>
          </a:xfrm>
        </p:spPr>
        <p:txBody>
          <a:bodyPr anchor="b"/>
          <a:lstStyle>
            <a:lvl1pPr marL="0" indent="0">
              <a:buNone/>
              <a:defRPr sz="2000"/>
            </a:lvl1pPr>
            <a:lvl2pPr marL="455930" indent="0">
              <a:buNone/>
              <a:defRPr sz="1800"/>
            </a:lvl2pPr>
            <a:lvl3pPr marL="911225" indent="0">
              <a:buNone/>
              <a:defRPr sz="1600"/>
            </a:lvl3pPr>
            <a:lvl4pPr marL="1367155" indent="0">
              <a:buNone/>
              <a:defRPr sz="1400"/>
            </a:lvl4pPr>
            <a:lvl5pPr marL="1823085" indent="0">
              <a:buNone/>
              <a:defRPr sz="1400"/>
            </a:lvl5pPr>
            <a:lvl6pPr marL="2279015" indent="0">
              <a:buNone/>
              <a:defRPr sz="1400"/>
            </a:lvl6pPr>
            <a:lvl7pPr marL="2734310" indent="0">
              <a:buNone/>
              <a:defRPr sz="1400"/>
            </a:lvl7pPr>
            <a:lvl8pPr marL="3190240" indent="0">
              <a:buNone/>
              <a:defRPr sz="1400"/>
            </a:lvl8pPr>
            <a:lvl9pPr marL="3646170" indent="0">
              <a:buNone/>
              <a:defRPr sz="1400"/>
            </a:lvl9pPr>
          </a:lstStyle>
          <a:p>
            <a:pPr lvl="0"/>
            <a:r>
              <a:rPr lang="en-US" smtClean="0"/>
              <a:t>Click to edit Master text styles</a:t>
            </a:r>
          </a:p>
        </p:txBody>
      </p:sp>
      <p:pic>
        <p:nvPicPr>
          <p:cNvPr id="5" name="Picture 11" descr="cyberqindia"/>
          <p:cNvPicPr>
            <a:picLocks noChangeAspect="1" noChangeArrowheads="1"/>
          </p:cNvPicPr>
          <p:nvPr userDrawn="1"/>
        </p:nvPicPr>
        <p:blipFill>
          <a:blip r:embed="rId2" cstate="print"/>
          <a:srcRect/>
          <a:stretch>
            <a:fillRect/>
          </a:stretch>
        </p:blipFill>
        <p:spPr bwMode="auto">
          <a:xfrm>
            <a:off x="7236960" y="-3629"/>
            <a:ext cx="1907039" cy="530679"/>
          </a:xfrm>
          <a:prstGeom prst="rect">
            <a:avLst/>
          </a:prstGeom>
          <a:noFill/>
          <a:ln w="9525">
            <a:noFill/>
            <a:miter lim="800000"/>
            <a:headEnd/>
            <a:tailEnd/>
          </a:ln>
        </p:spPr>
      </p:pic>
      <p:sp>
        <p:nvSpPr>
          <p:cNvPr id="6"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3910" y="1177329"/>
            <a:ext cx="4239079" cy="529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5177" y="1177329"/>
            <a:ext cx="4240665" cy="529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11" descr="cyberqindia"/>
          <p:cNvPicPr>
            <a:picLocks noChangeAspect="1" noChangeArrowheads="1"/>
          </p:cNvPicPr>
          <p:nvPr userDrawn="1"/>
        </p:nvPicPr>
        <p:blipFill>
          <a:blip r:embed="rId2" cstate="print"/>
          <a:srcRect/>
          <a:stretch>
            <a:fillRect/>
          </a:stretch>
        </p:blipFill>
        <p:spPr bwMode="auto">
          <a:xfrm>
            <a:off x="7232650" y="58217"/>
            <a:ext cx="1911350" cy="531879"/>
          </a:xfrm>
          <a:prstGeom prst="rect">
            <a:avLst/>
          </a:prstGeom>
          <a:noFill/>
          <a:ln w="9525">
            <a:noFill/>
            <a:miter lim="800000"/>
            <a:headEnd/>
            <a:tailEnd/>
          </a:ln>
        </p:spPr>
      </p:pic>
      <p:sp>
        <p:nvSpPr>
          <p:cNvPr id="7"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5" y="274145"/>
            <a:ext cx="8218170" cy="11408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580" y="1532270"/>
            <a:ext cx="4034577" cy="638577"/>
          </a:xfrm>
        </p:spPr>
        <p:txBody>
          <a:bodyPr anchor="b"/>
          <a:lstStyle>
            <a:lvl1pPr marL="0" indent="0">
              <a:buNone/>
              <a:defRPr sz="2400" b="1"/>
            </a:lvl1pPr>
            <a:lvl2pPr marL="455930" indent="0">
              <a:buNone/>
              <a:defRPr sz="2000" b="1"/>
            </a:lvl2pPr>
            <a:lvl3pPr marL="911225" indent="0">
              <a:buNone/>
              <a:defRPr sz="1800" b="1"/>
            </a:lvl3pPr>
            <a:lvl4pPr marL="1367155" indent="0">
              <a:buNone/>
              <a:defRPr sz="1600" b="1"/>
            </a:lvl4pPr>
            <a:lvl5pPr marL="1823085" indent="0">
              <a:buNone/>
              <a:defRPr sz="1600" b="1"/>
            </a:lvl5pPr>
            <a:lvl6pPr marL="2279015" indent="0">
              <a:buNone/>
              <a:defRPr sz="1600" b="1"/>
            </a:lvl6pPr>
            <a:lvl7pPr marL="2734310" indent="0">
              <a:buNone/>
              <a:defRPr sz="1600" b="1"/>
            </a:lvl7pPr>
            <a:lvl8pPr marL="3190240" indent="0">
              <a:buNone/>
              <a:defRPr sz="1600" b="1"/>
            </a:lvl8pPr>
            <a:lvl9pPr marL="364617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580" y="2170847"/>
            <a:ext cx="4034577"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8589" y="1532270"/>
            <a:ext cx="4036161" cy="638577"/>
          </a:xfrm>
        </p:spPr>
        <p:txBody>
          <a:bodyPr anchor="b"/>
          <a:lstStyle>
            <a:lvl1pPr marL="0" indent="0">
              <a:buNone/>
              <a:defRPr sz="2400" b="1"/>
            </a:lvl1pPr>
            <a:lvl2pPr marL="455930" indent="0">
              <a:buNone/>
              <a:defRPr sz="2000" b="1"/>
            </a:lvl2pPr>
            <a:lvl3pPr marL="911225" indent="0">
              <a:buNone/>
              <a:defRPr sz="1800" b="1"/>
            </a:lvl3pPr>
            <a:lvl4pPr marL="1367155" indent="0">
              <a:buNone/>
              <a:defRPr sz="1600" b="1"/>
            </a:lvl4pPr>
            <a:lvl5pPr marL="1823085" indent="0">
              <a:buNone/>
              <a:defRPr sz="1600" b="1"/>
            </a:lvl5pPr>
            <a:lvl6pPr marL="2279015" indent="0">
              <a:buNone/>
              <a:defRPr sz="1600" b="1"/>
            </a:lvl6pPr>
            <a:lvl7pPr marL="2734310" indent="0">
              <a:buNone/>
              <a:defRPr sz="1600" b="1"/>
            </a:lvl7pPr>
            <a:lvl8pPr marL="3190240" indent="0">
              <a:buNone/>
              <a:defRPr sz="1600" b="1"/>
            </a:lvl8pPr>
            <a:lvl9pPr marL="364617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8589" y="2170847"/>
            <a:ext cx="4036161"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2C7AE297-3B29-4CC6-9CBC-68F7DD97E1AA}" type="slidenum">
              <a:rPr lang="en-US"/>
              <a:t>‹#›</a:t>
            </a:fld>
            <a:endParaRPr lang="en-US">
              <a:solidFill>
                <a:schemeClr val="tx1"/>
              </a:solidFill>
            </a:endParaRPr>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80" y="272544"/>
            <a:ext cx="3004135" cy="115989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0085" y="272560"/>
            <a:ext cx="5104650"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580" y="1432458"/>
            <a:ext cx="3004135" cy="4682376"/>
          </a:xfrm>
        </p:spPr>
        <p:txBody>
          <a:bodyPr/>
          <a:lstStyle>
            <a:lvl1pPr marL="0" indent="0">
              <a:buNone/>
              <a:defRPr sz="1400"/>
            </a:lvl1pPr>
            <a:lvl2pPr marL="455930" indent="0">
              <a:buNone/>
              <a:defRPr sz="1200"/>
            </a:lvl2pPr>
            <a:lvl3pPr marL="911225" indent="0">
              <a:buNone/>
              <a:defRPr sz="1000"/>
            </a:lvl3pPr>
            <a:lvl4pPr marL="1367155" indent="0">
              <a:buNone/>
              <a:defRPr sz="900"/>
            </a:lvl4pPr>
            <a:lvl5pPr marL="1823085" indent="0">
              <a:buNone/>
              <a:defRPr sz="900"/>
            </a:lvl5pPr>
            <a:lvl6pPr marL="2279015" indent="0">
              <a:buNone/>
              <a:defRPr sz="900"/>
            </a:lvl6pPr>
            <a:lvl7pPr marL="2734310" indent="0">
              <a:buNone/>
              <a:defRPr sz="900"/>
            </a:lvl7pPr>
            <a:lvl8pPr marL="3190240" indent="0">
              <a:buNone/>
              <a:defRPr sz="900"/>
            </a:lvl8pPr>
            <a:lvl9pPr marL="364617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2B95B0EB-68CF-4F84-82FD-34EDC2B1BE94}" type="slidenum">
              <a:rPr lang="en-US"/>
              <a:t>‹#›</a:t>
            </a:fld>
            <a:endParaRPr lang="en-US">
              <a:solidFill>
                <a:schemeClr val="tx1"/>
              </a:solidFill>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799" y="4791710"/>
            <a:ext cx="5478780" cy="56568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9799" y="611640"/>
            <a:ext cx="5478780" cy="4107180"/>
          </a:xfrm>
        </p:spPr>
        <p:txBody>
          <a:bodyPr/>
          <a:lstStyle>
            <a:lvl1pPr marL="0" indent="0">
              <a:buNone/>
              <a:defRPr sz="3200"/>
            </a:lvl1pPr>
            <a:lvl2pPr marL="455930" indent="0">
              <a:buNone/>
              <a:defRPr sz="2800"/>
            </a:lvl2pPr>
            <a:lvl3pPr marL="911225" indent="0">
              <a:buNone/>
              <a:defRPr sz="2400"/>
            </a:lvl3pPr>
            <a:lvl4pPr marL="1367155" indent="0">
              <a:buNone/>
              <a:defRPr sz="2000"/>
            </a:lvl4pPr>
            <a:lvl5pPr marL="1823085" indent="0">
              <a:buNone/>
              <a:defRPr sz="2000"/>
            </a:lvl5pPr>
            <a:lvl6pPr marL="2279015" indent="0">
              <a:buNone/>
              <a:defRPr sz="2000"/>
            </a:lvl6pPr>
            <a:lvl7pPr marL="2734310" indent="0">
              <a:buNone/>
              <a:defRPr sz="2000"/>
            </a:lvl7pPr>
            <a:lvl8pPr marL="3190240" indent="0">
              <a:buNone/>
              <a:defRPr sz="2000"/>
            </a:lvl8pPr>
            <a:lvl9pPr marL="3646170" indent="0">
              <a:buNone/>
              <a:defRPr sz="2000"/>
            </a:lvl9pPr>
          </a:lstStyle>
          <a:p>
            <a:pPr lvl="0"/>
            <a:endParaRPr lang="en-US" noProof="0" smtClean="0"/>
          </a:p>
        </p:txBody>
      </p:sp>
      <p:sp>
        <p:nvSpPr>
          <p:cNvPr id="4" name="Text Placeholder 3"/>
          <p:cNvSpPr>
            <a:spLocks noGrp="1"/>
          </p:cNvSpPr>
          <p:nvPr>
            <p:ph type="body" sz="half" idx="2"/>
          </p:nvPr>
        </p:nvSpPr>
        <p:spPr>
          <a:xfrm>
            <a:off x="1789799" y="5357398"/>
            <a:ext cx="5478780" cy="803372"/>
          </a:xfrm>
        </p:spPr>
        <p:txBody>
          <a:bodyPr/>
          <a:lstStyle>
            <a:lvl1pPr marL="0" indent="0">
              <a:buNone/>
              <a:defRPr sz="1400"/>
            </a:lvl1pPr>
            <a:lvl2pPr marL="455930" indent="0">
              <a:buNone/>
              <a:defRPr sz="1200"/>
            </a:lvl2pPr>
            <a:lvl3pPr marL="911225" indent="0">
              <a:buNone/>
              <a:defRPr sz="1000"/>
            </a:lvl3pPr>
            <a:lvl4pPr marL="1367155" indent="0">
              <a:buNone/>
              <a:defRPr sz="900"/>
            </a:lvl4pPr>
            <a:lvl5pPr marL="1823085" indent="0">
              <a:buNone/>
              <a:defRPr sz="900"/>
            </a:lvl5pPr>
            <a:lvl6pPr marL="2279015" indent="0">
              <a:buNone/>
              <a:defRPr sz="900"/>
            </a:lvl6pPr>
            <a:lvl7pPr marL="2734310" indent="0">
              <a:buNone/>
              <a:defRPr sz="900"/>
            </a:lvl7pPr>
            <a:lvl8pPr marL="3190240" indent="0">
              <a:buNone/>
              <a:defRPr sz="900"/>
            </a:lvl8pPr>
            <a:lvl9pPr marL="364617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 name="AC Banner"/>
          <p:cNvSpPr>
            <a:spLocks noChangeArrowheads="1"/>
          </p:cNvSpPr>
          <p:nvPr userDrawn="1"/>
        </p:nvSpPr>
        <p:spPr bwMode="gray">
          <a:xfrm>
            <a:off x="0" y="15"/>
            <a:ext cx="9131300" cy="1118699"/>
          </a:xfrm>
          <a:prstGeom prst="rect">
            <a:avLst/>
          </a:prstGeom>
          <a:solidFill>
            <a:srgbClr val="008899"/>
          </a:solidFill>
          <a:ln w="12700">
            <a:noFill/>
            <a:miter lim="800000"/>
          </a:ln>
          <a:effectLst/>
        </p:spPr>
        <p:txBody>
          <a:bodyPr wrap="none" lIns="91168" tIns="45577" rIns="91168" bIns="45577" anchor="ctr"/>
          <a:lstStyle/>
          <a:p>
            <a:pPr>
              <a:defRPr/>
            </a:pPr>
            <a:endParaRPr lang="en-US"/>
          </a:p>
        </p:txBody>
      </p:sp>
      <p:sp>
        <p:nvSpPr>
          <p:cNvPr id="1028" name="Rectangle 29"/>
          <p:cNvSpPr>
            <a:spLocks noGrp="1" noChangeArrowheads="1"/>
          </p:cNvSpPr>
          <p:nvPr>
            <p:ph type="body" idx="1"/>
          </p:nvPr>
        </p:nvSpPr>
        <p:spPr bwMode="gray">
          <a:xfrm>
            <a:off x="183894" y="1177329"/>
            <a:ext cx="8631933" cy="5295600"/>
          </a:xfrm>
          <a:prstGeom prst="rect">
            <a:avLst/>
          </a:prstGeom>
          <a:noFill/>
          <a:ln w="12700">
            <a:noFill/>
            <a:miter lim="800000"/>
          </a:ln>
        </p:spPr>
        <p:txBody>
          <a:bodyPr vert="horz" wrap="square" lIns="90205" tIns="44321" rIns="90205" bIns="44321"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5"/>
          <p:cNvSpPr>
            <a:spLocks noGrp="1" noChangeArrowheads="1"/>
          </p:cNvSpPr>
          <p:nvPr>
            <p:ph type="title"/>
          </p:nvPr>
        </p:nvSpPr>
        <p:spPr bwMode="gray">
          <a:xfrm>
            <a:off x="2420746" y="110934"/>
            <a:ext cx="6307889" cy="1018873"/>
          </a:xfrm>
          <a:prstGeom prst="rect">
            <a:avLst/>
          </a:prstGeom>
          <a:noFill/>
          <a:ln w="12700">
            <a:noFill/>
            <a:miter lim="800000"/>
          </a:ln>
        </p:spPr>
        <p:txBody>
          <a:bodyPr vert="horz" wrap="square" lIns="90205" tIns="44321" rIns="90205" bIns="44321" numCol="1" anchor="b" anchorCtr="0" compatLnSpc="1"/>
          <a:lstStyle/>
          <a:p>
            <a:pPr lvl="0"/>
            <a:r>
              <a:rPr lang="en-US" smtClean="0"/>
              <a:t>Click to edit Master title style</a:t>
            </a:r>
          </a:p>
        </p:txBody>
      </p:sp>
      <p:sp>
        <p:nvSpPr>
          <p:cNvPr id="5" name="Slide Number Placeholder 4"/>
          <p:cNvSpPr>
            <a:spLocks noGrp="1"/>
          </p:cNvSpPr>
          <p:nvPr>
            <p:ph type="sldNum" sz="quarter" idx="10"/>
          </p:nvPr>
        </p:nvSpPr>
        <p:spPr>
          <a:xfrm>
            <a:off x="7976870" y="6560185"/>
            <a:ext cx="1064260" cy="76200"/>
          </a:xfrm>
          <a:prstGeom prst="rect">
            <a:avLst/>
          </a:prstGeom>
        </p:spPr>
        <p:txBody>
          <a:bodyPr/>
          <a:lstStyle>
            <a:lvl1pPr>
              <a:defRPr smtClean="0"/>
            </a:lvl1pPr>
          </a:lstStyle>
          <a:p>
            <a:pPr>
              <a:defRPr/>
            </a:pPr>
            <a:fld id="{F580E0BC-3B62-467F-89E9-F47414FE43A7}" type="slidenum">
              <a:rPr lang="en-US"/>
              <a:t>‹#›</a:t>
            </a:fld>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600">
          <a:solidFill>
            <a:srgbClr val="FF9900"/>
          </a:solidFill>
          <a:latin typeface="+mj-lt"/>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p:titleStyle>
    <p:bodyStyle>
      <a:lvl1pPr marL="175895" indent="-175895" algn="l" rtl="0" eaLnBrk="0" fontAlgn="base" hangingPunct="0">
        <a:spcBef>
          <a:spcPct val="20000"/>
        </a:spcBef>
        <a:spcAft>
          <a:spcPct val="0"/>
        </a:spcAft>
        <a:buClr>
          <a:srgbClr val="666666"/>
        </a:buClr>
        <a:buSzPct val="90000"/>
        <a:buFont typeface="Times" pitchFamily="-62" charset="0"/>
        <a:buChar char="•"/>
        <a:defRPr sz="2600">
          <a:solidFill>
            <a:srgbClr val="666666"/>
          </a:solidFill>
          <a:latin typeface="+mn-lt"/>
          <a:ea typeface="+mn-ea"/>
          <a:cs typeface="+mn-cs"/>
        </a:defRPr>
      </a:lvl1pPr>
      <a:lvl2pPr marL="574675" indent="-285115" algn="l" rtl="0" eaLnBrk="0" fontAlgn="base" hangingPunct="0">
        <a:spcBef>
          <a:spcPct val="20000"/>
        </a:spcBef>
        <a:spcAft>
          <a:spcPct val="0"/>
        </a:spcAft>
        <a:buClr>
          <a:srgbClr val="666666"/>
        </a:buClr>
        <a:buChar char="–"/>
        <a:defRPr sz="2400">
          <a:solidFill>
            <a:srgbClr val="666666"/>
          </a:solidFill>
          <a:latin typeface="+mn-lt"/>
        </a:defRPr>
      </a:lvl2pPr>
      <a:lvl3pPr marL="855980" indent="-167640" algn="l" rtl="0" eaLnBrk="0" fontAlgn="base" hangingPunct="0">
        <a:spcBef>
          <a:spcPct val="20000"/>
        </a:spcBef>
        <a:spcAft>
          <a:spcPct val="0"/>
        </a:spcAft>
        <a:buClr>
          <a:srgbClr val="666666"/>
        </a:buClr>
        <a:buFont typeface="Times" pitchFamily="-62" charset="0"/>
        <a:buChar char="•"/>
        <a:defRPr sz="2000">
          <a:solidFill>
            <a:srgbClr val="666666"/>
          </a:solidFill>
          <a:latin typeface="+mn-lt"/>
        </a:defRPr>
      </a:lvl3pPr>
      <a:lvl4pPr marL="1196340" indent="-226060" algn="l" rtl="0" eaLnBrk="0" fontAlgn="base" hangingPunct="0">
        <a:spcBef>
          <a:spcPct val="20000"/>
        </a:spcBef>
        <a:spcAft>
          <a:spcPct val="0"/>
        </a:spcAft>
        <a:buClr>
          <a:srgbClr val="666666"/>
        </a:buClr>
        <a:buChar char="–"/>
        <a:defRPr>
          <a:solidFill>
            <a:srgbClr val="666666"/>
          </a:solidFill>
          <a:latin typeface="+mn-lt"/>
        </a:defRPr>
      </a:lvl4pPr>
      <a:lvl5pPr marL="147637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5pPr>
      <a:lvl6pPr marL="193230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6pPr>
      <a:lvl7pPr marL="238823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7pPr>
      <a:lvl8pPr marL="284416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8pPr>
      <a:lvl9pPr marL="330009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9pPr>
    </p:bodyStyle>
    <p:other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155" algn="l" defTabSz="911860" rtl="0" eaLnBrk="1" latinLnBrk="0" hangingPunct="1">
        <a:defRPr sz="1800" kern="1200">
          <a:solidFill>
            <a:schemeClr val="tx1"/>
          </a:solidFill>
          <a:latin typeface="+mn-lt"/>
          <a:ea typeface="+mn-ea"/>
          <a:cs typeface="+mn-cs"/>
        </a:defRPr>
      </a:lvl4pPr>
      <a:lvl5pPr marL="1823085"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audio" Target="NUL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6.xml"/><Relationship Id="rId5" Type="http://schemas.openxmlformats.org/officeDocument/2006/relationships/audio" Target="../media/audio4.wav"/><Relationship Id="rId4" Type="http://schemas.openxmlformats.org/officeDocument/2006/relationships/audio" Target="../media/audio3.wav"/></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title"/>
          </p:nvPr>
        </p:nvSpPr>
        <p:spPr>
          <a:xfrm>
            <a:off x="603250" y="527050"/>
            <a:ext cx="7761605" cy="603250"/>
          </a:xfrm>
          <a:noFill/>
        </p:spPr>
        <p:txBody>
          <a:bodyPr wrap="square" lIns="63402" tIns="25358" rIns="63402" bIns="25358">
            <a:spAutoFit/>
          </a:bodyPr>
          <a:lstStyle/>
          <a:p>
            <a:pPr algn="ctr">
              <a:lnSpc>
                <a:spcPct val="90000"/>
              </a:lnSpc>
              <a:spcBef>
                <a:spcPct val="45000"/>
              </a:spcBef>
            </a:pPr>
            <a:r>
              <a:rPr lang="en-US" altLang="zh-TW" kern="1200" dirty="0" smtClean="0">
                <a:solidFill>
                  <a:schemeClr val="tx1"/>
                </a:solidFill>
                <a:latin typeface="Calibri" panose="020F0502020204030204" pitchFamily="34" charset="0"/>
                <a:ea typeface="+mn-ea"/>
                <a:cs typeface="+mn-cs"/>
              </a:rPr>
              <a:t>Final </a:t>
            </a:r>
            <a:r>
              <a:rPr lang="en-US" altLang="zh-TW" kern="1200" dirty="0">
                <a:solidFill>
                  <a:schemeClr val="tx1"/>
                </a:solidFill>
                <a:latin typeface="Calibri" panose="020F0502020204030204" pitchFamily="34" charset="0"/>
                <a:ea typeface="+mn-ea"/>
                <a:cs typeface="+mn-cs"/>
              </a:rPr>
              <a:t>Findings Presentation</a:t>
            </a:r>
            <a:endParaRPr lang="en-US" altLang="zh-CN" kern="1200" dirty="0">
              <a:solidFill>
                <a:schemeClr val="tx1"/>
              </a:solidFill>
              <a:latin typeface="Calibri" panose="020F0502020204030204" pitchFamily="34" charset="0"/>
              <a:ea typeface="+mn-ea"/>
              <a:cs typeface="+mn-cs"/>
            </a:endParaRPr>
          </a:p>
        </p:txBody>
      </p:sp>
      <p:sp>
        <p:nvSpPr>
          <p:cNvPr id="1275907" name="Rectangle 3"/>
          <p:cNvSpPr>
            <a:spLocks noChangeArrowheads="1"/>
          </p:cNvSpPr>
          <p:nvPr/>
        </p:nvSpPr>
        <p:spPr bwMode="auto">
          <a:xfrm>
            <a:off x="3772535" y="2786394"/>
            <a:ext cx="1676400" cy="838200"/>
          </a:xfrm>
          <a:prstGeom prst="rect">
            <a:avLst/>
          </a:prstGeom>
          <a:noFill/>
          <a:ln w="12700">
            <a:noFill/>
            <a:miter lim="800000"/>
          </a:ln>
          <a:effectLst/>
        </p:spPr>
        <p:txBody>
          <a:bodyPr wrap="none" lIns="91312" tIns="45664" rIns="91312" bIns="45664" anchor="ctr"/>
          <a:lstStyle/>
          <a:p>
            <a:endParaRPr lang="en-US" dirty="0"/>
          </a:p>
        </p:txBody>
      </p:sp>
      <p:sp>
        <p:nvSpPr>
          <p:cNvPr id="6" name="Text Box 9"/>
          <p:cNvSpPr txBox="1">
            <a:spLocks noChangeArrowheads="1"/>
          </p:cNvSpPr>
          <p:nvPr/>
        </p:nvSpPr>
        <p:spPr bwMode="auto">
          <a:xfrm>
            <a:off x="222264" y="5418138"/>
            <a:ext cx="6029325" cy="823912"/>
          </a:xfrm>
          <a:prstGeom prst="rect">
            <a:avLst/>
          </a:prstGeom>
          <a:noFill/>
          <a:ln w="9525">
            <a:noFill/>
            <a:miter lim="800000"/>
          </a:ln>
        </p:spPr>
        <p:txBody>
          <a:bodyPr lIns="91437" tIns="45733" rIns="91437" bIns="45733">
            <a:spAutoFit/>
          </a:bodyPr>
          <a:lstStyle/>
          <a:p>
            <a:pPr eaLnBrk="1" hangingPunct="1">
              <a:lnSpc>
                <a:spcPct val="100000"/>
              </a:lnSpc>
              <a:buNone/>
              <a:defRPr/>
            </a:pPr>
            <a:r>
              <a:rPr lang="en-US" sz="1200" i="1" u="sng" dirty="0">
                <a:latin typeface="+mj-lt"/>
                <a:cs typeface="Arial" panose="020B0604020202020204" pitchFamily="34" charset="0"/>
              </a:rPr>
              <a:t>Acknowledgements and Copyrights:</a:t>
            </a:r>
            <a:endParaRPr lang="en-US" sz="1200" dirty="0">
              <a:latin typeface="+mj-lt"/>
              <a:cs typeface="Arial" panose="020B0604020202020204" pitchFamily="34" charset="0"/>
            </a:endParaRPr>
          </a:p>
          <a:p>
            <a:pPr eaLnBrk="1" hangingPunct="1">
              <a:lnSpc>
                <a:spcPct val="100000"/>
              </a:lnSpc>
              <a:buNone/>
              <a:defRPr/>
            </a:pPr>
            <a:r>
              <a:rPr lang="en-US" sz="1200" i="1" dirty="0">
                <a:latin typeface="+mj-lt"/>
                <a:cs typeface="Arial" panose="020B0604020202020204" pitchFamily="34" charset="0"/>
              </a:rPr>
              <a:t>®Capability Maturity Model, Capability Maturity Modeling, </a:t>
            </a:r>
            <a:r>
              <a:rPr lang="en-US" sz="1200" i="1" dirty="0" err="1">
                <a:latin typeface="+mj-lt"/>
                <a:cs typeface="Arial" panose="020B0604020202020204" pitchFamily="34" charset="0"/>
              </a:rPr>
              <a:t>CMM</a:t>
            </a:r>
            <a:r>
              <a:rPr lang="en-US" sz="1200" i="1" dirty="0">
                <a:latin typeface="+mj-lt"/>
                <a:cs typeface="Arial" panose="020B0604020202020204" pitchFamily="34" charset="0"/>
              </a:rPr>
              <a:t> and </a:t>
            </a:r>
            <a:r>
              <a:rPr lang="en-US" sz="1200" i="1" dirty="0" err="1">
                <a:latin typeface="+mj-lt"/>
                <a:cs typeface="Arial" panose="020B0604020202020204" pitchFamily="34" charset="0"/>
              </a:rPr>
              <a:t>CMMI</a:t>
            </a:r>
            <a:r>
              <a:rPr lang="en-US" sz="1200" i="1" dirty="0">
                <a:latin typeface="+mj-lt"/>
                <a:cs typeface="Arial" panose="020B0604020202020204" pitchFamily="34" charset="0"/>
              </a:rPr>
              <a:t> </a:t>
            </a:r>
          </a:p>
          <a:p>
            <a:pPr eaLnBrk="1" hangingPunct="1">
              <a:lnSpc>
                <a:spcPct val="100000"/>
              </a:lnSpc>
              <a:buNone/>
              <a:defRPr/>
            </a:pPr>
            <a:r>
              <a:rPr lang="en-US" sz="1200" i="1" dirty="0">
                <a:latin typeface="+mj-lt"/>
                <a:cs typeface="Arial" panose="020B0604020202020204" pitchFamily="34" charset="0"/>
              </a:rPr>
              <a:t>are registered in U.S. Patent and Trademark Office.</a:t>
            </a:r>
          </a:p>
          <a:p>
            <a:pPr eaLnBrk="1" hangingPunct="1">
              <a:lnSpc>
                <a:spcPct val="100000"/>
              </a:lnSpc>
              <a:buNone/>
              <a:defRPr/>
            </a:pPr>
            <a:r>
              <a:rPr lang="en-US" sz="1200" i="1" dirty="0">
                <a:latin typeface="+mj-lt"/>
                <a:cs typeface="Arial" panose="020B0604020202020204" pitchFamily="34" charset="0"/>
              </a:rPr>
              <a:t>SCAMPI &amp; SCAMPI Lead Appraiser is a service mark of Carnegie Mellon University.</a:t>
            </a:r>
          </a:p>
        </p:txBody>
      </p:sp>
      <p:sp>
        <p:nvSpPr>
          <p:cNvPr id="8" name="Rectangle 5"/>
          <p:cNvSpPr>
            <a:spLocks noChangeArrowheads="1"/>
          </p:cNvSpPr>
          <p:nvPr/>
        </p:nvSpPr>
        <p:spPr bwMode="auto">
          <a:xfrm>
            <a:off x="1446227" y="3930440"/>
            <a:ext cx="6327775" cy="1321010"/>
          </a:xfrm>
          <a:prstGeom prst="rect">
            <a:avLst/>
          </a:prstGeom>
          <a:noFill/>
          <a:ln w="12700">
            <a:noFill/>
            <a:miter lim="800000"/>
          </a:ln>
        </p:spPr>
        <p:txBody>
          <a:bodyPr lIns="90498" tIns="44461" rIns="90498" bIns="44461">
            <a:spAutoFit/>
          </a:bodyPr>
          <a:lstStyle/>
          <a:p>
            <a:pPr algn="ctr" eaLnBrk="1" hangingPunct="1">
              <a:lnSpc>
                <a:spcPct val="100000"/>
              </a:lnSpc>
              <a:buNone/>
              <a:defRPr/>
            </a:pPr>
            <a:r>
              <a:rPr lang="en-US" b="1" dirty="0">
                <a:latin typeface="+mj-lt"/>
              </a:rPr>
              <a:t>Dr Rajiv Nag</a:t>
            </a:r>
          </a:p>
          <a:p>
            <a:pPr algn="ctr" eaLnBrk="1" hangingPunct="1">
              <a:lnSpc>
                <a:spcPct val="100000"/>
              </a:lnSpc>
              <a:buNone/>
              <a:defRPr/>
            </a:pPr>
            <a:r>
              <a:rPr lang="en-US" b="1" dirty="0">
                <a:latin typeface="+mj-lt"/>
              </a:rPr>
              <a:t>Certified High Maturity Lead Appraiser, </a:t>
            </a:r>
            <a:endParaRPr lang="en-US" b="1" dirty="0" smtClean="0">
              <a:latin typeface="+mj-lt"/>
            </a:endParaRPr>
          </a:p>
          <a:p>
            <a:pPr algn="ctr" eaLnBrk="1" hangingPunct="1">
              <a:lnSpc>
                <a:spcPct val="100000"/>
              </a:lnSpc>
              <a:buNone/>
              <a:defRPr/>
            </a:pPr>
            <a:r>
              <a:rPr lang="en-US" b="1" dirty="0" smtClean="0">
                <a:latin typeface="+mj-lt"/>
              </a:rPr>
              <a:t>ID </a:t>
            </a:r>
            <a:r>
              <a:rPr lang="en-US" b="1" dirty="0">
                <a:latin typeface="+mj-lt"/>
              </a:rPr>
              <a:t># 0300282-01</a:t>
            </a:r>
          </a:p>
          <a:p>
            <a:pPr algn="ctr" eaLnBrk="1" hangingPunct="1">
              <a:lnSpc>
                <a:spcPct val="100000"/>
              </a:lnSpc>
              <a:buNone/>
              <a:defRPr/>
            </a:pPr>
            <a:r>
              <a:rPr lang="en-US" b="1" dirty="0">
                <a:latin typeface="+mj-lt"/>
              </a:rPr>
              <a:t> </a:t>
            </a:r>
          </a:p>
        </p:txBody>
      </p:sp>
      <p:sp>
        <p:nvSpPr>
          <p:cNvPr id="9" name="Rectangle 4"/>
          <p:cNvSpPr>
            <a:spLocks noChangeArrowheads="1"/>
          </p:cNvSpPr>
          <p:nvPr/>
        </p:nvSpPr>
        <p:spPr bwMode="auto">
          <a:xfrm>
            <a:off x="186054" y="1578114"/>
            <a:ext cx="8595995" cy="2416559"/>
          </a:xfrm>
          <a:prstGeom prst="rect">
            <a:avLst/>
          </a:prstGeom>
          <a:noFill/>
          <a:ln w="12700">
            <a:noFill/>
            <a:miter lim="800000"/>
          </a:ln>
          <a:effectLst/>
        </p:spPr>
        <p:txBody>
          <a:bodyPr wrap="square" lIns="90488" tIns="44450" rIns="90488" bIns="44450">
            <a:spAutoFit/>
          </a:bodyPr>
          <a:lstStyle/>
          <a:p>
            <a:pPr lvl="1" indent="0" algn="ctr">
              <a:lnSpc>
                <a:spcPct val="90000"/>
              </a:lnSpc>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smtClean="0">
                <a:latin typeface="+mn-ea"/>
                <a:cs typeface="+mn-ea"/>
              </a:rPr>
              <a:t>SCAMPI </a:t>
            </a:r>
            <a:r>
              <a:rPr lang="en-US" altLang="zh-CN" sz="2400" b="1" dirty="0">
                <a:latin typeface="+mn-ea"/>
                <a:cs typeface="+mn-ea"/>
              </a:rPr>
              <a:t>Class A </a:t>
            </a:r>
            <a:r>
              <a:rPr lang="en-US" altLang="zh-CN" sz="2400" b="1" dirty="0" err="1">
                <a:latin typeface="+mn-ea"/>
                <a:cs typeface="+mn-ea"/>
              </a:rPr>
              <a:t>ver</a:t>
            </a:r>
            <a:r>
              <a:rPr lang="en-US" altLang="zh-CN" sz="2400" b="1" dirty="0">
                <a:latin typeface="+mn-ea"/>
                <a:cs typeface="+mn-ea"/>
              </a:rPr>
              <a:t> </a:t>
            </a:r>
            <a:r>
              <a:rPr lang="en-US" altLang="zh-CN" sz="2400" b="1" dirty="0" smtClean="0">
                <a:latin typeface="+mn-ea"/>
                <a:cs typeface="+mn-ea"/>
              </a:rPr>
              <a:t>1.3</a:t>
            </a:r>
            <a:endParaRPr lang="en-US" altLang="zh-CN" sz="2800" b="1" dirty="0" smtClean="0">
              <a:latin typeface="+mn-ea"/>
              <a:cs typeface="+mn-ea"/>
            </a:endParaRPr>
          </a:p>
          <a:p>
            <a:pPr algn="ctr">
              <a:lnSpc>
                <a:spcPct val="90000"/>
              </a:lnSpc>
              <a:buClrTx/>
              <a:buSzTx/>
              <a:buFontTx/>
              <a:buNone/>
            </a:pPr>
            <a:r>
              <a:rPr lang="en-US" altLang="zh-CN" sz="2400" b="1" dirty="0">
                <a:ea typeface="宋体" panose="02010600030101010101" pitchFamily="2" charset="-122"/>
              </a:rPr>
              <a:t>ZheJiang TopRS Technology Co., Ltd</a:t>
            </a:r>
            <a:r>
              <a:rPr lang="en-US" altLang="zh-CN" sz="2400" b="1" dirty="0" smtClean="0">
                <a:ea typeface="宋体" panose="02010600030101010101" pitchFamily="2" charset="-122"/>
              </a:rPr>
              <a:t>.</a:t>
            </a:r>
          </a:p>
          <a:p>
            <a:pPr algn="ctr">
              <a:lnSpc>
                <a:spcPct val="90000"/>
              </a:lnSpc>
              <a:buClrTx/>
              <a:buSzTx/>
              <a:buFontTx/>
              <a:buNone/>
            </a:pPr>
            <a:r>
              <a:rPr lang="en-US" altLang="zh-CN" sz="2400" b="1" dirty="0" smtClean="0">
                <a:ea typeface="宋体" panose="02010600030101010101" pitchFamily="2" charset="-122"/>
              </a:rPr>
              <a:t>&amp;</a:t>
            </a:r>
            <a:endParaRPr lang="en-US" altLang="zh-CN" sz="2400" b="1" dirty="0">
              <a:ea typeface="宋体" panose="02010600030101010101" pitchFamily="2" charset="-122"/>
            </a:endParaRPr>
          </a:p>
          <a:p>
            <a:pPr algn="ctr">
              <a:lnSpc>
                <a:spcPct val="90000"/>
              </a:lnSpc>
              <a:buClrTx/>
              <a:buSzTx/>
              <a:buFontTx/>
              <a:buNone/>
            </a:pPr>
            <a:r>
              <a:rPr lang="en-US" altLang="zh-CN" sz="2400" b="1" dirty="0">
                <a:ea typeface="宋体" panose="02010600030101010101" pitchFamily="2" charset="-122"/>
              </a:rPr>
              <a:t>ZheJiang HaiYuan Geo Information Technology Co., Ltd.</a:t>
            </a:r>
          </a:p>
          <a:p>
            <a:pPr algn="ctr">
              <a:lnSpc>
                <a:spcPct val="90000"/>
              </a:lnSpc>
              <a:buClrTx/>
              <a:buSzTx/>
              <a:buFontTx/>
              <a:buNone/>
            </a:pPr>
            <a:endParaRPr lang="en-US" altLang="zh-CN" sz="2400" b="1" dirty="0">
              <a:ea typeface="宋体" panose="02010600030101010101" pitchFamily="2" charset="-122"/>
            </a:endParaRPr>
          </a:p>
          <a:p>
            <a:pPr algn="ctr">
              <a:lnSpc>
                <a:spcPct val="90000"/>
              </a:lnSpc>
              <a:buClrTx/>
              <a:buSzTx/>
              <a:buFontTx/>
              <a:buNone/>
            </a:pPr>
            <a:r>
              <a:rPr lang="en-US" altLang="zh-CN" sz="2400" b="1" dirty="0">
                <a:ea typeface="宋体" panose="02010600030101010101" pitchFamily="2" charset="-122"/>
              </a:rPr>
              <a:t>Appraisal ID： No 5809</a:t>
            </a:r>
          </a:p>
          <a:p>
            <a:pPr algn="ctr">
              <a:lnSpc>
                <a:spcPct val="90000"/>
              </a:lnSpc>
              <a:buClrTx/>
              <a:buSzTx/>
              <a:buFontTx/>
              <a:buNone/>
            </a:pPr>
            <a:r>
              <a:rPr lang="en-US" altLang="zh-CN" sz="2400" b="1" dirty="0">
                <a:ea typeface="宋体" panose="02010600030101010101" pitchFamily="2" charset="-122"/>
              </a:rPr>
              <a:t>Appraisal date：17th Jan</a:t>
            </a:r>
          </a:p>
        </p:txBody>
      </p:sp>
      <p:sp>
        <p:nvSpPr>
          <p:cNvPr id="4" name="灯片编号占位符 3"/>
          <p:cNvSpPr>
            <a:spLocks noGrp="1"/>
          </p:cNvSpPr>
          <p:nvPr>
            <p:ph type="sldNum" sz="quarter" idx="10"/>
          </p:nvPr>
        </p:nvSpPr>
        <p:spPr/>
        <p:txBody>
          <a:bodyPr/>
          <a:lstStyle/>
          <a:p>
            <a:pPr>
              <a:defRPr/>
            </a:pPr>
            <a:fld id="{F580E0BC-3B62-467F-89E9-F47414FE43A7}" type="slidenum">
              <a:rPr lang="en-US"/>
              <a:t>1</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1706" y="527064"/>
            <a:ext cx="6307889" cy="602743"/>
          </a:xfrm>
        </p:spPr>
        <p:txBody>
          <a:bodyPr/>
          <a:lstStyle/>
          <a:p>
            <a:r>
              <a:rPr lang="en-US" sz="4000" b="1" dirty="0" smtClean="0"/>
              <a:t>Acknowledgments</a:t>
            </a:r>
            <a:endParaRPr lang="en-US" sz="4000" b="1" dirty="0"/>
          </a:p>
        </p:txBody>
      </p:sp>
      <p:sp>
        <p:nvSpPr>
          <p:cNvPr id="1690627" name="Rectangle 3"/>
          <p:cNvSpPr>
            <a:spLocks noGrp="1" noChangeArrowheads="1"/>
          </p:cNvSpPr>
          <p:nvPr>
            <p:ph idx="1"/>
          </p:nvPr>
        </p:nvSpPr>
        <p:spPr bwMode="auto">
          <a:xfrm>
            <a:off x="183894" y="1365251"/>
            <a:ext cx="8631933" cy="4650478"/>
          </a:xfrm>
          <a:noFill/>
          <a:ln>
            <a:miter lim="800000"/>
          </a:ln>
        </p:spPr>
        <p:txBody>
          <a:bodyPr vert="horz" wrap="square" lIns="91258" tIns="45627" rIns="91258" bIns="45627" numCol="1" anchor="t" anchorCtr="0" compatLnSpc="1"/>
          <a:lstStyle/>
          <a:p>
            <a:pPr marL="340360" indent="-340360" algn="ctr" defTabSz="454660">
              <a:lnSpc>
                <a:spcPct val="84000"/>
              </a:lnSpc>
              <a:spcBef>
                <a:spcPct val="47000"/>
              </a:spcBef>
              <a:buNone/>
              <a:tabLst>
                <a:tab pos="342265" algn="l"/>
              </a:tabLst>
            </a:pPr>
            <a:r>
              <a:rPr lang="en-US" altLang="zh-TW" sz="2800" kern="1200" dirty="0" smtClean="0">
                <a:ea typeface="PMingLiU" pitchFamily="18" charset="-120"/>
              </a:rPr>
              <a:t>The </a:t>
            </a:r>
            <a:r>
              <a:rPr lang="en-US" altLang="zh-TW" sz="2800" kern="1200" dirty="0">
                <a:ea typeface="PMingLiU" pitchFamily="18" charset="-120"/>
              </a:rPr>
              <a:t>Appraisal Team thanks</a:t>
            </a:r>
            <a:endParaRPr lang="en-US" altLang="zh-TW" sz="2200" kern="1200" dirty="0">
              <a:ea typeface="PMingLiU" pitchFamily="18" charset="-120"/>
            </a:endParaRPr>
          </a:p>
          <a:p>
            <a:pPr marL="340360" lvl="2" indent="-340360" defTabSz="454660">
              <a:lnSpc>
                <a:spcPct val="84000"/>
              </a:lnSpc>
              <a:spcBef>
                <a:spcPct val="47000"/>
              </a:spcBef>
              <a:buSzPct val="90000"/>
              <a:buFont typeface="Calibri" panose="020F0502020204030204" pitchFamily="34" charset="0"/>
              <a:buChar char="•"/>
              <a:tabLst>
                <a:tab pos="342265" algn="l"/>
              </a:tabLst>
            </a:pPr>
            <a:r>
              <a:rPr lang="en-US" altLang="zh-TW" sz="2200" kern="1200" dirty="0">
                <a:latin typeface="Calibri" panose="020F0502020204030204" pitchFamily="34" charset="0"/>
                <a:ea typeface="PMingLiU" pitchFamily="18" charset="-120"/>
                <a:cs typeface="+mn-cs"/>
                <a:sym typeface="+mn-ea"/>
              </a:rPr>
              <a:t>Senior Management for sponsoring this appraisal</a:t>
            </a:r>
            <a:r>
              <a:rPr lang="zh-CN" altLang="en-US" sz="2200" kern="1200" dirty="0">
                <a:latin typeface="Calibri" panose="020F0502020204030204" pitchFamily="34" charset="0"/>
                <a:ea typeface="宋体" panose="02010600030101010101" pitchFamily="2" charset="-122"/>
                <a:cs typeface="+mn-cs"/>
                <a:sym typeface="+mn-ea"/>
              </a:rPr>
              <a:t>感谢高层发起这次评估</a:t>
            </a:r>
            <a:endParaRPr lang="en-US" altLang="zh-TW" sz="2200" kern="1200" dirty="0">
              <a:latin typeface="Calibri" panose="020F0502020204030204" pitchFamily="34" charset="0"/>
              <a:ea typeface="PMingLiU" pitchFamily="18" charset="-120"/>
              <a:cs typeface="+mn-cs"/>
            </a:endParaRPr>
          </a:p>
          <a:p>
            <a:pPr marL="340360" lvl="2" indent="-340360" defTabSz="454660">
              <a:lnSpc>
                <a:spcPct val="84000"/>
              </a:lnSpc>
              <a:spcBef>
                <a:spcPct val="47000"/>
              </a:spcBef>
              <a:buSzPct val="90000"/>
              <a:buFont typeface="Calibri" panose="020F0502020204030204" pitchFamily="34" charset="0"/>
              <a:buChar char="•"/>
              <a:tabLst>
                <a:tab pos="342265" algn="l"/>
              </a:tabLst>
            </a:pPr>
            <a:r>
              <a:rPr lang="en-US" altLang="zh-TW" sz="2200" kern="1200" dirty="0">
                <a:latin typeface="Calibri" panose="020F0502020204030204" pitchFamily="34" charset="0"/>
                <a:ea typeface="PMingLiU" pitchFamily="18" charset="-120"/>
                <a:cs typeface="+mn-cs"/>
                <a:sym typeface="+mn-ea"/>
              </a:rPr>
              <a:t>All participants of interview / discussion sessions for  their valuable inputs</a:t>
            </a:r>
            <a:r>
              <a:rPr lang="zh-CN" altLang="en-US" sz="2200" kern="1200" dirty="0">
                <a:latin typeface="Calibri" panose="020F0502020204030204" pitchFamily="34" charset="0"/>
                <a:ea typeface="宋体" panose="02010600030101010101" pitchFamily="2" charset="-122"/>
                <a:cs typeface="+mn-cs"/>
                <a:sym typeface="+mn-ea"/>
              </a:rPr>
              <a:t>感谢所有访谈人员和参与人员有价值的输入</a:t>
            </a:r>
            <a:endParaRPr lang="en-US" altLang="zh-TW" sz="2200" kern="1200" dirty="0">
              <a:latin typeface="Calibri" panose="020F0502020204030204" pitchFamily="34" charset="0"/>
              <a:ea typeface="PMingLiU" pitchFamily="18" charset="-120"/>
              <a:cs typeface="+mn-cs"/>
            </a:endParaRPr>
          </a:p>
          <a:p>
            <a:pPr marL="340360" lvl="2" indent="-340360" defTabSz="454660">
              <a:lnSpc>
                <a:spcPct val="84000"/>
              </a:lnSpc>
              <a:spcBef>
                <a:spcPct val="47000"/>
              </a:spcBef>
              <a:buSzPct val="90000"/>
              <a:buFont typeface="Calibri" panose="020F0502020204030204" pitchFamily="34" charset="0"/>
              <a:buChar char="•"/>
              <a:tabLst>
                <a:tab pos="342265" algn="l"/>
              </a:tabLst>
            </a:pPr>
            <a:r>
              <a:rPr lang="en-US" altLang="zh-TW" sz="2200" kern="1200" dirty="0">
                <a:latin typeface="Calibri" panose="020F0502020204030204" pitchFamily="34" charset="0"/>
                <a:ea typeface="PMingLiU" pitchFamily="18" charset="-120"/>
                <a:cs typeface="+mn-cs"/>
                <a:sym typeface="+mn-ea"/>
              </a:rPr>
              <a:t>All others who have directly or indirectly assisted during the appraisal  including, inter-alia </a:t>
            </a:r>
            <a:r>
              <a:rPr lang="zh-CN" altLang="en-US" sz="2200" kern="1200" dirty="0">
                <a:latin typeface="Calibri" panose="020F0502020204030204" pitchFamily="34" charset="0"/>
                <a:ea typeface="宋体" panose="02010600030101010101" pitchFamily="2" charset="-122"/>
                <a:cs typeface="+mn-cs"/>
                <a:sym typeface="+mn-ea"/>
              </a:rPr>
              <a:t>感谢这个评估期间直接间接帮助我们的以下人员</a:t>
            </a:r>
            <a:r>
              <a:rPr lang="en-US" altLang="zh-TW" sz="2200" kern="1200" dirty="0" smtClean="0">
                <a:latin typeface="Calibri" panose="020F0502020204030204" pitchFamily="34" charset="0"/>
                <a:ea typeface="PMingLiU" pitchFamily="18" charset="-120"/>
                <a:cs typeface="+mn-cs"/>
              </a:rPr>
              <a:t> </a:t>
            </a:r>
            <a:endParaRPr lang="en-US" altLang="zh-TW" kern="1200" dirty="0">
              <a:latin typeface="Calibri" panose="020F0502020204030204" pitchFamily="34" charset="0"/>
              <a:ea typeface="PMingLiU" pitchFamily="18" charset="-120"/>
              <a:cs typeface="+mn-cs"/>
            </a:endParaRPr>
          </a:p>
          <a:p>
            <a:pPr lvl="1"/>
            <a:r>
              <a:rPr lang="zh-CN" altLang="en-US" sz="1800" kern="1200" dirty="0">
                <a:ea typeface="PMingLiU" pitchFamily="18" charset="-120"/>
              </a:rPr>
              <a:t>李晓梅Xiao</a:t>
            </a:r>
            <a:r>
              <a:rPr lang="en-US" altLang="zh-CN" sz="1800" kern="1200" dirty="0" err="1">
                <a:ea typeface="PMingLiU" pitchFamily="18" charset="-120"/>
              </a:rPr>
              <a:t>mei</a:t>
            </a:r>
            <a:r>
              <a:rPr lang="en-US" altLang="zh-CN" sz="1800" kern="1200" dirty="0">
                <a:ea typeface="PMingLiU" pitchFamily="18" charset="-120"/>
              </a:rPr>
              <a:t> Li</a:t>
            </a:r>
          </a:p>
          <a:p>
            <a:pPr lvl="1"/>
            <a:r>
              <a:rPr lang="en-US" altLang="zh-CN" sz="1800" kern="1200" dirty="0" err="1">
                <a:ea typeface="PMingLiU" pitchFamily="18" charset="-120"/>
              </a:rPr>
              <a:t>朱艳蓉Yanrong</a:t>
            </a:r>
            <a:r>
              <a:rPr lang="en-US" altLang="zh-CN" sz="1800" kern="1200" dirty="0">
                <a:ea typeface="PMingLiU" pitchFamily="18" charset="-120"/>
              </a:rPr>
              <a:t> Zhu</a:t>
            </a:r>
            <a:endParaRPr lang="en-US" altLang="zh-TW" sz="1800" kern="1200" dirty="0">
              <a:ea typeface="PMingLiU" pitchFamily="18" charset="-120"/>
            </a:endParaRPr>
          </a:p>
          <a:p>
            <a:pPr marL="680720" lvl="3" indent="-340360" defTabSz="454660">
              <a:lnSpc>
                <a:spcPct val="84000"/>
              </a:lnSpc>
              <a:spcBef>
                <a:spcPct val="47000"/>
              </a:spcBef>
              <a:buSzPct val="90000"/>
              <a:buFont typeface="Calibri" panose="020F0502020204030204" pitchFamily="34" charset="0"/>
              <a:buChar char="•"/>
              <a:tabLst>
                <a:tab pos="342265" algn="l"/>
              </a:tabLst>
            </a:pPr>
            <a:r>
              <a:rPr lang="zh-CN" altLang="en-US" sz="1800" kern="1200" dirty="0" smtClean="0">
                <a:latin typeface="Calibri" panose="020F0502020204030204" pitchFamily="34" charset="0"/>
                <a:ea typeface="PMingLiU" pitchFamily="18" charset="-120"/>
                <a:cs typeface="+mn-cs"/>
              </a:rPr>
              <a:t>王</a:t>
            </a:r>
            <a:r>
              <a:rPr lang="zh-CN" altLang="en-US" sz="1800" kern="1200" dirty="0" smtClean="0">
                <a:latin typeface="Calibri" panose="020F0502020204030204" pitchFamily="34" charset="0"/>
                <a:ea typeface="PMingLiU" pitchFamily="18" charset="-120"/>
                <a:cs typeface="+mn-cs"/>
              </a:rPr>
              <a:t>耀  </a:t>
            </a:r>
            <a:r>
              <a:rPr lang="en-US" altLang="zh-CN" sz="1800" kern="1200" dirty="0" smtClean="0">
                <a:latin typeface="Calibri" panose="020F0502020204030204" pitchFamily="34" charset="0"/>
                <a:ea typeface="PMingLiU" pitchFamily="18" charset="-120"/>
                <a:cs typeface="+mn-cs"/>
              </a:rPr>
              <a:t>Yao </a:t>
            </a:r>
            <a:r>
              <a:rPr lang="en-US" altLang="zh-CN" sz="1800" kern="1200" dirty="0" smtClean="0">
                <a:latin typeface="Calibri" panose="020F0502020204030204" pitchFamily="34" charset="0"/>
                <a:ea typeface="PMingLiU" pitchFamily="18" charset="-120"/>
                <a:cs typeface="+mn-cs"/>
              </a:rPr>
              <a:t>Wang</a:t>
            </a:r>
            <a:endParaRPr lang="en-US" altLang="zh-CN" sz="1800" kern="1200" dirty="0" smtClean="0">
              <a:latin typeface="Calibri" panose="020F0502020204030204" pitchFamily="34" charset="0"/>
              <a:ea typeface="PMingLiU" pitchFamily="18" charset="-120"/>
              <a:cs typeface="+mn-cs"/>
            </a:endParaRPr>
          </a:p>
        </p:txBody>
      </p:sp>
      <p:sp>
        <p:nvSpPr>
          <p:cNvPr id="3" name="灯片编号占位符 2"/>
          <p:cNvSpPr>
            <a:spLocks noGrp="1"/>
          </p:cNvSpPr>
          <p:nvPr>
            <p:ph type="sldNum" sz="quarter" idx="10"/>
          </p:nvPr>
        </p:nvSpPr>
        <p:spPr/>
        <p:txBody>
          <a:bodyPr/>
          <a:lstStyle/>
          <a:p>
            <a:pPr>
              <a:defRPr/>
            </a:pPr>
            <a:fld id="{F580E0BC-3B62-467F-89E9-F47414FE43A7}" type="slidenum">
              <a:rPr lang="en-US"/>
              <a:t>10</a:t>
            </a:fld>
            <a:endParaRPr 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11706" y="527064"/>
            <a:ext cx="6307889" cy="602743"/>
          </a:xfrm>
        </p:spPr>
        <p:txBody>
          <a:bodyPr/>
          <a:lstStyle/>
          <a:p>
            <a:r>
              <a:rPr lang="en-US" sz="4000" b="1" dirty="0" smtClean="0"/>
              <a:t>Process in Perspective</a:t>
            </a:r>
            <a:endParaRPr lang="en-US" sz="4000" b="1" dirty="0"/>
          </a:p>
        </p:txBody>
      </p:sp>
      <p:grpSp>
        <p:nvGrpSpPr>
          <p:cNvPr id="2" name="Group 5"/>
          <p:cNvGrpSpPr/>
          <p:nvPr/>
        </p:nvGrpSpPr>
        <p:grpSpPr bwMode="auto">
          <a:xfrm>
            <a:off x="989227" y="1859568"/>
            <a:ext cx="7387476" cy="3257856"/>
            <a:chOff x="624" y="1094"/>
            <a:chExt cx="4660" cy="2056"/>
          </a:xfrm>
        </p:grpSpPr>
        <p:sp>
          <p:nvSpPr>
            <p:cNvPr id="22535" name="Rectangle 15"/>
            <p:cNvSpPr>
              <a:spLocks noChangeArrowheads="1"/>
            </p:cNvSpPr>
            <p:nvPr/>
          </p:nvSpPr>
          <p:spPr bwMode="auto">
            <a:xfrm>
              <a:off x="3082" y="1096"/>
              <a:ext cx="858" cy="235"/>
            </a:xfrm>
            <a:prstGeom prst="rect">
              <a:avLst/>
            </a:prstGeom>
            <a:noFill/>
            <a:ln w="50800">
              <a:noFill/>
              <a:miter lim="800000"/>
            </a:ln>
          </p:spPr>
          <p:txBody>
            <a:bodyPr wrap="none" lIns="63595" tIns="25438" rIns="63595" bIns="25438">
              <a:spAutoFit/>
            </a:bodyPr>
            <a:lstStyle/>
            <a:p>
              <a:pPr>
                <a:lnSpc>
                  <a:spcPct val="87000"/>
                </a:lnSpc>
                <a:buNone/>
              </a:pPr>
              <a:r>
                <a:rPr lang="en-US" sz="2400" dirty="0"/>
                <a:t>PEOPLE</a:t>
              </a:r>
            </a:p>
          </p:txBody>
        </p:sp>
        <p:sp>
          <p:nvSpPr>
            <p:cNvPr id="22536" name="Rectangle 16"/>
            <p:cNvSpPr>
              <a:spLocks noChangeArrowheads="1"/>
            </p:cNvSpPr>
            <p:nvPr/>
          </p:nvSpPr>
          <p:spPr bwMode="auto">
            <a:xfrm>
              <a:off x="624" y="2564"/>
              <a:ext cx="1031" cy="235"/>
            </a:xfrm>
            <a:prstGeom prst="rect">
              <a:avLst/>
            </a:prstGeom>
            <a:noFill/>
            <a:ln w="50800">
              <a:noFill/>
              <a:miter lim="800000"/>
            </a:ln>
          </p:spPr>
          <p:txBody>
            <a:bodyPr wrap="none" lIns="63595" tIns="25438" rIns="63595" bIns="25438">
              <a:spAutoFit/>
            </a:bodyPr>
            <a:lstStyle/>
            <a:p>
              <a:pPr>
                <a:lnSpc>
                  <a:spcPct val="87000"/>
                </a:lnSpc>
                <a:buNone/>
              </a:pPr>
              <a:r>
                <a:rPr lang="en-US" sz="2400" dirty="0"/>
                <a:t>PROCESS</a:t>
              </a:r>
            </a:p>
          </p:txBody>
        </p:sp>
        <p:sp>
          <p:nvSpPr>
            <p:cNvPr id="22537" name="Rectangle 17"/>
            <p:cNvSpPr>
              <a:spLocks noChangeArrowheads="1"/>
            </p:cNvSpPr>
            <p:nvPr/>
          </p:nvSpPr>
          <p:spPr bwMode="auto">
            <a:xfrm>
              <a:off x="3844" y="2564"/>
              <a:ext cx="1440" cy="235"/>
            </a:xfrm>
            <a:prstGeom prst="rect">
              <a:avLst/>
            </a:prstGeom>
            <a:noFill/>
            <a:ln w="50800">
              <a:noFill/>
              <a:miter lim="800000"/>
            </a:ln>
          </p:spPr>
          <p:txBody>
            <a:bodyPr wrap="none" lIns="63595" tIns="25438" rIns="63595" bIns="25438">
              <a:spAutoFit/>
            </a:bodyPr>
            <a:lstStyle/>
            <a:p>
              <a:pPr>
                <a:lnSpc>
                  <a:spcPct val="87000"/>
                </a:lnSpc>
                <a:buNone/>
              </a:pPr>
              <a:r>
                <a:rPr lang="en-US" sz="2400" dirty="0"/>
                <a:t>TECHNOLOGY</a:t>
              </a:r>
            </a:p>
          </p:txBody>
        </p:sp>
        <p:sp>
          <p:nvSpPr>
            <p:cNvPr id="22538" name="AutoShape 18"/>
            <p:cNvSpPr>
              <a:spLocks noChangeArrowheads="1"/>
            </p:cNvSpPr>
            <p:nvPr/>
          </p:nvSpPr>
          <p:spPr bwMode="auto">
            <a:xfrm>
              <a:off x="1592" y="1204"/>
              <a:ext cx="2308" cy="1832"/>
            </a:xfrm>
            <a:prstGeom prst="triangle">
              <a:avLst>
                <a:gd name="adj" fmla="val 50000"/>
              </a:avLst>
            </a:prstGeom>
            <a:noFill/>
            <a:ln w="38100">
              <a:solidFill>
                <a:schemeClr val="tx1"/>
              </a:solidFill>
              <a:miter lim="800000"/>
              <a:headEnd type="none" w="sm" len="sm"/>
              <a:tailEnd type="none" w="sm" len="sm"/>
            </a:ln>
          </p:spPr>
          <p:txBody>
            <a:bodyPr wrap="none" lIns="91577" tIns="45789" rIns="91577" bIns="45789" anchor="ctr"/>
            <a:lstStyle/>
            <a:p>
              <a:pPr eaLnBrk="1" hangingPunct="1">
                <a:lnSpc>
                  <a:spcPct val="100000"/>
                </a:lnSpc>
                <a:buFontTx/>
                <a:buChar char="•"/>
              </a:pPr>
              <a:endParaRPr lang="ru-RU" dirty="0"/>
            </a:p>
          </p:txBody>
        </p:sp>
        <p:sp>
          <p:nvSpPr>
            <p:cNvPr id="22539" name="Oval 19"/>
            <p:cNvSpPr>
              <a:spLocks noChangeArrowheads="1"/>
            </p:cNvSpPr>
            <p:nvPr/>
          </p:nvSpPr>
          <p:spPr bwMode="auto">
            <a:xfrm>
              <a:off x="1505" y="2892"/>
              <a:ext cx="257" cy="258"/>
            </a:xfrm>
            <a:prstGeom prst="ellipse">
              <a:avLst/>
            </a:prstGeom>
            <a:solidFill>
              <a:schemeClr val="accent2"/>
            </a:solidFill>
            <a:ln w="57150">
              <a:solidFill>
                <a:schemeClr val="tx1"/>
              </a:solidFill>
              <a:round/>
            </a:ln>
          </p:spPr>
          <p:txBody>
            <a:bodyPr wrap="none" lIns="91577" tIns="45789" rIns="91577" bIns="45789" anchor="ctr"/>
            <a:lstStyle/>
            <a:p>
              <a:pPr eaLnBrk="1" hangingPunct="1">
                <a:lnSpc>
                  <a:spcPct val="100000"/>
                </a:lnSpc>
                <a:buFontTx/>
                <a:buChar char="•"/>
              </a:pPr>
              <a:endParaRPr lang="ru-RU" dirty="0"/>
            </a:p>
          </p:txBody>
        </p:sp>
        <p:sp>
          <p:nvSpPr>
            <p:cNvPr id="22540" name="Oval 20"/>
            <p:cNvSpPr>
              <a:spLocks noChangeArrowheads="1"/>
            </p:cNvSpPr>
            <p:nvPr/>
          </p:nvSpPr>
          <p:spPr bwMode="auto">
            <a:xfrm>
              <a:off x="3792" y="2880"/>
              <a:ext cx="257" cy="257"/>
            </a:xfrm>
            <a:prstGeom prst="ellipse">
              <a:avLst/>
            </a:prstGeom>
            <a:solidFill>
              <a:schemeClr val="folHlink"/>
            </a:solidFill>
            <a:ln w="57150">
              <a:solidFill>
                <a:schemeClr val="tx1"/>
              </a:solidFill>
              <a:round/>
            </a:ln>
          </p:spPr>
          <p:txBody>
            <a:bodyPr wrap="none" lIns="91577" tIns="45789" rIns="91577" bIns="45789" anchor="ctr"/>
            <a:lstStyle/>
            <a:p>
              <a:pPr eaLnBrk="1" hangingPunct="1">
                <a:lnSpc>
                  <a:spcPct val="100000"/>
                </a:lnSpc>
                <a:buFontTx/>
                <a:buChar char="•"/>
              </a:pPr>
              <a:endParaRPr lang="ru-RU" dirty="0"/>
            </a:p>
          </p:txBody>
        </p:sp>
        <p:sp>
          <p:nvSpPr>
            <p:cNvPr id="22541" name="Oval 21"/>
            <p:cNvSpPr>
              <a:spLocks noChangeArrowheads="1"/>
            </p:cNvSpPr>
            <p:nvPr/>
          </p:nvSpPr>
          <p:spPr bwMode="auto">
            <a:xfrm>
              <a:off x="2624" y="1094"/>
              <a:ext cx="256" cy="257"/>
            </a:xfrm>
            <a:prstGeom prst="ellipse">
              <a:avLst/>
            </a:prstGeom>
            <a:solidFill>
              <a:schemeClr val="hlink"/>
            </a:solidFill>
            <a:ln w="57150">
              <a:solidFill>
                <a:schemeClr val="tx1"/>
              </a:solidFill>
              <a:round/>
            </a:ln>
          </p:spPr>
          <p:txBody>
            <a:bodyPr wrap="none" lIns="91577" tIns="45789" rIns="91577" bIns="45789" anchor="ctr"/>
            <a:lstStyle/>
            <a:p>
              <a:pPr eaLnBrk="1" hangingPunct="1">
                <a:lnSpc>
                  <a:spcPct val="100000"/>
                </a:lnSpc>
                <a:buFontTx/>
                <a:buChar char="•"/>
              </a:pPr>
              <a:endParaRPr lang="ru-RU" dirty="0"/>
            </a:p>
          </p:txBody>
        </p:sp>
      </p:grpSp>
      <p:sp>
        <p:nvSpPr>
          <p:cNvPr id="10244" name="Rectangle 13"/>
          <p:cNvSpPr>
            <a:spLocks noChangeArrowheads="1"/>
          </p:cNvSpPr>
          <p:nvPr/>
        </p:nvSpPr>
        <p:spPr bwMode="auto">
          <a:xfrm>
            <a:off x="811671" y="5666391"/>
            <a:ext cx="7812334" cy="612980"/>
          </a:xfrm>
          <a:prstGeom prst="rect">
            <a:avLst/>
          </a:prstGeom>
          <a:noFill/>
          <a:ln w="12700">
            <a:noFill/>
            <a:miter lim="800000"/>
          </a:ln>
        </p:spPr>
        <p:txBody>
          <a:bodyPr lIns="90452" tIns="44434" rIns="90452" bIns="44434">
            <a:spAutoFit/>
          </a:bodyPr>
          <a:lstStyle/>
          <a:p>
            <a:pPr>
              <a:lnSpc>
                <a:spcPct val="85000"/>
              </a:lnSpc>
              <a:buNone/>
              <a:defRPr/>
            </a:pPr>
            <a:r>
              <a:rPr lang="en-US" i="1" dirty="0">
                <a:latin typeface="+mj-lt"/>
              </a:rPr>
              <a:t>Major determinants of software cost, schedule and quality performance</a:t>
            </a:r>
          </a:p>
        </p:txBody>
      </p:sp>
      <p:sp>
        <p:nvSpPr>
          <p:cNvPr id="4" name="灯片编号占位符 3"/>
          <p:cNvSpPr>
            <a:spLocks noGrp="1"/>
          </p:cNvSpPr>
          <p:nvPr>
            <p:ph type="sldNum" sz="quarter" idx="10"/>
          </p:nvPr>
        </p:nvSpPr>
        <p:spPr/>
        <p:txBody>
          <a:bodyPr/>
          <a:lstStyle/>
          <a:p>
            <a:pPr>
              <a:defRPr/>
            </a:pPr>
            <a:fld id="{F580E0BC-3B62-467F-89E9-F47414FE43A7}" type="slidenum">
              <a:rPr lang="en-US"/>
              <a:t>11</a:t>
            </a:fld>
            <a:endParaRPr 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1411706" y="527064"/>
            <a:ext cx="6307889" cy="602743"/>
          </a:xfrm>
        </p:spPr>
        <p:txBody>
          <a:bodyPr/>
          <a:lstStyle/>
          <a:p>
            <a:r>
              <a:rPr lang="en-US" sz="4000" b="1" dirty="0" smtClean="0"/>
              <a:t>Why Focus on Process?</a:t>
            </a:r>
            <a:endParaRPr lang="en-US" sz="4000" b="1" dirty="0"/>
          </a:p>
        </p:txBody>
      </p:sp>
      <p:sp>
        <p:nvSpPr>
          <p:cNvPr id="11277" name="Rectangle 13"/>
          <p:cNvSpPr>
            <a:spLocks noChangeArrowheads="1"/>
          </p:cNvSpPr>
          <p:nvPr/>
        </p:nvSpPr>
        <p:spPr bwMode="auto">
          <a:xfrm>
            <a:off x="1075655" y="1392887"/>
            <a:ext cx="2739390" cy="2940685"/>
          </a:xfrm>
          <a:prstGeom prst="rect">
            <a:avLst/>
          </a:prstGeom>
          <a:noFill/>
          <a:ln w="12700">
            <a:noFill/>
            <a:miter lim="800000"/>
          </a:ln>
        </p:spPr>
        <p:txBody>
          <a:bodyPr lIns="63472" tIns="25388" rIns="63472" bIns="25388">
            <a:spAutoFit/>
          </a:bodyPr>
          <a:lstStyle/>
          <a:p>
            <a:pPr marL="290195" indent="-290195">
              <a:lnSpc>
                <a:spcPct val="87000"/>
              </a:lnSpc>
              <a:buNone/>
              <a:defRPr/>
            </a:pPr>
            <a:r>
              <a:rPr lang="en-US" sz="2400" dirty="0">
                <a:latin typeface="+mj-lt"/>
                <a:sym typeface="+mn-ea"/>
              </a:rPr>
              <a:t>No magical “silver bullet”</a:t>
            </a:r>
            <a:r>
              <a:rPr lang="zh-CN" altLang="en-US" sz="2400" dirty="0">
                <a:latin typeface="+mj-lt"/>
                <a:ea typeface="宋体" panose="02010600030101010101" pitchFamily="2" charset="-122"/>
                <a:sym typeface="+mn-ea"/>
              </a:rPr>
              <a:t>神奇药水</a:t>
            </a:r>
            <a:endParaRPr lang="en-US" sz="2400" dirty="0">
              <a:latin typeface="+mj-lt"/>
            </a:endParaRPr>
          </a:p>
          <a:p>
            <a:pPr marL="290195" indent="-290195">
              <a:lnSpc>
                <a:spcPct val="87000"/>
              </a:lnSpc>
              <a:defRPr/>
            </a:pPr>
            <a:endParaRPr lang="en-US" sz="2400" dirty="0">
              <a:latin typeface="+mj-lt"/>
            </a:endParaRPr>
          </a:p>
          <a:p>
            <a:pPr marL="290195" indent="-290195">
              <a:lnSpc>
                <a:spcPct val="87000"/>
              </a:lnSpc>
              <a:buNone/>
              <a:defRPr/>
            </a:pPr>
            <a:r>
              <a:rPr lang="en-US" sz="2400" dirty="0">
                <a:latin typeface="+mj-lt"/>
                <a:sym typeface="+mn-ea"/>
              </a:rPr>
              <a:t>Fundamental process management premise</a:t>
            </a:r>
            <a:r>
              <a:rPr lang="zh-CN" altLang="en-US" sz="2400" dirty="0">
                <a:latin typeface="+mj-lt"/>
                <a:ea typeface="宋体" panose="02010600030101010101" pitchFamily="2" charset="-122"/>
                <a:sym typeface="+mn-ea"/>
              </a:rPr>
              <a:t>基础过程管理前提</a:t>
            </a:r>
            <a:endParaRPr lang="en-US" sz="2400" dirty="0">
              <a:latin typeface="+mj-lt"/>
            </a:endParaRPr>
          </a:p>
          <a:p>
            <a:pPr>
              <a:lnSpc>
                <a:spcPct val="87000"/>
              </a:lnSpc>
              <a:buNone/>
              <a:defRPr/>
            </a:pPr>
            <a:endParaRPr lang="en-US" sz="2400" dirty="0">
              <a:latin typeface="+mj-lt"/>
            </a:endParaRPr>
          </a:p>
        </p:txBody>
      </p:sp>
      <p:sp>
        <p:nvSpPr>
          <p:cNvPr id="23558" name="Rectangle 14"/>
          <p:cNvSpPr>
            <a:spLocks noChangeArrowheads="1"/>
          </p:cNvSpPr>
          <p:nvPr/>
        </p:nvSpPr>
        <p:spPr bwMode="auto">
          <a:xfrm>
            <a:off x="1547252" y="4886787"/>
            <a:ext cx="6972128" cy="1059643"/>
          </a:xfrm>
          <a:prstGeom prst="rect">
            <a:avLst/>
          </a:prstGeom>
          <a:noFill/>
          <a:ln w="12700">
            <a:noFill/>
            <a:miter lim="800000"/>
          </a:ln>
        </p:spPr>
        <p:txBody>
          <a:bodyPr lIns="63472" tIns="25388" rIns="63472" bIns="25388">
            <a:spAutoFit/>
          </a:bodyPr>
          <a:lstStyle/>
          <a:p>
            <a:pPr>
              <a:lnSpc>
                <a:spcPct val="91000"/>
              </a:lnSpc>
              <a:buNone/>
            </a:pPr>
            <a:r>
              <a:rPr lang="en-US" sz="2400" i="1" dirty="0">
                <a:solidFill>
                  <a:srgbClr val="0099FF"/>
                </a:solidFill>
                <a:latin typeface="Calibri" panose="020F0502020204030204" pitchFamily="34" charset="0"/>
              </a:rPr>
              <a:t>“The quality of a software system is  governed by the quality of the process used to develop and evolve it.”</a:t>
            </a:r>
          </a:p>
          <a:p>
            <a:pPr>
              <a:lnSpc>
                <a:spcPct val="91000"/>
              </a:lnSpc>
              <a:buNone/>
            </a:pPr>
            <a:r>
              <a:rPr lang="en-US" sz="2400" i="1" dirty="0">
                <a:solidFill>
                  <a:srgbClr val="0099FF"/>
                </a:solidFill>
                <a:latin typeface="Calibri" panose="020F0502020204030204" pitchFamily="34" charset="0"/>
              </a:rPr>
              <a:t>Watts S. Humphrey</a:t>
            </a:r>
          </a:p>
        </p:txBody>
      </p:sp>
      <p:grpSp>
        <p:nvGrpSpPr>
          <p:cNvPr id="2" name="Group 30"/>
          <p:cNvGrpSpPr/>
          <p:nvPr/>
        </p:nvGrpSpPr>
        <p:grpSpPr bwMode="auto">
          <a:xfrm>
            <a:off x="4362736" y="2189862"/>
            <a:ext cx="3123031" cy="2440223"/>
            <a:chOff x="2528" y="1054"/>
            <a:chExt cx="1970" cy="1540"/>
          </a:xfrm>
        </p:grpSpPr>
        <p:sp>
          <p:nvSpPr>
            <p:cNvPr id="11270" name="Oval 6"/>
            <p:cNvSpPr>
              <a:spLocks noChangeArrowheads="1"/>
            </p:cNvSpPr>
            <p:nvPr/>
          </p:nvSpPr>
          <p:spPr bwMode="auto">
            <a:xfrm>
              <a:off x="3465" y="1543"/>
              <a:ext cx="160" cy="160"/>
            </a:xfrm>
            <a:prstGeom prst="ellipse">
              <a:avLst/>
            </a:prstGeom>
            <a:noFill/>
            <a:ln w="50800">
              <a:solidFill>
                <a:schemeClr val="tx1"/>
              </a:solidFill>
              <a:round/>
            </a:ln>
          </p:spPr>
          <p:txBody>
            <a:bodyPr wrap="none" lIns="91577" tIns="45789" rIns="91577" bIns="45789" anchor="ctr"/>
            <a:lstStyle/>
            <a:p>
              <a:pPr eaLnBrk="1" hangingPunct="1">
                <a:lnSpc>
                  <a:spcPct val="100000"/>
                </a:lnSpc>
                <a:buFontTx/>
                <a:buChar char="•"/>
                <a:defRPr/>
              </a:pPr>
              <a:endParaRPr lang="ru-RU" dirty="0">
                <a:latin typeface="+mj-lt"/>
              </a:endParaRPr>
            </a:p>
          </p:txBody>
        </p:sp>
        <p:sp>
          <p:nvSpPr>
            <p:cNvPr id="11280" name="Oval 18"/>
            <p:cNvSpPr>
              <a:spLocks noChangeArrowheads="1"/>
            </p:cNvSpPr>
            <p:nvPr/>
          </p:nvSpPr>
          <p:spPr bwMode="auto">
            <a:xfrm>
              <a:off x="3128" y="1342"/>
              <a:ext cx="641" cy="642"/>
            </a:xfrm>
            <a:prstGeom prst="ellipse">
              <a:avLst/>
            </a:prstGeom>
            <a:noFill/>
            <a:ln w="50800">
              <a:solidFill>
                <a:srgbClr val="000000"/>
              </a:solidFill>
              <a:round/>
            </a:ln>
          </p:spPr>
          <p:txBody>
            <a:bodyPr wrap="none" lIns="91577" tIns="45789" rIns="91577" bIns="45789" anchor="ctr"/>
            <a:lstStyle/>
            <a:p>
              <a:pPr eaLnBrk="1" hangingPunct="1">
                <a:lnSpc>
                  <a:spcPct val="100000"/>
                </a:lnSpc>
                <a:buFontTx/>
                <a:buChar char="•"/>
                <a:defRPr/>
              </a:pPr>
              <a:endParaRPr lang="ru-RU" dirty="0">
                <a:latin typeface="+mj-lt"/>
              </a:endParaRPr>
            </a:p>
          </p:txBody>
        </p:sp>
        <p:grpSp>
          <p:nvGrpSpPr>
            <p:cNvPr id="3" name="Group 33"/>
            <p:cNvGrpSpPr/>
            <p:nvPr/>
          </p:nvGrpSpPr>
          <p:grpSpPr bwMode="auto">
            <a:xfrm>
              <a:off x="2552" y="1054"/>
              <a:ext cx="1946" cy="1516"/>
              <a:chOff x="2552" y="1054"/>
              <a:chExt cx="1946" cy="1516"/>
            </a:xfrm>
          </p:grpSpPr>
          <p:sp>
            <p:nvSpPr>
              <p:cNvPr id="11271" name="Line 7"/>
              <p:cNvSpPr>
                <a:spLocks noChangeShapeType="1"/>
              </p:cNvSpPr>
              <p:nvPr/>
            </p:nvSpPr>
            <p:spPr bwMode="auto">
              <a:xfrm flipH="1">
                <a:off x="3629" y="1290"/>
                <a:ext cx="192" cy="241"/>
              </a:xfrm>
              <a:prstGeom prst="line">
                <a:avLst/>
              </a:prstGeom>
              <a:noFill/>
              <a:ln w="50800">
                <a:solidFill>
                  <a:schemeClr val="tx1"/>
                </a:solidFill>
                <a:round/>
              </a:ln>
            </p:spPr>
            <p:txBody>
              <a:bodyPr wrap="none" lIns="91577" tIns="45789" rIns="91577" bIns="45789" anchor="ctr"/>
              <a:lstStyle/>
              <a:p>
                <a:pPr eaLnBrk="1" hangingPunct="1">
                  <a:lnSpc>
                    <a:spcPct val="100000"/>
                  </a:lnSpc>
                  <a:buFontTx/>
                  <a:buChar char="•"/>
                  <a:defRPr/>
                </a:pPr>
                <a:endParaRPr lang="en-US" dirty="0">
                  <a:latin typeface="+mj-lt"/>
                </a:endParaRPr>
              </a:p>
            </p:txBody>
          </p:sp>
          <p:sp>
            <p:nvSpPr>
              <p:cNvPr id="11272" name="Line 8"/>
              <p:cNvSpPr>
                <a:spLocks noChangeShapeType="1"/>
              </p:cNvSpPr>
              <p:nvPr/>
            </p:nvSpPr>
            <p:spPr bwMode="auto">
              <a:xfrm>
                <a:off x="4061" y="1378"/>
                <a:ext cx="133" cy="125"/>
              </a:xfrm>
              <a:prstGeom prst="line">
                <a:avLst/>
              </a:prstGeom>
              <a:noFill/>
              <a:ln w="50800">
                <a:solidFill>
                  <a:schemeClr val="tx1"/>
                </a:solidFill>
                <a:round/>
              </a:ln>
            </p:spPr>
            <p:txBody>
              <a:bodyPr wrap="none" lIns="91577" tIns="45789" rIns="91577" bIns="45789" anchor="ctr"/>
              <a:lstStyle/>
              <a:p>
                <a:pPr eaLnBrk="1" hangingPunct="1">
                  <a:lnSpc>
                    <a:spcPct val="100000"/>
                  </a:lnSpc>
                  <a:buFontTx/>
                  <a:buChar char="•"/>
                  <a:defRPr/>
                </a:pPr>
                <a:endParaRPr lang="en-US" dirty="0">
                  <a:latin typeface="+mj-lt"/>
                </a:endParaRPr>
              </a:p>
            </p:txBody>
          </p:sp>
          <p:sp>
            <p:nvSpPr>
              <p:cNvPr id="11273" name="Line 9"/>
              <p:cNvSpPr>
                <a:spLocks noChangeShapeType="1"/>
              </p:cNvSpPr>
              <p:nvPr/>
            </p:nvSpPr>
            <p:spPr bwMode="auto">
              <a:xfrm>
                <a:off x="3708" y="1623"/>
                <a:ext cx="470" cy="0"/>
              </a:xfrm>
              <a:prstGeom prst="line">
                <a:avLst/>
              </a:prstGeom>
              <a:noFill/>
              <a:ln w="50800">
                <a:solidFill>
                  <a:schemeClr val="tx1"/>
                </a:solidFill>
                <a:round/>
              </a:ln>
            </p:spPr>
            <p:txBody>
              <a:bodyPr wrap="none" lIns="91577" tIns="45789" rIns="91577" bIns="45789" anchor="ctr"/>
              <a:lstStyle/>
              <a:p>
                <a:pPr eaLnBrk="1" hangingPunct="1">
                  <a:lnSpc>
                    <a:spcPct val="100000"/>
                  </a:lnSpc>
                  <a:buFontTx/>
                  <a:buChar char="•"/>
                  <a:defRPr/>
                </a:pPr>
                <a:endParaRPr lang="en-US" dirty="0">
                  <a:latin typeface="+mj-lt"/>
                </a:endParaRPr>
              </a:p>
            </p:txBody>
          </p:sp>
          <p:sp>
            <p:nvSpPr>
              <p:cNvPr id="11274" name="Oval 10"/>
              <p:cNvSpPr>
                <a:spLocks noChangeArrowheads="1"/>
              </p:cNvSpPr>
              <p:nvPr/>
            </p:nvSpPr>
            <p:spPr bwMode="auto">
              <a:xfrm>
                <a:off x="4234" y="1543"/>
                <a:ext cx="160" cy="160"/>
              </a:xfrm>
              <a:prstGeom prst="ellipse">
                <a:avLst/>
              </a:prstGeom>
              <a:noFill/>
              <a:ln w="50800">
                <a:solidFill>
                  <a:schemeClr val="tx1"/>
                </a:solidFill>
                <a:round/>
              </a:ln>
            </p:spPr>
            <p:txBody>
              <a:bodyPr wrap="none" lIns="91577" tIns="45789" rIns="91577" bIns="45789" anchor="ctr"/>
              <a:lstStyle/>
              <a:p>
                <a:pPr eaLnBrk="1" hangingPunct="1">
                  <a:lnSpc>
                    <a:spcPct val="100000"/>
                  </a:lnSpc>
                  <a:buFontTx/>
                  <a:buChar char="•"/>
                  <a:defRPr/>
                </a:pPr>
                <a:endParaRPr lang="ru-RU" dirty="0">
                  <a:latin typeface="+mj-lt"/>
                </a:endParaRPr>
              </a:p>
            </p:txBody>
          </p:sp>
          <p:sp>
            <p:nvSpPr>
              <p:cNvPr id="11275" name="Oval 11"/>
              <p:cNvSpPr>
                <a:spLocks noChangeArrowheads="1"/>
              </p:cNvSpPr>
              <p:nvPr/>
            </p:nvSpPr>
            <p:spPr bwMode="auto">
              <a:xfrm>
                <a:off x="3849" y="1198"/>
                <a:ext cx="161" cy="161"/>
              </a:xfrm>
              <a:prstGeom prst="ellipse">
                <a:avLst/>
              </a:prstGeom>
              <a:noFill/>
              <a:ln w="50800">
                <a:solidFill>
                  <a:schemeClr val="tx1"/>
                </a:solidFill>
                <a:round/>
              </a:ln>
            </p:spPr>
            <p:txBody>
              <a:bodyPr wrap="none" lIns="91577" tIns="45789" rIns="91577" bIns="45789" anchor="ctr"/>
              <a:lstStyle/>
              <a:p>
                <a:pPr eaLnBrk="1" hangingPunct="1">
                  <a:lnSpc>
                    <a:spcPct val="100000"/>
                  </a:lnSpc>
                  <a:buFontTx/>
                  <a:buChar char="•"/>
                  <a:defRPr/>
                </a:pPr>
                <a:endParaRPr lang="ru-RU" dirty="0">
                  <a:latin typeface="+mj-lt"/>
                </a:endParaRPr>
              </a:p>
            </p:txBody>
          </p:sp>
          <p:sp>
            <p:nvSpPr>
              <p:cNvPr id="11279" name="Oval 17"/>
              <p:cNvSpPr>
                <a:spLocks noChangeArrowheads="1"/>
              </p:cNvSpPr>
              <p:nvPr/>
            </p:nvSpPr>
            <p:spPr bwMode="auto">
              <a:xfrm>
                <a:off x="3329" y="1543"/>
                <a:ext cx="304" cy="328"/>
              </a:xfrm>
              <a:prstGeom prst="ellipse">
                <a:avLst/>
              </a:prstGeom>
              <a:noFill/>
              <a:ln w="50800">
                <a:solidFill>
                  <a:schemeClr val="tx1"/>
                </a:solidFill>
                <a:round/>
              </a:ln>
            </p:spPr>
            <p:txBody>
              <a:bodyPr wrap="none" lIns="91577" tIns="45789" rIns="91577" bIns="45789" anchor="ctr"/>
              <a:lstStyle/>
              <a:p>
                <a:pPr eaLnBrk="1" hangingPunct="1">
                  <a:lnSpc>
                    <a:spcPct val="100000"/>
                  </a:lnSpc>
                  <a:buFontTx/>
                  <a:buChar char="•"/>
                  <a:defRPr/>
                </a:pPr>
                <a:endParaRPr lang="ru-RU" dirty="0">
                  <a:latin typeface="+mj-lt"/>
                </a:endParaRPr>
              </a:p>
            </p:txBody>
          </p:sp>
          <p:sp>
            <p:nvSpPr>
              <p:cNvPr id="14339" name="Rectangle 3"/>
              <p:cNvSpPr>
                <a:spLocks noChangeArrowheads="1"/>
              </p:cNvSpPr>
              <p:nvPr/>
            </p:nvSpPr>
            <p:spPr bwMode="auto">
              <a:xfrm>
                <a:off x="3361" y="1054"/>
                <a:ext cx="1137" cy="850"/>
              </a:xfrm>
              <a:prstGeom prst="rect">
                <a:avLst/>
              </a:prstGeom>
              <a:noFill/>
              <a:ln w="25400">
                <a:solidFill>
                  <a:schemeClr val="tx1"/>
                </a:solidFill>
                <a:miter lim="800000"/>
              </a:ln>
              <a:effectLst>
                <a:outerShdw dist="107763" dir="2700000" algn="ctr" rotWithShape="0">
                  <a:schemeClr val="tx1"/>
                </a:outerShdw>
              </a:effectLst>
            </p:spPr>
            <p:txBody>
              <a:bodyPr wrap="none" lIns="91577" tIns="45789" rIns="91577" bIns="45789" anchor="ctr"/>
              <a:lstStyle/>
              <a:p>
                <a:pPr eaLnBrk="1" hangingPunct="1">
                  <a:lnSpc>
                    <a:spcPct val="100000"/>
                  </a:lnSpc>
                  <a:buFontTx/>
                  <a:buChar char="•"/>
                  <a:defRPr/>
                </a:pPr>
                <a:endParaRPr lang="en-US" dirty="0">
                  <a:latin typeface="+mj-lt"/>
                </a:endParaRPr>
              </a:p>
            </p:txBody>
          </p:sp>
          <p:sp>
            <p:nvSpPr>
              <p:cNvPr id="11281" name="Oval 19"/>
              <p:cNvSpPr>
                <a:spLocks noChangeArrowheads="1"/>
              </p:cNvSpPr>
              <p:nvPr/>
            </p:nvSpPr>
            <p:spPr bwMode="auto">
              <a:xfrm>
                <a:off x="3168" y="1383"/>
                <a:ext cx="641" cy="641"/>
              </a:xfrm>
              <a:prstGeom prst="ellipse">
                <a:avLst/>
              </a:prstGeom>
              <a:noFill/>
              <a:ln w="50800">
                <a:solidFill>
                  <a:srgbClr val="000000"/>
                </a:solidFill>
                <a:round/>
              </a:ln>
            </p:spPr>
            <p:txBody>
              <a:bodyPr wrap="none" lIns="91577" tIns="45789" rIns="91577" bIns="45789" anchor="ctr"/>
              <a:lstStyle/>
              <a:p>
                <a:pPr eaLnBrk="1" hangingPunct="1">
                  <a:lnSpc>
                    <a:spcPct val="100000"/>
                  </a:lnSpc>
                  <a:buFontTx/>
                  <a:buChar char="•"/>
                  <a:defRPr/>
                </a:pPr>
                <a:endParaRPr lang="ru-RU" dirty="0">
                  <a:latin typeface="+mj-lt"/>
                </a:endParaRPr>
              </a:p>
            </p:txBody>
          </p:sp>
          <p:sp>
            <p:nvSpPr>
              <p:cNvPr id="11282" name="Freeform 20"/>
              <p:cNvSpPr/>
              <p:nvPr/>
            </p:nvSpPr>
            <p:spPr bwMode="auto">
              <a:xfrm>
                <a:off x="2552" y="1847"/>
                <a:ext cx="722" cy="723"/>
              </a:xfrm>
              <a:custGeom>
                <a:avLst/>
                <a:gdLst>
                  <a:gd name="T0" fmla="*/ 2147483647 w 721"/>
                  <a:gd name="T1" fmla="*/ 0 h 721"/>
                  <a:gd name="T2" fmla="*/ 0 w 721"/>
                  <a:gd name="T3" fmla="*/ 2147483647 h 721"/>
                  <a:gd name="T4" fmla="*/ 2147483647 w 721"/>
                  <a:gd name="T5" fmla="*/ 2147483647 h 721"/>
                  <a:gd name="T6" fmla="*/ 2147483647 w 721"/>
                  <a:gd name="T7" fmla="*/ 2147483647 h 721"/>
                  <a:gd name="T8" fmla="*/ 0 60000 65536"/>
                  <a:gd name="T9" fmla="*/ 0 60000 65536"/>
                  <a:gd name="T10" fmla="*/ 0 60000 65536"/>
                  <a:gd name="T11" fmla="*/ 0 60000 65536"/>
                  <a:gd name="T12" fmla="*/ 0 w 721"/>
                  <a:gd name="T13" fmla="*/ 0 h 721"/>
                  <a:gd name="T14" fmla="*/ 721 w 721"/>
                  <a:gd name="T15" fmla="*/ 721 h 721"/>
                </a:gdLst>
                <a:ahLst/>
                <a:cxnLst>
                  <a:cxn ang="T8">
                    <a:pos x="T0" y="T1"/>
                  </a:cxn>
                  <a:cxn ang="T9">
                    <a:pos x="T2" y="T3"/>
                  </a:cxn>
                  <a:cxn ang="T10">
                    <a:pos x="T4" y="T5"/>
                  </a:cxn>
                  <a:cxn ang="T11">
                    <a:pos x="T6" y="T7"/>
                  </a:cxn>
                </a:cxnLst>
                <a:rect l="T12" t="T13" r="T14" b="T15"/>
                <a:pathLst>
                  <a:path w="721" h="721">
                    <a:moveTo>
                      <a:pt x="648" y="0"/>
                    </a:moveTo>
                    <a:lnTo>
                      <a:pt x="0" y="648"/>
                    </a:lnTo>
                    <a:lnTo>
                      <a:pt x="72" y="720"/>
                    </a:lnTo>
                    <a:lnTo>
                      <a:pt x="720" y="72"/>
                    </a:lnTo>
                  </a:path>
                </a:pathLst>
              </a:custGeom>
              <a:noFill/>
              <a:ln w="12700" cap="rnd">
                <a:solidFill>
                  <a:srgbClr val="000000"/>
                </a:solidFill>
                <a:round/>
              </a:ln>
            </p:spPr>
            <p:txBody>
              <a:bodyPr lIns="91577" tIns="45789" rIns="91577" bIns="45789"/>
              <a:lstStyle/>
              <a:p>
                <a:pPr eaLnBrk="1" hangingPunct="1">
                  <a:lnSpc>
                    <a:spcPct val="100000"/>
                  </a:lnSpc>
                  <a:buFontTx/>
                  <a:buChar char="•"/>
                  <a:defRPr/>
                </a:pPr>
                <a:endParaRPr lang="en-US" dirty="0">
                  <a:latin typeface="+mj-lt"/>
                </a:endParaRPr>
              </a:p>
            </p:txBody>
          </p:sp>
        </p:grpSp>
        <p:sp>
          <p:nvSpPr>
            <p:cNvPr id="11285" name="Freeform 23"/>
            <p:cNvSpPr/>
            <p:nvPr/>
          </p:nvSpPr>
          <p:spPr bwMode="auto">
            <a:xfrm>
              <a:off x="2528" y="2120"/>
              <a:ext cx="473" cy="474"/>
            </a:xfrm>
            <a:custGeom>
              <a:avLst/>
              <a:gdLst>
                <a:gd name="T0" fmla="*/ 2147483647 w 473"/>
                <a:gd name="T1" fmla="*/ 0 h 473"/>
                <a:gd name="T2" fmla="*/ 2147483647 w 473"/>
                <a:gd name="T3" fmla="*/ 2147483647 h 473"/>
                <a:gd name="T4" fmla="*/ 2147483647 w 473"/>
                <a:gd name="T5" fmla="*/ 2147483647 h 473"/>
                <a:gd name="T6" fmla="*/ 0 w 473"/>
                <a:gd name="T7" fmla="*/ 2147483647 h 473"/>
                <a:gd name="T8" fmla="*/ 2147483647 w 473"/>
                <a:gd name="T9" fmla="*/ 0 h 473"/>
                <a:gd name="T10" fmla="*/ 0 60000 65536"/>
                <a:gd name="T11" fmla="*/ 0 60000 65536"/>
                <a:gd name="T12" fmla="*/ 0 60000 65536"/>
                <a:gd name="T13" fmla="*/ 0 60000 65536"/>
                <a:gd name="T14" fmla="*/ 0 60000 65536"/>
                <a:gd name="T15" fmla="*/ 0 w 473"/>
                <a:gd name="T16" fmla="*/ 0 h 473"/>
                <a:gd name="T17" fmla="*/ 473 w 473"/>
                <a:gd name="T18" fmla="*/ 473 h 473"/>
              </a:gdLst>
              <a:ahLst/>
              <a:cxnLst>
                <a:cxn ang="T10">
                  <a:pos x="T0" y="T1"/>
                </a:cxn>
                <a:cxn ang="T11">
                  <a:pos x="T2" y="T3"/>
                </a:cxn>
                <a:cxn ang="T12">
                  <a:pos x="T4" y="T5"/>
                </a:cxn>
                <a:cxn ang="T13">
                  <a:pos x="T6" y="T7"/>
                </a:cxn>
                <a:cxn ang="T14">
                  <a:pos x="T8" y="T9"/>
                </a:cxn>
              </a:cxnLst>
              <a:rect l="T15" t="T16" r="T17" b="T18"/>
              <a:pathLst>
                <a:path w="473" h="473">
                  <a:moveTo>
                    <a:pt x="360" y="0"/>
                  </a:moveTo>
                  <a:lnTo>
                    <a:pt x="472" y="112"/>
                  </a:lnTo>
                  <a:lnTo>
                    <a:pt x="112" y="472"/>
                  </a:lnTo>
                  <a:lnTo>
                    <a:pt x="0" y="360"/>
                  </a:lnTo>
                  <a:lnTo>
                    <a:pt x="360" y="0"/>
                  </a:lnTo>
                </a:path>
              </a:pathLst>
            </a:custGeom>
            <a:noFill/>
            <a:ln w="12700" cap="rnd">
              <a:solidFill>
                <a:srgbClr val="000000"/>
              </a:solidFill>
              <a:round/>
            </a:ln>
          </p:spPr>
          <p:txBody>
            <a:bodyPr lIns="91577" tIns="45789" rIns="91577" bIns="45789"/>
            <a:lstStyle/>
            <a:p>
              <a:pPr eaLnBrk="1" hangingPunct="1">
                <a:lnSpc>
                  <a:spcPct val="100000"/>
                </a:lnSpc>
                <a:buFontTx/>
                <a:buChar char="•"/>
                <a:defRPr/>
              </a:pPr>
              <a:endParaRPr lang="en-US" dirty="0">
                <a:latin typeface="+mj-lt"/>
              </a:endParaRPr>
            </a:p>
          </p:txBody>
        </p:sp>
      </p:grpSp>
      <p:sp>
        <p:nvSpPr>
          <p:cNvPr id="5" name="灯片编号占位符 4"/>
          <p:cNvSpPr>
            <a:spLocks noGrp="1"/>
          </p:cNvSpPr>
          <p:nvPr>
            <p:ph type="sldNum" sz="quarter" idx="10"/>
          </p:nvPr>
        </p:nvSpPr>
        <p:spPr/>
        <p:txBody>
          <a:bodyPr/>
          <a:lstStyle/>
          <a:p>
            <a:pPr>
              <a:defRPr/>
            </a:pPr>
            <a:fld id="{F580E0BC-3B62-467F-89E9-F47414FE43A7}" type="slidenum">
              <a:rPr lang="en-US"/>
              <a:t>12</a:t>
            </a:fld>
            <a:endParaRPr lang="en-US">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2"/>
          <p:cNvSpPr>
            <a:spLocks noChangeArrowheads="1"/>
          </p:cNvSpPr>
          <p:nvPr/>
        </p:nvSpPr>
        <p:spPr bwMode="auto">
          <a:xfrm>
            <a:off x="5700841" y="1918255"/>
            <a:ext cx="2260965" cy="237321"/>
          </a:xfrm>
          <a:prstGeom prst="rect">
            <a:avLst/>
          </a:prstGeom>
          <a:noFill/>
          <a:ln w="12700">
            <a:noFill/>
            <a:miter lim="800000"/>
          </a:ln>
        </p:spPr>
        <p:txBody>
          <a:bodyPr wrap="none" lIns="70434" tIns="35217" rIns="70434" bIns="35217">
            <a:spAutoFit/>
          </a:bodyPr>
          <a:lstStyle/>
          <a:p>
            <a:pPr defTabSz="700405">
              <a:lnSpc>
                <a:spcPct val="90000"/>
              </a:lnSpc>
            </a:pPr>
            <a:r>
              <a:rPr lang="en-US" sz="1200" dirty="0" smtClean="0">
                <a:solidFill>
                  <a:schemeClr val="bg1"/>
                </a:solidFill>
              </a:rPr>
              <a:t>Additional SVC Process </a:t>
            </a:r>
            <a:r>
              <a:rPr lang="en-US" sz="1200" dirty="0">
                <a:solidFill>
                  <a:schemeClr val="bg1"/>
                </a:solidFill>
              </a:rPr>
              <a:t>Areas</a:t>
            </a:r>
          </a:p>
        </p:txBody>
      </p:sp>
      <p:grpSp>
        <p:nvGrpSpPr>
          <p:cNvPr id="43" name="Group 37"/>
          <p:cNvGrpSpPr/>
          <p:nvPr/>
        </p:nvGrpSpPr>
        <p:grpSpPr bwMode="auto">
          <a:xfrm>
            <a:off x="28332" y="1365250"/>
            <a:ext cx="9143871" cy="4971270"/>
            <a:chOff x="591" y="623"/>
            <a:chExt cx="4109" cy="3272"/>
          </a:xfrm>
        </p:grpSpPr>
        <p:sp>
          <p:nvSpPr>
            <p:cNvPr id="44" name="Rectangle 3"/>
            <p:cNvSpPr>
              <a:spLocks noChangeArrowheads="1"/>
            </p:cNvSpPr>
            <p:nvPr/>
          </p:nvSpPr>
          <p:spPr bwMode="auto">
            <a:xfrm>
              <a:off x="4369" y="623"/>
              <a:ext cx="283" cy="3264"/>
            </a:xfrm>
            <a:prstGeom prst="rect">
              <a:avLst/>
            </a:prstGeom>
            <a:gradFill rotWithShape="0">
              <a:gsLst>
                <a:gs pos="0">
                  <a:srgbClr val="FFFFFF"/>
                </a:gs>
                <a:gs pos="100000">
                  <a:srgbClr val="7F7F7F"/>
                </a:gs>
              </a:gsLst>
              <a:lin ang="5400000" scaled="1"/>
            </a:gradFill>
            <a:ln w="25400">
              <a:solidFill>
                <a:srgbClr val="DDDDDD"/>
              </a:solidFill>
              <a:miter lim="800000"/>
            </a:ln>
          </p:spPr>
          <p:txBody>
            <a:bodyPr wrap="none" anchor="ctr"/>
            <a:lstStyle/>
            <a:p>
              <a:pPr eaLnBrk="1" hangingPunct="1">
                <a:lnSpc>
                  <a:spcPct val="100000"/>
                </a:lnSpc>
                <a:buFontTx/>
                <a:buChar char="•"/>
              </a:pPr>
              <a:endParaRPr lang="ru-RU" sz="2000" b="0"/>
            </a:p>
          </p:txBody>
        </p:sp>
        <p:sp>
          <p:nvSpPr>
            <p:cNvPr id="45" name="Rectangle 4"/>
            <p:cNvSpPr>
              <a:spLocks noChangeArrowheads="1"/>
            </p:cNvSpPr>
            <p:nvPr/>
          </p:nvSpPr>
          <p:spPr bwMode="auto">
            <a:xfrm>
              <a:off x="597" y="675"/>
              <a:ext cx="3767" cy="3207"/>
            </a:xfrm>
            <a:prstGeom prst="rect">
              <a:avLst/>
            </a:prstGeom>
            <a:solidFill>
              <a:srgbClr val="99CCFF"/>
            </a:solidFill>
            <a:ln w="25400">
              <a:solidFill>
                <a:srgbClr val="DDDDDD"/>
              </a:solidFill>
              <a:miter lim="800000"/>
            </a:ln>
          </p:spPr>
          <p:txBody>
            <a:bodyPr wrap="none" anchor="ctr"/>
            <a:lstStyle/>
            <a:p>
              <a:pPr eaLnBrk="1" hangingPunct="1">
                <a:lnSpc>
                  <a:spcPct val="100000"/>
                </a:lnSpc>
                <a:buFontTx/>
                <a:buChar char="•"/>
              </a:pPr>
              <a:endParaRPr lang="ru-RU" sz="2000" b="0"/>
            </a:p>
          </p:txBody>
        </p:sp>
        <p:sp>
          <p:nvSpPr>
            <p:cNvPr id="47" name="Rectangle 5"/>
            <p:cNvSpPr>
              <a:spLocks noChangeArrowheads="1"/>
            </p:cNvSpPr>
            <p:nvPr/>
          </p:nvSpPr>
          <p:spPr bwMode="auto">
            <a:xfrm>
              <a:off x="2113" y="887"/>
              <a:ext cx="2080" cy="246"/>
            </a:xfrm>
            <a:prstGeom prst="rect">
              <a:avLst/>
            </a:prstGeom>
            <a:noFill/>
            <a:ln w="12700">
              <a:noFill/>
              <a:miter lim="800000"/>
            </a:ln>
          </p:spPr>
          <p:txBody>
            <a:bodyPr lIns="70547" tIns="35273" rIns="70547" bIns="35273">
              <a:spAutoFit/>
            </a:bodyPr>
            <a:lstStyle/>
            <a:p>
              <a:pPr defTabSz="701675">
                <a:lnSpc>
                  <a:spcPct val="90000"/>
                </a:lnSpc>
              </a:pPr>
              <a:r>
                <a:rPr lang="en-US" sz="1100" dirty="0">
                  <a:solidFill>
                    <a:schemeClr val="tx1"/>
                  </a:solidFill>
                </a:rPr>
                <a:t>Organizational Performance Management</a:t>
              </a:r>
            </a:p>
            <a:p>
              <a:pPr defTabSz="701675">
                <a:lnSpc>
                  <a:spcPct val="90000"/>
                </a:lnSpc>
              </a:pPr>
              <a:r>
                <a:rPr lang="en-US" sz="1100" dirty="0">
                  <a:solidFill>
                    <a:schemeClr val="tx1"/>
                  </a:solidFill>
                </a:rPr>
                <a:t>Causal Analysis and Resolution</a:t>
              </a:r>
              <a:endParaRPr lang="en-US" sz="1200" dirty="0">
                <a:solidFill>
                  <a:schemeClr val="tx1"/>
                </a:solidFill>
              </a:endParaRPr>
            </a:p>
          </p:txBody>
        </p:sp>
        <p:sp>
          <p:nvSpPr>
            <p:cNvPr id="49" name="Rectangle 6"/>
            <p:cNvSpPr>
              <a:spLocks noChangeArrowheads="1"/>
            </p:cNvSpPr>
            <p:nvPr/>
          </p:nvSpPr>
          <p:spPr bwMode="auto">
            <a:xfrm>
              <a:off x="591" y="931"/>
              <a:ext cx="480" cy="156"/>
            </a:xfrm>
            <a:prstGeom prst="rect">
              <a:avLst/>
            </a:prstGeom>
            <a:noFill/>
            <a:ln w="12700">
              <a:noFill/>
              <a:miter lim="800000"/>
            </a:ln>
          </p:spPr>
          <p:txBody>
            <a:bodyPr wrap="none" lIns="70547" tIns="35273" rIns="70547" bIns="35273">
              <a:spAutoFit/>
            </a:bodyPr>
            <a:lstStyle/>
            <a:p>
              <a:pPr defTabSz="701675">
                <a:lnSpc>
                  <a:spcPct val="90000"/>
                </a:lnSpc>
              </a:pPr>
              <a:r>
                <a:rPr lang="en-US" sz="1200" dirty="0">
                  <a:solidFill>
                    <a:schemeClr val="tx1"/>
                  </a:solidFill>
                </a:rPr>
                <a:t>5 Optimizing</a:t>
              </a:r>
            </a:p>
          </p:txBody>
        </p:sp>
        <p:sp>
          <p:nvSpPr>
            <p:cNvPr id="50" name="Rectangle 7"/>
            <p:cNvSpPr>
              <a:spLocks noChangeArrowheads="1"/>
            </p:cNvSpPr>
            <p:nvPr/>
          </p:nvSpPr>
          <p:spPr bwMode="auto">
            <a:xfrm>
              <a:off x="617" y="1187"/>
              <a:ext cx="599" cy="254"/>
            </a:xfrm>
            <a:prstGeom prst="rect">
              <a:avLst/>
            </a:prstGeom>
            <a:noFill/>
            <a:ln w="12700">
              <a:noFill/>
              <a:miter lim="800000"/>
            </a:ln>
          </p:spPr>
          <p:txBody>
            <a:bodyPr wrap="none" lIns="70547" tIns="35273" rIns="70547" bIns="35273">
              <a:spAutoFit/>
            </a:bodyPr>
            <a:lstStyle/>
            <a:p>
              <a:pPr defTabSz="701675">
                <a:lnSpc>
                  <a:spcPct val="85000"/>
                </a:lnSpc>
              </a:pPr>
              <a:r>
                <a:rPr lang="en-US" sz="1200" dirty="0">
                  <a:solidFill>
                    <a:schemeClr val="tx1"/>
                  </a:solidFill>
                </a:rPr>
                <a:t>4 Quantitatively </a:t>
              </a:r>
            </a:p>
            <a:p>
              <a:pPr defTabSz="701675">
                <a:lnSpc>
                  <a:spcPct val="85000"/>
                </a:lnSpc>
              </a:pPr>
              <a:r>
                <a:rPr lang="en-US" sz="1200" dirty="0">
                  <a:solidFill>
                    <a:schemeClr val="tx1"/>
                  </a:solidFill>
                </a:rPr>
                <a:t>Managed</a:t>
              </a:r>
            </a:p>
          </p:txBody>
        </p:sp>
        <p:sp>
          <p:nvSpPr>
            <p:cNvPr id="51" name="Rectangle 8"/>
            <p:cNvSpPr>
              <a:spLocks noChangeArrowheads="1"/>
            </p:cNvSpPr>
            <p:nvPr/>
          </p:nvSpPr>
          <p:spPr bwMode="auto">
            <a:xfrm>
              <a:off x="615" y="2023"/>
              <a:ext cx="529" cy="156"/>
            </a:xfrm>
            <a:prstGeom prst="rect">
              <a:avLst/>
            </a:prstGeom>
            <a:noFill/>
            <a:ln w="12700">
              <a:noFill/>
              <a:miter lim="800000"/>
            </a:ln>
          </p:spPr>
          <p:txBody>
            <a:bodyPr lIns="70547" tIns="35273" rIns="70547" bIns="35273">
              <a:spAutoFit/>
            </a:bodyPr>
            <a:lstStyle/>
            <a:p>
              <a:pPr defTabSz="701675">
                <a:lnSpc>
                  <a:spcPct val="90000"/>
                </a:lnSpc>
              </a:pPr>
              <a:r>
                <a:rPr lang="en-US" sz="1200">
                  <a:solidFill>
                    <a:schemeClr val="tx1"/>
                  </a:solidFill>
                </a:rPr>
                <a:t>3 Defined</a:t>
              </a:r>
            </a:p>
          </p:txBody>
        </p:sp>
        <p:grpSp>
          <p:nvGrpSpPr>
            <p:cNvPr id="52" name="Group 9"/>
            <p:cNvGrpSpPr/>
            <p:nvPr/>
          </p:nvGrpSpPr>
          <p:grpSpPr bwMode="auto">
            <a:xfrm>
              <a:off x="636" y="3058"/>
              <a:ext cx="414" cy="258"/>
              <a:chOff x="775" y="3253"/>
              <a:chExt cx="467" cy="289"/>
            </a:xfrm>
          </p:grpSpPr>
          <p:sp>
            <p:nvSpPr>
              <p:cNvPr id="76" name="Rectangle 10"/>
              <p:cNvSpPr>
                <a:spLocks noChangeArrowheads="1"/>
              </p:cNvSpPr>
              <p:nvPr/>
            </p:nvSpPr>
            <p:spPr bwMode="auto">
              <a:xfrm>
                <a:off x="1000" y="3253"/>
                <a:ext cx="64" cy="289"/>
              </a:xfrm>
              <a:prstGeom prst="rect">
                <a:avLst/>
              </a:prstGeom>
              <a:noFill/>
              <a:ln w="12700">
                <a:noFill/>
                <a:miter lim="800000"/>
              </a:ln>
            </p:spPr>
            <p:txBody>
              <a:bodyPr wrap="none" lIns="62801" tIns="31401" rIns="62801" bIns="31401">
                <a:spAutoFit/>
              </a:bodyPr>
              <a:lstStyle/>
              <a:p>
                <a:pPr defTabSz="701675">
                  <a:lnSpc>
                    <a:spcPct val="90000"/>
                  </a:lnSpc>
                </a:pPr>
                <a:endParaRPr lang="en-US" sz="1200"/>
              </a:p>
              <a:p>
                <a:pPr defTabSz="701675" eaLnBrk="1" hangingPunct="1">
                  <a:lnSpc>
                    <a:spcPct val="90000"/>
                  </a:lnSpc>
                </a:pPr>
                <a:endParaRPr lang="en-US" sz="1200"/>
              </a:p>
            </p:txBody>
          </p:sp>
          <p:sp>
            <p:nvSpPr>
              <p:cNvPr id="77" name="Rectangle 11"/>
              <p:cNvSpPr>
                <a:spLocks noChangeArrowheads="1"/>
              </p:cNvSpPr>
              <p:nvPr/>
            </p:nvSpPr>
            <p:spPr bwMode="auto">
              <a:xfrm>
                <a:off x="775" y="3358"/>
                <a:ext cx="467" cy="169"/>
              </a:xfrm>
              <a:prstGeom prst="rect">
                <a:avLst/>
              </a:prstGeom>
              <a:noFill/>
              <a:ln w="12700">
                <a:noFill/>
                <a:miter lim="800000"/>
              </a:ln>
            </p:spPr>
            <p:txBody>
              <a:bodyPr wrap="none" lIns="62801" tIns="31401" rIns="62801" bIns="31401">
                <a:spAutoFit/>
              </a:bodyPr>
              <a:lstStyle/>
              <a:p>
                <a:pPr defTabSz="701675">
                  <a:lnSpc>
                    <a:spcPct val="90000"/>
                  </a:lnSpc>
                </a:pPr>
                <a:r>
                  <a:rPr lang="en-US" sz="1200">
                    <a:solidFill>
                      <a:schemeClr val="tx1"/>
                    </a:solidFill>
                  </a:rPr>
                  <a:t>2 Managed</a:t>
                </a:r>
              </a:p>
            </p:txBody>
          </p:sp>
        </p:grpSp>
        <p:grpSp>
          <p:nvGrpSpPr>
            <p:cNvPr id="53" name="Group 12"/>
            <p:cNvGrpSpPr/>
            <p:nvPr/>
          </p:nvGrpSpPr>
          <p:grpSpPr bwMode="auto">
            <a:xfrm>
              <a:off x="1341" y="824"/>
              <a:ext cx="495" cy="366"/>
              <a:chOff x="1603" y="705"/>
              <a:chExt cx="558" cy="411"/>
            </a:xfrm>
          </p:grpSpPr>
          <p:sp>
            <p:nvSpPr>
              <p:cNvPr id="73" name="Rectangle 13"/>
              <p:cNvSpPr>
                <a:spLocks noChangeArrowheads="1"/>
              </p:cNvSpPr>
              <p:nvPr/>
            </p:nvSpPr>
            <p:spPr bwMode="auto">
              <a:xfrm>
                <a:off x="1615" y="705"/>
                <a:ext cx="546" cy="411"/>
              </a:xfrm>
              <a:prstGeom prst="rect">
                <a:avLst/>
              </a:prstGeom>
              <a:noFill/>
              <a:ln w="12700">
                <a:noFill/>
                <a:miter lim="800000"/>
              </a:ln>
            </p:spPr>
            <p:txBody>
              <a:bodyPr wrap="none" lIns="55905" tIns="27953" rIns="55905" bIns="27953">
                <a:spAutoFit/>
              </a:bodyPr>
              <a:lstStyle/>
              <a:p>
                <a:pPr defTabSz="701675">
                  <a:lnSpc>
                    <a:spcPct val="90000"/>
                  </a:lnSpc>
                </a:pPr>
                <a:r>
                  <a:rPr lang="en-US" sz="1200" i="1">
                    <a:solidFill>
                      <a:schemeClr val="tx1"/>
                    </a:solidFill>
                  </a:rPr>
                  <a:t>Continuous</a:t>
                </a:r>
              </a:p>
              <a:p>
                <a:pPr defTabSz="701675">
                  <a:lnSpc>
                    <a:spcPct val="90000"/>
                  </a:lnSpc>
                </a:pPr>
                <a:r>
                  <a:rPr lang="en-US" sz="1200" i="1">
                    <a:solidFill>
                      <a:schemeClr val="tx1"/>
                    </a:solidFill>
                  </a:rPr>
                  <a:t>Process </a:t>
                </a:r>
                <a:br>
                  <a:rPr lang="en-US" sz="1200" i="1">
                    <a:solidFill>
                      <a:schemeClr val="tx1"/>
                    </a:solidFill>
                  </a:rPr>
                </a:br>
                <a:r>
                  <a:rPr lang="en-US" sz="1200" i="1">
                    <a:solidFill>
                      <a:schemeClr val="tx1"/>
                    </a:solidFill>
                  </a:rPr>
                  <a:t>Improvement</a:t>
                </a:r>
              </a:p>
            </p:txBody>
          </p:sp>
          <p:sp>
            <p:nvSpPr>
              <p:cNvPr id="74" name="Rectangle 14"/>
              <p:cNvSpPr>
                <a:spLocks noChangeArrowheads="1"/>
              </p:cNvSpPr>
              <p:nvPr/>
            </p:nvSpPr>
            <p:spPr bwMode="auto">
              <a:xfrm>
                <a:off x="1619" y="811"/>
                <a:ext cx="56" cy="165"/>
              </a:xfrm>
              <a:prstGeom prst="rect">
                <a:avLst/>
              </a:prstGeom>
              <a:noFill/>
              <a:ln w="12700">
                <a:noFill/>
                <a:miter lim="800000"/>
              </a:ln>
            </p:spPr>
            <p:txBody>
              <a:bodyPr wrap="none" lIns="55905" tIns="27953" rIns="55905" bIns="27953">
                <a:spAutoFit/>
              </a:bodyPr>
              <a:lstStyle/>
              <a:p>
                <a:pPr defTabSz="701675">
                  <a:lnSpc>
                    <a:spcPct val="90000"/>
                  </a:lnSpc>
                </a:pPr>
                <a:endParaRPr lang="ru-RU" sz="1200" i="1"/>
              </a:p>
            </p:txBody>
          </p:sp>
          <p:sp>
            <p:nvSpPr>
              <p:cNvPr id="75" name="Rectangle 15"/>
              <p:cNvSpPr>
                <a:spLocks noChangeArrowheads="1"/>
              </p:cNvSpPr>
              <p:nvPr/>
            </p:nvSpPr>
            <p:spPr bwMode="auto">
              <a:xfrm>
                <a:off x="1603" y="933"/>
                <a:ext cx="56" cy="164"/>
              </a:xfrm>
              <a:prstGeom prst="rect">
                <a:avLst/>
              </a:prstGeom>
              <a:noFill/>
              <a:ln w="12700">
                <a:noFill/>
                <a:miter lim="800000"/>
              </a:ln>
            </p:spPr>
            <p:txBody>
              <a:bodyPr wrap="none" lIns="55905" tIns="27953" rIns="55905" bIns="27953">
                <a:spAutoFit/>
              </a:bodyPr>
              <a:lstStyle/>
              <a:p>
                <a:pPr defTabSz="701675">
                  <a:lnSpc>
                    <a:spcPct val="90000"/>
                  </a:lnSpc>
                </a:pPr>
                <a:endParaRPr lang="ru-RU" sz="1200" i="1"/>
              </a:p>
            </p:txBody>
          </p:sp>
        </p:grpSp>
        <p:sp>
          <p:nvSpPr>
            <p:cNvPr id="54" name="Rectangle 16"/>
            <p:cNvSpPr>
              <a:spLocks noChangeArrowheads="1"/>
            </p:cNvSpPr>
            <p:nvPr/>
          </p:nvSpPr>
          <p:spPr bwMode="auto">
            <a:xfrm>
              <a:off x="1336" y="1199"/>
              <a:ext cx="486" cy="266"/>
            </a:xfrm>
            <a:prstGeom prst="rect">
              <a:avLst/>
            </a:prstGeom>
            <a:noFill/>
            <a:ln w="12700">
              <a:noFill/>
              <a:miter lim="800000"/>
            </a:ln>
          </p:spPr>
          <p:txBody>
            <a:bodyPr wrap="none" lIns="70547" tIns="35273" rIns="70547" bIns="35273">
              <a:spAutoFit/>
            </a:bodyPr>
            <a:lstStyle/>
            <a:p>
              <a:pPr defTabSz="701675">
                <a:lnSpc>
                  <a:spcPct val="90000"/>
                </a:lnSpc>
              </a:pPr>
              <a:r>
                <a:rPr lang="en-US" sz="1200" i="1">
                  <a:solidFill>
                    <a:schemeClr val="tx1"/>
                  </a:solidFill>
                </a:rPr>
                <a:t>Quantitative</a:t>
              </a:r>
            </a:p>
            <a:p>
              <a:pPr defTabSz="701675">
                <a:lnSpc>
                  <a:spcPct val="90000"/>
                </a:lnSpc>
              </a:pPr>
              <a:r>
                <a:rPr lang="en-US" sz="1200" i="1">
                  <a:solidFill>
                    <a:schemeClr val="tx1"/>
                  </a:solidFill>
                </a:rPr>
                <a:t>Management</a:t>
              </a:r>
            </a:p>
          </p:txBody>
        </p:sp>
        <p:sp>
          <p:nvSpPr>
            <p:cNvPr id="55" name="Rectangle 17"/>
            <p:cNvSpPr>
              <a:spLocks noChangeArrowheads="1"/>
            </p:cNvSpPr>
            <p:nvPr/>
          </p:nvSpPr>
          <p:spPr bwMode="auto">
            <a:xfrm>
              <a:off x="1303" y="2002"/>
              <a:ext cx="583" cy="266"/>
            </a:xfrm>
            <a:prstGeom prst="rect">
              <a:avLst/>
            </a:prstGeom>
            <a:noFill/>
            <a:ln w="12700">
              <a:noFill/>
              <a:miter lim="800000"/>
            </a:ln>
          </p:spPr>
          <p:txBody>
            <a:bodyPr wrap="none" lIns="70547" tIns="35273" rIns="70547" bIns="35273">
              <a:spAutoFit/>
            </a:bodyPr>
            <a:lstStyle/>
            <a:p>
              <a:pPr defTabSz="701675">
                <a:lnSpc>
                  <a:spcPct val="90000"/>
                </a:lnSpc>
              </a:pPr>
              <a:r>
                <a:rPr lang="en-US" sz="1200" i="1">
                  <a:solidFill>
                    <a:schemeClr val="tx1"/>
                  </a:solidFill>
                </a:rPr>
                <a:t>Process</a:t>
              </a:r>
            </a:p>
            <a:p>
              <a:pPr defTabSz="701675">
                <a:lnSpc>
                  <a:spcPct val="90000"/>
                </a:lnSpc>
              </a:pPr>
              <a:r>
                <a:rPr lang="en-US" sz="1200" i="1">
                  <a:solidFill>
                    <a:schemeClr val="tx1"/>
                  </a:solidFill>
                </a:rPr>
                <a:t>Standardization</a:t>
              </a:r>
            </a:p>
          </p:txBody>
        </p:sp>
        <p:sp>
          <p:nvSpPr>
            <p:cNvPr id="56" name="Rectangle 18"/>
            <p:cNvSpPr>
              <a:spLocks noChangeArrowheads="1"/>
            </p:cNvSpPr>
            <p:nvPr/>
          </p:nvSpPr>
          <p:spPr bwMode="auto">
            <a:xfrm>
              <a:off x="1338" y="3035"/>
              <a:ext cx="486" cy="375"/>
            </a:xfrm>
            <a:prstGeom prst="rect">
              <a:avLst/>
            </a:prstGeom>
            <a:noFill/>
            <a:ln w="12700">
              <a:noFill/>
              <a:miter lim="800000"/>
            </a:ln>
          </p:spPr>
          <p:txBody>
            <a:bodyPr wrap="none" lIns="70547" tIns="35273" rIns="70547" bIns="35273">
              <a:spAutoFit/>
            </a:bodyPr>
            <a:lstStyle/>
            <a:p>
              <a:pPr defTabSz="701675">
                <a:lnSpc>
                  <a:spcPct val="90000"/>
                </a:lnSpc>
              </a:pPr>
              <a:r>
                <a:rPr lang="en-US" sz="1200" i="1">
                  <a:solidFill>
                    <a:schemeClr val="tx1"/>
                  </a:solidFill>
                </a:rPr>
                <a:t>Basic</a:t>
              </a:r>
            </a:p>
            <a:p>
              <a:pPr defTabSz="701675">
                <a:lnSpc>
                  <a:spcPct val="90000"/>
                </a:lnSpc>
              </a:pPr>
              <a:r>
                <a:rPr lang="en-US" sz="1200" i="1">
                  <a:solidFill>
                    <a:schemeClr val="tx1"/>
                  </a:solidFill>
                </a:rPr>
                <a:t>Project</a:t>
              </a:r>
            </a:p>
            <a:p>
              <a:pPr defTabSz="701675">
                <a:lnSpc>
                  <a:spcPct val="90000"/>
                </a:lnSpc>
              </a:pPr>
              <a:r>
                <a:rPr lang="en-US" sz="1200" i="1">
                  <a:solidFill>
                    <a:schemeClr val="tx1"/>
                  </a:solidFill>
                </a:rPr>
                <a:t>Management</a:t>
              </a:r>
            </a:p>
          </p:txBody>
        </p:sp>
        <p:sp>
          <p:nvSpPr>
            <p:cNvPr id="57" name="Rectangle 19"/>
            <p:cNvSpPr>
              <a:spLocks noChangeArrowheads="1"/>
            </p:cNvSpPr>
            <p:nvPr/>
          </p:nvSpPr>
          <p:spPr bwMode="auto">
            <a:xfrm>
              <a:off x="2097" y="1193"/>
              <a:ext cx="2070" cy="247"/>
            </a:xfrm>
            <a:prstGeom prst="rect">
              <a:avLst/>
            </a:prstGeom>
            <a:noFill/>
            <a:ln w="12700">
              <a:noFill/>
              <a:miter lim="800000"/>
            </a:ln>
          </p:spPr>
          <p:txBody>
            <a:bodyPr lIns="70547" tIns="35273" rIns="70547" bIns="35273">
              <a:spAutoFit/>
            </a:bodyPr>
            <a:lstStyle/>
            <a:p>
              <a:pPr defTabSz="701675">
                <a:lnSpc>
                  <a:spcPct val="90000"/>
                </a:lnSpc>
              </a:pPr>
              <a:r>
                <a:rPr lang="en-US" sz="1100">
                  <a:solidFill>
                    <a:schemeClr val="tx1"/>
                  </a:solidFill>
                </a:rPr>
                <a:t>Organizational Process Performance</a:t>
              </a:r>
              <a:endParaRPr lang="en-US" sz="1200">
                <a:solidFill>
                  <a:schemeClr val="tx1"/>
                </a:solidFill>
              </a:endParaRPr>
            </a:p>
            <a:p>
              <a:pPr defTabSz="701675">
                <a:lnSpc>
                  <a:spcPct val="90000"/>
                </a:lnSpc>
              </a:pPr>
              <a:r>
                <a:rPr lang="en-US" sz="1100">
                  <a:solidFill>
                    <a:schemeClr val="tx1"/>
                  </a:solidFill>
                </a:rPr>
                <a:t>Quantitative Project Management </a:t>
              </a:r>
            </a:p>
          </p:txBody>
        </p:sp>
        <p:sp>
          <p:nvSpPr>
            <p:cNvPr id="58" name="Rectangle 20"/>
            <p:cNvSpPr>
              <a:spLocks noChangeArrowheads="1"/>
            </p:cNvSpPr>
            <p:nvPr/>
          </p:nvSpPr>
          <p:spPr bwMode="auto">
            <a:xfrm>
              <a:off x="2105" y="1506"/>
              <a:ext cx="2276" cy="1115"/>
            </a:xfrm>
            <a:prstGeom prst="rect">
              <a:avLst/>
            </a:prstGeom>
            <a:noFill/>
            <a:ln w="12700">
              <a:noFill/>
              <a:miter lim="800000"/>
            </a:ln>
          </p:spPr>
          <p:txBody>
            <a:bodyPr lIns="70547" tIns="9129" rIns="70547" bIns="9129">
              <a:spAutoFit/>
            </a:bodyPr>
            <a:lstStyle/>
            <a:p>
              <a:pPr defTabSz="701675">
                <a:lnSpc>
                  <a:spcPct val="90000"/>
                </a:lnSpc>
              </a:pPr>
              <a:r>
                <a:rPr lang="en-US" sz="1100">
                  <a:solidFill>
                    <a:schemeClr val="tx1"/>
                  </a:solidFill>
                </a:rPr>
                <a:t>Requirements Development</a:t>
              </a:r>
            </a:p>
            <a:p>
              <a:pPr defTabSz="701675">
                <a:lnSpc>
                  <a:spcPct val="90000"/>
                </a:lnSpc>
              </a:pPr>
              <a:r>
                <a:rPr lang="en-US" sz="1100">
                  <a:solidFill>
                    <a:schemeClr val="tx1"/>
                  </a:solidFill>
                </a:rPr>
                <a:t>Technical Solution</a:t>
              </a:r>
            </a:p>
            <a:p>
              <a:pPr defTabSz="701675">
                <a:lnSpc>
                  <a:spcPct val="90000"/>
                </a:lnSpc>
              </a:pPr>
              <a:r>
                <a:rPr lang="en-US" sz="1100">
                  <a:solidFill>
                    <a:schemeClr val="tx1"/>
                  </a:solidFill>
                </a:rPr>
                <a:t>Product Integration</a:t>
              </a:r>
            </a:p>
            <a:p>
              <a:pPr defTabSz="701675">
                <a:lnSpc>
                  <a:spcPct val="90000"/>
                </a:lnSpc>
              </a:pPr>
              <a:r>
                <a:rPr lang="en-US" sz="1100">
                  <a:solidFill>
                    <a:schemeClr val="tx1"/>
                  </a:solidFill>
                </a:rPr>
                <a:t>Verification</a:t>
              </a:r>
            </a:p>
            <a:p>
              <a:pPr defTabSz="701675">
                <a:lnSpc>
                  <a:spcPct val="90000"/>
                </a:lnSpc>
              </a:pPr>
              <a:r>
                <a:rPr lang="en-US" sz="1100">
                  <a:solidFill>
                    <a:schemeClr val="tx1"/>
                  </a:solidFill>
                </a:rPr>
                <a:t>Validation</a:t>
              </a:r>
            </a:p>
            <a:p>
              <a:pPr defTabSz="701675">
                <a:lnSpc>
                  <a:spcPct val="90000"/>
                </a:lnSpc>
              </a:pPr>
              <a:r>
                <a:rPr lang="en-US" sz="1100">
                  <a:solidFill>
                    <a:schemeClr val="tx1"/>
                  </a:solidFill>
                </a:rPr>
                <a:t>Organizational Process Focus</a:t>
              </a:r>
            </a:p>
            <a:p>
              <a:pPr defTabSz="701675">
                <a:lnSpc>
                  <a:spcPct val="90000"/>
                </a:lnSpc>
              </a:pPr>
              <a:r>
                <a:rPr lang="en-US" sz="1100">
                  <a:solidFill>
                    <a:schemeClr val="tx1"/>
                  </a:solidFill>
                </a:rPr>
                <a:t>Organizational Process Definition</a:t>
              </a:r>
            </a:p>
            <a:p>
              <a:pPr defTabSz="701675">
                <a:lnSpc>
                  <a:spcPct val="90000"/>
                </a:lnSpc>
              </a:pPr>
              <a:r>
                <a:rPr lang="en-US" sz="1100">
                  <a:solidFill>
                    <a:schemeClr val="tx1"/>
                  </a:solidFill>
                </a:rPr>
                <a:t>Organizational Training </a:t>
              </a:r>
              <a:br>
                <a:rPr lang="en-US" sz="1100">
                  <a:solidFill>
                    <a:schemeClr val="tx1"/>
                  </a:solidFill>
                </a:rPr>
              </a:br>
              <a:r>
                <a:rPr lang="en-US" sz="1100">
                  <a:solidFill>
                    <a:schemeClr val="tx1"/>
                  </a:solidFill>
                </a:rPr>
                <a:t>Integrated Project Management  </a:t>
              </a:r>
            </a:p>
            <a:p>
              <a:pPr defTabSz="701675">
                <a:lnSpc>
                  <a:spcPct val="90000"/>
                </a:lnSpc>
              </a:pPr>
              <a:r>
                <a:rPr lang="en-US" sz="1100">
                  <a:solidFill>
                    <a:schemeClr val="tx1"/>
                  </a:solidFill>
                </a:rPr>
                <a:t>Risk Management</a:t>
              </a:r>
            </a:p>
            <a:p>
              <a:pPr defTabSz="701675">
                <a:lnSpc>
                  <a:spcPct val="90000"/>
                </a:lnSpc>
              </a:pPr>
              <a:r>
                <a:rPr lang="en-US" sz="1100">
                  <a:solidFill>
                    <a:schemeClr val="tx1"/>
                  </a:solidFill>
                </a:rPr>
                <a:t>Decision Analysis and Resolution</a:t>
              </a:r>
            </a:p>
          </p:txBody>
        </p:sp>
        <p:sp>
          <p:nvSpPr>
            <p:cNvPr id="59" name="Rectangle 21"/>
            <p:cNvSpPr>
              <a:spLocks noChangeArrowheads="1"/>
            </p:cNvSpPr>
            <p:nvPr/>
          </p:nvSpPr>
          <p:spPr bwMode="auto">
            <a:xfrm>
              <a:off x="2108" y="2895"/>
              <a:ext cx="2157" cy="749"/>
            </a:xfrm>
            <a:prstGeom prst="rect">
              <a:avLst/>
            </a:prstGeom>
            <a:noFill/>
            <a:ln w="12700">
              <a:noFill/>
              <a:miter lim="800000"/>
            </a:ln>
          </p:spPr>
          <p:txBody>
            <a:bodyPr lIns="70547" tIns="35273" rIns="70547" bIns="35273">
              <a:spAutoFit/>
            </a:bodyPr>
            <a:lstStyle/>
            <a:p>
              <a:pPr defTabSz="701675">
                <a:lnSpc>
                  <a:spcPct val="90000"/>
                </a:lnSpc>
              </a:pPr>
              <a:r>
                <a:rPr lang="en-US" sz="1100">
                  <a:solidFill>
                    <a:schemeClr val="tx1"/>
                  </a:solidFill>
                </a:rPr>
                <a:t>Requirements Management </a:t>
              </a:r>
            </a:p>
            <a:p>
              <a:pPr defTabSz="701675">
                <a:lnSpc>
                  <a:spcPct val="90000"/>
                </a:lnSpc>
              </a:pPr>
              <a:r>
                <a:rPr lang="en-US" sz="1100">
                  <a:solidFill>
                    <a:schemeClr val="tx1"/>
                  </a:solidFill>
                </a:rPr>
                <a:t>Project Planning</a:t>
              </a:r>
            </a:p>
            <a:p>
              <a:pPr defTabSz="701675">
                <a:lnSpc>
                  <a:spcPct val="90000"/>
                </a:lnSpc>
              </a:pPr>
              <a:r>
                <a:rPr lang="en-US" sz="1100">
                  <a:solidFill>
                    <a:schemeClr val="tx1"/>
                  </a:solidFill>
                </a:rPr>
                <a:t>Project Monitoring and Control</a:t>
              </a:r>
            </a:p>
            <a:p>
              <a:pPr defTabSz="701675">
                <a:lnSpc>
                  <a:spcPct val="90000"/>
                </a:lnSpc>
              </a:pPr>
              <a:r>
                <a:rPr lang="en-US" sz="1100">
                  <a:solidFill>
                    <a:schemeClr val="tx1"/>
                  </a:solidFill>
                </a:rPr>
                <a:t>Supplier Agreement Management</a:t>
              </a:r>
            </a:p>
            <a:p>
              <a:pPr defTabSz="701675">
                <a:lnSpc>
                  <a:spcPct val="90000"/>
                </a:lnSpc>
              </a:pPr>
              <a:r>
                <a:rPr lang="en-US" sz="1100">
                  <a:solidFill>
                    <a:schemeClr val="tx1"/>
                  </a:solidFill>
                </a:rPr>
                <a:t>Measurement and Analysis</a:t>
              </a:r>
            </a:p>
            <a:p>
              <a:pPr defTabSz="701675">
                <a:lnSpc>
                  <a:spcPct val="90000"/>
                </a:lnSpc>
              </a:pPr>
              <a:r>
                <a:rPr lang="en-US" sz="1100">
                  <a:solidFill>
                    <a:schemeClr val="tx1"/>
                  </a:solidFill>
                </a:rPr>
                <a:t>Process and Product Quality Assurance</a:t>
              </a:r>
            </a:p>
            <a:p>
              <a:pPr defTabSz="701675">
                <a:lnSpc>
                  <a:spcPct val="90000"/>
                </a:lnSpc>
              </a:pPr>
              <a:r>
                <a:rPr lang="en-US" sz="1100">
                  <a:solidFill>
                    <a:schemeClr val="tx1"/>
                  </a:solidFill>
                </a:rPr>
                <a:t>Configuration Management</a:t>
              </a:r>
            </a:p>
          </p:txBody>
        </p:sp>
        <p:sp>
          <p:nvSpPr>
            <p:cNvPr id="60" name="Rectangle 22"/>
            <p:cNvSpPr>
              <a:spLocks noChangeArrowheads="1"/>
            </p:cNvSpPr>
            <p:nvPr/>
          </p:nvSpPr>
          <p:spPr bwMode="auto">
            <a:xfrm>
              <a:off x="4008" y="3386"/>
              <a:ext cx="422" cy="347"/>
            </a:xfrm>
            <a:prstGeom prst="rect">
              <a:avLst/>
            </a:prstGeom>
            <a:noFill/>
            <a:ln w="12700">
              <a:noFill/>
              <a:miter lim="800000"/>
            </a:ln>
          </p:spPr>
          <p:txBody>
            <a:bodyPr wrap="none" anchor="ctr"/>
            <a:lstStyle/>
            <a:p>
              <a:pPr eaLnBrk="1" hangingPunct="1">
                <a:lnSpc>
                  <a:spcPct val="100000"/>
                </a:lnSpc>
                <a:buFontTx/>
                <a:buChar char="•"/>
              </a:pPr>
              <a:endParaRPr lang="ru-RU" sz="2000" b="0"/>
            </a:p>
          </p:txBody>
        </p:sp>
        <p:sp>
          <p:nvSpPr>
            <p:cNvPr id="61" name="Line 24"/>
            <p:cNvSpPr>
              <a:spLocks noChangeShapeType="1"/>
            </p:cNvSpPr>
            <p:nvPr/>
          </p:nvSpPr>
          <p:spPr bwMode="auto">
            <a:xfrm>
              <a:off x="1333" y="807"/>
              <a:ext cx="0" cy="3080"/>
            </a:xfrm>
            <a:prstGeom prst="line">
              <a:avLst/>
            </a:prstGeom>
            <a:noFill/>
            <a:ln w="25400">
              <a:solidFill>
                <a:srgbClr val="DDDDDD"/>
              </a:solidFill>
              <a:round/>
            </a:ln>
          </p:spPr>
          <p:txBody>
            <a:bodyPr wrap="none" anchor="ctr"/>
            <a:lstStyle/>
            <a:p>
              <a:endParaRPr lang="en-US"/>
            </a:p>
          </p:txBody>
        </p:sp>
        <p:sp>
          <p:nvSpPr>
            <p:cNvPr id="62" name="Line 25"/>
            <p:cNvSpPr>
              <a:spLocks noChangeShapeType="1"/>
            </p:cNvSpPr>
            <p:nvPr/>
          </p:nvSpPr>
          <p:spPr bwMode="auto">
            <a:xfrm>
              <a:off x="2080" y="783"/>
              <a:ext cx="8" cy="3112"/>
            </a:xfrm>
            <a:prstGeom prst="line">
              <a:avLst/>
            </a:prstGeom>
            <a:noFill/>
            <a:ln w="25400">
              <a:solidFill>
                <a:srgbClr val="DDDDDD"/>
              </a:solidFill>
              <a:round/>
            </a:ln>
          </p:spPr>
          <p:txBody>
            <a:bodyPr wrap="none" anchor="ctr"/>
            <a:lstStyle/>
            <a:p>
              <a:endParaRPr lang="en-US"/>
            </a:p>
          </p:txBody>
        </p:sp>
        <p:sp>
          <p:nvSpPr>
            <p:cNvPr id="63" name="Line 26"/>
            <p:cNvSpPr>
              <a:spLocks noChangeShapeType="1"/>
            </p:cNvSpPr>
            <p:nvPr/>
          </p:nvSpPr>
          <p:spPr bwMode="auto">
            <a:xfrm flipV="1">
              <a:off x="597" y="1187"/>
              <a:ext cx="3778" cy="1"/>
            </a:xfrm>
            <a:prstGeom prst="line">
              <a:avLst/>
            </a:prstGeom>
            <a:noFill/>
            <a:ln w="25400">
              <a:solidFill>
                <a:srgbClr val="DDDDDD"/>
              </a:solidFill>
              <a:round/>
            </a:ln>
          </p:spPr>
          <p:txBody>
            <a:bodyPr wrap="none" anchor="ctr"/>
            <a:lstStyle/>
            <a:p>
              <a:endParaRPr lang="en-US"/>
            </a:p>
          </p:txBody>
        </p:sp>
        <p:sp>
          <p:nvSpPr>
            <p:cNvPr id="64" name="Line 27"/>
            <p:cNvSpPr>
              <a:spLocks noChangeShapeType="1"/>
            </p:cNvSpPr>
            <p:nvPr/>
          </p:nvSpPr>
          <p:spPr bwMode="auto">
            <a:xfrm>
              <a:off x="600" y="1450"/>
              <a:ext cx="3772" cy="1"/>
            </a:xfrm>
            <a:prstGeom prst="line">
              <a:avLst/>
            </a:prstGeom>
            <a:noFill/>
            <a:ln w="25400">
              <a:solidFill>
                <a:srgbClr val="DDDDDD"/>
              </a:solidFill>
              <a:round/>
            </a:ln>
          </p:spPr>
          <p:txBody>
            <a:bodyPr wrap="none" anchor="ctr"/>
            <a:lstStyle/>
            <a:p>
              <a:endParaRPr lang="en-US">
                <a:solidFill>
                  <a:schemeClr val="tx1"/>
                </a:solidFill>
              </a:endParaRPr>
            </a:p>
          </p:txBody>
        </p:sp>
        <p:sp>
          <p:nvSpPr>
            <p:cNvPr id="65" name="Line 28"/>
            <p:cNvSpPr>
              <a:spLocks noChangeShapeType="1"/>
            </p:cNvSpPr>
            <p:nvPr/>
          </p:nvSpPr>
          <p:spPr bwMode="auto">
            <a:xfrm>
              <a:off x="597" y="3637"/>
              <a:ext cx="3775" cy="0"/>
            </a:xfrm>
            <a:prstGeom prst="line">
              <a:avLst/>
            </a:prstGeom>
            <a:noFill/>
            <a:ln w="25400">
              <a:solidFill>
                <a:srgbClr val="DDDDDD"/>
              </a:solidFill>
              <a:round/>
            </a:ln>
          </p:spPr>
          <p:txBody>
            <a:bodyPr wrap="none" anchor="ctr"/>
            <a:lstStyle/>
            <a:p>
              <a:endParaRPr lang="en-US"/>
            </a:p>
          </p:txBody>
        </p:sp>
        <p:sp>
          <p:nvSpPr>
            <p:cNvPr id="66" name="Rectangle 29"/>
            <p:cNvSpPr>
              <a:spLocks noChangeArrowheads="1"/>
            </p:cNvSpPr>
            <p:nvPr/>
          </p:nvSpPr>
          <p:spPr bwMode="auto">
            <a:xfrm>
              <a:off x="661" y="3684"/>
              <a:ext cx="303" cy="156"/>
            </a:xfrm>
            <a:prstGeom prst="rect">
              <a:avLst/>
            </a:prstGeom>
            <a:noFill/>
            <a:ln w="12700">
              <a:noFill/>
              <a:miter lim="800000"/>
            </a:ln>
          </p:spPr>
          <p:txBody>
            <a:bodyPr wrap="none" lIns="70547" tIns="35273" rIns="70547" bIns="35273">
              <a:spAutoFit/>
            </a:bodyPr>
            <a:lstStyle/>
            <a:p>
              <a:pPr defTabSz="701675">
                <a:lnSpc>
                  <a:spcPct val="90000"/>
                </a:lnSpc>
              </a:pPr>
              <a:r>
                <a:rPr lang="en-US" sz="1200">
                  <a:solidFill>
                    <a:schemeClr val="tx1"/>
                  </a:solidFill>
                </a:rPr>
                <a:t>1 Initial</a:t>
              </a:r>
            </a:p>
          </p:txBody>
        </p:sp>
        <p:sp>
          <p:nvSpPr>
            <p:cNvPr id="67" name="Line 30"/>
            <p:cNvSpPr>
              <a:spLocks noChangeShapeType="1"/>
            </p:cNvSpPr>
            <p:nvPr/>
          </p:nvSpPr>
          <p:spPr bwMode="auto">
            <a:xfrm rot="21294615" flipH="1">
              <a:off x="4287" y="928"/>
              <a:ext cx="413" cy="2804"/>
            </a:xfrm>
            <a:prstGeom prst="line">
              <a:avLst/>
            </a:prstGeom>
            <a:noFill/>
            <a:ln w="28575">
              <a:solidFill>
                <a:srgbClr val="858585"/>
              </a:solidFill>
              <a:round/>
              <a:headEnd type="triangle" w="med" len="med"/>
            </a:ln>
          </p:spPr>
          <p:txBody>
            <a:bodyPr wrap="none" anchor="ctr"/>
            <a:lstStyle/>
            <a:p>
              <a:endParaRPr lang="en-US"/>
            </a:p>
          </p:txBody>
        </p:sp>
        <p:sp>
          <p:nvSpPr>
            <p:cNvPr id="68" name="Rectangle 31"/>
            <p:cNvSpPr>
              <a:spLocks noChangeArrowheads="1"/>
            </p:cNvSpPr>
            <p:nvPr/>
          </p:nvSpPr>
          <p:spPr bwMode="auto">
            <a:xfrm>
              <a:off x="597" y="626"/>
              <a:ext cx="3758" cy="182"/>
            </a:xfrm>
            <a:prstGeom prst="rect">
              <a:avLst/>
            </a:prstGeom>
            <a:solidFill>
              <a:schemeClr val="tx1"/>
            </a:solidFill>
            <a:ln w="25400">
              <a:solidFill>
                <a:srgbClr val="DDDDDD"/>
              </a:solidFill>
              <a:miter lim="800000"/>
            </a:ln>
          </p:spPr>
          <p:txBody>
            <a:bodyPr wrap="none" anchor="ctr"/>
            <a:lstStyle/>
            <a:p>
              <a:pPr eaLnBrk="1" hangingPunct="1">
                <a:lnSpc>
                  <a:spcPct val="100000"/>
                </a:lnSpc>
                <a:buFontTx/>
                <a:buChar char="•"/>
              </a:pPr>
              <a:endParaRPr lang="ru-RU" sz="2000" b="0"/>
            </a:p>
          </p:txBody>
        </p:sp>
        <p:sp>
          <p:nvSpPr>
            <p:cNvPr id="69" name="Rectangle 32"/>
            <p:cNvSpPr>
              <a:spLocks noChangeArrowheads="1"/>
            </p:cNvSpPr>
            <p:nvPr/>
          </p:nvSpPr>
          <p:spPr bwMode="auto">
            <a:xfrm>
              <a:off x="2121" y="659"/>
              <a:ext cx="530" cy="154"/>
            </a:xfrm>
            <a:prstGeom prst="rect">
              <a:avLst/>
            </a:prstGeom>
            <a:noFill/>
            <a:ln w="12700">
              <a:noFill/>
              <a:miter lim="800000"/>
            </a:ln>
          </p:spPr>
          <p:txBody>
            <a:bodyPr wrap="none" lIns="70547" tIns="35273" rIns="70547" bIns="35273">
              <a:spAutoFit/>
            </a:bodyPr>
            <a:lstStyle/>
            <a:p>
              <a:pPr defTabSz="701675">
                <a:lnSpc>
                  <a:spcPct val="90000"/>
                </a:lnSpc>
              </a:pPr>
              <a:r>
                <a:rPr lang="en-US" sz="1200">
                  <a:solidFill>
                    <a:schemeClr val="bg1"/>
                  </a:solidFill>
                </a:rPr>
                <a:t>Process Areas</a:t>
              </a:r>
            </a:p>
          </p:txBody>
        </p:sp>
        <p:sp>
          <p:nvSpPr>
            <p:cNvPr id="70" name="Rectangle 33"/>
            <p:cNvSpPr>
              <a:spLocks noChangeArrowheads="1"/>
            </p:cNvSpPr>
            <p:nvPr/>
          </p:nvSpPr>
          <p:spPr bwMode="auto">
            <a:xfrm>
              <a:off x="679" y="659"/>
              <a:ext cx="235" cy="154"/>
            </a:xfrm>
            <a:prstGeom prst="rect">
              <a:avLst/>
            </a:prstGeom>
            <a:noFill/>
            <a:ln w="12700">
              <a:noFill/>
              <a:miter lim="800000"/>
            </a:ln>
          </p:spPr>
          <p:txBody>
            <a:bodyPr wrap="none" lIns="70547" tIns="35273" rIns="70547" bIns="35273">
              <a:spAutoFit/>
            </a:bodyPr>
            <a:lstStyle/>
            <a:p>
              <a:pPr defTabSz="701675">
                <a:lnSpc>
                  <a:spcPct val="90000"/>
                </a:lnSpc>
              </a:pPr>
              <a:r>
                <a:rPr lang="en-US" sz="1200">
                  <a:solidFill>
                    <a:schemeClr val="bg1"/>
                  </a:solidFill>
                </a:rPr>
                <a:t>Level</a:t>
              </a:r>
            </a:p>
          </p:txBody>
        </p:sp>
        <p:sp>
          <p:nvSpPr>
            <p:cNvPr id="71" name="Rectangle 34"/>
            <p:cNvSpPr>
              <a:spLocks noChangeArrowheads="1"/>
            </p:cNvSpPr>
            <p:nvPr/>
          </p:nvSpPr>
          <p:spPr bwMode="auto">
            <a:xfrm>
              <a:off x="1367" y="656"/>
              <a:ext cx="262" cy="154"/>
            </a:xfrm>
            <a:prstGeom prst="rect">
              <a:avLst/>
            </a:prstGeom>
            <a:noFill/>
            <a:ln w="12700">
              <a:noFill/>
              <a:miter lim="800000"/>
            </a:ln>
          </p:spPr>
          <p:txBody>
            <a:bodyPr wrap="none" lIns="70547" tIns="35273" rIns="70547" bIns="35273">
              <a:spAutoFit/>
            </a:bodyPr>
            <a:lstStyle/>
            <a:p>
              <a:pPr defTabSz="701675">
                <a:lnSpc>
                  <a:spcPct val="90000"/>
                </a:lnSpc>
              </a:pPr>
              <a:r>
                <a:rPr lang="en-US" sz="1200" dirty="0">
                  <a:solidFill>
                    <a:schemeClr val="bg1"/>
                  </a:solidFill>
                </a:rPr>
                <a:t>Focus</a:t>
              </a:r>
            </a:p>
          </p:txBody>
        </p:sp>
        <p:sp>
          <p:nvSpPr>
            <p:cNvPr id="72" name="Line 35"/>
            <p:cNvSpPr>
              <a:spLocks noChangeShapeType="1"/>
            </p:cNvSpPr>
            <p:nvPr/>
          </p:nvSpPr>
          <p:spPr bwMode="auto">
            <a:xfrm>
              <a:off x="618" y="2860"/>
              <a:ext cx="3751" cy="0"/>
            </a:xfrm>
            <a:prstGeom prst="line">
              <a:avLst/>
            </a:prstGeom>
            <a:noFill/>
            <a:ln w="25400">
              <a:solidFill>
                <a:srgbClr val="DDDDDD"/>
              </a:solidFill>
              <a:round/>
            </a:ln>
          </p:spPr>
          <p:txBody>
            <a:bodyPr wrap="none" anchor="ctr"/>
            <a:lstStyle/>
            <a:p>
              <a:endParaRPr lang="en-US"/>
            </a:p>
          </p:txBody>
        </p:sp>
      </p:grpSp>
      <p:sp>
        <p:nvSpPr>
          <p:cNvPr id="3" name="灯片编号占位符 2"/>
          <p:cNvSpPr>
            <a:spLocks noGrp="1"/>
          </p:cNvSpPr>
          <p:nvPr>
            <p:ph type="sldNum" sz="quarter" idx="10"/>
          </p:nvPr>
        </p:nvSpPr>
        <p:spPr/>
        <p:txBody>
          <a:bodyPr/>
          <a:lstStyle/>
          <a:p>
            <a:pPr>
              <a:defRPr/>
            </a:pPr>
            <a:fld id="{F580E0BC-3B62-467F-89E9-F47414FE43A7}" type="slidenum">
              <a:rPr lang="en-US"/>
              <a:t>13</a:t>
            </a:fld>
            <a:endParaRPr lang="en-US">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Title 619"/>
          <p:cNvSpPr>
            <a:spLocks noGrp="1"/>
          </p:cNvSpPr>
          <p:nvPr>
            <p:ph type="title"/>
          </p:nvPr>
        </p:nvSpPr>
        <p:spPr>
          <a:xfrm>
            <a:off x="969378" y="527064"/>
            <a:ext cx="7192545" cy="602743"/>
          </a:xfrm>
        </p:spPr>
        <p:txBody>
          <a:bodyPr/>
          <a:lstStyle/>
          <a:p>
            <a:r>
              <a:rPr lang="en-US" sz="4000" b="1" dirty="0" smtClean="0"/>
              <a:t>Management View of Process</a:t>
            </a:r>
            <a:endParaRPr lang="en-US" sz="4000" b="1" dirty="0"/>
          </a:p>
        </p:txBody>
      </p:sp>
      <p:grpSp>
        <p:nvGrpSpPr>
          <p:cNvPr id="618" name="Group 5"/>
          <p:cNvGrpSpPr>
            <a:grpSpLocks noChangeAspect="1"/>
          </p:cNvGrpSpPr>
          <p:nvPr/>
        </p:nvGrpSpPr>
        <p:grpSpPr bwMode="auto">
          <a:xfrm>
            <a:off x="382138" y="1521940"/>
            <a:ext cx="8305800" cy="4972050"/>
            <a:chOff x="672" y="960"/>
            <a:chExt cx="4416" cy="2784"/>
          </a:xfrm>
        </p:grpSpPr>
        <p:sp>
          <p:nvSpPr>
            <p:cNvPr id="619" name="AutoShape 4"/>
            <p:cNvSpPr>
              <a:spLocks noChangeAspect="1" noChangeArrowheads="1" noTextEdit="1"/>
            </p:cNvSpPr>
            <p:nvPr/>
          </p:nvSpPr>
          <p:spPr bwMode="auto">
            <a:xfrm>
              <a:off x="672" y="960"/>
              <a:ext cx="4416" cy="2784"/>
            </a:xfrm>
            <a:prstGeom prst="rect">
              <a:avLst/>
            </a:prstGeom>
            <a:noFill/>
            <a:ln w="9525">
              <a:noFill/>
              <a:miter lim="800000"/>
            </a:ln>
          </p:spPr>
          <p:txBody>
            <a:bodyPr/>
            <a:lstStyle/>
            <a:p>
              <a:endParaRPr lang="en-US"/>
            </a:p>
          </p:txBody>
        </p:sp>
        <p:sp>
          <p:nvSpPr>
            <p:cNvPr id="621" name="Rectangle 6"/>
            <p:cNvSpPr>
              <a:spLocks noChangeArrowheads="1"/>
            </p:cNvSpPr>
            <p:nvPr/>
          </p:nvSpPr>
          <p:spPr bwMode="auto">
            <a:xfrm>
              <a:off x="687" y="975"/>
              <a:ext cx="4380" cy="171"/>
            </a:xfrm>
            <a:prstGeom prst="rect">
              <a:avLst/>
            </a:prstGeom>
            <a:blipFill dpi="0" rotWithShape="0">
              <a:blip r:embed="rId2" cstate="print"/>
              <a:srcRect/>
              <a:tile tx="0" ty="0" sx="100000" sy="100000" flip="none" algn="tl"/>
            </a:blipFill>
            <a:ln w="9525">
              <a:solidFill>
                <a:srgbClr val="000000"/>
              </a:solidFill>
              <a:miter lim="800000"/>
            </a:ln>
          </p:spPr>
          <p:txBody>
            <a:bodyPr/>
            <a:lstStyle/>
            <a:p>
              <a:pPr eaLnBrk="1" hangingPunct="1">
                <a:lnSpc>
                  <a:spcPct val="100000"/>
                </a:lnSpc>
                <a:buFontTx/>
                <a:buChar char="•"/>
              </a:pPr>
              <a:endParaRPr lang="ru-RU" sz="2000" b="0"/>
            </a:p>
          </p:txBody>
        </p:sp>
        <p:sp>
          <p:nvSpPr>
            <p:cNvPr id="622" name="Rectangle 7"/>
            <p:cNvSpPr>
              <a:spLocks noChangeArrowheads="1"/>
            </p:cNvSpPr>
            <p:nvPr/>
          </p:nvSpPr>
          <p:spPr bwMode="auto">
            <a:xfrm>
              <a:off x="687" y="1146"/>
              <a:ext cx="4380" cy="2574"/>
            </a:xfrm>
            <a:prstGeom prst="rect">
              <a:avLst/>
            </a:prstGeom>
            <a:solidFill>
              <a:srgbClr val="FFFFFF"/>
            </a:solidFill>
            <a:ln w="9525">
              <a:solidFill>
                <a:srgbClr val="000000"/>
              </a:solidFill>
              <a:miter lim="800000"/>
            </a:ln>
          </p:spPr>
          <p:txBody>
            <a:bodyPr/>
            <a:lstStyle/>
            <a:p>
              <a:pPr eaLnBrk="1" hangingPunct="1">
                <a:lnSpc>
                  <a:spcPct val="100000"/>
                </a:lnSpc>
                <a:buFontTx/>
                <a:buChar char="•"/>
              </a:pPr>
              <a:endParaRPr lang="ru-RU" sz="2000" b="0"/>
            </a:p>
          </p:txBody>
        </p:sp>
        <p:grpSp>
          <p:nvGrpSpPr>
            <p:cNvPr id="623" name="Group 11"/>
            <p:cNvGrpSpPr/>
            <p:nvPr/>
          </p:nvGrpSpPr>
          <p:grpSpPr bwMode="auto">
            <a:xfrm>
              <a:off x="924" y="3381"/>
              <a:ext cx="246" cy="293"/>
              <a:chOff x="924" y="3381"/>
              <a:chExt cx="246" cy="293"/>
            </a:xfrm>
          </p:grpSpPr>
          <p:sp>
            <p:nvSpPr>
              <p:cNvPr id="1229" name="Freeform 8"/>
              <p:cNvSpPr/>
              <p:nvPr/>
            </p:nvSpPr>
            <p:spPr bwMode="auto">
              <a:xfrm>
                <a:off x="979" y="3381"/>
                <a:ext cx="148" cy="293"/>
              </a:xfrm>
              <a:custGeom>
                <a:avLst/>
                <a:gdLst>
                  <a:gd name="T0" fmla="*/ 0 w 148"/>
                  <a:gd name="T1" fmla="*/ 293 h 293"/>
                  <a:gd name="T2" fmla="*/ 148 w 148"/>
                  <a:gd name="T3" fmla="*/ 293 h 293"/>
                  <a:gd name="T4" fmla="*/ 148 w 148"/>
                  <a:gd name="T5" fmla="*/ 275 h 293"/>
                  <a:gd name="T6" fmla="*/ 123 w 148"/>
                  <a:gd name="T7" fmla="*/ 275 h 293"/>
                  <a:gd name="T8" fmla="*/ 105 w 148"/>
                  <a:gd name="T9" fmla="*/ 269 h 293"/>
                  <a:gd name="T10" fmla="*/ 98 w 148"/>
                  <a:gd name="T11" fmla="*/ 263 h 293"/>
                  <a:gd name="T12" fmla="*/ 92 w 148"/>
                  <a:gd name="T13" fmla="*/ 251 h 293"/>
                  <a:gd name="T14" fmla="*/ 92 w 148"/>
                  <a:gd name="T15" fmla="*/ 0 h 293"/>
                  <a:gd name="T16" fmla="*/ 80 w 148"/>
                  <a:gd name="T17" fmla="*/ 0 h 293"/>
                  <a:gd name="T18" fmla="*/ 62 w 148"/>
                  <a:gd name="T19" fmla="*/ 0 h 293"/>
                  <a:gd name="T20" fmla="*/ 37 w 148"/>
                  <a:gd name="T21" fmla="*/ 7 h 293"/>
                  <a:gd name="T22" fmla="*/ 19 w 148"/>
                  <a:gd name="T23" fmla="*/ 13 h 293"/>
                  <a:gd name="T24" fmla="*/ 0 w 148"/>
                  <a:gd name="T25" fmla="*/ 13 h 293"/>
                  <a:gd name="T26" fmla="*/ 0 w 148"/>
                  <a:gd name="T27" fmla="*/ 25 h 293"/>
                  <a:gd name="T28" fmla="*/ 6 w 148"/>
                  <a:gd name="T29" fmla="*/ 25 h 293"/>
                  <a:gd name="T30" fmla="*/ 12 w 148"/>
                  <a:gd name="T31" fmla="*/ 25 h 293"/>
                  <a:gd name="T32" fmla="*/ 31 w 148"/>
                  <a:gd name="T33" fmla="*/ 31 h 293"/>
                  <a:gd name="T34" fmla="*/ 43 w 148"/>
                  <a:gd name="T35" fmla="*/ 37 h 293"/>
                  <a:gd name="T36" fmla="*/ 49 w 148"/>
                  <a:gd name="T37" fmla="*/ 43 h 293"/>
                  <a:gd name="T38" fmla="*/ 49 w 148"/>
                  <a:gd name="T39" fmla="*/ 61 h 293"/>
                  <a:gd name="T40" fmla="*/ 49 w 148"/>
                  <a:gd name="T41" fmla="*/ 251 h 293"/>
                  <a:gd name="T42" fmla="*/ 49 w 148"/>
                  <a:gd name="T43" fmla="*/ 263 h 293"/>
                  <a:gd name="T44" fmla="*/ 37 w 148"/>
                  <a:gd name="T45" fmla="*/ 269 h 293"/>
                  <a:gd name="T46" fmla="*/ 25 w 148"/>
                  <a:gd name="T47" fmla="*/ 275 h 293"/>
                  <a:gd name="T48" fmla="*/ 0 w 148"/>
                  <a:gd name="T49" fmla="*/ 275 h 293"/>
                  <a:gd name="T50" fmla="*/ 0 w 148"/>
                  <a:gd name="T51" fmla="*/ 293 h 2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293"/>
                  <a:gd name="T80" fmla="*/ 148 w 148"/>
                  <a:gd name="T81" fmla="*/ 293 h 29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293">
                    <a:moveTo>
                      <a:pt x="0" y="293"/>
                    </a:moveTo>
                    <a:lnTo>
                      <a:pt x="148" y="293"/>
                    </a:lnTo>
                    <a:lnTo>
                      <a:pt x="148" y="275"/>
                    </a:lnTo>
                    <a:lnTo>
                      <a:pt x="123" y="275"/>
                    </a:lnTo>
                    <a:lnTo>
                      <a:pt x="105" y="269"/>
                    </a:lnTo>
                    <a:lnTo>
                      <a:pt x="98" y="263"/>
                    </a:lnTo>
                    <a:lnTo>
                      <a:pt x="92" y="251"/>
                    </a:lnTo>
                    <a:lnTo>
                      <a:pt x="92" y="0"/>
                    </a:lnTo>
                    <a:lnTo>
                      <a:pt x="80" y="0"/>
                    </a:lnTo>
                    <a:lnTo>
                      <a:pt x="62" y="0"/>
                    </a:lnTo>
                    <a:lnTo>
                      <a:pt x="37" y="7"/>
                    </a:lnTo>
                    <a:lnTo>
                      <a:pt x="19" y="13"/>
                    </a:lnTo>
                    <a:lnTo>
                      <a:pt x="0" y="13"/>
                    </a:lnTo>
                    <a:lnTo>
                      <a:pt x="0" y="25"/>
                    </a:lnTo>
                    <a:lnTo>
                      <a:pt x="6" y="25"/>
                    </a:lnTo>
                    <a:lnTo>
                      <a:pt x="12" y="25"/>
                    </a:lnTo>
                    <a:lnTo>
                      <a:pt x="31" y="31"/>
                    </a:lnTo>
                    <a:lnTo>
                      <a:pt x="43" y="37"/>
                    </a:lnTo>
                    <a:lnTo>
                      <a:pt x="49" y="43"/>
                    </a:lnTo>
                    <a:lnTo>
                      <a:pt x="49" y="61"/>
                    </a:lnTo>
                    <a:lnTo>
                      <a:pt x="49" y="251"/>
                    </a:lnTo>
                    <a:lnTo>
                      <a:pt x="49" y="263"/>
                    </a:lnTo>
                    <a:lnTo>
                      <a:pt x="37" y="269"/>
                    </a:lnTo>
                    <a:lnTo>
                      <a:pt x="25" y="275"/>
                    </a:lnTo>
                    <a:lnTo>
                      <a:pt x="0" y="275"/>
                    </a:lnTo>
                    <a:lnTo>
                      <a:pt x="0" y="293"/>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30" name="Freeform 9"/>
              <p:cNvSpPr/>
              <p:nvPr/>
            </p:nvSpPr>
            <p:spPr bwMode="auto">
              <a:xfrm>
                <a:off x="979" y="3381"/>
                <a:ext cx="148" cy="293"/>
              </a:xfrm>
              <a:custGeom>
                <a:avLst/>
                <a:gdLst>
                  <a:gd name="T0" fmla="*/ 0 w 148"/>
                  <a:gd name="T1" fmla="*/ 293 h 293"/>
                  <a:gd name="T2" fmla="*/ 148 w 148"/>
                  <a:gd name="T3" fmla="*/ 293 h 293"/>
                  <a:gd name="T4" fmla="*/ 148 w 148"/>
                  <a:gd name="T5" fmla="*/ 275 h 293"/>
                  <a:gd name="T6" fmla="*/ 123 w 148"/>
                  <a:gd name="T7" fmla="*/ 275 h 293"/>
                  <a:gd name="T8" fmla="*/ 105 w 148"/>
                  <a:gd name="T9" fmla="*/ 269 h 293"/>
                  <a:gd name="T10" fmla="*/ 98 w 148"/>
                  <a:gd name="T11" fmla="*/ 263 h 293"/>
                  <a:gd name="T12" fmla="*/ 92 w 148"/>
                  <a:gd name="T13" fmla="*/ 251 h 293"/>
                  <a:gd name="T14" fmla="*/ 92 w 148"/>
                  <a:gd name="T15" fmla="*/ 0 h 293"/>
                  <a:gd name="T16" fmla="*/ 80 w 148"/>
                  <a:gd name="T17" fmla="*/ 0 h 293"/>
                  <a:gd name="T18" fmla="*/ 62 w 148"/>
                  <a:gd name="T19" fmla="*/ 0 h 293"/>
                  <a:gd name="T20" fmla="*/ 37 w 148"/>
                  <a:gd name="T21" fmla="*/ 7 h 293"/>
                  <a:gd name="T22" fmla="*/ 19 w 148"/>
                  <a:gd name="T23" fmla="*/ 13 h 293"/>
                  <a:gd name="T24" fmla="*/ 0 w 148"/>
                  <a:gd name="T25" fmla="*/ 13 h 293"/>
                  <a:gd name="T26" fmla="*/ 0 w 148"/>
                  <a:gd name="T27" fmla="*/ 25 h 293"/>
                  <a:gd name="T28" fmla="*/ 6 w 148"/>
                  <a:gd name="T29" fmla="*/ 25 h 293"/>
                  <a:gd name="T30" fmla="*/ 12 w 148"/>
                  <a:gd name="T31" fmla="*/ 25 h 293"/>
                  <a:gd name="T32" fmla="*/ 31 w 148"/>
                  <a:gd name="T33" fmla="*/ 31 h 293"/>
                  <a:gd name="T34" fmla="*/ 43 w 148"/>
                  <a:gd name="T35" fmla="*/ 37 h 293"/>
                  <a:gd name="T36" fmla="*/ 49 w 148"/>
                  <a:gd name="T37" fmla="*/ 43 h 293"/>
                  <a:gd name="T38" fmla="*/ 49 w 148"/>
                  <a:gd name="T39" fmla="*/ 61 h 293"/>
                  <a:gd name="T40" fmla="*/ 49 w 148"/>
                  <a:gd name="T41" fmla="*/ 251 h 293"/>
                  <a:gd name="T42" fmla="*/ 49 w 148"/>
                  <a:gd name="T43" fmla="*/ 263 h 293"/>
                  <a:gd name="T44" fmla="*/ 37 w 148"/>
                  <a:gd name="T45" fmla="*/ 269 h 293"/>
                  <a:gd name="T46" fmla="*/ 25 w 148"/>
                  <a:gd name="T47" fmla="*/ 275 h 293"/>
                  <a:gd name="T48" fmla="*/ 0 w 148"/>
                  <a:gd name="T49" fmla="*/ 275 h 293"/>
                  <a:gd name="T50" fmla="*/ 0 w 148"/>
                  <a:gd name="T51" fmla="*/ 293 h 2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293"/>
                  <a:gd name="T80" fmla="*/ 148 w 148"/>
                  <a:gd name="T81" fmla="*/ 293 h 29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293">
                    <a:moveTo>
                      <a:pt x="0" y="293"/>
                    </a:moveTo>
                    <a:lnTo>
                      <a:pt x="148" y="293"/>
                    </a:lnTo>
                    <a:lnTo>
                      <a:pt x="148" y="275"/>
                    </a:lnTo>
                    <a:lnTo>
                      <a:pt x="123" y="275"/>
                    </a:lnTo>
                    <a:lnTo>
                      <a:pt x="105" y="269"/>
                    </a:lnTo>
                    <a:lnTo>
                      <a:pt x="98" y="263"/>
                    </a:lnTo>
                    <a:lnTo>
                      <a:pt x="92" y="251"/>
                    </a:lnTo>
                    <a:lnTo>
                      <a:pt x="92" y="0"/>
                    </a:lnTo>
                    <a:lnTo>
                      <a:pt x="80" y="0"/>
                    </a:lnTo>
                    <a:lnTo>
                      <a:pt x="62" y="0"/>
                    </a:lnTo>
                    <a:lnTo>
                      <a:pt x="37" y="7"/>
                    </a:lnTo>
                    <a:lnTo>
                      <a:pt x="19" y="13"/>
                    </a:lnTo>
                    <a:lnTo>
                      <a:pt x="0" y="13"/>
                    </a:lnTo>
                    <a:lnTo>
                      <a:pt x="0" y="25"/>
                    </a:lnTo>
                    <a:lnTo>
                      <a:pt x="6" y="25"/>
                    </a:lnTo>
                    <a:lnTo>
                      <a:pt x="12" y="25"/>
                    </a:lnTo>
                    <a:lnTo>
                      <a:pt x="31" y="31"/>
                    </a:lnTo>
                    <a:lnTo>
                      <a:pt x="43" y="37"/>
                    </a:lnTo>
                    <a:lnTo>
                      <a:pt x="49" y="43"/>
                    </a:lnTo>
                    <a:lnTo>
                      <a:pt x="49" y="61"/>
                    </a:lnTo>
                    <a:lnTo>
                      <a:pt x="49" y="251"/>
                    </a:lnTo>
                    <a:lnTo>
                      <a:pt x="49" y="263"/>
                    </a:lnTo>
                    <a:lnTo>
                      <a:pt x="37" y="269"/>
                    </a:lnTo>
                    <a:lnTo>
                      <a:pt x="25" y="275"/>
                    </a:lnTo>
                    <a:lnTo>
                      <a:pt x="0" y="275"/>
                    </a:lnTo>
                    <a:lnTo>
                      <a:pt x="0" y="293"/>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31" name="Rectangle 10"/>
              <p:cNvSpPr>
                <a:spLocks noChangeArrowheads="1"/>
              </p:cNvSpPr>
              <p:nvPr/>
            </p:nvSpPr>
            <p:spPr bwMode="auto">
              <a:xfrm>
                <a:off x="924" y="3454"/>
                <a:ext cx="246"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Initial</a:t>
                </a:r>
                <a:endParaRPr lang="en-US" sz="2000" b="0"/>
              </a:p>
            </p:txBody>
          </p:sp>
        </p:grpSp>
        <p:grpSp>
          <p:nvGrpSpPr>
            <p:cNvPr id="624" name="Group 15"/>
            <p:cNvGrpSpPr/>
            <p:nvPr/>
          </p:nvGrpSpPr>
          <p:grpSpPr bwMode="auto">
            <a:xfrm>
              <a:off x="770" y="2881"/>
              <a:ext cx="407" cy="299"/>
              <a:chOff x="770" y="2881"/>
              <a:chExt cx="407" cy="299"/>
            </a:xfrm>
          </p:grpSpPr>
          <p:sp>
            <p:nvSpPr>
              <p:cNvPr id="1226" name="Freeform 12"/>
              <p:cNvSpPr/>
              <p:nvPr/>
            </p:nvSpPr>
            <p:spPr bwMode="auto">
              <a:xfrm>
                <a:off x="936" y="2881"/>
                <a:ext cx="227" cy="299"/>
              </a:xfrm>
              <a:custGeom>
                <a:avLst/>
                <a:gdLst>
                  <a:gd name="T0" fmla="*/ 6 w 227"/>
                  <a:gd name="T1" fmla="*/ 299 h 299"/>
                  <a:gd name="T2" fmla="*/ 209 w 227"/>
                  <a:gd name="T3" fmla="*/ 299 h 299"/>
                  <a:gd name="T4" fmla="*/ 227 w 227"/>
                  <a:gd name="T5" fmla="*/ 220 h 299"/>
                  <a:gd name="T6" fmla="*/ 209 w 227"/>
                  <a:gd name="T7" fmla="*/ 214 h 299"/>
                  <a:gd name="T8" fmla="*/ 203 w 227"/>
                  <a:gd name="T9" fmla="*/ 238 h 299"/>
                  <a:gd name="T10" fmla="*/ 191 w 227"/>
                  <a:gd name="T11" fmla="*/ 256 h 299"/>
                  <a:gd name="T12" fmla="*/ 172 w 227"/>
                  <a:gd name="T13" fmla="*/ 263 h 299"/>
                  <a:gd name="T14" fmla="*/ 141 w 227"/>
                  <a:gd name="T15" fmla="*/ 269 h 299"/>
                  <a:gd name="T16" fmla="*/ 49 w 227"/>
                  <a:gd name="T17" fmla="*/ 269 h 299"/>
                  <a:gd name="T18" fmla="*/ 62 w 227"/>
                  <a:gd name="T19" fmla="*/ 256 h 299"/>
                  <a:gd name="T20" fmla="*/ 92 w 227"/>
                  <a:gd name="T21" fmla="*/ 232 h 299"/>
                  <a:gd name="T22" fmla="*/ 129 w 227"/>
                  <a:gd name="T23" fmla="*/ 208 h 299"/>
                  <a:gd name="T24" fmla="*/ 154 w 227"/>
                  <a:gd name="T25" fmla="*/ 183 h 299"/>
                  <a:gd name="T26" fmla="*/ 172 w 227"/>
                  <a:gd name="T27" fmla="*/ 159 h 299"/>
                  <a:gd name="T28" fmla="*/ 191 w 227"/>
                  <a:gd name="T29" fmla="*/ 141 h 299"/>
                  <a:gd name="T30" fmla="*/ 203 w 227"/>
                  <a:gd name="T31" fmla="*/ 116 h 299"/>
                  <a:gd name="T32" fmla="*/ 209 w 227"/>
                  <a:gd name="T33" fmla="*/ 98 h 299"/>
                  <a:gd name="T34" fmla="*/ 209 w 227"/>
                  <a:gd name="T35" fmla="*/ 80 h 299"/>
                  <a:gd name="T36" fmla="*/ 203 w 227"/>
                  <a:gd name="T37" fmla="*/ 49 h 299"/>
                  <a:gd name="T38" fmla="*/ 184 w 227"/>
                  <a:gd name="T39" fmla="*/ 25 h 299"/>
                  <a:gd name="T40" fmla="*/ 148 w 227"/>
                  <a:gd name="T41" fmla="*/ 6 h 299"/>
                  <a:gd name="T42" fmla="*/ 111 w 227"/>
                  <a:gd name="T43" fmla="*/ 0 h 299"/>
                  <a:gd name="T44" fmla="*/ 68 w 227"/>
                  <a:gd name="T45" fmla="*/ 6 h 299"/>
                  <a:gd name="T46" fmla="*/ 37 w 227"/>
                  <a:gd name="T47" fmla="*/ 25 h 299"/>
                  <a:gd name="T48" fmla="*/ 12 w 227"/>
                  <a:gd name="T49" fmla="*/ 49 h 299"/>
                  <a:gd name="T50" fmla="*/ 6 w 227"/>
                  <a:gd name="T51" fmla="*/ 80 h 299"/>
                  <a:gd name="T52" fmla="*/ 6 w 227"/>
                  <a:gd name="T53" fmla="*/ 98 h 299"/>
                  <a:gd name="T54" fmla="*/ 12 w 227"/>
                  <a:gd name="T55" fmla="*/ 110 h 299"/>
                  <a:gd name="T56" fmla="*/ 19 w 227"/>
                  <a:gd name="T57" fmla="*/ 116 h 299"/>
                  <a:gd name="T58" fmla="*/ 31 w 227"/>
                  <a:gd name="T59" fmla="*/ 116 h 299"/>
                  <a:gd name="T60" fmla="*/ 43 w 227"/>
                  <a:gd name="T61" fmla="*/ 116 h 299"/>
                  <a:gd name="T62" fmla="*/ 49 w 227"/>
                  <a:gd name="T63" fmla="*/ 110 h 299"/>
                  <a:gd name="T64" fmla="*/ 55 w 227"/>
                  <a:gd name="T65" fmla="*/ 104 h 299"/>
                  <a:gd name="T66" fmla="*/ 55 w 227"/>
                  <a:gd name="T67" fmla="*/ 92 h 299"/>
                  <a:gd name="T68" fmla="*/ 55 w 227"/>
                  <a:gd name="T69" fmla="*/ 86 h 299"/>
                  <a:gd name="T70" fmla="*/ 49 w 227"/>
                  <a:gd name="T71" fmla="*/ 80 h 299"/>
                  <a:gd name="T72" fmla="*/ 43 w 227"/>
                  <a:gd name="T73" fmla="*/ 67 h 299"/>
                  <a:gd name="T74" fmla="*/ 43 w 227"/>
                  <a:gd name="T75" fmla="*/ 61 h 299"/>
                  <a:gd name="T76" fmla="*/ 49 w 227"/>
                  <a:gd name="T77" fmla="*/ 49 h 299"/>
                  <a:gd name="T78" fmla="*/ 62 w 227"/>
                  <a:gd name="T79" fmla="*/ 31 h 299"/>
                  <a:gd name="T80" fmla="*/ 80 w 227"/>
                  <a:gd name="T81" fmla="*/ 25 h 299"/>
                  <a:gd name="T82" fmla="*/ 98 w 227"/>
                  <a:gd name="T83" fmla="*/ 25 h 299"/>
                  <a:gd name="T84" fmla="*/ 129 w 227"/>
                  <a:gd name="T85" fmla="*/ 25 h 299"/>
                  <a:gd name="T86" fmla="*/ 148 w 227"/>
                  <a:gd name="T87" fmla="*/ 37 h 299"/>
                  <a:gd name="T88" fmla="*/ 160 w 227"/>
                  <a:gd name="T89" fmla="*/ 55 h 299"/>
                  <a:gd name="T90" fmla="*/ 160 w 227"/>
                  <a:gd name="T91" fmla="*/ 80 h 299"/>
                  <a:gd name="T92" fmla="*/ 160 w 227"/>
                  <a:gd name="T93" fmla="*/ 98 h 299"/>
                  <a:gd name="T94" fmla="*/ 154 w 227"/>
                  <a:gd name="T95" fmla="*/ 122 h 299"/>
                  <a:gd name="T96" fmla="*/ 141 w 227"/>
                  <a:gd name="T97" fmla="*/ 141 h 299"/>
                  <a:gd name="T98" fmla="*/ 123 w 227"/>
                  <a:gd name="T99" fmla="*/ 165 h 299"/>
                  <a:gd name="T100" fmla="*/ 105 w 227"/>
                  <a:gd name="T101" fmla="*/ 189 h 299"/>
                  <a:gd name="T102" fmla="*/ 74 w 227"/>
                  <a:gd name="T103" fmla="*/ 214 h 299"/>
                  <a:gd name="T104" fmla="*/ 43 w 227"/>
                  <a:gd name="T105" fmla="*/ 238 h 299"/>
                  <a:gd name="T106" fmla="*/ 0 w 227"/>
                  <a:gd name="T107" fmla="*/ 269 h 299"/>
                  <a:gd name="T108" fmla="*/ 6 w 227"/>
                  <a:gd name="T109" fmla="*/ 299 h 29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7"/>
                  <a:gd name="T166" fmla="*/ 0 h 299"/>
                  <a:gd name="T167" fmla="*/ 227 w 227"/>
                  <a:gd name="T168" fmla="*/ 299 h 29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7" h="299">
                    <a:moveTo>
                      <a:pt x="6" y="299"/>
                    </a:moveTo>
                    <a:lnTo>
                      <a:pt x="209" y="299"/>
                    </a:lnTo>
                    <a:lnTo>
                      <a:pt x="227" y="220"/>
                    </a:lnTo>
                    <a:lnTo>
                      <a:pt x="209" y="214"/>
                    </a:lnTo>
                    <a:lnTo>
                      <a:pt x="203" y="238"/>
                    </a:lnTo>
                    <a:lnTo>
                      <a:pt x="191" y="256"/>
                    </a:lnTo>
                    <a:lnTo>
                      <a:pt x="172" y="263"/>
                    </a:lnTo>
                    <a:lnTo>
                      <a:pt x="141" y="269"/>
                    </a:lnTo>
                    <a:lnTo>
                      <a:pt x="49" y="269"/>
                    </a:lnTo>
                    <a:lnTo>
                      <a:pt x="62" y="256"/>
                    </a:lnTo>
                    <a:lnTo>
                      <a:pt x="92" y="232"/>
                    </a:lnTo>
                    <a:lnTo>
                      <a:pt x="129" y="208"/>
                    </a:lnTo>
                    <a:lnTo>
                      <a:pt x="154" y="183"/>
                    </a:lnTo>
                    <a:lnTo>
                      <a:pt x="172" y="159"/>
                    </a:lnTo>
                    <a:lnTo>
                      <a:pt x="191" y="141"/>
                    </a:lnTo>
                    <a:lnTo>
                      <a:pt x="203" y="116"/>
                    </a:lnTo>
                    <a:lnTo>
                      <a:pt x="209" y="98"/>
                    </a:lnTo>
                    <a:lnTo>
                      <a:pt x="209" y="80"/>
                    </a:lnTo>
                    <a:lnTo>
                      <a:pt x="203" y="49"/>
                    </a:lnTo>
                    <a:lnTo>
                      <a:pt x="184" y="25"/>
                    </a:lnTo>
                    <a:lnTo>
                      <a:pt x="148" y="6"/>
                    </a:lnTo>
                    <a:lnTo>
                      <a:pt x="111" y="0"/>
                    </a:lnTo>
                    <a:lnTo>
                      <a:pt x="68" y="6"/>
                    </a:lnTo>
                    <a:lnTo>
                      <a:pt x="37" y="25"/>
                    </a:lnTo>
                    <a:lnTo>
                      <a:pt x="12" y="49"/>
                    </a:lnTo>
                    <a:lnTo>
                      <a:pt x="6" y="80"/>
                    </a:lnTo>
                    <a:lnTo>
                      <a:pt x="6" y="98"/>
                    </a:lnTo>
                    <a:lnTo>
                      <a:pt x="12" y="110"/>
                    </a:lnTo>
                    <a:lnTo>
                      <a:pt x="19" y="116"/>
                    </a:lnTo>
                    <a:lnTo>
                      <a:pt x="31" y="116"/>
                    </a:lnTo>
                    <a:lnTo>
                      <a:pt x="43" y="116"/>
                    </a:lnTo>
                    <a:lnTo>
                      <a:pt x="49" y="110"/>
                    </a:lnTo>
                    <a:lnTo>
                      <a:pt x="55" y="104"/>
                    </a:lnTo>
                    <a:lnTo>
                      <a:pt x="55" y="92"/>
                    </a:lnTo>
                    <a:lnTo>
                      <a:pt x="55" y="86"/>
                    </a:lnTo>
                    <a:lnTo>
                      <a:pt x="49" y="80"/>
                    </a:lnTo>
                    <a:lnTo>
                      <a:pt x="43" y="67"/>
                    </a:lnTo>
                    <a:lnTo>
                      <a:pt x="43" y="61"/>
                    </a:lnTo>
                    <a:lnTo>
                      <a:pt x="49" y="49"/>
                    </a:lnTo>
                    <a:lnTo>
                      <a:pt x="62" y="31"/>
                    </a:lnTo>
                    <a:lnTo>
                      <a:pt x="80" y="25"/>
                    </a:lnTo>
                    <a:lnTo>
                      <a:pt x="98" y="25"/>
                    </a:lnTo>
                    <a:lnTo>
                      <a:pt x="129" y="25"/>
                    </a:lnTo>
                    <a:lnTo>
                      <a:pt x="148" y="37"/>
                    </a:lnTo>
                    <a:lnTo>
                      <a:pt x="160" y="55"/>
                    </a:lnTo>
                    <a:lnTo>
                      <a:pt x="160" y="80"/>
                    </a:lnTo>
                    <a:lnTo>
                      <a:pt x="160" y="98"/>
                    </a:lnTo>
                    <a:lnTo>
                      <a:pt x="154" y="122"/>
                    </a:lnTo>
                    <a:lnTo>
                      <a:pt x="141" y="141"/>
                    </a:lnTo>
                    <a:lnTo>
                      <a:pt x="123" y="165"/>
                    </a:lnTo>
                    <a:lnTo>
                      <a:pt x="105" y="189"/>
                    </a:lnTo>
                    <a:lnTo>
                      <a:pt x="74" y="214"/>
                    </a:lnTo>
                    <a:lnTo>
                      <a:pt x="43" y="238"/>
                    </a:lnTo>
                    <a:lnTo>
                      <a:pt x="0" y="269"/>
                    </a:lnTo>
                    <a:lnTo>
                      <a:pt x="6" y="299"/>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27" name="Freeform 13"/>
              <p:cNvSpPr/>
              <p:nvPr/>
            </p:nvSpPr>
            <p:spPr bwMode="auto">
              <a:xfrm>
                <a:off x="936" y="2881"/>
                <a:ext cx="227" cy="299"/>
              </a:xfrm>
              <a:custGeom>
                <a:avLst/>
                <a:gdLst>
                  <a:gd name="T0" fmla="*/ 6 w 227"/>
                  <a:gd name="T1" fmla="*/ 299 h 299"/>
                  <a:gd name="T2" fmla="*/ 209 w 227"/>
                  <a:gd name="T3" fmla="*/ 299 h 299"/>
                  <a:gd name="T4" fmla="*/ 227 w 227"/>
                  <a:gd name="T5" fmla="*/ 220 h 299"/>
                  <a:gd name="T6" fmla="*/ 209 w 227"/>
                  <a:gd name="T7" fmla="*/ 214 h 299"/>
                  <a:gd name="T8" fmla="*/ 203 w 227"/>
                  <a:gd name="T9" fmla="*/ 238 h 299"/>
                  <a:gd name="T10" fmla="*/ 191 w 227"/>
                  <a:gd name="T11" fmla="*/ 256 h 299"/>
                  <a:gd name="T12" fmla="*/ 172 w 227"/>
                  <a:gd name="T13" fmla="*/ 263 h 299"/>
                  <a:gd name="T14" fmla="*/ 141 w 227"/>
                  <a:gd name="T15" fmla="*/ 269 h 299"/>
                  <a:gd name="T16" fmla="*/ 49 w 227"/>
                  <a:gd name="T17" fmla="*/ 269 h 299"/>
                  <a:gd name="T18" fmla="*/ 62 w 227"/>
                  <a:gd name="T19" fmla="*/ 256 h 299"/>
                  <a:gd name="T20" fmla="*/ 92 w 227"/>
                  <a:gd name="T21" fmla="*/ 232 h 299"/>
                  <a:gd name="T22" fmla="*/ 129 w 227"/>
                  <a:gd name="T23" fmla="*/ 208 h 299"/>
                  <a:gd name="T24" fmla="*/ 154 w 227"/>
                  <a:gd name="T25" fmla="*/ 183 h 299"/>
                  <a:gd name="T26" fmla="*/ 172 w 227"/>
                  <a:gd name="T27" fmla="*/ 159 h 299"/>
                  <a:gd name="T28" fmla="*/ 191 w 227"/>
                  <a:gd name="T29" fmla="*/ 141 h 299"/>
                  <a:gd name="T30" fmla="*/ 203 w 227"/>
                  <a:gd name="T31" fmla="*/ 116 h 299"/>
                  <a:gd name="T32" fmla="*/ 209 w 227"/>
                  <a:gd name="T33" fmla="*/ 98 h 299"/>
                  <a:gd name="T34" fmla="*/ 209 w 227"/>
                  <a:gd name="T35" fmla="*/ 80 h 299"/>
                  <a:gd name="T36" fmla="*/ 203 w 227"/>
                  <a:gd name="T37" fmla="*/ 49 h 299"/>
                  <a:gd name="T38" fmla="*/ 184 w 227"/>
                  <a:gd name="T39" fmla="*/ 25 h 299"/>
                  <a:gd name="T40" fmla="*/ 148 w 227"/>
                  <a:gd name="T41" fmla="*/ 6 h 299"/>
                  <a:gd name="T42" fmla="*/ 111 w 227"/>
                  <a:gd name="T43" fmla="*/ 0 h 299"/>
                  <a:gd name="T44" fmla="*/ 68 w 227"/>
                  <a:gd name="T45" fmla="*/ 6 h 299"/>
                  <a:gd name="T46" fmla="*/ 37 w 227"/>
                  <a:gd name="T47" fmla="*/ 25 h 299"/>
                  <a:gd name="T48" fmla="*/ 12 w 227"/>
                  <a:gd name="T49" fmla="*/ 49 h 299"/>
                  <a:gd name="T50" fmla="*/ 6 w 227"/>
                  <a:gd name="T51" fmla="*/ 80 h 299"/>
                  <a:gd name="T52" fmla="*/ 6 w 227"/>
                  <a:gd name="T53" fmla="*/ 98 h 299"/>
                  <a:gd name="T54" fmla="*/ 12 w 227"/>
                  <a:gd name="T55" fmla="*/ 110 h 299"/>
                  <a:gd name="T56" fmla="*/ 19 w 227"/>
                  <a:gd name="T57" fmla="*/ 116 h 299"/>
                  <a:gd name="T58" fmla="*/ 31 w 227"/>
                  <a:gd name="T59" fmla="*/ 116 h 299"/>
                  <a:gd name="T60" fmla="*/ 43 w 227"/>
                  <a:gd name="T61" fmla="*/ 116 h 299"/>
                  <a:gd name="T62" fmla="*/ 49 w 227"/>
                  <a:gd name="T63" fmla="*/ 110 h 299"/>
                  <a:gd name="T64" fmla="*/ 55 w 227"/>
                  <a:gd name="T65" fmla="*/ 104 h 299"/>
                  <a:gd name="T66" fmla="*/ 55 w 227"/>
                  <a:gd name="T67" fmla="*/ 92 h 299"/>
                  <a:gd name="T68" fmla="*/ 55 w 227"/>
                  <a:gd name="T69" fmla="*/ 86 h 299"/>
                  <a:gd name="T70" fmla="*/ 49 w 227"/>
                  <a:gd name="T71" fmla="*/ 80 h 299"/>
                  <a:gd name="T72" fmla="*/ 43 w 227"/>
                  <a:gd name="T73" fmla="*/ 67 h 299"/>
                  <a:gd name="T74" fmla="*/ 43 w 227"/>
                  <a:gd name="T75" fmla="*/ 61 h 299"/>
                  <a:gd name="T76" fmla="*/ 49 w 227"/>
                  <a:gd name="T77" fmla="*/ 49 h 299"/>
                  <a:gd name="T78" fmla="*/ 62 w 227"/>
                  <a:gd name="T79" fmla="*/ 31 h 299"/>
                  <a:gd name="T80" fmla="*/ 80 w 227"/>
                  <a:gd name="T81" fmla="*/ 25 h 299"/>
                  <a:gd name="T82" fmla="*/ 98 w 227"/>
                  <a:gd name="T83" fmla="*/ 25 h 299"/>
                  <a:gd name="T84" fmla="*/ 129 w 227"/>
                  <a:gd name="T85" fmla="*/ 25 h 299"/>
                  <a:gd name="T86" fmla="*/ 148 w 227"/>
                  <a:gd name="T87" fmla="*/ 37 h 299"/>
                  <a:gd name="T88" fmla="*/ 160 w 227"/>
                  <a:gd name="T89" fmla="*/ 55 h 299"/>
                  <a:gd name="T90" fmla="*/ 160 w 227"/>
                  <a:gd name="T91" fmla="*/ 80 h 299"/>
                  <a:gd name="T92" fmla="*/ 160 w 227"/>
                  <a:gd name="T93" fmla="*/ 98 h 299"/>
                  <a:gd name="T94" fmla="*/ 154 w 227"/>
                  <a:gd name="T95" fmla="*/ 122 h 299"/>
                  <a:gd name="T96" fmla="*/ 141 w 227"/>
                  <a:gd name="T97" fmla="*/ 141 h 299"/>
                  <a:gd name="T98" fmla="*/ 123 w 227"/>
                  <a:gd name="T99" fmla="*/ 165 h 299"/>
                  <a:gd name="T100" fmla="*/ 105 w 227"/>
                  <a:gd name="T101" fmla="*/ 189 h 299"/>
                  <a:gd name="T102" fmla="*/ 74 w 227"/>
                  <a:gd name="T103" fmla="*/ 214 h 299"/>
                  <a:gd name="T104" fmla="*/ 43 w 227"/>
                  <a:gd name="T105" fmla="*/ 238 h 299"/>
                  <a:gd name="T106" fmla="*/ 0 w 227"/>
                  <a:gd name="T107" fmla="*/ 269 h 299"/>
                  <a:gd name="T108" fmla="*/ 6 w 227"/>
                  <a:gd name="T109" fmla="*/ 299 h 29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7"/>
                  <a:gd name="T166" fmla="*/ 0 h 299"/>
                  <a:gd name="T167" fmla="*/ 227 w 227"/>
                  <a:gd name="T168" fmla="*/ 299 h 29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7" h="299">
                    <a:moveTo>
                      <a:pt x="6" y="299"/>
                    </a:moveTo>
                    <a:lnTo>
                      <a:pt x="209" y="299"/>
                    </a:lnTo>
                    <a:lnTo>
                      <a:pt x="227" y="220"/>
                    </a:lnTo>
                    <a:lnTo>
                      <a:pt x="209" y="214"/>
                    </a:lnTo>
                    <a:lnTo>
                      <a:pt x="203" y="238"/>
                    </a:lnTo>
                    <a:lnTo>
                      <a:pt x="191" y="256"/>
                    </a:lnTo>
                    <a:lnTo>
                      <a:pt x="172" y="263"/>
                    </a:lnTo>
                    <a:lnTo>
                      <a:pt x="141" y="269"/>
                    </a:lnTo>
                    <a:lnTo>
                      <a:pt x="49" y="269"/>
                    </a:lnTo>
                    <a:lnTo>
                      <a:pt x="62" y="256"/>
                    </a:lnTo>
                    <a:lnTo>
                      <a:pt x="92" y="232"/>
                    </a:lnTo>
                    <a:lnTo>
                      <a:pt x="129" y="208"/>
                    </a:lnTo>
                    <a:lnTo>
                      <a:pt x="154" y="183"/>
                    </a:lnTo>
                    <a:lnTo>
                      <a:pt x="172" y="159"/>
                    </a:lnTo>
                    <a:lnTo>
                      <a:pt x="191" y="141"/>
                    </a:lnTo>
                    <a:lnTo>
                      <a:pt x="203" y="116"/>
                    </a:lnTo>
                    <a:lnTo>
                      <a:pt x="209" y="98"/>
                    </a:lnTo>
                    <a:lnTo>
                      <a:pt x="209" y="80"/>
                    </a:lnTo>
                    <a:lnTo>
                      <a:pt x="203" y="49"/>
                    </a:lnTo>
                    <a:lnTo>
                      <a:pt x="184" y="25"/>
                    </a:lnTo>
                    <a:lnTo>
                      <a:pt x="148" y="6"/>
                    </a:lnTo>
                    <a:lnTo>
                      <a:pt x="111" y="0"/>
                    </a:lnTo>
                    <a:lnTo>
                      <a:pt x="68" y="6"/>
                    </a:lnTo>
                    <a:lnTo>
                      <a:pt x="37" y="25"/>
                    </a:lnTo>
                    <a:lnTo>
                      <a:pt x="12" y="49"/>
                    </a:lnTo>
                    <a:lnTo>
                      <a:pt x="6" y="80"/>
                    </a:lnTo>
                    <a:lnTo>
                      <a:pt x="6" y="98"/>
                    </a:lnTo>
                    <a:lnTo>
                      <a:pt x="12" y="110"/>
                    </a:lnTo>
                    <a:lnTo>
                      <a:pt x="19" y="116"/>
                    </a:lnTo>
                    <a:lnTo>
                      <a:pt x="31" y="116"/>
                    </a:lnTo>
                    <a:lnTo>
                      <a:pt x="43" y="116"/>
                    </a:lnTo>
                    <a:lnTo>
                      <a:pt x="49" y="110"/>
                    </a:lnTo>
                    <a:lnTo>
                      <a:pt x="55" y="104"/>
                    </a:lnTo>
                    <a:lnTo>
                      <a:pt x="55" y="92"/>
                    </a:lnTo>
                    <a:lnTo>
                      <a:pt x="55" y="86"/>
                    </a:lnTo>
                    <a:lnTo>
                      <a:pt x="49" y="80"/>
                    </a:lnTo>
                    <a:lnTo>
                      <a:pt x="43" y="67"/>
                    </a:lnTo>
                    <a:lnTo>
                      <a:pt x="43" y="61"/>
                    </a:lnTo>
                    <a:lnTo>
                      <a:pt x="49" y="49"/>
                    </a:lnTo>
                    <a:lnTo>
                      <a:pt x="62" y="31"/>
                    </a:lnTo>
                    <a:lnTo>
                      <a:pt x="80" y="25"/>
                    </a:lnTo>
                    <a:lnTo>
                      <a:pt x="98" y="25"/>
                    </a:lnTo>
                    <a:lnTo>
                      <a:pt x="129" y="25"/>
                    </a:lnTo>
                    <a:lnTo>
                      <a:pt x="148" y="37"/>
                    </a:lnTo>
                    <a:lnTo>
                      <a:pt x="160" y="55"/>
                    </a:lnTo>
                    <a:lnTo>
                      <a:pt x="160" y="80"/>
                    </a:lnTo>
                    <a:lnTo>
                      <a:pt x="160" y="98"/>
                    </a:lnTo>
                    <a:lnTo>
                      <a:pt x="154" y="122"/>
                    </a:lnTo>
                    <a:lnTo>
                      <a:pt x="141" y="141"/>
                    </a:lnTo>
                    <a:lnTo>
                      <a:pt x="123" y="165"/>
                    </a:lnTo>
                    <a:lnTo>
                      <a:pt x="105" y="189"/>
                    </a:lnTo>
                    <a:lnTo>
                      <a:pt x="74" y="214"/>
                    </a:lnTo>
                    <a:lnTo>
                      <a:pt x="43" y="238"/>
                    </a:lnTo>
                    <a:lnTo>
                      <a:pt x="0" y="269"/>
                    </a:lnTo>
                    <a:lnTo>
                      <a:pt x="6" y="299"/>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28" name="Rectangle 14"/>
              <p:cNvSpPr>
                <a:spLocks noChangeArrowheads="1"/>
              </p:cNvSpPr>
              <p:nvPr/>
            </p:nvSpPr>
            <p:spPr bwMode="auto">
              <a:xfrm>
                <a:off x="770" y="2960"/>
                <a:ext cx="407"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Managed</a:t>
                </a:r>
                <a:endParaRPr lang="en-US" sz="2000" b="0"/>
              </a:p>
            </p:txBody>
          </p:sp>
        </p:grpSp>
        <p:grpSp>
          <p:nvGrpSpPr>
            <p:cNvPr id="625" name="Group 19"/>
            <p:cNvGrpSpPr/>
            <p:nvPr/>
          </p:nvGrpSpPr>
          <p:grpSpPr bwMode="auto">
            <a:xfrm>
              <a:off x="869" y="2363"/>
              <a:ext cx="345" cy="305"/>
              <a:chOff x="869" y="2363"/>
              <a:chExt cx="345" cy="305"/>
            </a:xfrm>
          </p:grpSpPr>
          <p:sp>
            <p:nvSpPr>
              <p:cNvPr id="1223" name="Freeform 16"/>
              <p:cNvSpPr/>
              <p:nvPr/>
            </p:nvSpPr>
            <p:spPr bwMode="auto">
              <a:xfrm>
                <a:off x="936" y="2363"/>
                <a:ext cx="227" cy="305"/>
              </a:xfrm>
              <a:custGeom>
                <a:avLst/>
                <a:gdLst>
                  <a:gd name="T0" fmla="*/ 172 w 227"/>
                  <a:gd name="T1" fmla="*/ 122 h 305"/>
                  <a:gd name="T2" fmla="*/ 209 w 227"/>
                  <a:gd name="T3" fmla="*/ 91 h 305"/>
                  <a:gd name="T4" fmla="*/ 203 w 227"/>
                  <a:gd name="T5" fmla="*/ 43 h 305"/>
                  <a:gd name="T6" fmla="*/ 154 w 227"/>
                  <a:gd name="T7" fmla="*/ 0 h 305"/>
                  <a:gd name="T8" fmla="*/ 74 w 227"/>
                  <a:gd name="T9" fmla="*/ 6 h 305"/>
                  <a:gd name="T10" fmla="*/ 25 w 227"/>
                  <a:gd name="T11" fmla="*/ 43 h 305"/>
                  <a:gd name="T12" fmla="*/ 19 w 227"/>
                  <a:gd name="T13" fmla="*/ 79 h 305"/>
                  <a:gd name="T14" fmla="*/ 31 w 227"/>
                  <a:gd name="T15" fmla="*/ 91 h 305"/>
                  <a:gd name="T16" fmla="*/ 49 w 227"/>
                  <a:gd name="T17" fmla="*/ 97 h 305"/>
                  <a:gd name="T18" fmla="*/ 62 w 227"/>
                  <a:gd name="T19" fmla="*/ 85 h 305"/>
                  <a:gd name="T20" fmla="*/ 62 w 227"/>
                  <a:gd name="T21" fmla="*/ 67 h 305"/>
                  <a:gd name="T22" fmla="*/ 55 w 227"/>
                  <a:gd name="T23" fmla="*/ 55 h 305"/>
                  <a:gd name="T24" fmla="*/ 62 w 227"/>
                  <a:gd name="T25" fmla="*/ 36 h 305"/>
                  <a:gd name="T26" fmla="*/ 92 w 227"/>
                  <a:gd name="T27" fmla="*/ 18 h 305"/>
                  <a:gd name="T28" fmla="*/ 135 w 227"/>
                  <a:gd name="T29" fmla="*/ 18 h 305"/>
                  <a:gd name="T30" fmla="*/ 160 w 227"/>
                  <a:gd name="T31" fmla="*/ 49 h 305"/>
                  <a:gd name="T32" fmla="*/ 160 w 227"/>
                  <a:gd name="T33" fmla="*/ 91 h 305"/>
                  <a:gd name="T34" fmla="*/ 123 w 227"/>
                  <a:gd name="T35" fmla="*/ 122 h 305"/>
                  <a:gd name="T36" fmla="*/ 92 w 227"/>
                  <a:gd name="T37" fmla="*/ 128 h 305"/>
                  <a:gd name="T38" fmla="*/ 80 w 227"/>
                  <a:gd name="T39" fmla="*/ 128 h 305"/>
                  <a:gd name="T40" fmla="*/ 86 w 227"/>
                  <a:gd name="T41" fmla="*/ 146 h 305"/>
                  <a:gd name="T42" fmla="*/ 98 w 227"/>
                  <a:gd name="T43" fmla="*/ 146 h 305"/>
                  <a:gd name="T44" fmla="*/ 160 w 227"/>
                  <a:gd name="T45" fmla="*/ 158 h 305"/>
                  <a:gd name="T46" fmla="*/ 178 w 227"/>
                  <a:gd name="T47" fmla="*/ 213 h 305"/>
                  <a:gd name="T48" fmla="*/ 160 w 227"/>
                  <a:gd name="T49" fmla="*/ 262 h 305"/>
                  <a:gd name="T50" fmla="*/ 111 w 227"/>
                  <a:gd name="T51" fmla="*/ 280 h 305"/>
                  <a:gd name="T52" fmla="*/ 68 w 227"/>
                  <a:gd name="T53" fmla="*/ 274 h 305"/>
                  <a:gd name="T54" fmla="*/ 49 w 227"/>
                  <a:gd name="T55" fmla="*/ 250 h 305"/>
                  <a:gd name="T56" fmla="*/ 49 w 227"/>
                  <a:gd name="T57" fmla="*/ 238 h 305"/>
                  <a:gd name="T58" fmla="*/ 49 w 227"/>
                  <a:gd name="T59" fmla="*/ 219 h 305"/>
                  <a:gd name="T60" fmla="*/ 37 w 227"/>
                  <a:gd name="T61" fmla="*/ 207 h 305"/>
                  <a:gd name="T62" fmla="*/ 19 w 227"/>
                  <a:gd name="T63" fmla="*/ 207 h 305"/>
                  <a:gd name="T64" fmla="*/ 0 w 227"/>
                  <a:gd name="T65" fmla="*/ 226 h 305"/>
                  <a:gd name="T66" fmla="*/ 6 w 227"/>
                  <a:gd name="T67" fmla="*/ 262 h 305"/>
                  <a:gd name="T68" fmla="*/ 62 w 227"/>
                  <a:gd name="T69" fmla="*/ 299 h 305"/>
                  <a:gd name="T70" fmla="*/ 154 w 227"/>
                  <a:gd name="T71" fmla="*/ 299 h 305"/>
                  <a:gd name="T72" fmla="*/ 221 w 227"/>
                  <a:gd name="T73" fmla="*/ 250 h 305"/>
                  <a:gd name="T74" fmla="*/ 221 w 227"/>
                  <a:gd name="T75" fmla="*/ 183 h 305"/>
                  <a:gd name="T76" fmla="*/ 184 w 227"/>
                  <a:gd name="T77" fmla="*/ 146 h 3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7"/>
                  <a:gd name="T118" fmla="*/ 0 h 305"/>
                  <a:gd name="T119" fmla="*/ 227 w 227"/>
                  <a:gd name="T120" fmla="*/ 305 h 3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7" h="305">
                    <a:moveTo>
                      <a:pt x="148" y="134"/>
                    </a:moveTo>
                    <a:lnTo>
                      <a:pt x="172" y="122"/>
                    </a:lnTo>
                    <a:lnTo>
                      <a:pt x="197" y="110"/>
                    </a:lnTo>
                    <a:lnTo>
                      <a:pt x="209" y="91"/>
                    </a:lnTo>
                    <a:lnTo>
                      <a:pt x="215" y="73"/>
                    </a:lnTo>
                    <a:lnTo>
                      <a:pt x="203" y="43"/>
                    </a:lnTo>
                    <a:lnTo>
                      <a:pt x="184" y="18"/>
                    </a:lnTo>
                    <a:lnTo>
                      <a:pt x="154" y="0"/>
                    </a:lnTo>
                    <a:lnTo>
                      <a:pt x="117" y="0"/>
                    </a:lnTo>
                    <a:lnTo>
                      <a:pt x="74" y="6"/>
                    </a:lnTo>
                    <a:lnTo>
                      <a:pt x="43" y="18"/>
                    </a:lnTo>
                    <a:lnTo>
                      <a:pt x="25" y="43"/>
                    </a:lnTo>
                    <a:lnTo>
                      <a:pt x="19" y="67"/>
                    </a:lnTo>
                    <a:lnTo>
                      <a:pt x="19" y="79"/>
                    </a:lnTo>
                    <a:lnTo>
                      <a:pt x="25" y="91"/>
                    </a:lnTo>
                    <a:lnTo>
                      <a:pt x="31" y="91"/>
                    </a:lnTo>
                    <a:lnTo>
                      <a:pt x="43" y="97"/>
                    </a:lnTo>
                    <a:lnTo>
                      <a:pt x="49" y="97"/>
                    </a:lnTo>
                    <a:lnTo>
                      <a:pt x="55" y="91"/>
                    </a:lnTo>
                    <a:lnTo>
                      <a:pt x="62" y="85"/>
                    </a:lnTo>
                    <a:lnTo>
                      <a:pt x="62" y="73"/>
                    </a:lnTo>
                    <a:lnTo>
                      <a:pt x="62" y="67"/>
                    </a:lnTo>
                    <a:lnTo>
                      <a:pt x="62" y="61"/>
                    </a:lnTo>
                    <a:lnTo>
                      <a:pt x="55" y="55"/>
                    </a:lnTo>
                    <a:lnTo>
                      <a:pt x="55" y="49"/>
                    </a:lnTo>
                    <a:lnTo>
                      <a:pt x="62" y="36"/>
                    </a:lnTo>
                    <a:lnTo>
                      <a:pt x="74" y="24"/>
                    </a:lnTo>
                    <a:lnTo>
                      <a:pt x="92" y="18"/>
                    </a:lnTo>
                    <a:lnTo>
                      <a:pt x="111" y="18"/>
                    </a:lnTo>
                    <a:lnTo>
                      <a:pt x="135" y="18"/>
                    </a:lnTo>
                    <a:lnTo>
                      <a:pt x="148" y="30"/>
                    </a:lnTo>
                    <a:lnTo>
                      <a:pt x="160" y="49"/>
                    </a:lnTo>
                    <a:lnTo>
                      <a:pt x="166" y="73"/>
                    </a:lnTo>
                    <a:lnTo>
                      <a:pt x="160" y="91"/>
                    </a:lnTo>
                    <a:lnTo>
                      <a:pt x="148" y="110"/>
                    </a:lnTo>
                    <a:lnTo>
                      <a:pt x="123" y="122"/>
                    </a:lnTo>
                    <a:lnTo>
                      <a:pt x="98" y="128"/>
                    </a:lnTo>
                    <a:lnTo>
                      <a:pt x="92" y="128"/>
                    </a:lnTo>
                    <a:lnTo>
                      <a:pt x="86" y="128"/>
                    </a:lnTo>
                    <a:lnTo>
                      <a:pt x="80" y="128"/>
                    </a:lnTo>
                    <a:lnTo>
                      <a:pt x="80" y="146"/>
                    </a:lnTo>
                    <a:lnTo>
                      <a:pt x="86" y="146"/>
                    </a:lnTo>
                    <a:lnTo>
                      <a:pt x="92" y="146"/>
                    </a:lnTo>
                    <a:lnTo>
                      <a:pt x="98" y="146"/>
                    </a:lnTo>
                    <a:lnTo>
                      <a:pt x="135" y="146"/>
                    </a:lnTo>
                    <a:lnTo>
                      <a:pt x="160" y="158"/>
                    </a:lnTo>
                    <a:lnTo>
                      <a:pt x="172" y="183"/>
                    </a:lnTo>
                    <a:lnTo>
                      <a:pt x="178" y="213"/>
                    </a:lnTo>
                    <a:lnTo>
                      <a:pt x="172" y="244"/>
                    </a:lnTo>
                    <a:lnTo>
                      <a:pt x="160" y="262"/>
                    </a:lnTo>
                    <a:lnTo>
                      <a:pt x="135" y="280"/>
                    </a:lnTo>
                    <a:lnTo>
                      <a:pt x="111" y="280"/>
                    </a:lnTo>
                    <a:lnTo>
                      <a:pt x="86" y="280"/>
                    </a:lnTo>
                    <a:lnTo>
                      <a:pt x="68" y="274"/>
                    </a:lnTo>
                    <a:lnTo>
                      <a:pt x="49" y="262"/>
                    </a:lnTo>
                    <a:lnTo>
                      <a:pt x="49" y="250"/>
                    </a:lnTo>
                    <a:lnTo>
                      <a:pt x="49" y="244"/>
                    </a:lnTo>
                    <a:lnTo>
                      <a:pt x="49" y="238"/>
                    </a:lnTo>
                    <a:lnTo>
                      <a:pt x="49" y="232"/>
                    </a:lnTo>
                    <a:lnTo>
                      <a:pt x="49" y="219"/>
                    </a:lnTo>
                    <a:lnTo>
                      <a:pt x="43" y="213"/>
                    </a:lnTo>
                    <a:lnTo>
                      <a:pt x="37" y="207"/>
                    </a:lnTo>
                    <a:lnTo>
                      <a:pt x="31" y="207"/>
                    </a:lnTo>
                    <a:lnTo>
                      <a:pt x="19" y="207"/>
                    </a:lnTo>
                    <a:lnTo>
                      <a:pt x="6" y="213"/>
                    </a:lnTo>
                    <a:lnTo>
                      <a:pt x="0" y="226"/>
                    </a:lnTo>
                    <a:lnTo>
                      <a:pt x="0" y="238"/>
                    </a:lnTo>
                    <a:lnTo>
                      <a:pt x="6" y="262"/>
                    </a:lnTo>
                    <a:lnTo>
                      <a:pt x="31" y="280"/>
                    </a:lnTo>
                    <a:lnTo>
                      <a:pt x="62" y="299"/>
                    </a:lnTo>
                    <a:lnTo>
                      <a:pt x="105" y="305"/>
                    </a:lnTo>
                    <a:lnTo>
                      <a:pt x="154" y="299"/>
                    </a:lnTo>
                    <a:lnTo>
                      <a:pt x="191" y="280"/>
                    </a:lnTo>
                    <a:lnTo>
                      <a:pt x="221" y="250"/>
                    </a:lnTo>
                    <a:lnTo>
                      <a:pt x="227" y="213"/>
                    </a:lnTo>
                    <a:lnTo>
                      <a:pt x="221" y="183"/>
                    </a:lnTo>
                    <a:lnTo>
                      <a:pt x="209" y="158"/>
                    </a:lnTo>
                    <a:lnTo>
                      <a:pt x="184" y="146"/>
                    </a:lnTo>
                    <a:lnTo>
                      <a:pt x="148" y="134"/>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24" name="Freeform 17"/>
              <p:cNvSpPr/>
              <p:nvPr/>
            </p:nvSpPr>
            <p:spPr bwMode="auto">
              <a:xfrm>
                <a:off x="936" y="2363"/>
                <a:ext cx="227" cy="305"/>
              </a:xfrm>
              <a:custGeom>
                <a:avLst/>
                <a:gdLst>
                  <a:gd name="T0" fmla="*/ 172 w 227"/>
                  <a:gd name="T1" fmla="*/ 122 h 305"/>
                  <a:gd name="T2" fmla="*/ 209 w 227"/>
                  <a:gd name="T3" fmla="*/ 91 h 305"/>
                  <a:gd name="T4" fmla="*/ 203 w 227"/>
                  <a:gd name="T5" fmla="*/ 43 h 305"/>
                  <a:gd name="T6" fmla="*/ 154 w 227"/>
                  <a:gd name="T7" fmla="*/ 0 h 305"/>
                  <a:gd name="T8" fmla="*/ 74 w 227"/>
                  <a:gd name="T9" fmla="*/ 6 h 305"/>
                  <a:gd name="T10" fmla="*/ 25 w 227"/>
                  <a:gd name="T11" fmla="*/ 43 h 305"/>
                  <a:gd name="T12" fmla="*/ 19 w 227"/>
                  <a:gd name="T13" fmla="*/ 79 h 305"/>
                  <a:gd name="T14" fmla="*/ 31 w 227"/>
                  <a:gd name="T15" fmla="*/ 91 h 305"/>
                  <a:gd name="T16" fmla="*/ 49 w 227"/>
                  <a:gd name="T17" fmla="*/ 97 h 305"/>
                  <a:gd name="T18" fmla="*/ 62 w 227"/>
                  <a:gd name="T19" fmla="*/ 85 h 305"/>
                  <a:gd name="T20" fmla="*/ 62 w 227"/>
                  <a:gd name="T21" fmla="*/ 67 h 305"/>
                  <a:gd name="T22" fmla="*/ 55 w 227"/>
                  <a:gd name="T23" fmla="*/ 55 h 305"/>
                  <a:gd name="T24" fmla="*/ 62 w 227"/>
                  <a:gd name="T25" fmla="*/ 36 h 305"/>
                  <a:gd name="T26" fmla="*/ 92 w 227"/>
                  <a:gd name="T27" fmla="*/ 18 h 305"/>
                  <a:gd name="T28" fmla="*/ 135 w 227"/>
                  <a:gd name="T29" fmla="*/ 18 h 305"/>
                  <a:gd name="T30" fmla="*/ 160 w 227"/>
                  <a:gd name="T31" fmla="*/ 49 h 305"/>
                  <a:gd name="T32" fmla="*/ 160 w 227"/>
                  <a:gd name="T33" fmla="*/ 91 h 305"/>
                  <a:gd name="T34" fmla="*/ 123 w 227"/>
                  <a:gd name="T35" fmla="*/ 122 h 305"/>
                  <a:gd name="T36" fmla="*/ 92 w 227"/>
                  <a:gd name="T37" fmla="*/ 128 h 305"/>
                  <a:gd name="T38" fmla="*/ 80 w 227"/>
                  <a:gd name="T39" fmla="*/ 128 h 305"/>
                  <a:gd name="T40" fmla="*/ 86 w 227"/>
                  <a:gd name="T41" fmla="*/ 146 h 305"/>
                  <a:gd name="T42" fmla="*/ 98 w 227"/>
                  <a:gd name="T43" fmla="*/ 146 h 305"/>
                  <a:gd name="T44" fmla="*/ 160 w 227"/>
                  <a:gd name="T45" fmla="*/ 158 h 305"/>
                  <a:gd name="T46" fmla="*/ 178 w 227"/>
                  <a:gd name="T47" fmla="*/ 213 h 305"/>
                  <a:gd name="T48" fmla="*/ 160 w 227"/>
                  <a:gd name="T49" fmla="*/ 262 h 305"/>
                  <a:gd name="T50" fmla="*/ 111 w 227"/>
                  <a:gd name="T51" fmla="*/ 280 h 305"/>
                  <a:gd name="T52" fmla="*/ 68 w 227"/>
                  <a:gd name="T53" fmla="*/ 274 h 305"/>
                  <a:gd name="T54" fmla="*/ 49 w 227"/>
                  <a:gd name="T55" fmla="*/ 250 h 305"/>
                  <a:gd name="T56" fmla="*/ 49 w 227"/>
                  <a:gd name="T57" fmla="*/ 238 h 305"/>
                  <a:gd name="T58" fmla="*/ 49 w 227"/>
                  <a:gd name="T59" fmla="*/ 219 h 305"/>
                  <a:gd name="T60" fmla="*/ 37 w 227"/>
                  <a:gd name="T61" fmla="*/ 207 h 305"/>
                  <a:gd name="T62" fmla="*/ 19 w 227"/>
                  <a:gd name="T63" fmla="*/ 207 h 305"/>
                  <a:gd name="T64" fmla="*/ 0 w 227"/>
                  <a:gd name="T65" fmla="*/ 226 h 305"/>
                  <a:gd name="T66" fmla="*/ 6 w 227"/>
                  <a:gd name="T67" fmla="*/ 262 h 305"/>
                  <a:gd name="T68" fmla="*/ 62 w 227"/>
                  <a:gd name="T69" fmla="*/ 299 h 305"/>
                  <a:gd name="T70" fmla="*/ 154 w 227"/>
                  <a:gd name="T71" fmla="*/ 299 h 305"/>
                  <a:gd name="T72" fmla="*/ 221 w 227"/>
                  <a:gd name="T73" fmla="*/ 250 h 305"/>
                  <a:gd name="T74" fmla="*/ 221 w 227"/>
                  <a:gd name="T75" fmla="*/ 183 h 305"/>
                  <a:gd name="T76" fmla="*/ 184 w 227"/>
                  <a:gd name="T77" fmla="*/ 146 h 3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7"/>
                  <a:gd name="T118" fmla="*/ 0 h 305"/>
                  <a:gd name="T119" fmla="*/ 227 w 227"/>
                  <a:gd name="T120" fmla="*/ 305 h 3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7" h="305">
                    <a:moveTo>
                      <a:pt x="148" y="134"/>
                    </a:moveTo>
                    <a:lnTo>
                      <a:pt x="172" y="122"/>
                    </a:lnTo>
                    <a:lnTo>
                      <a:pt x="197" y="110"/>
                    </a:lnTo>
                    <a:lnTo>
                      <a:pt x="209" y="91"/>
                    </a:lnTo>
                    <a:lnTo>
                      <a:pt x="215" y="73"/>
                    </a:lnTo>
                    <a:lnTo>
                      <a:pt x="203" y="43"/>
                    </a:lnTo>
                    <a:lnTo>
                      <a:pt x="184" y="18"/>
                    </a:lnTo>
                    <a:lnTo>
                      <a:pt x="154" y="0"/>
                    </a:lnTo>
                    <a:lnTo>
                      <a:pt x="117" y="0"/>
                    </a:lnTo>
                    <a:lnTo>
                      <a:pt x="74" y="6"/>
                    </a:lnTo>
                    <a:lnTo>
                      <a:pt x="43" y="18"/>
                    </a:lnTo>
                    <a:lnTo>
                      <a:pt x="25" y="43"/>
                    </a:lnTo>
                    <a:lnTo>
                      <a:pt x="19" y="67"/>
                    </a:lnTo>
                    <a:lnTo>
                      <a:pt x="19" y="79"/>
                    </a:lnTo>
                    <a:lnTo>
                      <a:pt x="25" y="91"/>
                    </a:lnTo>
                    <a:lnTo>
                      <a:pt x="31" y="91"/>
                    </a:lnTo>
                    <a:lnTo>
                      <a:pt x="43" y="97"/>
                    </a:lnTo>
                    <a:lnTo>
                      <a:pt x="49" y="97"/>
                    </a:lnTo>
                    <a:lnTo>
                      <a:pt x="55" y="91"/>
                    </a:lnTo>
                    <a:lnTo>
                      <a:pt x="62" y="85"/>
                    </a:lnTo>
                    <a:lnTo>
                      <a:pt x="62" y="73"/>
                    </a:lnTo>
                    <a:lnTo>
                      <a:pt x="62" y="67"/>
                    </a:lnTo>
                    <a:lnTo>
                      <a:pt x="62" y="61"/>
                    </a:lnTo>
                    <a:lnTo>
                      <a:pt x="55" y="55"/>
                    </a:lnTo>
                    <a:lnTo>
                      <a:pt x="55" y="49"/>
                    </a:lnTo>
                    <a:lnTo>
                      <a:pt x="62" y="36"/>
                    </a:lnTo>
                    <a:lnTo>
                      <a:pt x="74" y="24"/>
                    </a:lnTo>
                    <a:lnTo>
                      <a:pt x="92" y="18"/>
                    </a:lnTo>
                    <a:lnTo>
                      <a:pt x="111" y="18"/>
                    </a:lnTo>
                    <a:lnTo>
                      <a:pt x="135" y="18"/>
                    </a:lnTo>
                    <a:lnTo>
                      <a:pt x="148" y="30"/>
                    </a:lnTo>
                    <a:lnTo>
                      <a:pt x="160" y="49"/>
                    </a:lnTo>
                    <a:lnTo>
                      <a:pt x="166" y="73"/>
                    </a:lnTo>
                    <a:lnTo>
                      <a:pt x="160" y="91"/>
                    </a:lnTo>
                    <a:lnTo>
                      <a:pt x="148" y="110"/>
                    </a:lnTo>
                    <a:lnTo>
                      <a:pt x="123" y="122"/>
                    </a:lnTo>
                    <a:lnTo>
                      <a:pt x="98" y="128"/>
                    </a:lnTo>
                    <a:lnTo>
                      <a:pt x="92" y="128"/>
                    </a:lnTo>
                    <a:lnTo>
                      <a:pt x="86" y="128"/>
                    </a:lnTo>
                    <a:lnTo>
                      <a:pt x="80" y="128"/>
                    </a:lnTo>
                    <a:lnTo>
                      <a:pt x="80" y="146"/>
                    </a:lnTo>
                    <a:lnTo>
                      <a:pt x="86" y="146"/>
                    </a:lnTo>
                    <a:lnTo>
                      <a:pt x="92" y="146"/>
                    </a:lnTo>
                    <a:lnTo>
                      <a:pt x="98" y="146"/>
                    </a:lnTo>
                    <a:lnTo>
                      <a:pt x="135" y="146"/>
                    </a:lnTo>
                    <a:lnTo>
                      <a:pt x="160" y="158"/>
                    </a:lnTo>
                    <a:lnTo>
                      <a:pt x="172" y="183"/>
                    </a:lnTo>
                    <a:lnTo>
                      <a:pt x="178" y="213"/>
                    </a:lnTo>
                    <a:lnTo>
                      <a:pt x="172" y="244"/>
                    </a:lnTo>
                    <a:lnTo>
                      <a:pt x="160" y="262"/>
                    </a:lnTo>
                    <a:lnTo>
                      <a:pt x="135" y="280"/>
                    </a:lnTo>
                    <a:lnTo>
                      <a:pt x="111" y="280"/>
                    </a:lnTo>
                    <a:lnTo>
                      <a:pt x="86" y="280"/>
                    </a:lnTo>
                    <a:lnTo>
                      <a:pt x="68" y="274"/>
                    </a:lnTo>
                    <a:lnTo>
                      <a:pt x="49" y="262"/>
                    </a:lnTo>
                    <a:lnTo>
                      <a:pt x="49" y="250"/>
                    </a:lnTo>
                    <a:lnTo>
                      <a:pt x="49" y="244"/>
                    </a:lnTo>
                    <a:lnTo>
                      <a:pt x="49" y="238"/>
                    </a:lnTo>
                    <a:lnTo>
                      <a:pt x="49" y="232"/>
                    </a:lnTo>
                    <a:lnTo>
                      <a:pt x="49" y="219"/>
                    </a:lnTo>
                    <a:lnTo>
                      <a:pt x="43" y="213"/>
                    </a:lnTo>
                    <a:lnTo>
                      <a:pt x="37" y="207"/>
                    </a:lnTo>
                    <a:lnTo>
                      <a:pt x="31" y="207"/>
                    </a:lnTo>
                    <a:lnTo>
                      <a:pt x="19" y="207"/>
                    </a:lnTo>
                    <a:lnTo>
                      <a:pt x="6" y="213"/>
                    </a:lnTo>
                    <a:lnTo>
                      <a:pt x="0" y="226"/>
                    </a:lnTo>
                    <a:lnTo>
                      <a:pt x="0" y="238"/>
                    </a:lnTo>
                    <a:lnTo>
                      <a:pt x="6" y="262"/>
                    </a:lnTo>
                    <a:lnTo>
                      <a:pt x="31" y="280"/>
                    </a:lnTo>
                    <a:lnTo>
                      <a:pt x="62" y="299"/>
                    </a:lnTo>
                    <a:lnTo>
                      <a:pt x="105" y="305"/>
                    </a:lnTo>
                    <a:lnTo>
                      <a:pt x="154" y="299"/>
                    </a:lnTo>
                    <a:lnTo>
                      <a:pt x="191" y="280"/>
                    </a:lnTo>
                    <a:lnTo>
                      <a:pt x="221" y="250"/>
                    </a:lnTo>
                    <a:lnTo>
                      <a:pt x="227" y="213"/>
                    </a:lnTo>
                    <a:lnTo>
                      <a:pt x="221" y="183"/>
                    </a:lnTo>
                    <a:lnTo>
                      <a:pt x="209" y="158"/>
                    </a:lnTo>
                    <a:lnTo>
                      <a:pt x="184" y="146"/>
                    </a:lnTo>
                    <a:lnTo>
                      <a:pt x="148" y="134"/>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25" name="Rectangle 18"/>
              <p:cNvSpPr>
                <a:spLocks noChangeArrowheads="1"/>
              </p:cNvSpPr>
              <p:nvPr/>
            </p:nvSpPr>
            <p:spPr bwMode="auto">
              <a:xfrm>
                <a:off x="869" y="2442"/>
                <a:ext cx="345"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Defined</a:t>
                </a:r>
                <a:endParaRPr lang="en-US" sz="2000" b="0"/>
              </a:p>
            </p:txBody>
          </p:sp>
        </p:grpSp>
        <p:grpSp>
          <p:nvGrpSpPr>
            <p:cNvPr id="626" name="Group 26"/>
            <p:cNvGrpSpPr/>
            <p:nvPr/>
          </p:nvGrpSpPr>
          <p:grpSpPr bwMode="auto">
            <a:xfrm>
              <a:off x="832" y="1777"/>
              <a:ext cx="434" cy="311"/>
              <a:chOff x="832" y="1777"/>
              <a:chExt cx="434" cy="311"/>
            </a:xfrm>
          </p:grpSpPr>
          <p:grpSp>
            <p:nvGrpSpPr>
              <p:cNvPr id="1217" name="Group 24"/>
              <p:cNvGrpSpPr/>
              <p:nvPr/>
            </p:nvGrpSpPr>
            <p:grpSpPr bwMode="auto">
              <a:xfrm>
                <a:off x="930" y="1777"/>
                <a:ext cx="246" cy="293"/>
                <a:chOff x="930" y="1777"/>
                <a:chExt cx="246" cy="293"/>
              </a:xfrm>
            </p:grpSpPr>
            <p:sp>
              <p:nvSpPr>
                <p:cNvPr id="1219" name="Freeform 20"/>
                <p:cNvSpPr/>
                <p:nvPr/>
              </p:nvSpPr>
              <p:spPr bwMode="auto">
                <a:xfrm>
                  <a:off x="930" y="1777"/>
                  <a:ext cx="246" cy="293"/>
                </a:xfrm>
                <a:custGeom>
                  <a:avLst/>
                  <a:gdLst>
                    <a:gd name="T0" fmla="*/ 98 w 246"/>
                    <a:gd name="T1" fmla="*/ 293 h 293"/>
                    <a:gd name="T2" fmla="*/ 221 w 246"/>
                    <a:gd name="T3" fmla="*/ 293 h 293"/>
                    <a:gd name="T4" fmla="*/ 221 w 246"/>
                    <a:gd name="T5" fmla="*/ 281 h 293"/>
                    <a:gd name="T6" fmla="*/ 203 w 246"/>
                    <a:gd name="T7" fmla="*/ 275 h 293"/>
                    <a:gd name="T8" fmla="*/ 190 w 246"/>
                    <a:gd name="T9" fmla="*/ 275 h 293"/>
                    <a:gd name="T10" fmla="*/ 184 w 246"/>
                    <a:gd name="T11" fmla="*/ 263 h 293"/>
                    <a:gd name="T12" fmla="*/ 178 w 246"/>
                    <a:gd name="T13" fmla="*/ 250 h 293"/>
                    <a:gd name="T14" fmla="*/ 178 w 246"/>
                    <a:gd name="T15" fmla="*/ 214 h 293"/>
                    <a:gd name="T16" fmla="*/ 233 w 246"/>
                    <a:gd name="T17" fmla="*/ 214 h 293"/>
                    <a:gd name="T18" fmla="*/ 246 w 246"/>
                    <a:gd name="T19" fmla="*/ 189 h 293"/>
                    <a:gd name="T20" fmla="*/ 178 w 246"/>
                    <a:gd name="T21" fmla="*/ 189 h 293"/>
                    <a:gd name="T22" fmla="*/ 178 w 246"/>
                    <a:gd name="T23" fmla="*/ 0 h 293"/>
                    <a:gd name="T24" fmla="*/ 141 w 246"/>
                    <a:gd name="T25" fmla="*/ 0 h 293"/>
                    <a:gd name="T26" fmla="*/ 111 w 246"/>
                    <a:gd name="T27" fmla="*/ 49 h 293"/>
                    <a:gd name="T28" fmla="*/ 74 w 246"/>
                    <a:gd name="T29" fmla="*/ 98 h 293"/>
                    <a:gd name="T30" fmla="*/ 37 w 246"/>
                    <a:gd name="T31" fmla="*/ 147 h 293"/>
                    <a:gd name="T32" fmla="*/ 0 w 246"/>
                    <a:gd name="T33" fmla="*/ 195 h 293"/>
                    <a:gd name="T34" fmla="*/ 6 w 246"/>
                    <a:gd name="T35" fmla="*/ 214 h 293"/>
                    <a:gd name="T36" fmla="*/ 135 w 246"/>
                    <a:gd name="T37" fmla="*/ 214 h 293"/>
                    <a:gd name="T38" fmla="*/ 135 w 246"/>
                    <a:gd name="T39" fmla="*/ 250 h 293"/>
                    <a:gd name="T40" fmla="*/ 135 w 246"/>
                    <a:gd name="T41" fmla="*/ 263 h 293"/>
                    <a:gd name="T42" fmla="*/ 129 w 246"/>
                    <a:gd name="T43" fmla="*/ 269 h 293"/>
                    <a:gd name="T44" fmla="*/ 117 w 246"/>
                    <a:gd name="T45" fmla="*/ 275 h 293"/>
                    <a:gd name="T46" fmla="*/ 98 w 246"/>
                    <a:gd name="T47" fmla="*/ 281 h 293"/>
                    <a:gd name="T48" fmla="*/ 98 w 246"/>
                    <a:gd name="T49" fmla="*/ 293 h 2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6"/>
                    <a:gd name="T76" fmla="*/ 0 h 293"/>
                    <a:gd name="T77" fmla="*/ 246 w 246"/>
                    <a:gd name="T78" fmla="*/ 293 h 2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6" h="293">
                      <a:moveTo>
                        <a:pt x="98" y="293"/>
                      </a:moveTo>
                      <a:lnTo>
                        <a:pt x="221" y="293"/>
                      </a:lnTo>
                      <a:lnTo>
                        <a:pt x="221" y="281"/>
                      </a:lnTo>
                      <a:lnTo>
                        <a:pt x="203" y="275"/>
                      </a:lnTo>
                      <a:lnTo>
                        <a:pt x="190" y="275"/>
                      </a:lnTo>
                      <a:lnTo>
                        <a:pt x="184" y="263"/>
                      </a:lnTo>
                      <a:lnTo>
                        <a:pt x="178" y="250"/>
                      </a:lnTo>
                      <a:lnTo>
                        <a:pt x="178" y="214"/>
                      </a:lnTo>
                      <a:lnTo>
                        <a:pt x="233" y="214"/>
                      </a:lnTo>
                      <a:lnTo>
                        <a:pt x="246" y="189"/>
                      </a:lnTo>
                      <a:lnTo>
                        <a:pt x="178" y="189"/>
                      </a:lnTo>
                      <a:lnTo>
                        <a:pt x="178" y="0"/>
                      </a:lnTo>
                      <a:lnTo>
                        <a:pt x="141" y="0"/>
                      </a:lnTo>
                      <a:lnTo>
                        <a:pt x="111" y="49"/>
                      </a:lnTo>
                      <a:lnTo>
                        <a:pt x="74" y="98"/>
                      </a:lnTo>
                      <a:lnTo>
                        <a:pt x="37" y="147"/>
                      </a:lnTo>
                      <a:lnTo>
                        <a:pt x="0" y="195"/>
                      </a:lnTo>
                      <a:lnTo>
                        <a:pt x="6" y="214"/>
                      </a:lnTo>
                      <a:lnTo>
                        <a:pt x="135" y="214"/>
                      </a:lnTo>
                      <a:lnTo>
                        <a:pt x="135" y="250"/>
                      </a:lnTo>
                      <a:lnTo>
                        <a:pt x="135" y="263"/>
                      </a:lnTo>
                      <a:lnTo>
                        <a:pt x="129" y="269"/>
                      </a:lnTo>
                      <a:lnTo>
                        <a:pt x="117" y="275"/>
                      </a:lnTo>
                      <a:lnTo>
                        <a:pt x="98" y="281"/>
                      </a:lnTo>
                      <a:lnTo>
                        <a:pt x="98" y="293"/>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20" name="Freeform 21"/>
                <p:cNvSpPr/>
                <p:nvPr/>
              </p:nvSpPr>
              <p:spPr bwMode="auto">
                <a:xfrm>
                  <a:off x="930" y="1777"/>
                  <a:ext cx="246" cy="293"/>
                </a:xfrm>
                <a:custGeom>
                  <a:avLst/>
                  <a:gdLst>
                    <a:gd name="T0" fmla="*/ 98 w 246"/>
                    <a:gd name="T1" fmla="*/ 293 h 293"/>
                    <a:gd name="T2" fmla="*/ 221 w 246"/>
                    <a:gd name="T3" fmla="*/ 293 h 293"/>
                    <a:gd name="T4" fmla="*/ 221 w 246"/>
                    <a:gd name="T5" fmla="*/ 281 h 293"/>
                    <a:gd name="T6" fmla="*/ 203 w 246"/>
                    <a:gd name="T7" fmla="*/ 275 h 293"/>
                    <a:gd name="T8" fmla="*/ 190 w 246"/>
                    <a:gd name="T9" fmla="*/ 275 h 293"/>
                    <a:gd name="T10" fmla="*/ 184 w 246"/>
                    <a:gd name="T11" fmla="*/ 263 h 293"/>
                    <a:gd name="T12" fmla="*/ 178 w 246"/>
                    <a:gd name="T13" fmla="*/ 250 h 293"/>
                    <a:gd name="T14" fmla="*/ 178 w 246"/>
                    <a:gd name="T15" fmla="*/ 214 h 293"/>
                    <a:gd name="T16" fmla="*/ 233 w 246"/>
                    <a:gd name="T17" fmla="*/ 214 h 293"/>
                    <a:gd name="T18" fmla="*/ 246 w 246"/>
                    <a:gd name="T19" fmla="*/ 189 h 293"/>
                    <a:gd name="T20" fmla="*/ 178 w 246"/>
                    <a:gd name="T21" fmla="*/ 189 h 293"/>
                    <a:gd name="T22" fmla="*/ 178 w 246"/>
                    <a:gd name="T23" fmla="*/ 0 h 293"/>
                    <a:gd name="T24" fmla="*/ 141 w 246"/>
                    <a:gd name="T25" fmla="*/ 0 h 293"/>
                    <a:gd name="T26" fmla="*/ 111 w 246"/>
                    <a:gd name="T27" fmla="*/ 49 h 293"/>
                    <a:gd name="T28" fmla="*/ 74 w 246"/>
                    <a:gd name="T29" fmla="*/ 98 h 293"/>
                    <a:gd name="T30" fmla="*/ 37 w 246"/>
                    <a:gd name="T31" fmla="*/ 147 h 293"/>
                    <a:gd name="T32" fmla="*/ 0 w 246"/>
                    <a:gd name="T33" fmla="*/ 195 h 293"/>
                    <a:gd name="T34" fmla="*/ 6 w 246"/>
                    <a:gd name="T35" fmla="*/ 214 h 293"/>
                    <a:gd name="T36" fmla="*/ 135 w 246"/>
                    <a:gd name="T37" fmla="*/ 214 h 293"/>
                    <a:gd name="T38" fmla="*/ 135 w 246"/>
                    <a:gd name="T39" fmla="*/ 250 h 293"/>
                    <a:gd name="T40" fmla="*/ 135 w 246"/>
                    <a:gd name="T41" fmla="*/ 263 h 293"/>
                    <a:gd name="T42" fmla="*/ 129 w 246"/>
                    <a:gd name="T43" fmla="*/ 269 h 293"/>
                    <a:gd name="T44" fmla="*/ 117 w 246"/>
                    <a:gd name="T45" fmla="*/ 275 h 293"/>
                    <a:gd name="T46" fmla="*/ 98 w 246"/>
                    <a:gd name="T47" fmla="*/ 281 h 293"/>
                    <a:gd name="T48" fmla="*/ 98 w 246"/>
                    <a:gd name="T49" fmla="*/ 293 h 2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6"/>
                    <a:gd name="T76" fmla="*/ 0 h 293"/>
                    <a:gd name="T77" fmla="*/ 246 w 246"/>
                    <a:gd name="T78" fmla="*/ 293 h 2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6" h="293">
                      <a:moveTo>
                        <a:pt x="98" y="293"/>
                      </a:moveTo>
                      <a:lnTo>
                        <a:pt x="221" y="293"/>
                      </a:lnTo>
                      <a:lnTo>
                        <a:pt x="221" y="281"/>
                      </a:lnTo>
                      <a:lnTo>
                        <a:pt x="203" y="275"/>
                      </a:lnTo>
                      <a:lnTo>
                        <a:pt x="190" y="275"/>
                      </a:lnTo>
                      <a:lnTo>
                        <a:pt x="184" y="263"/>
                      </a:lnTo>
                      <a:lnTo>
                        <a:pt x="178" y="250"/>
                      </a:lnTo>
                      <a:lnTo>
                        <a:pt x="178" y="214"/>
                      </a:lnTo>
                      <a:lnTo>
                        <a:pt x="233" y="214"/>
                      </a:lnTo>
                      <a:lnTo>
                        <a:pt x="246" y="189"/>
                      </a:lnTo>
                      <a:lnTo>
                        <a:pt x="178" y="189"/>
                      </a:lnTo>
                      <a:lnTo>
                        <a:pt x="178" y="0"/>
                      </a:lnTo>
                      <a:lnTo>
                        <a:pt x="141" y="0"/>
                      </a:lnTo>
                      <a:lnTo>
                        <a:pt x="111" y="49"/>
                      </a:lnTo>
                      <a:lnTo>
                        <a:pt x="74" y="98"/>
                      </a:lnTo>
                      <a:lnTo>
                        <a:pt x="37" y="147"/>
                      </a:lnTo>
                      <a:lnTo>
                        <a:pt x="0" y="195"/>
                      </a:lnTo>
                      <a:lnTo>
                        <a:pt x="6" y="214"/>
                      </a:lnTo>
                      <a:lnTo>
                        <a:pt x="135" y="214"/>
                      </a:lnTo>
                      <a:lnTo>
                        <a:pt x="135" y="250"/>
                      </a:lnTo>
                      <a:lnTo>
                        <a:pt x="135" y="263"/>
                      </a:lnTo>
                      <a:lnTo>
                        <a:pt x="129" y="269"/>
                      </a:lnTo>
                      <a:lnTo>
                        <a:pt x="117" y="275"/>
                      </a:lnTo>
                      <a:lnTo>
                        <a:pt x="98" y="281"/>
                      </a:lnTo>
                      <a:lnTo>
                        <a:pt x="98" y="293"/>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21" name="Freeform 22"/>
                <p:cNvSpPr/>
                <p:nvPr/>
              </p:nvSpPr>
              <p:spPr bwMode="auto">
                <a:xfrm>
                  <a:off x="961" y="1814"/>
                  <a:ext cx="104" cy="152"/>
                </a:xfrm>
                <a:custGeom>
                  <a:avLst/>
                  <a:gdLst>
                    <a:gd name="T0" fmla="*/ 104 w 104"/>
                    <a:gd name="T1" fmla="*/ 152 h 152"/>
                    <a:gd name="T2" fmla="*/ 0 w 104"/>
                    <a:gd name="T3" fmla="*/ 152 h 152"/>
                    <a:gd name="T4" fmla="*/ 24 w 104"/>
                    <a:gd name="T5" fmla="*/ 116 h 152"/>
                    <a:gd name="T6" fmla="*/ 49 w 104"/>
                    <a:gd name="T7" fmla="*/ 79 h 152"/>
                    <a:gd name="T8" fmla="*/ 73 w 104"/>
                    <a:gd name="T9" fmla="*/ 49 h 152"/>
                    <a:gd name="T10" fmla="*/ 92 w 104"/>
                    <a:gd name="T11" fmla="*/ 24 h 152"/>
                    <a:gd name="T12" fmla="*/ 104 w 104"/>
                    <a:gd name="T13" fmla="*/ 0 h 152"/>
                    <a:gd name="T14" fmla="*/ 104 w 104"/>
                    <a:gd name="T15" fmla="*/ 152 h 152"/>
                    <a:gd name="T16" fmla="*/ 0 60000 65536"/>
                    <a:gd name="T17" fmla="*/ 0 60000 65536"/>
                    <a:gd name="T18" fmla="*/ 0 60000 65536"/>
                    <a:gd name="T19" fmla="*/ 0 60000 65536"/>
                    <a:gd name="T20" fmla="*/ 0 60000 65536"/>
                    <a:gd name="T21" fmla="*/ 0 60000 65536"/>
                    <a:gd name="T22" fmla="*/ 0 60000 65536"/>
                    <a:gd name="T23" fmla="*/ 0 60000 65536"/>
                    <a:gd name="T24" fmla="*/ 0 w 104"/>
                    <a:gd name="T25" fmla="*/ 0 h 152"/>
                    <a:gd name="T26" fmla="*/ 104 w 104"/>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4" h="152">
                      <a:moveTo>
                        <a:pt x="104" y="152"/>
                      </a:moveTo>
                      <a:lnTo>
                        <a:pt x="0" y="152"/>
                      </a:lnTo>
                      <a:lnTo>
                        <a:pt x="24" y="116"/>
                      </a:lnTo>
                      <a:lnTo>
                        <a:pt x="49" y="79"/>
                      </a:lnTo>
                      <a:lnTo>
                        <a:pt x="73" y="49"/>
                      </a:lnTo>
                      <a:lnTo>
                        <a:pt x="92" y="24"/>
                      </a:lnTo>
                      <a:lnTo>
                        <a:pt x="104" y="0"/>
                      </a:lnTo>
                      <a:lnTo>
                        <a:pt x="104" y="152"/>
                      </a:lnTo>
                      <a:close/>
                    </a:path>
                  </a:pathLst>
                </a:custGeom>
                <a:solidFill>
                  <a:srgbClr val="FFFFFF"/>
                </a:solidFill>
                <a:ln w="9525">
                  <a:noFill/>
                  <a:round/>
                </a:ln>
              </p:spPr>
              <p:txBody>
                <a:bodyPr/>
                <a:lstStyle/>
                <a:p>
                  <a:endParaRPr lang="en-US"/>
                </a:p>
              </p:txBody>
            </p:sp>
            <p:sp>
              <p:nvSpPr>
                <p:cNvPr id="1222" name="Freeform 23"/>
                <p:cNvSpPr/>
                <p:nvPr/>
              </p:nvSpPr>
              <p:spPr bwMode="auto">
                <a:xfrm>
                  <a:off x="961" y="1814"/>
                  <a:ext cx="104" cy="152"/>
                </a:xfrm>
                <a:custGeom>
                  <a:avLst/>
                  <a:gdLst>
                    <a:gd name="T0" fmla="*/ 104 w 104"/>
                    <a:gd name="T1" fmla="*/ 152 h 152"/>
                    <a:gd name="T2" fmla="*/ 0 w 104"/>
                    <a:gd name="T3" fmla="*/ 152 h 152"/>
                    <a:gd name="T4" fmla="*/ 24 w 104"/>
                    <a:gd name="T5" fmla="*/ 116 h 152"/>
                    <a:gd name="T6" fmla="*/ 49 w 104"/>
                    <a:gd name="T7" fmla="*/ 79 h 152"/>
                    <a:gd name="T8" fmla="*/ 73 w 104"/>
                    <a:gd name="T9" fmla="*/ 49 h 152"/>
                    <a:gd name="T10" fmla="*/ 92 w 104"/>
                    <a:gd name="T11" fmla="*/ 24 h 152"/>
                    <a:gd name="T12" fmla="*/ 104 w 104"/>
                    <a:gd name="T13" fmla="*/ 0 h 152"/>
                    <a:gd name="T14" fmla="*/ 104 w 104"/>
                    <a:gd name="T15" fmla="*/ 152 h 152"/>
                    <a:gd name="T16" fmla="*/ 0 60000 65536"/>
                    <a:gd name="T17" fmla="*/ 0 60000 65536"/>
                    <a:gd name="T18" fmla="*/ 0 60000 65536"/>
                    <a:gd name="T19" fmla="*/ 0 60000 65536"/>
                    <a:gd name="T20" fmla="*/ 0 60000 65536"/>
                    <a:gd name="T21" fmla="*/ 0 60000 65536"/>
                    <a:gd name="T22" fmla="*/ 0 60000 65536"/>
                    <a:gd name="T23" fmla="*/ 0 60000 65536"/>
                    <a:gd name="T24" fmla="*/ 0 w 104"/>
                    <a:gd name="T25" fmla="*/ 0 h 152"/>
                    <a:gd name="T26" fmla="*/ 104 w 104"/>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4" h="152">
                      <a:moveTo>
                        <a:pt x="104" y="152"/>
                      </a:moveTo>
                      <a:lnTo>
                        <a:pt x="0" y="152"/>
                      </a:lnTo>
                      <a:lnTo>
                        <a:pt x="24" y="116"/>
                      </a:lnTo>
                      <a:lnTo>
                        <a:pt x="49" y="79"/>
                      </a:lnTo>
                      <a:lnTo>
                        <a:pt x="73" y="49"/>
                      </a:lnTo>
                      <a:lnTo>
                        <a:pt x="92" y="24"/>
                      </a:lnTo>
                      <a:lnTo>
                        <a:pt x="104" y="0"/>
                      </a:lnTo>
                      <a:lnTo>
                        <a:pt x="104" y="152"/>
                      </a:lnTo>
                      <a:close/>
                    </a:path>
                  </a:pathLst>
                </a:custGeom>
                <a:solidFill>
                  <a:srgbClr val="FFFFFF"/>
                </a:solidFill>
                <a:ln w="9525">
                  <a:noFill/>
                  <a:round/>
                </a:ln>
              </p:spPr>
              <p:txBody>
                <a:bodyPr/>
                <a:lstStyle/>
                <a:p>
                  <a:endParaRPr lang="en-US"/>
                </a:p>
              </p:txBody>
            </p:sp>
          </p:grpSp>
          <p:sp>
            <p:nvSpPr>
              <p:cNvPr id="1218" name="Rectangle 25"/>
              <p:cNvSpPr>
                <a:spLocks noChangeArrowheads="1"/>
              </p:cNvSpPr>
              <p:nvPr/>
            </p:nvSpPr>
            <p:spPr bwMode="auto">
              <a:xfrm>
                <a:off x="832" y="1850"/>
                <a:ext cx="434" cy="238"/>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Quant</a:t>
                </a:r>
              </a:p>
              <a:p>
                <a:pPr eaLnBrk="1" hangingPunct="1">
                  <a:lnSpc>
                    <a:spcPct val="100000"/>
                  </a:lnSpc>
                </a:pPr>
                <a:r>
                  <a:rPr lang="en-US" sz="1400">
                    <a:solidFill>
                      <a:srgbClr val="000000"/>
                    </a:solidFill>
                  </a:rPr>
                  <a:t> Managed</a:t>
                </a:r>
                <a:endParaRPr lang="en-US" sz="2000" b="0"/>
              </a:p>
            </p:txBody>
          </p:sp>
        </p:grpSp>
        <p:grpSp>
          <p:nvGrpSpPr>
            <p:cNvPr id="627" name="Group 30"/>
            <p:cNvGrpSpPr/>
            <p:nvPr/>
          </p:nvGrpSpPr>
          <p:grpSpPr bwMode="auto">
            <a:xfrm>
              <a:off x="783" y="1271"/>
              <a:ext cx="487" cy="317"/>
              <a:chOff x="783" y="1271"/>
              <a:chExt cx="487" cy="317"/>
            </a:xfrm>
          </p:grpSpPr>
          <p:sp>
            <p:nvSpPr>
              <p:cNvPr id="1214" name="Freeform 27"/>
              <p:cNvSpPr/>
              <p:nvPr/>
            </p:nvSpPr>
            <p:spPr bwMode="auto">
              <a:xfrm>
                <a:off x="936" y="1271"/>
                <a:ext cx="227" cy="317"/>
              </a:xfrm>
              <a:custGeom>
                <a:avLst/>
                <a:gdLst>
                  <a:gd name="T0" fmla="*/ 43 w 227"/>
                  <a:gd name="T1" fmla="*/ 140 h 317"/>
                  <a:gd name="T2" fmla="*/ 49 w 227"/>
                  <a:gd name="T3" fmla="*/ 122 h 317"/>
                  <a:gd name="T4" fmla="*/ 49 w 227"/>
                  <a:gd name="T5" fmla="*/ 104 h 317"/>
                  <a:gd name="T6" fmla="*/ 49 w 227"/>
                  <a:gd name="T7" fmla="*/ 92 h 317"/>
                  <a:gd name="T8" fmla="*/ 49 w 227"/>
                  <a:gd name="T9" fmla="*/ 79 h 317"/>
                  <a:gd name="T10" fmla="*/ 49 w 227"/>
                  <a:gd name="T11" fmla="*/ 49 h 317"/>
                  <a:gd name="T12" fmla="*/ 191 w 227"/>
                  <a:gd name="T13" fmla="*/ 49 h 317"/>
                  <a:gd name="T14" fmla="*/ 197 w 227"/>
                  <a:gd name="T15" fmla="*/ 0 h 317"/>
                  <a:gd name="T16" fmla="*/ 184 w 227"/>
                  <a:gd name="T17" fmla="*/ 0 h 317"/>
                  <a:gd name="T18" fmla="*/ 178 w 227"/>
                  <a:gd name="T19" fmla="*/ 6 h 317"/>
                  <a:gd name="T20" fmla="*/ 172 w 227"/>
                  <a:gd name="T21" fmla="*/ 12 h 317"/>
                  <a:gd name="T22" fmla="*/ 160 w 227"/>
                  <a:gd name="T23" fmla="*/ 12 h 317"/>
                  <a:gd name="T24" fmla="*/ 148 w 227"/>
                  <a:gd name="T25" fmla="*/ 18 h 317"/>
                  <a:gd name="T26" fmla="*/ 25 w 227"/>
                  <a:gd name="T27" fmla="*/ 18 h 317"/>
                  <a:gd name="T28" fmla="*/ 25 w 227"/>
                  <a:gd name="T29" fmla="*/ 67 h 317"/>
                  <a:gd name="T30" fmla="*/ 25 w 227"/>
                  <a:gd name="T31" fmla="*/ 92 h 317"/>
                  <a:gd name="T32" fmla="*/ 19 w 227"/>
                  <a:gd name="T33" fmla="*/ 122 h 317"/>
                  <a:gd name="T34" fmla="*/ 19 w 227"/>
                  <a:gd name="T35" fmla="*/ 146 h 317"/>
                  <a:gd name="T36" fmla="*/ 19 w 227"/>
                  <a:gd name="T37" fmla="*/ 171 h 317"/>
                  <a:gd name="T38" fmla="*/ 37 w 227"/>
                  <a:gd name="T39" fmla="*/ 177 h 317"/>
                  <a:gd name="T40" fmla="*/ 49 w 227"/>
                  <a:gd name="T41" fmla="*/ 159 h 317"/>
                  <a:gd name="T42" fmla="*/ 68 w 227"/>
                  <a:gd name="T43" fmla="*/ 146 h 317"/>
                  <a:gd name="T44" fmla="*/ 86 w 227"/>
                  <a:gd name="T45" fmla="*/ 140 h 317"/>
                  <a:gd name="T46" fmla="*/ 105 w 227"/>
                  <a:gd name="T47" fmla="*/ 134 h 317"/>
                  <a:gd name="T48" fmla="*/ 135 w 227"/>
                  <a:gd name="T49" fmla="*/ 140 h 317"/>
                  <a:gd name="T50" fmla="*/ 154 w 227"/>
                  <a:gd name="T51" fmla="*/ 159 h 317"/>
                  <a:gd name="T52" fmla="*/ 172 w 227"/>
                  <a:gd name="T53" fmla="*/ 183 h 317"/>
                  <a:gd name="T54" fmla="*/ 178 w 227"/>
                  <a:gd name="T55" fmla="*/ 214 h 317"/>
                  <a:gd name="T56" fmla="*/ 172 w 227"/>
                  <a:gd name="T57" fmla="*/ 250 h 317"/>
                  <a:gd name="T58" fmla="*/ 154 w 227"/>
                  <a:gd name="T59" fmla="*/ 275 h 317"/>
                  <a:gd name="T60" fmla="*/ 129 w 227"/>
                  <a:gd name="T61" fmla="*/ 293 h 317"/>
                  <a:gd name="T62" fmla="*/ 98 w 227"/>
                  <a:gd name="T63" fmla="*/ 299 h 317"/>
                  <a:gd name="T64" fmla="*/ 80 w 227"/>
                  <a:gd name="T65" fmla="*/ 293 h 317"/>
                  <a:gd name="T66" fmla="*/ 62 w 227"/>
                  <a:gd name="T67" fmla="*/ 287 h 317"/>
                  <a:gd name="T68" fmla="*/ 55 w 227"/>
                  <a:gd name="T69" fmla="*/ 281 h 317"/>
                  <a:gd name="T70" fmla="*/ 49 w 227"/>
                  <a:gd name="T71" fmla="*/ 268 h 317"/>
                  <a:gd name="T72" fmla="*/ 49 w 227"/>
                  <a:gd name="T73" fmla="*/ 262 h 317"/>
                  <a:gd name="T74" fmla="*/ 55 w 227"/>
                  <a:gd name="T75" fmla="*/ 256 h 317"/>
                  <a:gd name="T76" fmla="*/ 55 w 227"/>
                  <a:gd name="T77" fmla="*/ 250 h 317"/>
                  <a:gd name="T78" fmla="*/ 49 w 227"/>
                  <a:gd name="T79" fmla="*/ 238 h 317"/>
                  <a:gd name="T80" fmla="*/ 49 w 227"/>
                  <a:gd name="T81" fmla="*/ 232 h 317"/>
                  <a:gd name="T82" fmla="*/ 37 w 227"/>
                  <a:gd name="T83" fmla="*/ 226 h 317"/>
                  <a:gd name="T84" fmla="*/ 31 w 227"/>
                  <a:gd name="T85" fmla="*/ 226 h 317"/>
                  <a:gd name="T86" fmla="*/ 19 w 227"/>
                  <a:gd name="T87" fmla="*/ 226 h 317"/>
                  <a:gd name="T88" fmla="*/ 6 w 227"/>
                  <a:gd name="T89" fmla="*/ 232 h 317"/>
                  <a:gd name="T90" fmla="*/ 6 w 227"/>
                  <a:gd name="T91" fmla="*/ 244 h 317"/>
                  <a:gd name="T92" fmla="*/ 0 w 227"/>
                  <a:gd name="T93" fmla="*/ 256 h 317"/>
                  <a:gd name="T94" fmla="*/ 6 w 227"/>
                  <a:gd name="T95" fmla="*/ 275 h 317"/>
                  <a:gd name="T96" fmla="*/ 31 w 227"/>
                  <a:gd name="T97" fmla="*/ 299 h 317"/>
                  <a:gd name="T98" fmla="*/ 62 w 227"/>
                  <a:gd name="T99" fmla="*/ 311 h 317"/>
                  <a:gd name="T100" fmla="*/ 105 w 227"/>
                  <a:gd name="T101" fmla="*/ 317 h 317"/>
                  <a:gd name="T102" fmla="*/ 154 w 227"/>
                  <a:gd name="T103" fmla="*/ 311 h 317"/>
                  <a:gd name="T104" fmla="*/ 191 w 227"/>
                  <a:gd name="T105" fmla="*/ 287 h 317"/>
                  <a:gd name="T106" fmla="*/ 221 w 227"/>
                  <a:gd name="T107" fmla="*/ 250 h 317"/>
                  <a:gd name="T108" fmla="*/ 227 w 227"/>
                  <a:gd name="T109" fmla="*/ 207 h 317"/>
                  <a:gd name="T110" fmla="*/ 221 w 227"/>
                  <a:gd name="T111" fmla="*/ 171 h 317"/>
                  <a:gd name="T112" fmla="*/ 197 w 227"/>
                  <a:gd name="T113" fmla="*/ 140 h 317"/>
                  <a:gd name="T114" fmla="*/ 160 w 227"/>
                  <a:gd name="T115" fmla="*/ 122 h 317"/>
                  <a:gd name="T116" fmla="*/ 123 w 227"/>
                  <a:gd name="T117" fmla="*/ 110 h 317"/>
                  <a:gd name="T118" fmla="*/ 98 w 227"/>
                  <a:gd name="T119" fmla="*/ 116 h 317"/>
                  <a:gd name="T120" fmla="*/ 80 w 227"/>
                  <a:gd name="T121" fmla="*/ 116 h 317"/>
                  <a:gd name="T122" fmla="*/ 62 w 227"/>
                  <a:gd name="T123" fmla="*/ 128 h 317"/>
                  <a:gd name="T124" fmla="*/ 43 w 227"/>
                  <a:gd name="T125" fmla="*/ 140 h 31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
                  <a:gd name="T190" fmla="*/ 0 h 317"/>
                  <a:gd name="T191" fmla="*/ 227 w 227"/>
                  <a:gd name="T192" fmla="*/ 317 h 31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 h="317">
                    <a:moveTo>
                      <a:pt x="43" y="140"/>
                    </a:moveTo>
                    <a:lnTo>
                      <a:pt x="49" y="122"/>
                    </a:lnTo>
                    <a:lnTo>
                      <a:pt x="49" y="104"/>
                    </a:lnTo>
                    <a:lnTo>
                      <a:pt x="49" y="92"/>
                    </a:lnTo>
                    <a:lnTo>
                      <a:pt x="49" y="79"/>
                    </a:lnTo>
                    <a:lnTo>
                      <a:pt x="49" y="49"/>
                    </a:lnTo>
                    <a:lnTo>
                      <a:pt x="191" y="49"/>
                    </a:lnTo>
                    <a:lnTo>
                      <a:pt x="197" y="0"/>
                    </a:lnTo>
                    <a:lnTo>
                      <a:pt x="184" y="0"/>
                    </a:lnTo>
                    <a:lnTo>
                      <a:pt x="178" y="6"/>
                    </a:lnTo>
                    <a:lnTo>
                      <a:pt x="172" y="12"/>
                    </a:lnTo>
                    <a:lnTo>
                      <a:pt x="160" y="12"/>
                    </a:lnTo>
                    <a:lnTo>
                      <a:pt x="148" y="18"/>
                    </a:lnTo>
                    <a:lnTo>
                      <a:pt x="25" y="18"/>
                    </a:lnTo>
                    <a:lnTo>
                      <a:pt x="25" y="67"/>
                    </a:lnTo>
                    <a:lnTo>
                      <a:pt x="25" y="92"/>
                    </a:lnTo>
                    <a:lnTo>
                      <a:pt x="19" y="122"/>
                    </a:lnTo>
                    <a:lnTo>
                      <a:pt x="19" y="146"/>
                    </a:lnTo>
                    <a:lnTo>
                      <a:pt x="19" y="171"/>
                    </a:lnTo>
                    <a:lnTo>
                      <a:pt x="37" y="177"/>
                    </a:lnTo>
                    <a:lnTo>
                      <a:pt x="49" y="159"/>
                    </a:lnTo>
                    <a:lnTo>
                      <a:pt x="68" y="146"/>
                    </a:lnTo>
                    <a:lnTo>
                      <a:pt x="86" y="140"/>
                    </a:lnTo>
                    <a:lnTo>
                      <a:pt x="105" y="134"/>
                    </a:lnTo>
                    <a:lnTo>
                      <a:pt x="135" y="140"/>
                    </a:lnTo>
                    <a:lnTo>
                      <a:pt x="154" y="159"/>
                    </a:lnTo>
                    <a:lnTo>
                      <a:pt x="172" y="183"/>
                    </a:lnTo>
                    <a:lnTo>
                      <a:pt x="178" y="214"/>
                    </a:lnTo>
                    <a:lnTo>
                      <a:pt x="172" y="250"/>
                    </a:lnTo>
                    <a:lnTo>
                      <a:pt x="154" y="275"/>
                    </a:lnTo>
                    <a:lnTo>
                      <a:pt x="129" y="293"/>
                    </a:lnTo>
                    <a:lnTo>
                      <a:pt x="98" y="299"/>
                    </a:lnTo>
                    <a:lnTo>
                      <a:pt x="80" y="293"/>
                    </a:lnTo>
                    <a:lnTo>
                      <a:pt x="62" y="287"/>
                    </a:lnTo>
                    <a:lnTo>
                      <a:pt x="55" y="281"/>
                    </a:lnTo>
                    <a:lnTo>
                      <a:pt x="49" y="268"/>
                    </a:lnTo>
                    <a:lnTo>
                      <a:pt x="49" y="262"/>
                    </a:lnTo>
                    <a:lnTo>
                      <a:pt x="55" y="256"/>
                    </a:lnTo>
                    <a:lnTo>
                      <a:pt x="55" y="250"/>
                    </a:lnTo>
                    <a:lnTo>
                      <a:pt x="49" y="238"/>
                    </a:lnTo>
                    <a:lnTo>
                      <a:pt x="49" y="232"/>
                    </a:lnTo>
                    <a:lnTo>
                      <a:pt x="37" y="226"/>
                    </a:lnTo>
                    <a:lnTo>
                      <a:pt x="31" y="226"/>
                    </a:lnTo>
                    <a:lnTo>
                      <a:pt x="19" y="226"/>
                    </a:lnTo>
                    <a:lnTo>
                      <a:pt x="6" y="232"/>
                    </a:lnTo>
                    <a:lnTo>
                      <a:pt x="6" y="244"/>
                    </a:lnTo>
                    <a:lnTo>
                      <a:pt x="0" y="256"/>
                    </a:lnTo>
                    <a:lnTo>
                      <a:pt x="6" y="275"/>
                    </a:lnTo>
                    <a:lnTo>
                      <a:pt x="31" y="299"/>
                    </a:lnTo>
                    <a:lnTo>
                      <a:pt x="62" y="311"/>
                    </a:lnTo>
                    <a:lnTo>
                      <a:pt x="105" y="317"/>
                    </a:lnTo>
                    <a:lnTo>
                      <a:pt x="154" y="311"/>
                    </a:lnTo>
                    <a:lnTo>
                      <a:pt x="191" y="287"/>
                    </a:lnTo>
                    <a:lnTo>
                      <a:pt x="221" y="250"/>
                    </a:lnTo>
                    <a:lnTo>
                      <a:pt x="227" y="207"/>
                    </a:lnTo>
                    <a:lnTo>
                      <a:pt x="221" y="171"/>
                    </a:lnTo>
                    <a:lnTo>
                      <a:pt x="197" y="140"/>
                    </a:lnTo>
                    <a:lnTo>
                      <a:pt x="160" y="122"/>
                    </a:lnTo>
                    <a:lnTo>
                      <a:pt x="123" y="110"/>
                    </a:lnTo>
                    <a:lnTo>
                      <a:pt x="98" y="116"/>
                    </a:lnTo>
                    <a:lnTo>
                      <a:pt x="80" y="116"/>
                    </a:lnTo>
                    <a:lnTo>
                      <a:pt x="62" y="128"/>
                    </a:lnTo>
                    <a:lnTo>
                      <a:pt x="43" y="140"/>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15" name="Freeform 28"/>
              <p:cNvSpPr/>
              <p:nvPr/>
            </p:nvSpPr>
            <p:spPr bwMode="auto">
              <a:xfrm>
                <a:off x="936" y="1271"/>
                <a:ext cx="227" cy="317"/>
              </a:xfrm>
              <a:custGeom>
                <a:avLst/>
                <a:gdLst>
                  <a:gd name="T0" fmla="*/ 43 w 227"/>
                  <a:gd name="T1" fmla="*/ 140 h 317"/>
                  <a:gd name="T2" fmla="*/ 49 w 227"/>
                  <a:gd name="T3" fmla="*/ 122 h 317"/>
                  <a:gd name="T4" fmla="*/ 49 w 227"/>
                  <a:gd name="T5" fmla="*/ 104 h 317"/>
                  <a:gd name="T6" fmla="*/ 49 w 227"/>
                  <a:gd name="T7" fmla="*/ 92 h 317"/>
                  <a:gd name="T8" fmla="*/ 49 w 227"/>
                  <a:gd name="T9" fmla="*/ 79 h 317"/>
                  <a:gd name="T10" fmla="*/ 49 w 227"/>
                  <a:gd name="T11" fmla="*/ 49 h 317"/>
                  <a:gd name="T12" fmla="*/ 191 w 227"/>
                  <a:gd name="T13" fmla="*/ 49 h 317"/>
                  <a:gd name="T14" fmla="*/ 197 w 227"/>
                  <a:gd name="T15" fmla="*/ 0 h 317"/>
                  <a:gd name="T16" fmla="*/ 184 w 227"/>
                  <a:gd name="T17" fmla="*/ 0 h 317"/>
                  <a:gd name="T18" fmla="*/ 178 w 227"/>
                  <a:gd name="T19" fmla="*/ 6 h 317"/>
                  <a:gd name="T20" fmla="*/ 172 w 227"/>
                  <a:gd name="T21" fmla="*/ 12 h 317"/>
                  <a:gd name="T22" fmla="*/ 160 w 227"/>
                  <a:gd name="T23" fmla="*/ 12 h 317"/>
                  <a:gd name="T24" fmla="*/ 148 w 227"/>
                  <a:gd name="T25" fmla="*/ 18 h 317"/>
                  <a:gd name="T26" fmla="*/ 25 w 227"/>
                  <a:gd name="T27" fmla="*/ 18 h 317"/>
                  <a:gd name="T28" fmla="*/ 25 w 227"/>
                  <a:gd name="T29" fmla="*/ 67 h 317"/>
                  <a:gd name="T30" fmla="*/ 25 w 227"/>
                  <a:gd name="T31" fmla="*/ 92 h 317"/>
                  <a:gd name="T32" fmla="*/ 19 w 227"/>
                  <a:gd name="T33" fmla="*/ 122 h 317"/>
                  <a:gd name="T34" fmla="*/ 19 w 227"/>
                  <a:gd name="T35" fmla="*/ 146 h 317"/>
                  <a:gd name="T36" fmla="*/ 19 w 227"/>
                  <a:gd name="T37" fmla="*/ 171 h 317"/>
                  <a:gd name="T38" fmla="*/ 37 w 227"/>
                  <a:gd name="T39" fmla="*/ 177 h 317"/>
                  <a:gd name="T40" fmla="*/ 49 w 227"/>
                  <a:gd name="T41" fmla="*/ 159 h 317"/>
                  <a:gd name="T42" fmla="*/ 68 w 227"/>
                  <a:gd name="T43" fmla="*/ 146 h 317"/>
                  <a:gd name="T44" fmla="*/ 86 w 227"/>
                  <a:gd name="T45" fmla="*/ 140 h 317"/>
                  <a:gd name="T46" fmla="*/ 105 w 227"/>
                  <a:gd name="T47" fmla="*/ 134 h 317"/>
                  <a:gd name="T48" fmla="*/ 135 w 227"/>
                  <a:gd name="T49" fmla="*/ 140 h 317"/>
                  <a:gd name="T50" fmla="*/ 154 w 227"/>
                  <a:gd name="T51" fmla="*/ 159 h 317"/>
                  <a:gd name="T52" fmla="*/ 172 w 227"/>
                  <a:gd name="T53" fmla="*/ 183 h 317"/>
                  <a:gd name="T54" fmla="*/ 178 w 227"/>
                  <a:gd name="T55" fmla="*/ 214 h 317"/>
                  <a:gd name="T56" fmla="*/ 172 w 227"/>
                  <a:gd name="T57" fmla="*/ 250 h 317"/>
                  <a:gd name="T58" fmla="*/ 154 w 227"/>
                  <a:gd name="T59" fmla="*/ 275 h 317"/>
                  <a:gd name="T60" fmla="*/ 129 w 227"/>
                  <a:gd name="T61" fmla="*/ 293 h 317"/>
                  <a:gd name="T62" fmla="*/ 98 w 227"/>
                  <a:gd name="T63" fmla="*/ 299 h 317"/>
                  <a:gd name="T64" fmla="*/ 80 w 227"/>
                  <a:gd name="T65" fmla="*/ 293 h 317"/>
                  <a:gd name="T66" fmla="*/ 62 w 227"/>
                  <a:gd name="T67" fmla="*/ 287 h 317"/>
                  <a:gd name="T68" fmla="*/ 55 w 227"/>
                  <a:gd name="T69" fmla="*/ 281 h 317"/>
                  <a:gd name="T70" fmla="*/ 49 w 227"/>
                  <a:gd name="T71" fmla="*/ 268 h 317"/>
                  <a:gd name="T72" fmla="*/ 49 w 227"/>
                  <a:gd name="T73" fmla="*/ 262 h 317"/>
                  <a:gd name="T74" fmla="*/ 55 w 227"/>
                  <a:gd name="T75" fmla="*/ 256 h 317"/>
                  <a:gd name="T76" fmla="*/ 55 w 227"/>
                  <a:gd name="T77" fmla="*/ 250 h 317"/>
                  <a:gd name="T78" fmla="*/ 49 w 227"/>
                  <a:gd name="T79" fmla="*/ 238 h 317"/>
                  <a:gd name="T80" fmla="*/ 49 w 227"/>
                  <a:gd name="T81" fmla="*/ 232 h 317"/>
                  <a:gd name="T82" fmla="*/ 37 w 227"/>
                  <a:gd name="T83" fmla="*/ 226 h 317"/>
                  <a:gd name="T84" fmla="*/ 31 w 227"/>
                  <a:gd name="T85" fmla="*/ 226 h 317"/>
                  <a:gd name="T86" fmla="*/ 19 w 227"/>
                  <a:gd name="T87" fmla="*/ 226 h 317"/>
                  <a:gd name="T88" fmla="*/ 6 w 227"/>
                  <a:gd name="T89" fmla="*/ 232 h 317"/>
                  <a:gd name="T90" fmla="*/ 6 w 227"/>
                  <a:gd name="T91" fmla="*/ 244 h 317"/>
                  <a:gd name="T92" fmla="*/ 0 w 227"/>
                  <a:gd name="T93" fmla="*/ 256 h 317"/>
                  <a:gd name="T94" fmla="*/ 6 w 227"/>
                  <a:gd name="T95" fmla="*/ 275 h 317"/>
                  <a:gd name="T96" fmla="*/ 31 w 227"/>
                  <a:gd name="T97" fmla="*/ 299 h 317"/>
                  <a:gd name="T98" fmla="*/ 62 w 227"/>
                  <a:gd name="T99" fmla="*/ 311 h 317"/>
                  <a:gd name="T100" fmla="*/ 105 w 227"/>
                  <a:gd name="T101" fmla="*/ 317 h 317"/>
                  <a:gd name="T102" fmla="*/ 154 w 227"/>
                  <a:gd name="T103" fmla="*/ 311 h 317"/>
                  <a:gd name="T104" fmla="*/ 191 w 227"/>
                  <a:gd name="T105" fmla="*/ 287 h 317"/>
                  <a:gd name="T106" fmla="*/ 221 w 227"/>
                  <a:gd name="T107" fmla="*/ 250 h 317"/>
                  <a:gd name="T108" fmla="*/ 227 w 227"/>
                  <a:gd name="T109" fmla="*/ 207 h 317"/>
                  <a:gd name="T110" fmla="*/ 221 w 227"/>
                  <a:gd name="T111" fmla="*/ 171 h 317"/>
                  <a:gd name="T112" fmla="*/ 197 w 227"/>
                  <a:gd name="T113" fmla="*/ 140 h 317"/>
                  <a:gd name="T114" fmla="*/ 160 w 227"/>
                  <a:gd name="T115" fmla="*/ 122 h 317"/>
                  <a:gd name="T116" fmla="*/ 123 w 227"/>
                  <a:gd name="T117" fmla="*/ 110 h 317"/>
                  <a:gd name="T118" fmla="*/ 98 w 227"/>
                  <a:gd name="T119" fmla="*/ 116 h 317"/>
                  <a:gd name="T120" fmla="*/ 80 w 227"/>
                  <a:gd name="T121" fmla="*/ 116 h 317"/>
                  <a:gd name="T122" fmla="*/ 62 w 227"/>
                  <a:gd name="T123" fmla="*/ 128 h 317"/>
                  <a:gd name="T124" fmla="*/ 43 w 227"/>
                  <a:gd name="T125" fmla="*/ 140 h 31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
                  <a:gd name="T190" fmla="*/ 0 h 317"/>
                  <a:gd name="T191" fmla="*/ 227 w 227"/>
                  <a:gd name="T192" fmla="*/ 317 h 31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 h="317">
                    <a:moveTo>
                      <a:pt x="43" y="140"/>
                    </a:moveTo>
                    <a:lnTo>
                      <a:pt x="49" y="122"/>
                    </a:lnTo>
                    <a:lnTo>
                      <a:pt x="49" y="104"/>
                    </a:lnTo>
                    <a:lnTo>
                      <a:pt x="49" y="92"/>
                    </a:lnTo>
                    <a:lnTo>
                      <a:pt x="49" y="79"/>
                    </a:lnTo>
                    <a:lnTo>
                      <a:pt x="49" y="49"/>
                    </a:lnTo>
                    <a:lnTo>
                      <a:pt x="191" y="49"/>
                    </a:lnTo>
                    <a:lnTo>
                      <a:pt x="197" y="0"/>
                    </a:lnTo>
                    <a:lnTo>
                      <a:pt x="184" y="0"/>
                    </a:lnTo>
                    <a:lnTo>
                      <a:pt x="178" y="6"/>
                    </a:lnTo>
                    <a:lnTo>
                      <a:pt x="172" y="12"/>
                    </a:lnTo>
                    <a:lnTo>
                      <a:pt x="160" y="12"/>
                    </a:lnTo>
                    <a:lnTo>
                      <a:pt x="148" y="18"/>
                    </a:lnTo>
                    <a:lnTo>
                      <a:pt x="25" y="18"/>
                    </a:lnTo>
                    <a:lnTo>
                      <a:pt x="25" y="67"/>
                    </a:lnTo>
                    <a:lnTo>
                      <a:pt x="25" y="92"/>
                    </a:lnTo>
                    <a:lnTo>
                      <a:pt x="19" y="122"/>
                    </a:lnTo>
                    <a:lnTo>
                      <a:pt x="19" y="146"/>
                    </a:lnTo>
                    <a:lnTo>
                      <a:pt x="19" y="171"/>
                    </a:lnTo>
                    <a:lnTo>
                      <a:pt x="37" y="177"/>
                    </a:lnTo>
                    <a:lnTo>
                      <a:pt x="49" y="159"/>
                    </a:lnTo>
                    <a:lnTo>
                      <a:pt x="68" y="146"/>
                    </a:lnTo>
                    <a:lnTo>
                      <a:pt x="86" y="140"/>
                    </a:lnTo>
                    <a:lnTo>
                      <a:pt x="105" y="134"/>
                    </a:lnTo>
                    <a:lnTo>
                      <a:pt x="135" y="140"/>
                    </a:lnTo>
                    <a:lnTo>
                      <a:pt x="154" y="159"/>
                    </a:lnTo>
                    <a:lnTo>
                      <a:pt x="172" y="183"/>
                    </a:lnTo>
                    <a:lnTo>
                      <a:pt x="178" y="214"/>
                    </a:lnTo>
                    <a:lnTo>
                      <a:pt x="172" y="250"/>
                    </a:lnTo>
                    <a:lnTo>
                      <a:pt x="154" y="275"/>
                    </a:lnTo>
                    <a:lnTo>
                      <a:pt x="129" y="293"/>
                    </a:lnTo>
                    <a:lnTo>
                      <a:pt x="98" y="299"/>
                    </a:lnTo>
                    <a:lnTo>
                      <a:pt x="80" y="293"/>
                    </a:lnTo>
                    <a:lnTo>
                      <a:pt x="62" y="287"/>
                    </a:lnTo>
                    <a:lnTo>
                      <a:pt x="55" y="281"/>
                    </a:lnTo>
                    <a:lnTo>
                      <a:pt x="49" y="268"/>
                    </a:lnTo>
                    <a:lnTo>
                      <a:pt x="49" y="262"/>
                    </a:lnTo>
                    <a:lnTo>
                      <a:pt x="55" y="256"/>
                    </a:lnTo>
                    <a:lnTo>
                      <a:pt x="55" y="250"/>
                    </a:lnTo>
                    <a:lnTo>
                      <a:pt x="49" y="238"/>
                    </a:lnTo>
                    <a:lnTo>
                      <a:pt x="49" y="232"/>
                    </a:lnTo>
                    <a:lnTo>
                      <a:pt x="37" y="226"/>
                    </a:lnTo>
                    <a:lnTo>
                      <a:pt x="31" y="226"/>
                    </a:lnTo>
                    <a:lnTo>
                      <a:pt x="19" y="226"/>
                    </a:lnTo>
                    <a:lnTo>
                      <a:pt x="6" y="232"/>
                    </a:lnTo>
                    <a:lnTo>
                      <a:pt x="6" y="244"/>
                    </a:lnTo>
                    <a:lnTo>
                      <a:pt x="0" y="256"/>
                    </a:lnTo>
                    <a:lnTo>
                      <a:pt x="6" y="275"/>
                    </a:lnTo>
                    <a:lnTo>
                      <a:pt x="31" y="299"/>
                    </a:lnTo>
                    <a:lnTo>
                      <a:pt x="62" y="311"/>
                    </a:lnTo>
                    <a:lnTo>
                      <a:pt x="105" y="317"/>
                    </a:lnTo>
                    <a:lnTo>
                      <a:pt x="154" y="311"/>
                    </a:lnTo>
                    <a:lnTo>
                      <a:pt x="191" y="287"/>
                    </a:lnTo>
                    <a:lnTo>
                      <a:pt x="221" y="250"/>
                    </a:lnTo>
                    <a:lnTo>
                      <a:pt x="227" y="207"/>
                    </a:lnTo>
                    <a:lnTo>
                      <a:pt x="221" y="171"/>
                    </a:lnTo>
                    <a:lnTo>
                      <a:pt x="197" y="140"/>
                    </a:lnTo>
                    <a:lnTo>
                      <a:pt x="160" y="122"/>
                    </a:lnTo>
                    <a:lnTo>
                      <a:pt x="123" y="110"/>
                    </a:lnTo>
                    <a:lnTo>
                      <a:pt x="98" y="116"/>
                    </a:lnTo>
                    <a:lnTo>
                      <a:pt x="80" y="116"/>
                    </a:lnTo>
                    <a:lnTo>
                      <a:pt x="62" y="128"/>
                    </a:lnTo>
                    <a:lnTo>
                      <a:pt x="43" y="140"/>
                    </a:lnTo>
                    <a:close/>
                  </a:path>
                </a:pathLst>
              </a:custGeom>
              <a:blipFill dpi="0" rotWithShape="0">
                <a:blip r:embed="rId3" cstate="print"/>
                <a:srcRect/>
                <a:tile tx="0" ty="0" sx="100000" sy="100000" flip="none" algn="tl"/>
              </a:blipFill>
              <a:ln w="9525">
                <a:noFill/>
                <a:round/>
              </a:ln>
            </p:spPr>
            <p:txBody>
              <a:bodyPr/>
              <a:lstStyle/>
              <a:p>
                <a:endParaRPr lang="en-US"/>
              </a:p>
            </p:txBody>
          </p:sp>
          <p:sp>
            <p:nvSpPr>
              <p:cNvPr id="1216" name="Rectangle 29"/>
              <p:cNvSpPr>
                <a:spLocks noChangeArrowheads="1"/>
              </p:cNvSpPr>
              <p:nvPr/>
            </p:nvSpPr>
            <p:spPr bwMode="auto">
              <a:xfrm>
                <a:off x="783" y="1356"/>
                <a:ext cx="487" cy="120"/>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Optimizing</a:t>
                </a:r>
                <a:endParaRPr lang="en-US" sz="2000" b="0"/>
              </a:p>
            </p:txBody>
          </p:sp>
        </p:grpSp>
        <p:sp>
          <p:nvSpPr>
            <p:cNvPr id="628" name="Line 31"/>
            <p:cNvSpPr>
              <a:spLocks noChangeShapeType="1"/>
            </p:cNvSpPr>
            <p:nvPr/>
          </p:nvSpPr>
          <p:spPr bwMode="auto">
            <a:xfrm>
              <a:off x="684" y="1661"/>
              <a:ext cx="4380" cy="1"/>
            </a:xfrm>
            <a:prstGeom prst="line">
              <a:avLst/>
            </a:prstGeom>
            <a:noFill/>
            <a:ln w="9525">
              <a:solidFill>
                <a:srgbClr val="000000"/>
              </a:solidFill>
              <a:round/>
            </a:ln>
          </p:spPr>
          <p:txBody>
            <a:bodyPr/>
            <a:lstStyle/>
            <a:p>
              <a:endParaRPr lang="en-US"/>
            </a:p>
          </p:txBody>
        </p:sp>
        <p:sp>
          <p:nvSpPr>
            <p:cNvPr id="629" name="Line 32"/>
            <p:cNvSpPr>
              <a:spLocks noChangeShapeType="1"/>
            </p:cNvSpPr>
            <p:nvPr/>
          </p:nvSpPr>
          <p:spPr bwMode="auto">
            <a:xfrm>
              <a:off x="684" y="2235"/>
              <a:ext cx="4380" cy="1"/>
            </a:xfrm>
            <a:prstGeom prst="line">
              <a:avLst/>
            </a:prstGeom>
            <a:noFill/>
            <a:ln w="9525">
              <a:solidFill>
                <a:srgbClr val="000000"/>
              </a:solidFill>
              <a:round/>
            </a:ln>
          </p:spPr>
          <p:txBody>
            <a:bodyPr/>
            <a:lstStyle/>
            <a:p>
              <a:endParaRPr lang="en-US"/>
            </a:p>
          </p:txBody>
        </p:sp>
        <p:sp>
          <p:nvSpPr>
            <p:cNvPr id="630" name="Line 33"/>
            <p:cNvSpPr>
              <a:spLocks noChangeShapeType="1"/>
            </p:cNvSpPr>
            <p:nvPr/>
          </p:nvSpPr>
          <p:spPr bwMode="auto">
            <a:xfrm>
              <a:off x="684" y="2802"/>
              <a:ext cx="4380" cy="1"/>
            </a:xfrm>
            <a:prstGeom prst="line">
              <a:avLst/>
            </a:prstGeom>
            <a:noFill/>
            <a:ln w="9525">
              <a:solidFill>
                <a:srgbClr val="000000"/>
              </a:solidFill>
              <a:round/>
            </a:ln>
          </p:spPr>
          <p:txBody>
            <a:bodyPr/>
            <a:lstStyle/>
            <a:p>
              <a:endParaRPr lang="en-US"/>
            </a:p>
          </p:txBody>
        </p:sp>
        <p:sp>
          <p:nvSpPr>
            <p:cNvPr id="631" name="Line 34"/>
            <p:cNvSpPr>
              <a:spLocks noChangeShapeType="1"/>
            </p:cNvSpPr>
            <p:nvPr/>
          </p:nvSpPr>
          <p:spPr bwMode="auto">
            <a:xfrm>
              <a:off x="684" y="3320"/>
              <a:ext cx="4380" cy="1"/>
            </a:xfrm>
            <a:prstGeom prst="line">
              <a:avLst/>
            </a:prstGeom>
            <a:noFill/>
            <a:ln w="9525">
              <a:solidFill>
                <a:srgbClr val="000000"/>
              </a:solidFill>
              <a:round/>
            </a:ln>
          </p:spPr>
          <p:txBody>
            <a:bodyPr/>
            <a:lstStyle/>
            <a:p>
              <a:endParaRPr lang="en-US"/>
            </a:p>
          </p:txBody>
        </p:sp>
        <p:sp>
          <p:nvSpPr>
            <p:cNvPr id="632" name="Line 35"/>
            <p:cNvSpPr>
              <a:spLocks noChangeShapeType="1"/>
            </p:cNvSpPr>
            <p:nvPr/>
          </p:nvSpPr>
          <p:spPr bwMode="auto">
            <a:xfrm>
              <a:off x="1378" y="972"/>
              <a:ext cx="1" cy="2745"/>
            </a:xfrm>
            <a:prstGeom prst="line">
              <a:avLst/>
            </a:prstGeom>
            <a:noFill/>
            <a:ln w="9525">
              <a:solidFill>
                <a:srgbClr val="000000"/>
              </a:solidFill>
              <a:round/>
            </a:ln>
          </p:spPr>
          <p:txBody>
            <a:bodyPr/>
            <a:lstStyle/>
            <a:p>
              <a:endParaRPr lang="en-US"/>
            </a:p>
          </p:txBody>
        </p:sp>
        <p:sp>
          <p:nvSpPr>
            <p:cNvPr id="633" name="Rectangle 36"/>
            <p:cNvSpPr>
              <a:spLocks noChangeArrowheads="1"/>
            </p:cNvSpPr>
            <p:nvPr/>
          </p:nvSpPr>
          <p:spPr bwMode="auto">
            <a:xfrm>
              <a:off x="1421" y="3406"/>
              <a:ext cx="1089"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Process is informal and </a:t>
              </a:r>
              <a:endParaRPr lang="en-US" sz="2000" b="0"/>
            </a:p>
          </p:txBody>
        </p:sp>
        <p:sp>
          <p:nvSpPr>
            <p:cNvPr id="634" name="Rectangle 37"/>
            <p:cNvSpPr>
              <a:spLocks noChangeArrowheads="1"/>
            </p:cNvSpPr>
            <p:nvPr/>
          </p:nvSpPr>
          <p:spPr bwMode="auto">
            <a:xfrm>
              <a:off x="1421" y="3515"/>
              <a:ext cx="303"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ad hoc</a:t>
              </a:r>
              <a:endParaRPr lang="en-US" sz="2000" b="0"/>
            </a:p>
          </p:txBody>
        </p:sp>
        <p:sp>
          <p:nvSpPr>
            <p:cNvPr id="635" name="Rectangle 38"/>
            <p:cNvSpPr>
              <a:spLocks noChangeArrowheads="1"/>
            </p:cNvSpPr>
            <p:nvPr/>
          </p:nvSpPr>
          <p:spPr bwMode="auto">
            <a:xfrm>
              <a:off x="1421" y="2887"/>
              <a:ext cx="953" cy="120"/>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Project management </a:t>
              </a:r>
              <a:endParaRPr lang="en-US" sz="2000" b="0"/>
            </a:p>
          </p:txBody>
        </p:sp>
        <p:sp>
          <p:nvSpPr>
            <p:cNvPr id="636" name="Rectangle 39"/>
            <p:cNvSpPr>
              <a:spLocks noChangeArrowheads="1"/>
            </p:cNvSpPr>
            <p:nvPr/>
          </p:nvSpPr>
          <p:spPr bwMode="auto">
            <a:xfrm>
              <a:off x="1421" y="2997"/>
              <a:ext cx="607" cy="120"/>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practices are </a:t>
              </a:r>
              <a:endParaRPr lang="en-US" sz="2000" b="0"/>
            </a:p>
          </p:txBody>
        </p:sp>
        <p:sp>
          <p:nvSpPr>
            <p:cNvPr id="637" name="Rectangle 40"/>
            <p:cNvSpPr>
              <a:spLocks noChangeArrowheads="1"/>
            </p:cNvSpPr>
            <p:nvPr/>
          </p:nvSpPr>
          <p:spPr bwMode="auto">
            <a:xfrm>
              <a:off x="1421" y="3107"/>
              <a:ext cx="715"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institutionalized</a:t>
              </a:r>
              <a:endParaRPr lang="en-US" sz="2000" b="0"/>
            </a:p>
          </p:txBody>
        </p:sp>
        <p:sp>
          <p:nvSpPr>
            <p:cNvPr id="638" name="Rectangle 41"/>
            <p:cNvSpPr>
              <a:spLocks noChangeArrowheads="1"/>
            </p:cNvSpPr>
            <p:nvPr/>
          </p:nvSpPr>
          <p:spPr bwMode="auto">
            <a:xfrm>
              <a:off x="1428" y="2295"/>
              <a:ext cx="1068"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Technical practices are </a:t>
              </a:r>
              <a:endParaRPr lang="en-US" sz="2000" b="0"/>
            </a:p>
          </p:txBody>
        </p:sp>
        <p:sp>
          <p:nvSpPr>
            <p:cNvPr id="639" name="Rectangle 42"/>
            <p:cNvSpPr>
              <a:spLocks noChangeArrowheads="1"/>
            </p:cNvSpPr>
            <p:nvPr/>
          </p:nvSpPr>
          <p:spPr bwMode="auto">
            <a:xfrm>
              <a:off x="1428" y="2405"/>
              <a:ext cx="696"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integrated with </a:t>
              </a:r>
              <a:endParaRPr lang="en-US" sz="2000" b="0"/>
            </a:p>
          </p:txBody>
        </p:sp>
        <p:sp>
          <p:nvSpPr>
            <p:cNvPr id="640" name="Rectangle 43"/>
            <p:cNvSpPr>
              <a:spLocks noChangeArrowheads="1"/>
            </p:cNvSpPr>
            <p:nvPr/>
          </p:nvSpPr>
          <p:spPr bwMode="auto">
            <a:xfrm>
              <a:off x="1428" y="2515"/>
              <a:ext cx="1048"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management practices </a:t>
              </a:r>
              <a:endParaRPr lang="en-US" sz="2000" b="0"/>
            </a:p>
          </p:txBody>
        </p:sp>
        <p:sp>
          <p:nvSpPr>
            <p:cNvPr id="641" name="Rectangle 44"/>
            <p:cNvSpPr>
              <a:spLocks noChangeArrowheads="1"/>
            </p:cNvSpPr>
            <p:nvPr/>
          </p:nvSpPr>
          <p:spPr bwMode="auto">
            <a:xfrm>
              <a:off x="1428" y="2625"/>
              <a:ext cx="909" cy="120"/>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and institutionalized</a:t>
              </a:r>
              <a:endParaRPr lang="en-US" sz="2000" b="0"/>
            </a:p>
          </p:txBody>
        </p:sp>
        <p:sp>
          <p:nvSpPr>
            <p:cNvPr id="642" name="Rectangle 45"/>
            <p:cNvSpPr>
              <a:spLocks noChangeArrowheads="1"/>
            </p:cNvSpPr>
            <p:nvPr/>
          </p:nvSpPr>
          <p:spPr bwMode="auto">
            <a:xfrm>
              <a:off x="1421" y="1820"/>
              <a:ext cx="1131" cy="120"/>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Product and process are </a:t>
              </a:r>
              <a:endParaRPr lang="en-US" sz="2000" b="0"/>
            </a:p>
          </p:txBody>
        </p:sp>
        <p:sp>
          <p:nvSpPr>
            <p:cNvPr id="643" name="Rectangle 46"/>
            <p:cNvSpPr>
              <a:spLocks noChangeArrowheads="1"/>
            </p:cNvSpPr>
            <p:nvPr/>
          </p:nvSpPr>
          <p:spPr bwMode="auto">
            <a:xfrm>
              <a:off x="1421" y="1929"/>
              <a:ext cx="1087" cy="120"/>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quantitatively controlled</a:t>
              </a:r>
              <a:endParaRPr lang="en-US" sz="2000" b="0"/>
            </a:p>
          </p:txBody>
        </p:sp>
        <p:sp>
          <p:nvSpPr>
            <p:cNvPr id="644" name="Rectangle 47"/>
            <p:cNvSpPr>
              <a:spLocks noChangeArrowheads="1"/>
            </p:cNvSpPr>
            <p:nvPr/>
          </p:nvSpPr>
          <p:spPr bwMode="auto">
            <a:xfrm>
              <a:off x="1421" y="1271"/>
              <a:ext cx="1012" cy="120"/>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Process improvement </a:t>
              </a:r>
              <a:endParaRPr lang="en-US" sz="2000" b="0"/>
            </a:p>
          </p:txBody>
        </p:sp>
        <p:sp>
          <p:nvSpPr>
            <p:cNvPr id="645" name="Rectangle 48"/>
            <p:cNvSpPr>
              <a:spLocks noChangeArrowheads="1"/>
            </p:cNvSpPr>
            <p:nvPr/>
          </p:nvSpPr>
          <p:spPr bwMode="auto">
            <a:xfrm>
              <a:off x="1421" y="1381"/>
              <a:ext cx="820"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is institutionalized</a:t>
              </a:r>
              <a:endParaRPr lang="en-US" sz="2000" b="0"/>
            </a:p>
          </p:txBody>
        </p:sp>
        <p:sp>
          <p:nvSpPr>
            <p:cNvPr id="646" name="Line 49"/>
            <p:cNvSpPr>
              <a:spLocks noChangeShapeType="1"/>
            </p:cNvSpPr>
            <p:nvPr/>
          </p:nvSpPr>
          <p:spPr bwMode="auto">
            <a:xfrm>
              <a:off x="2877" y="972"/>
              <a:ext cx="1" cy="2745"/>
            </a:xfrm>
            <a:prstGeom prst="line">
              <a:avLst/>
            </a:prstGeom>
            <a:noFill/>
            <a:ln w="9525">
              <a:solidFill>
                <a:srgbClr val="000000"/>
              </a:solidFill>
              <a:round/>
            </a:ln>
          </p:spPr>
          <p:txBody>
            <a:bodyPr/>
            <a:lstStyle/>
            <a:p>
              <a:endParaRPr lang="en-US"/>
            </a:p>
          </p:txBody>
        </p:sp>
        <p:sp>
          <p:nvSpPr>
            <p:cNvPr id="647" name="Rectangle 50"/>
            <p:cNvSpPr>
              <a:spLocks noChangeArrowheads="1"/>
            </p:cNvSpPr>
            <p:nvPr/>
          </p:nvSpPr>
          <p:spPr bwMode="auto">
            <a:xfrm>
              <a:off x="942" y="1015"/>
              <a:ext cx="241"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Level</a:t>
              </a:r>
              <a:endParaRPr lang="en-US" sz="2000" b="0"/>
            </a:p>
          </p:txBody>
        </p:sp>
        <p:sp>
          <p:nvSpPr>
            <p:cNvPr id="648" name="Rectangle 51"/>
            <p:cNvSpPr>
              <a:spLocks noChangeArrowheads="1"/>
            </p:cNvSpPr>
            <p:nvPr/>
          </p:nvSpPr>
          <p:spPr bwMode="auto">
            <a:xfrm>
              <a:off x="1464" y="1015"/>
              <a:ext cx="1074"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Process Characteristics</a:t>
              </a:r>
              <a:endParaRPr lang="en-US" sz="2000" b="0"/>
            </a:p>
          </p:txBody>
        </p:sp>
        <p:sp>
          <p:nvSpPr>
            <p:cNvPr id="649" name="Rectangle 52"/>
            <p:cNvSpPr>
              <a:spLocks noChangeArrowheads="1"/>
            </p:cNvSpPr>
            <p:nvPr/>
          </p:nvSpPr>
          <p:spPr bwMode="auto">
            <a:xfrm>
              <a:off x="3479" y="1015"/>
              <a:ext cx="989" cy="119"/>
            </a:xfrm>
            <a:prstGeom prst="rect">
              <a:avLst/>
            </a:prstGeom>
            <a:noFill/>
            <a:ln w="9525">
              <a:noFill/>
              <a:miter lim="800000"/>
            </a:ln>
          </p:spPr>
          <p:txBody>
            <a:bodyPr wrap="none" lIns="0" tIns="0" rIns="0" bIns="0">
              <a:spAutoFit/>
            </a:bodyPr>
            <a:lstStyle/>
            <a:p>
              <a:pPr eaLnBrk="1" hangingPunct="1">
                <a:lnSpc>
                  <a:spcPct val="100000"/>
                </a:lnSpc>
              </a:pPr>
              <a:r>
                <a:rPr lang="en-US" sz="1400">
                  <a:solidFill>
                    <a:srgbClr val="000000"/>
                  </a:solidFill>
                </a:rPr>
                <a:t>Management Visibility</a:t>
              </a:r>
              <a:endParaRPr lang="en-US" sz="2000" b="0"/>
            </a:p>
          </p:txBody>
        </p:sp>
        <p:sp>
          <p:nvSpPr>
            <p:cNvPr id="650" name="Rectangle 53"/>
            <p:cNvSpPr>
              <a:spLocks noChangeArrowheads="1"/>
            </p:cNvSpPr>
            <p:nvPr/>
          </p:nvSpPr>
          <p:spPr bwMode="auto">
            <a:xfrm>
              <a:off x="3117" y="3485"/>
              <a:ext cx="75" cy="77"/>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In</a:t>
              </a:r>
              <a:endParaRPr lang="en-US" sz="2000" b="0"/>
            </a:p>
          </p:txBody>
        </p:sp>
        <p:sp>
          <p:nvSpPr>
            <p:cNvPr id="651" name="Rectangle 54"/>
            <p:cNvSpPr>
              <a:spLocks noChangeArrowheads="1"/>
            </p:cNvSpPr>
            <p:nvPr/>
          </p:nvSpPr>
          <p:spPr bwMode="auto">
            <a:xfrm>
              <a:off x="4542" y="3479"/>
              <a:ext cx="126" cy="77"/>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Out</a:t>
              </a:r>
              <a:endParaRPr lang="en-US" sz="2000" b="0"/>
            </a:p>
          </p:txBody>
        </p:sp>
        <p:grpSp>
          <p:nvGrpSpPr>
            <p:cNvPr id="652" name="Group 79"/>
            <p:cNvGrpSpPr/>
            <p:nvPr/>
          </p:nvGrpSpPr>
          <p:grpSpPr bwMode="auto">
            <a:xfrm>
              <a:off x="3209" y="3491"/>
              <a:ext cx="141" cy="98"/>
              <a:chOff x="3209" y="3491"/>
              <a:chExt cx="141" cy="98"/>
            </a:xfrm>
          </p:grpSpPr>
          <p:grpSp>
            <p:nvGrpSpPr>
              <p:cNvPr id="1190" name="Group 60"/>
              <p:cNvGrpSpPr/>
              <p:nvPr/>
            </p:nvGrpSpPr>
            <p:grpSpPr bwMode="auto">
              <a:xfrm>
                <a:off x="3209" y="3491"/>
                <a:ext cx="141" cy="19"/>
                <a:chOff x="3209" y="3491"/>
                <a:chExt cx="141" cy="19"/>
              </a:xfrm>
            </p:grpSpPr>
            <p:sp>
              <p:nvSpPr>
                <p:cNvPr id="1209" name="Freeform 55"/>
                <p:cNvSpPr/>
                <p:nvPr/>
              </p:nvSpPr>
              <p:spPr bwMode="auto">
                <a:xfrm>
                  <a:off x="3283" y="3491"/>
                  <a:ext cx="67" cy="19"/>
                </a:xfrm>
                <a:custGeom>
                  <a:avLst/>
                  <a:gdLst>
                    <a:gd name="T0" fmla="*/ 67 w 67"/>
                    <a:gd name="T1" fmla="*/ 6 h 19"/>
                    <a:gd name="T2" fmla="*/ 0 w 67"/>
                    <a:gd name="T3" fmla="*/ 19 h 19"/>
                    <a:gd name="T4" fmla="*/ 0 w 67"/>
                    <a:gd name="T5" fmla="*/ 6 h 19"/>
                    <a:gd name="T6" fmla="*/ 0 w 67"/>
                    <a:gd name="T7" fmla="*/ 0 h 19"/>
                    <a:gd name="T8" fmla="*/ 67 w 67"/>
                    <a:gd name="T9" fmla="*/ 6 h 19"/>
                    <a:gd name="T10" fmla="*/ 0 60000 65536"/>
                    <a:gd name="T11" fmla="*/ 0 60000 65536"/>
                    <a:gd name="T12" fmla="*/ 0 60000 65536"/>
                    <a:gd name="T13" fmla="*/ 0 60000 65536"/>
                    <a:gd name="T14" fmla="*/ 0 60000 65536"/>
                    <a:gd name="T15" fmla="*/ 0 w 67"/>
                    <a:gd name="T16" fmla="*/ 0 h 19"/>
                    <a:gd name="T17" fmla="*/ 67 w 67"/>
                    <a:gd name="T18" fmla="*/ 19 h 19"/>
                  </a:gdLst>
                  <a:ahLst/>
                  <a:cxnLst>
                    <a:cxn ang="T10">
                      <a:pos x="T0" y="T1"/>
                    </a:cxn>
                    <a:cxn ang="T11">
                      <a:pos x="T2" y="T3"/>
                    </a:cxn>
                    <a:cxn ang="T12">
                      <a:pos x="T4" y="T5"/>
                    </a:cxn>
                    <a:cxn ang="T13">
                      <a:pos x="T6" y="T7"/>
                    </a:cxn>
                    <a:cxn ang="T14">
                      <a:pos x="T8" y="T9"/>
                    </a:cxn>
                  </a:cxnLst>
                  <a:rect l="T15" t="T16" r="T17" b="T18"/>
                  <a:pathLst>
                    <a:path w="67" h="19">
                      <a:moveTo>
                        <a:pt x="67" y="6"/>
                      </a:moveTo>
                      <a:lnTo>
                        <a:pt x="0" y="19"/>
                      </a:lnTo>
                      <a:lnTo>
                        <a:pt x="0" y="6"/>
                      </a:lnTo>
                      <a:lnTo>
                        <a:pt x="0" y="0"/>
                      </a:lnTo>
                      <a:lnTo>
                        <a:pt x="67" y="6"/>
                      </a:lnTo>
                      <a:close/>
                    </a:path>
                  </a:pathLst>
                </a:custGeom>
                <a:solidFill>
                  <a:srgbClr val="000000"/>
                </a:solidFill>
                <a:ln w="9525">
                  <a:noFill/>
                  <a:round/>
                </a:ln>
              </p:spPr>
              <p:txBody>
                <a:bodyPr/>
                <a:lstStyle/>
                <a:p>
                  <a:endParaRPr lang="en-US"/>
                </a:p>
              </p:txBody>
            </p:sp>
            <p:sp>
              <p:nvSpPr>
                <p:cNvPr id="1210" name="Freeform 56"/>
                <p:cNvSpPr/>
                <p:nvPr/>
              </p:nvSpPr>
              <p:spPr bwMode="auto">
                <a:xfrm>
                  <a:off x="3283" y="3491"/>
                  <a:ext cx="67" cy="19"/>
                </a:xfrm>
                <a:custGeom>
                  <a:avLst/>
                  <a:gdLst>
                    <a:gd name="T0" fmla="*/ 67 w 67"/>
                    <a:gd name="T1" fmla="*/ 6 h 19"/>
                    <a:gd name="T2" fmla="*/ 0 w 67"/>
                    <a:gd name="T3" fmla="*/ 19 h 19"/>
                    <a:gd name="T4" fmla="*/ 0 w 67"/>
                    <a:gd name="T5" fmla="*/ 6 h 19"/>
                    <a:gd name="T6" fmla="*/ 0 w 67"/>
                    <a:gd name="T7" fmla="*/ 0 h 19"/>
                    <a:gd name="T8" fmla="*/ 67 w 67"/>
                    <a:gd name="T9" fmla="*/ 6 h 19"/>
                    <a:gd name="T10" fmla="*/ 0 60000 65536"/>
                    <a:gd name="T11" fmla="*/ 0 60000 65536"/>
                    <a:gd name="T12" fmla="*/ 0 60000 65536"/>
                    <a:gd name="T13" fmla="*/ 0 60000 65536"/>
                    <a:gd name="T14" fmla="*/ 0 60000 65536"/>
                    <a:gd name="T15" fmla="*/ 0 w 67"/>
                    <a:gd name="T16" fmla="*/ 0 h 19"/>
                    <a:gd name="T17" fmla="*/ 67 w 67"/>
                    <a:gd name="T18" fmla="*/ 19 h 19"/>
                  </a:gdLst>
                  <a:ahLst/>
                  <a:cxnLst>
                    <a:cxn ang="T10">
                      <a:pos x="T0" y="T1"/>
                    </a:cxn>
                    <a:cxn ang="T11">
                      <a:pos x="T2" y="T3"/>
                    </a:cxn>
                    <a:cxn ang="T12">
                      <a:pos x="T4" y="T5"/>
                    </a:cxn>
                    <a:cxn ang="T13">
                      <a:pos x="T6" y="T7"/>
                    </a:cxn>
                    <a:cxn ang="T14">
                      <a:pos x="T8" y="T9"/>
                    </a:cxn>
                  </a:cxnLst>
                  <a:rect l="T15" t="T16" r="T17" b="T18"/>
                  <a:pathLst>
                    <a:path w="67" h="19">
                      <a:moveTo>
                        <a:pt x="67" y="6"/>
                      </a:moveTo>
                      <a:lnTo>
                        <a:pt x="0" y="19"/>
                      </a:lnTo>
                      <a:lnTo>
                        <a:pt x="0" y="6"/>
                      </a:lnTo>
                      <a:lnTo>
                        <a:pt x="0" y="0"/>
                      </a:lnTo>
                      <a:lnTo>
                        <a:pt x="67" y="6"/>
                      </a:lnTo>
                      <a:close/>
                    </a:path>
                  </a:pathLst>
                </a:custGeom>
                <a:solidFill>
                  <a:srgbClr val="000000"/>
                </a:solidFill>
                <a:ln w="9525">
                  <a:noFill/>
                  <a:round/>
                </a:ln>
              </p:spPr>
              <p:txBody>
                <a:bodyPr/>
                <a:lstStyle/>
                <a:p>
                  <a:endParaRPr lang="en-US"/>
                </a:p>
              </p:txBody>
            </p:sp>
            <p:sp>
              <p:nvSpPr>
                <p:cNvPr id="1211" name="Freeform 57"/>
                <p:cNvSpPr/>
                <p:nvPr/>
              </p:nvSpPr>
              <p:spPr bwMode="auto">
                <a:xfrm>
                  <a:off x="3283" y="3491"/>
                  <a:ext cx="67" cy="19"/>
                </a:xfrm>
                <a:custGeom>
                  <a:avLst/>
                  <a:gdLst>
                    <a:gd name="T0" fmla="*/ 67 w 67"/>
                    <a:gd name="T1" fmla="*/ 6 h 19"/>
                    <a:gd name="T2" fmla="*/ 0 w 67"/>
                    <a:gd name="T3" fmla="*/ 19 h 19"/>
                    <a:gd name="T4" fmla="*/ 0 w 67"/>
                    <a:gd name="T5" fmla="*/ 6 h 19"/>
                    <a:gd name="T6" fmla="*/ 0 w 67"/>
                    <a:gd name="T7" fmla="*/ 0 h 19"/>
                    <a:gd name="T8" fmla="*/ 67 w 67"/>
                    <a:gd name="T9" fmla="*/ 6 h 19"/>
                    <a:gd name="T10" fmla="*/ 0 60000 65536"/>
                    <a:gd name="T11" fmla="*/ 0 60000 65536"/>
                    <a:gd name="T12" fmla="*/ 0 60000 65536"/>
                    <a:gd name="T13" fmla="*/ 0 60000 65536"/>
                    <a:gd name="T14" fmla="*/ 0 60000 65536"/>
                    <a:gd name="T15" fmla="*/ 0 w 67"/>
                    <a:gd name="T16" fmla="*/ 0 h 19"/>
                    <a:gd name="T17" fmla="*/ 67 w 67"/>
                    <a:gd name="T18" fmla="*/ 19 h 19"/>
                  </a:gdLst>
                  <a:ahLst/>
                  <a:cxnLst>
                    <a:cxn ang="T10">
                      <a:pos x="T0" y="T1"/>
                    </a:cxn>
                    <a:cxn ang="T11">
                      <a:pos x="T2" y="T3"/>
                    </a:cxn>
                    <a:cxn ang="T12">
                      <a:pos x="T4" y="T5"/>
                    </a:cxn>
                    <a:cxn ang="T13">
                      <a:pos x="T6" y="T7"/>
                    </a:cxn>
                    <a:cxn ang="T14">
                      <a:pos x="T8" y="T9"/>
                    </a:cxn>
                  </a:cxnLst>
                  <a:rect l="T15" t="T16" r="T17" b="T18"/>
                  <a:pathLst>
                    <a:path w="67" h="19">
                      <a:moveTo>
                        <a:pt x="67" y="6"/>
                      </a:moveTo>
                      <a:lnTo>
                        <a:pt x="0" y="19"/>
                      </a:lnTo>
                      <a:lnTo>
                        <a:pt x="0" y="6"/>
                      </a:lnTo>
                      <a:lnTo>
                        <a:pt x="0" y="0"/>
                      </a:lnTo>
                      <a:lnTo>
                        <a:pt x="67" y="6"/>
                      </a:lnTo>
                      <a:close/>
                    </a:path>
                  </a:pathLst>
                </a:custGeom>
                <a:solidFill>
                  <a:srgbClr val="000000"/>
                </a:solidFill>
                <a:ln w="9525">
                  <a:noFill/>
                  <a:round/>
                </a:ln>
              </p:spPr>
              <p:txBody>
                <a:bodyPr/>
                <a:lstStyle/>
                <a:p>
                  <a:endParaRPr lang="en-US"/>
                </a:p>
              </p:txBody>
            </p:sp>
            <p:sp>
              <p:nvSpPr>
                <p:cNvPr id="1212" name="Freeform 58"/>
                <p:cNvSpPr/>
                <p:nvPr/>
              </p:nvSpPr>
              <p:spPr bwMode="auto">
                <a:xfrm>
                  <a:off x="3283" y="3491"/>
                  <a:ext cx="67" cy="19"/>
                </a:xfrm>
                <a:custGeom>
                  <a:avLst/>
                  <a:gdLst>
                    <a:gd name="T0" fmla="*/ 67 w 67"/>
                    <a:gd name="T1" fmla="*/ 6 h 19"/>
                    <a:gd name="T2" fmla="*/ 0 w 67"/>
                    <a:gd name="T3" fmla="*/ 19 h 19"/>
                    <a:gd name="T4" fmla="*/ 0 w 67"/>
                    <a:gd name="T5" fmla="*/ 6 h 19"/>
                    <a:gd name="T6" fmla="*/ 0 w 67"/>
                    <a:gd name="T7" fmla="*/ 0 h 19"/>
                    <a:gd name="T8" fmla="*/ 67 w 67"/>
                    <a:gd name="T9" fmla="*/ 6 h 19"/>
                    <a:gd name="T10" fmla="*/ 0 60000 65536"/>
                    <a:gd name="T11" fmla="*/ 0 60000 65536"/>
                    <a:gd name="T12" fmla="*/ 0 60000 65536"/>
                    <a:gd name="T13" fmla="*/ 0 60000 65536"/>
                    <a:gd name="T14" fmla="*/ 0 60000 65536"/>
                    <a:gd name="T15" fmla="*/ 0 w 67"/>
                    <a:gd name="T16" fmla="*/ 0 h 19"/>
                    <a:gd name="T17" fmla="*/ 67 w 67"/>
                    <a:gd name="T18" fmla="*/ 19 h 19"/>
                  </a:gdLst>
                  <a:ahLst/>
                  <a:cxnLst>
                    <a:cxn ang="T10">
                      <a:pos x="T0" y="T1"/>
                    </a:cxn>
                    <a:cxn ang="T11">
                      <a:pos x="T2" y="T3"/>
                    </a:cxn>
                    <a:cxn ang="T12">
                      <a:pos x="T4" y="T5"/>
                    </a:cxn>
                    <a:cxn ang="T13">
                      <a:pos x="T6" y="T7"/>
                    </a:cxn>
                    <a:cxn ang="T14">
                      <a:pos x="T8" y="T9"/>
                    </a:cxn>
                  </a:cxnLst>
                  <a:rect l="T15" t="T16" r="T17" b="T18"/>
                  <a:pathLst>
                    <a:path w="67" h="19">
                      <a:moveTo>
                        <a:pt x="67" y="6"/>
                      </a:moveTo>
                      <a:lnTo>
                        <a:pt x="0" y="19"/>
                      </a:lnTo>
                      <a:lnTo>
                        <a:pt x="0" y="6"/>
                      </a:lnTo>
                      <a:lnTo>
                        <a:pt x="0" y="0"/>
                      </a:lnTo>
                      <a:lnTo>
                        <a:pt x="67" y="6"/>
                      </a:lnTo>
                      <a:close/>
                    </a:path>
                  </a:pathLst>
                </a:custGeom>
                <a:solidFill>
                  <a:srgbClr val="000000"/>
                </a:solidFill>
                <a:ln w="9525">
                  <a:noFill/>
                  <a:round/>
                </a:ln>
              </p:spPr>
              <p:txBody>
                <a:bodyPr/>
                <a:lstStyle/>
                <a:p>
                  <a:endParaRPr lang="en-US"/>
                </a:p>
              </p:txBody>
            </p:sp>
            <p:sp>
              <p:nvSpPr>
                <p:cNvPr id="1213" name="Line 59"/>
                <p:cNvSpPr>
                  <a:spLocks noChangeShapeType="1"/>
                </p:cNvSpPr>
                <p:nvPr/>
              </p:nvSpPr>
              <p:spPr bwMode="auto">
                <a:xfrm>
                  <a:off x="3209" y="3491"/>
                  <a:ext cx="61" cy="1"/>
                </a:xfrm>
                <a:prstGeom prst="line">
                  <a:avLst/>
                </a:prstGeom>
                <a:noFill/>
                <a:ln w="9525">
                  <a:solidFill>
                    <a:srgbClr val="000000"/>
                  </a:solidFill>
                  <a:round/>
                </a:ln>
              </p:spPr>
              <p:txBody>
                <a:bodyPr/>
                <a:lstStyle/>
                <a:p>
                  <a:endParaRPr lang="en-US"/>
                </a:p>
              </p:txBody>
            </p:sp>
          </p:grpSp>
          <p:grpSp>
            <p:nvGrpSpPr>
              <p:cNvPr id="1191" name="Group 66"/>
              <p:cNvGrpSpPr/>
              <p:nvPr/>
            </p:nvGrpSpPr>
            <p:grpSpPr bwMode="auto">
              <a:xfrm>
                <a:off x="3209" y="3516"/>
                <a:ext cx="141" cy="18"/>
                <a:chOff x="3209" y="3516"/>
                <a:chExt cx="141" cy="18"/>
              </a:xfrm>
            </p:grpSpPr>
            <p:sp>
              <p:nvSpPr>
                <p:cNvPr id="1204" name="Freeform 61"/>
                <p:cNvSpPr/>
                <p:nvPr/>
              </p:nvSpPr>
              <p:spPr bwMode="auto">
                <a:xfrm>
                  <a:off x="3283" y="3516"/>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205" name="Freeform 62"/>
                <p:cNvSpPr/>
                <p:nvPr/>
              </p:nvSpPr>
              <p:spPr bwMode="auto">
                <a:xfrm>
                  <a:off x="3283" y="3516"/>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206" name="Freeform 63"/>
                <p:cNvSpPr/>
                <p:nvPr/>
              </p:nvSpPr>
              <p:spPr bwMode="auto">
                <a:xfrm>
                  <a:off x="3283" y="3516"/>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207" name="Freeform 64"/>
                <p:cNvSpPr/>
                <p:nvPr/>
              </p:nvSpPr>
              <p:spPr bwMode="auto">
                <a:xfrm>
                  <a:off x="3283" y="3516"/>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208" name="Line 65"/>
                <p:cNvSpPr>
                  <a:spLocks noChangeShapeType="1"/>
                </p:cNvSpPr>
                <p:nvPr/>
              </p:nvSpPr>
              <p:spPr bwMode="auto">
                <a:xfrm>
                  <a:off x="3209" y="3516"/>
                  <a:ext cx="61" cy="1"/>
                </a:xfrm>
                <a:prstGeom prst="line">
                  <a:avLst/>
                </a:prstGeom>
                <a:noFill/>
                <a:ln w="9525">
                  <a:solidFill>
                    <a:srgbClr val="000000"/>
                  </a:solidFill>
                  <a:round/>
                </a:ln>
              </p:spPr>
              <p:txBody>
                <a:bodyPr/>
                <a:lstStyle/>
                <a:p>
                  <a:endParaRPr lang="en-US"/>
                </a:p>
              </p:txBody>
            </p:sp>
          </p:grpSp>
          <p:grpSp>
            <p:nvGrpSpPr>
              <p:cNvPr id="1192" name="Group 72"/>
              <p:cNvGrpSpPr/>
              <p:nvPr/>
            </p:nvGrpSpPr>
            <p:grpSpPr bwMode="auto">
              <a:xfrm>
                <a:off x="3209" y="3540"/>
                <a:ext cx="141" cy="24"/>
                <a:chOff x="3209" y="3540"/>
                <a:chExt cx="141" cy="24"/>
              </a:xfrm>
            </p:grpSpPr>
            <p:sp>
              <p:nvSpPr>
                <p:cNvPr id="1199" name="Freeform 67"/>
                <p:cNvSpPr/>
                <p:nvPr/>
              </p:nvSpPr>
              <p:spPr bwMode="auto">
                <a:xfrm>
                  <a:off x="3283" y="3540"/>
                  <a:ext cx="67" cy="24"/>
                </a:xfrm>
                <a:custGeom>
                  <a:avLst/>
                  <a:gdLst>
                    <a:gd name="T0" fmla="*/ 67 w 67"/>
                    <a:gd name="T1" fmla="*/ 12 h 24"/>
                    <a:gd name="T2" fmla="*/ 0 w 67"/>
                    <a:gd name="T3" fmla="*/ 24 h 24"/>
                    <a:gd name="T4" fmla="*/ 0 w 67"/>
                    <a:gd name="T5" fmla="*/ 12 h 24"/>
                    <a:gd name="T6" fmla="*/ 0 w 67"/>
                    <a:gd name="T7" fmla="*/ 0 h 24"/>
                    <a:gd name="T8" fmla="*/ 67 w 67"/>
                    <a:gd name="T9" fmla="*/ 12 h 24"/>
                    <a:gd name="T10" fmla="*/ 0 60000 65536"/>
                    <a:gd name="T11" fmla="*/ 0 60000 65536"/>
                    <a:gd name="T12" fmla="*/ 0 60000 65536"/>
                    <a:gd name="T13" fmla="*/ 0 60000 65536"/>
                    <a:gd name="T14" fmla="*/ 0 60000 65536"/>
                    <a:gd name="T15" fmla="*/ 0 w 67"/>
                    <a:gd name="T16" fmla="*/ 0 h 24"/>
                    <a:gd name="T17" fmla="*/ 67 w 67"/>
                    <a:gd name="T18" fmla="*/ 24 h 24"/>
                  </a:gdLst>
                  <a:ahLst/>
                  <a:cxnLst>
                    <a:cxn ang="T10">
                      <a:pos x="T0" y="T1"/>
                    </a:cxn>
                    <a:cxn ang="T11">
                      <a:pos x="T2" y="T3"/>
                    </a:cxn>
                    <a:cxn ang="T12">
                      <a:pos x="T4" y="T5"/>
                    </a:cxn>
                    <a:cxn ang="T13">
                      <a:pos x="T6" y="T7"/>
                    </a:cxn>
                    <a:cxn ang="T14">
                      <a:pos x="T8" y="T9"/>
                    </a:cxn>
                  </a:cxnLst>
                  <a:rect l="T15" t="T16" r="T17" b="T18"/>
                  <a:pathLst>
                    <a:path w="67" h="24">
                      <a:moveTo>
                        <a:pt x="67" y="12"/>
                      </a:moveTo>
                      <a:lnTo>
                        <a:pt x="0" y="24"/>
                      </a:lnTo>
                      <a:lnTo>
                        <a:pt x="0" y="12"/>
                      </a:lnTo>
                      <a:lnTo>
                        <a:pt x="0" y="0"/>
                      </a:lnTo>
                      <a:lnTo>
                        <a:pt x="67" y="12"/>
                      </a:lnTo>
                      <a:close/>
                    </a:path>
                  </a:pathLst>
                </a:custGeom>
                <a:solidFill>
                  <a:srgbClr val="000000"/>
                </a:solidFill>
                <a:ln w="9525">
                  <a:noFill/>
                  <a:round/>
                </a:ln>
              </p:spPr>
              <p:txBody>
                <a:bodyPr/>
                <a:lstStyle/>
                <a:p>
                  <a:endParaRPr lang="en-US"/>
                </a:p>
              </p:txBody>
            </p:sp>
            <p:sp>
              <p:nvSpPr>
                <p:cNvPr id="1200" name="Freeform 68"/>
                <p:cNvSpPr/>
                <p:nvPr/>
              </p:nvSpPr>
              <p:spPr bwMode="auto">
                <a:xfrm>
                  <a:off x="3283" y="3540"/>
                  <a:ext cx="67" cy="24"/>
                </a:xfrm>
                <a:custGeom>
                  <a:avLst/>
                  <a:gdLst>
                    <a:gd name="T0" fmla="*/ 67 w 67"/>
                    <a:gd name="T1" fmla="*/ 12 h 24"/>
                    <a:gd name="T2" fmla="*/ 0 w 67"/>
                    <a:gd name="T3" fmla="*/ 24 h 24"/>
                    <a:gd name="T4" fmla="*/ 0 w 67"/>
                    <a:gd name="T5" fmla="*/ 12 h 24"/>
                    <a:gd name="T6" fmla="*/ 0 w 67"/>
                    <a:gd name="T7" fmla="*/ 0 h 24"/>
                    <a:gd name="T8" fmla="*/ 67 w 67"/>
                    <a:gd name="T9" fmla="*/ 12 h 24"/>
                    <a:gd name="T10" fmla="*/ 0 60000 65536"/>
                    <a:gd name="T11" fmla="*/ 0 60000 65536"/>
                    <a:gd name="T12" fmla="*/ 0 60000 65536"/>
                    <a:gd name="T13" fmla="*/ 0 60000 65536"/>
                    <a:gd name="T14" fmla="*/ 0 60000 65536"/>
                    <a:gd name="T15" fmla="*/ 0 w 67"/>
                    <a:gd name="T16" fmla="*/ 0 h 24"/>
                    <a:gd name="T17" fmla="*/ 67 w 67"/>
                    <a:gd name="T18" fmla="*/ 24 h 24"/>
                  </a:gdLst>
                  <a:ahLst/>
                  <a:cxnLst>
                    <a:cxn ang="T10">
                      <a:pos x="T0" y="T1"/>
                    </a:cxn>
                    <a:cxn ang="T11">
                      <a:pos x="T2" y="T3"/>
                    </a:cxn>
                    <a:cxn ang="T12">
                      <a:pos x="T4" y="T5"/>
                    </a:cxn>
                    <a:cxn ang="T13">
                      <a:pos x="T6" y="T7"/>
                    </a:cxn>
                    <a:cxn ang="T14">
                      <a:pos x="T8" y="T9"/>
                    </a:cxn>
                  </a:cxnLst>
                  <a:rect l="T15" t="T16" r="T17" b="T18"/>
                  <a:pathLst>
                    <a:path w="67" h="24">
                      <a:moveTo>
                        <a:pt x="67" y="12"/>
                      </a:moveTo>
                      <a:lnTo>
                        <a:pt x="0" y="24"/>
                      </a:lnTo>
                      <a:lnTo>
                        <a:pt x="0" y="12"/>
                      </a:lnTo>
                      <a:lnTo>
                        <a:pt x="0" y="0"/>
                      </a:lnTo>
                      <a:lnTo>
                        <a:pt x="67" y="12"/>
                      </a:lnTo>
                      <a:close/>
                    </a:path>
                  </a:pathLst>
                </a:custGeom>
                <a:solidFill>
                  <a:srgbClr val="000000"/>
                </a:solidFill>
                <a:ln w="9525">
                  <a:noFill/>
                  <a:round/>
                </a:ln>
              </p:spPr>
              <p:txBody>
                <a:bodyPr/>
                <a:lstStyle/>
                <a:p>
                  <a:endParaRPr lang="en-US"/>
                </a:p>
              </p:txBody>
            </p:sp>
            <p:sp>
              <p:nvSpPr>
                <p:cNvPr id="1201" name="Freeform 69"/>
                <p:cNvSpPr/>
                <p:nvPr/>
              </p:nvSpPr>
              <p:spPr bwMode="auto">
                <a:xfrm>
                  <a:off x="3283" y="3540"/>
                  <a:ext cx="67" cy="24"/>
                </a:xfrm>
                <a:custGeom>
                  <a:avLst/>
                  <a:gdLst>
                    <a:gd name="T0" fmla="*/ 67 w 67"/>
                    <a:gd name="T1" fmla="*/ 12 h 24"/>
                    <a:gd name="T2" fmla="*/ 0 w 67"/>
                    <a:gd name="T3" fmla="*/ 24 h 24"/>
                    <a:gd name="T4" fmla="*/ 0 w 67"/>
                    <a:gd name="T5" fmla="*/ 12 h 24"/>
                    <a:gd name="T6" fmla="*/ 0 w 67"/>
                    <a:gd name="T7" fmla="*/ 0 h 24"/>
                    <a:gd name="T8" fmla="*/ 67 w 67"/>
                    <a:gd name="T9" fmla="*/ 12 h 24"/>
                    <a:gd name="T10" fmla="*/ 0 60000 65536"/>
                    <a:gd name="T11" fmla="*/ 0 60000 65536"/>
                    <a:gd name="T12" fmla="*/ 0 60000 65536"/>
                    <a:gd name="T13" fmla="*/ 0 60000 65536"/>
                    <a:gd name="T14" fmla="*/ 0 60000 65536"/>
                    <a:gd name="T15" fmla="*/ 0 w 67"/>
                    <a:gd name="T16" fmla="*/ 0 h 24"/>
                    <a:gd name="T17" fmla="*/ 67 w 67"/>
                    <a:gd name="T18" fmla="*/ 24 h 24"/>
                  </a:gdLst>
                  <a:ahLst/>
                  <a:cxnLst>
                    <a:cxn ang="T10">
                      <a:pos x="T0" y="T1"/>
                    </a:cxn>
                    <a:cxn ang="T11">
                      <a:pos x="T2" y="T3"/>
                    </a:cxn>
                    <a:cxn ang="T12">
                      <a:pos x="T4" y="T5"/>
                    </a:cxn>
                    <a:cxn ang="T13">
                      <a:pos x="T6" y="T7"/>
                    </a:cxn>
                    <a:cxn ang="T14">
                      <a:pos x="T8" y="T9"/>
                    </a:cxn>
                  </a:cxnLst>
                  <a:rect l="T15" t="T16" r="T17" b="T18"/>
                  <a:pathLst>
                    <a:path w="67" h="24">
                      <a:moveTo>
                        <a:pt x="67" y="12"/>
                      </a:moveTo>
                      <a:lnTo>
                        <a:pt x="0" y="24"/>
                      </a:lnTo>
                      <a:lnTo>
                        <a:pt x="0" y="12"/>
                      </a:lnTo>
                      <a:lnTo>
                        <a:pt x="0" y="0"/>
                      </a:lnTo>
                      <a:lnTo>
                        <a:pt x="67" y="12"/>
                      </a:lnTo>
                      <a:close/>
                    </a:path>
                  </a:pathLst>
                </a:custGeom>
                <a:solidFill>
                  <a:srgbClr val="000000"/>
                </a:solidFill>
                <a:ln w="9525">
                  <a:noFill/>
                  <a:round/>
                </a:ln>
              </p:spPr>
              <p:txBody>
                <a:bodyPr/>
                <a:lstStyle/>
                <a:p>
                  <a:endParaRPr lang="en-US"/>
                </a:p>
              </p:txBody>
            </p:sp>
            <p:sp>
              <p:nvSpPr>
                <p:cNvPr id="1202" name="Freeform 70"/>
                <p:cNvSpPr/>
                <p:nvPr/>
              </p:nvSpPr>
              <p:spPr bwMode="auto">
                <a:xfrm>
                  <a:off x="3283" y="3540"/>
                  <a:ext cx="67" cy="24"/>
                </a:xfrm>
                <a:custGeom>
                  <a:avLst/>
                  <a:gdLst>
                    <a:gd name="T0" fmla="*/ 67 w 67"/>
                    <a:gd name="T1" fmla="*/ 12 h 24"/>
                    <a:gd name="T2" fmla="*/ 0 w 67"/>
                    <a:gd name="T3" fmla="*/ 24 h 24"/>
                    <a:gd name="T4" fmla="*/ 0 w 67"/>
                    <a:gd name="T5" fmla="*/ 12 h 24"/>
                    <a:gd name="T6" fmla="*/ 0 w 67"/>
                    <a:gd name="T7" fmla="*/ 0 h 24"/>
                    <a:gd name="T8" fmla="*/ 67 w 67"/>
                    <a:gd name="T9" fmla="*/ 12 h 24"/>
                    <a:gd name="T10" fmla="*/ 0 60000 65536"/>
                    <a:gd name="T11" fmla="*/ 0 60000 65536"/>
                    <a:gd name="T12" fmla="*/ 0 60000 65536"/>
                    <a:gd name="T13" fmla="*/ 0 60000 65536"/>
                    <a:gd name="T14" fmla="*/ 0 60000 65536"/>
                    <a:gd name="T15" fmla="*/ 0 w 67"/>
                    <a:gd name="T16" fmla="*/ 0 h 24"/>
                    <a:gd name="T17" fmla="*/ 67 w 67"/>
                    <a:gd name="T18" fmla="*/ 24 h 24"/>
                  </a:gdLst>
                  <a:ahLst/>
                  <a:cxnLst>
                    <a:cxn ang="T10">
                      <a:pos x="T0" y="T1"/>
                    </a:cxn>
                    <a:cxn ang="T11">
                      <a:pos x="T2" y="T3"/>
                    </a:cxn>
                    <a:cxn ang="T12">
                      <a:pos x="T4" y="T5"/>
                    </a:cxn>
                    <a:cxn ang="T13">
                      <a:pos x="T6" y="T7"/>
                    </a:cxn>
                    <a:cxn ang="T14">
                      <a:pos x="T8" y="T9"/>
                    </a:cxn>
                  </a:cxnLst>
                  <a:rect l="T15" t="T16" r="T17" b="T18"/>
                  <a:pathLst>
                    <a:path w="67" h="24">
                      <a:moveTo>
                        <a:pt x="67" y="12"/>
                      </a:moveTo>
                      <a:lnTo>
                        <a:pt x="0" y="24"/>
                      </a:lnTo>
                      <a:lnTo>
                        <a:pt x="0" y="12"/>
                      </a:lnTo>
                      <a:lnTo>
                        <a:pt x="0" y="0"/>
                      </a:lnTo>
                      <a:lnTo>
                        <a:pt x="67" y="12"/>
                      </a:lnTo>
                      <a:close/>
                    </a:path>
                  </a:pathLst>
                </a:custGeom>
                <a:solidFill>
                  <a:srgbClr val="000000"/>
                </a:solidFill>
                <a:ln w="9525">
                  <a:noFill/>
                  <a:round/>
                </a:ln>
              </p:spPr>
              <p:txBody>
                <a:bodyPr/>
                <a:lstStyle/>
                <a:p>
                  <a:endParaRPr lang="en-US"/>
                </a:p>
              </p:txBody>
            </p:sp>
            <p:sp>
              <p:nvSpPr>
                <p:cNvPr id="1203" name="Line 71"/>
                <p:cNvSpPr>
                  <a:spLocks noChangeShapeType="1"/>
                </p:cNvSpPr>
                <p:nvPr/>
              </p:nvSpPr>
              <p:spPr bwMode="auto">
                <a:xfrm>
                  <a:off x="3209" y="3546"/>
                  <a:ext cx="61" cy="1"/>
                </a:xfrm>
                <a:prstGeom prst="line">
                  <a:avLst/>
                </a:prstGeom>
                <a:noFill/>
                <a:ln w="9525">
                  <a:solidFill>
                    <a:srgbClr val="000000"/>
                  </a:solidFill>
                  <a:round/>
                </a:ln>
              </p:spPr>
              <p:txBody>
                <a:bodyPr/>
                <a:lstStyle/>
                <a:p>
                  <a:endParaRPr lang="en-US"/>
                </a:p>
              </p:txBody>
            </p:sp>
          </p:grpSp>
          <p:grpSp>
            <p:nvGrpSpPr>
              <p:cNvPr id="1193" name="Group 78"/>
              <p:cNvGrpSpPr/>
              <p:nvPr/>
            </p:nvGrpSpPr>
            <p:grpSpPr bwMode="auto">
              <a:xfrm>
                <a:off x="3209" y="3571"/>
                <a:ext cx="141" cy="18"/>
                <a:chOff x="3209" y="3571"/>
                <a:chExt cx="141" cy="18"/>
              </a:xfrm>
            </p:grpSpPr>
            <p:sp>
              <p:nvSpPr>
                <p:cNvPr id="1194" name="Freeform 73"/>
                <p:cNvSpPr/>
                <p:nvPr/>
              </p:nvSpPr>
              <p:spPr bwMode="auto">
                <a:xfrm>
                  <a:off x="3283" y="3571"/>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95" name="Freeform 74"/>
                <p:cNvSpPr/>
                <p:nvPr/>
              </p:nvSpPr>
              <p:spPr bwMode="auto">
                <a:xfrm>
                  <a:off x="3283" y="3571"/>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96" name="Freeform 75"/>
                <p:cNvSpPr/>
                <p:nvPr/>
              </p:nvSpPr>
              <p:spPr bwMode="auto">
                <a:xfrm>
                  <a:off x="3283" y="3571"/>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97" name="Freeform 76"/>
                <p:cNvSpPr/>
                <p:nvPr/>
              </p:nvSpPr>
              <p:spPr bwMode="auto">
                <a:xfrm>
                  <a:off x="3283" y="3571"/>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98" name="Line 77"/>
                <p:cNvSpPr>
                  <a:spLocks noChangeShapeType="1"/>
                </p:cNvSpPr>
                <p:nvPr/>
              </p:nvSpPr>
              <p:spPr bwMode="auto">
                <a:xfrm>
                  <a:off x="3209" y="3571"/>
                  <a:ext cx="61" cy="1"/>
                </a:xfrm>
                <a:prstGeom prst="line">
                  <a:avLst/>
                </a:prstGeom>
                <a:noFill/>
                <a:ln w="9525">
                  <a:solidFill>
                    <a:srgbClr val="000000"/>
                  </a:solidFill>
                  <a:round/>
                </a:ln>
              </p:spPr>
              <p:txBody>
                <a:bodyPr/>
                <a:lstStyle/>
                <a:p>
                  <a:endParaRPr lang="en-US"/>
                </a:p>
              </p:txBody>
            </p:sp>
          </p:grpSp>
        </p:grpSp>
        <p:grpSp>
          <p:nvGrpSpPr>
            <p:cNvPr id="653" name="Group 85"/>
            <p:cNvGrpSpPr/>
            <p:nvPr/>
          </p:nvGrpSpPr>
          <p:grpSpPr bwMode="auto">
            <a:xfrm>
              <a:off x="4388" y="3503"/>
              <a:ext cx="141" cy="25"/>
              <a:chOff x="4388" y="3503"/>
              <a:chExt cx="141" cy="25"/>
            </a:xfrm>
          </p:grpSpPr>
          <p:sp>
            <p:nvSpPr>
              <p:cNvPr id="1185" name="Freeform 80"/>
              <p:cNvSpPr/>
              <p:nvPr/>
            </p:nvSpPr>
            <p:spPr bwMode="auto">
              <a:xfrm>
                <a:off x="4462" y="3503"/>
                <a:ext cx="67" cy="25"/>
              </a:xfrm>
              <a:custGeom>
                <a:avLst/>
                <a:gdLst>
                  <a:gd name="T0" fmla="*/ 67 w 67"/>
                  <a:gd name="T1" fmla="*/ 13 h 25"/>
                  <a:gd name="T2" fmla="*/ 0 w 67"/>
                  <a:gd name="T3" fmla="*/ 25 h 25"/>
                  <a:gd name="T4" fmla="*/ 0 w 67"/>
                  <a:gd name="T5" fmla="*/ 13 h 25"/>
                  <a:gd name="T6" fmla="*/ 0 w 67"/>
                  <a:gd name="T7" fmla="*/ 0 h 25"/>
                  <a:gd name="T8" fmla="*/ 67 w 67"/>
                  <a:gd name="T9" fmla="*/ 13 h 25"/>
                  <a:gd name="T10" fmla="*/ 0 60000 65536"/>
                  <a:gd name="T11" fmla="*/ 0 60000 65536"/>
                  <a:gd name="T12" fmla="*/ 0 60000 65536"/>
                  <a:gd name="T13" fmla="*/ 0 60000 65536"/>
                  <a:gd name="T14" fmla="*/ 0 60000 65536"/>
                  <a:gd name="T15" fmla="*/ 0 w 67"/>
                  <a:gd name="T16" fmla="*/ 0 h 25"/>
                  <a:gd name="T17" fmla="*/ 67 w 67"/>
                  <a:gd name="T18" fmla="*/ 25 h 25"/>
                </a:gdLst>
                <a:ahLst/>
                <a:cxnLst>
                  <a:cxn ang="T10">
                    <a:pos x="T0" y="T1"/>
                  </a:cxn>
                  <a:cxn ang="T11">
                    <a:pos x="T2" y="T3"/>
                  </a:cxn>
                  <a:cxn ang="T12">
                    <a:pos x="T4" y="T5"/>
                  </a:cxn>
                  <a:cxn ang="T13">
                    <a:pos x="T6" y="T7"/>
                  </a:cxn>
                  <a:cxn ang="T14">
                    <a:pos x="T8" y="T9"/>
                  </a:cxn>
                </a:cxnLst>
                <a:rect l="T15" t="T16" r="T17" b="T18"/>
                <a:pathLst>
                  <a:path w="67" h="25">
                    <a:moveTo>
                      <a:pt x="67" y="13"/>
                    </a:moveTo>
                    <a:lnTo>
                      <a:pt x="0" y="25"/>
                    </a:lnTo>
                    <a:lnTo>
                      <a:pt x="0" y="13"/>
                    </a:lnTo>
                    <a:lnTo>
                      <a:pt x="0" y="0"/>
                    </a:lnTo>
                    <a:lnTo>
                      <a:pt x="67" y="13"/>
                    </a:lnTo>
                    <a:close/>
                  </a:path>
                </a:pathLst>
              </a:custGeom>
              <a:solidFill>
                <a:srgbClr val="000000"/>
              </a:solidFill>
              <a:ln w="9525">
                <a:noFill/>
                <a:round/>
              </a:ln>
            </p:spPr>
            <p:txBody>
              <a:bodyPr/>
              <a:lstStyle/>
              <a:p>
                <a:endParaRPr lang="en-US"/>
              </a:p>
            </p:txBody>
          </p:sp>
          <p:sp>
            <p:nvSpPr>
              <p:cNvPr id="1186" name="Freeform 81"/>
              <p:cNvSpPr/>
              <p:nvPr/>
            </p:nvSpPr>
            <p:spPr bwMode="auto">
              <a:xfrm>
                <a:off x="4462" y="3503"/>
                <a:ext cx="67" cy="25"/>
              </a:xfrm>
              <a:custGeom>
                <a:avLst/>
                <a:gdLst>
                  <a:gd name="T0" fmla="*/ 67 w 67"/>
                  <a:gd name="T1" fmla="*/ 13 h 25"/>
                  <a:gd name="T2" fmla="*/ 0 w 67"/>
                  <a:gd name="T3" fmla="*/ 25 h 25"/>
                  <a:gd name="T4" fmla="*/ 0 w 67"/>
                  <a:gd name="T5" fmla="*/ 13 h 25"/>
                  <a:gd name="T6" fmla="*/ 0 w 67"/>
                  <a:gd name="T7" fmla="*/ 0 h 25"/>
                  <a:gd name="T8" fmla="*/ 67 w 67"/>
                  <a:gd name="T9" fmla="*/ 13 h 25"/>
                  <a:gd name="T10" fmla="*/ 0 60000 65536"/>
                  <a:gd name="T11" fmla="*/ 0 60000 65536"/>
                  <a:gd name="T12" fmla="*/ 0 60000 65536"/>
                  <a:gd name="T13" fmla="*/ 0 60000 65536"/>
                  <a:gd name="T14" fmla="*/ 0 60000 65536"/>
                  <a:gd name="T15" fmla="*/ 0 w 67"/>
                  <a:gd name="T16" fmla="*/ 0 h 25"/>
                  <a:gd name="T17" fmla="*/ 67 w 67"/>
                  <a:gd name="T18" fmla="*/ 25 h 25"/>
                </a:gdLst>
                <a:ahLst/>
                <a:cxnLst>
                  <a:cxn ang="T10">
                    <a:pos x="T0" y="T1"/>
                  </a:cxn>
                  <a:cxn ang="T11">
                    <a:pos x="T2" y="T3"/>
                  </a:cxn>
                  <a:cxn ang="T12">
                    <a:pos x="T4" y="T5"/>
                  </a:cxn>
                  <a:cxn ang="T13">
                    <a:pos x="T6" y="T7"/>
                  </a:cxn>
                  <a:cxn ang="T14">
                    <a:pos x="T8" y="T9"/>
                  </a:cxn>
                </a:cxnLst>
                <a:rect l="T15" t="T16" r="T17" b="T18"/>
                <a:pathLst>
                  <a:path w="67" h="25">
                    <a:moveTo>
                      <a:pt x="67" y="13"/>
                    </a:moveTo>
                    <a:lnTo>
                      <a:pt x="0" y="25"/>
                    </a:lnTo>
                    <a:lnTo>
                      <a:pt x="0" y="13"/>
                    </a:lnTo>
                    <a:lnTo>
                      <a:pt x="0" y="0"/>
                    </a:lnTo>
                    <a:lnTo>
                      <a:pt x="67" y="13"/>
                    </a:lnTo>
                    <a:close/>
                  </a:path>
                </a:pathLst>
              </a:custGeom>
              <a:solidFill>
                <a:srgbClr val="000000"/>
              </a:solidFill>
              <a:ln w="9525">
                <a:noFill/>
                <a:round/>
              </a:ln>
            </p:spPr>
            <p:txBody>
              <a:bodyPr/>
              <a:lstStyle/>
              <a:p>
                <a:endParaRPr lang="en-US"/>
              </a:p>
            </p:txBody>
          </p:sp>
          <p:sp>
            <p:nvSpPr>
              <p:cNvPr id="1187" name="Freeform 82"/>
              <p:cNvSpPr/>
              <p:nvPr/>
            </p:nvSpPr>
            <p:spPr bwMode="auto">
              <a:xfrm>
                <a:off x="4462" y="3503"/>
                <a:ext cx="67" cy="25"/>
              </a:xfrm>
              <a:custGeom>
                <a:avLst/>
                <a:gdLst>
                  <a:gd name="T0" fmla="*/ 67 w 67"/>
                  <a:gd name="T1" fmla="*/ 13 h 25"/>
                  <a:gd name="T2" fmla="*/ 0 w 67"/>
                  <a:gd name="T3" fmla="*/ 25 h 25"/>
                  <a:gd name="T4" fmla="*/ 0 w 67"/>
                  <a:gd name="T5" fmla="*/ 13 h 25"/>
                  <a:gd name="T6" fmla="*/ 0 w 67"/>
                  <a:gd name="T7" fmla="*/ 0 h 25"/>
                  <a:gd name="T8" fmla="*/ 67 w 67"/>
                  <a:gd name="T9" fmla="*/ 13 h 25"/>
                  <a:gd name="T10" fmla="*/ 0 60000 65536"/>
                  <a:gd name="T11" fmla="*/ 0 60000 65536"/>
                  <a:gd name="T12" fmla="*/ 0 60000 65536"/>
                  <a:gd name="T13" fmla="*/ 0 60000 65536"/>
                  <a:gd name="T14" fmla="*/ 0 60000 65536"/>
                  <a:gd name="T15" fmla="*/ 0 w 67"/>
                  <a:gd name="T16" fmla="*/ 0 h 25"/>
                  <a:gd name="T17" fmla="*/ 67 w 67"/>
                  <a:gd name="T18" fmla="*/ 25 h 25"/>
                </a:gdLst>
                <a:ahLst/>
                <a:cxnLst>
                  <a:cxn ang="T10">
                    <a:pos x="T0" y="T1"/>
                  </a:cxn>
                  <a:cxn ang="T11">
                    <a:pos x="T2" y="T3"/>
                  </a:cxn>
                  <a:cxn ang="T12">
                    <a:pos x="T4" y="T5"/>
                  </a:cxn>
                  <a:cxn ang="T13">
                    <a:pos x="T6" y="T7"/>
                  </a:cxn>
                  <a:cxn ang="T14">
                    <a:pos x="T8" y="T9"/>
                  </a:cxn>
                </a:cxnLst>
                <a:rect l="T15" t="T16" r="T17" b="T18"/>
                <a:pathLst>
                  <a:path w="67" h="25">
                    <a:moveTo>
                      <a:pt x="67" y="13"/>
                    </a:moveTo>
                    <a:lnTo>
                      <a:pt x="0" y="25"/>
                    </a:lnTo>
                    <a:lnTo>
                      <a:pt x="0" y="13"/>
                    </a:lnTo>
                    <a:lnTo>
                      <a:pt x="0" y="0"/>
                    </a:lnTo>
                    <a:lnTo>
                      <a:pt x="67" y="13"/>
                    </a:lnTo>
                    <a:close/>
                  </a:path>
                </a:pathLst>
              </a:custGeom>
              <a:solidFill>
                <a:srgbClr val="000000"/>
              </a:solidFill>
              <a:ln w="9525">
                <a:noFill/>
                <a:round/>
              </a:ln>
            </p:spPr>
            <p:txBody>
              <a:bodyPr/>
              <a:lstStyle/>
              <a:p>
                <a:endParaRPr lang="en-US"/>
              </a:p>
            </p:txBody>
          </p:sp>
          <p:sp>
            <p:nvSpPr>
              <p:cNvPr id="1188" name="Freeform 83"/>
              <p:cNvSpPr/>
              <p:nvPr/>
            </p:nvSpPr>
            <p:spPr bwMode="auto">
              <a:xfrm>
                <a:off x="4462" y="3503"/>
                <a:ext cx="67" cy="25"/>
              </a:xfrm>
              <a:custGeom>
                <a:avLst/>
                <a:gdLst>
                  <a:gd name="T0" fmla="*/ 67 w 67"/>
                  <a:gd name="T1" fmla="*/ 13 h 25"/>
                  <a:gd name="T2" fmla="*/ 0 w 67"/>
                  <a:gd name="T3" fmla="*/ 25 h 25"/>
                  <a:gd name="T4" fmla="*/ 0 w 67"/>
                  <a:gd name="T5" fmla="*/ 13 h 25"/>
                  <a:gd name="T6" fmla="*/ 0 w 67"/>
                  <a:gd name="T7" fmla="*/ 0 h 25"/>
                  <a:gd name="T8" fmla="*/ 67 w 67"/>
                  <a:gd name="T9" fmla="*/ 13 h 25"/>
                  <a:gd name="T10" fmla="*/ 0 60000 65536"/>
                  <a:gd name="T11" fmla="*/ 0 60000 65536"/>
                  <a:gd name="T12" fmla="*/ 0 60000 65536"/>
                  <a:gd name="T13" fmla="*/ 0 60000 65536"/>
                  <a:gd name="T14" fmla="*/ 0 60000 65536"/>
                  <a:gd name="T15" fmla="*/ 0 w 67"/>
                  <a:gd name="T16" fmla="*/ 0 h 25"/>
                  <a:gd name="T17" fmla="*/ 67 w 67"/>
                  <a:gd name="T18" fmla="*/ 25 h 25"/>
                </a:gdLst>
                <a:ahLst/>
                <a:cxnLst>
                  <a:cxn ang="T10">
                    <a:pos x="T0" y="T1"/>
                  </a:cxn>
                  <a:cxn ang="T11">
                    <a:pos x="T2" y="T3"/>
                  </a:cxn>
                  <a:cxn ang="T12">
                    <a:pos x="T4" y="T5"/>
                  </a:cxn>
                  <a:cxn ang="T13">
                    <a:pos x="T6" y="T7"/>
                  </a:cxn>
                  <a:cxn ang="T14">
                    <a:pos x="T8" y="T9"/>
                  </a:cxn>
                </a:cxnLst>
                <a:rect l="T15" t="T16" r="T17" b="T18"/>
                <a:pathLst>
                  <a:path w="67" h="25">
                    <a:moveTo>
                      <a:pt x="67" y="13"/>
                    </a:moveTo>
                    <a:lnTo>
                      <a:pt x="0" y="25"/>
                    </a:lnTo>
                    <a:lnTo>
                      <a:pt x="0" y="13"/>
                    </a:lnTo>
                    <a:lnTo>
                      <a:pt x="0" y="0"/>
                    </a:lnTo>
                    <a:lnTo>
                      <a:pt x="67" y="13"/>
                    </a:lnTo>
                    <a:close/>
                  </a:path>
                </a:pathLst>
              </a:custGeom>
              <a:solidFill>
                <a:srgbClr val="000000"/>
              </a:solidFill>
              <a:ln w="9525">
                <a:noFill/>
                <a:round/>
              </a:ln>
            </p:spPr>
            <p:txBody>
              <a:bodyPr/>
              <a:lstStyle/>
              <a:p>
                <a:endParaRPr lang="en-US"/>
              </a:p>
            </p:txBody>
          </p:sp>
          <p:sp>
            <p:nvSpPr>
              <p:cNvPr id="1189" name="Line 84"/>
              <p:cNvSpPr>
                <a:spLocks noChangeShapeType="1"/>
              </p:cNvSpPr>
              <p:nvPr/>
            </p:nvSpPr>
            <p:spPr bwMode="auto">
              <a:xfrm>
                <a:off x="4388" y="3510"/>
                <a:ext cx="62" cy="1"/>
              </a:xfrm>
              <a:prstGeom prst="line">
                <a:avLst/>
              </a:prstGeom>
              <a:noFill/>
              <a:ln w="9525">
                <a:solidFill>
                  <a:srgbClr val="000000"/>
                </a:solidFill>
                <a:round/>
              </a:ln>
            </p:spPr>
            <p:txBody>
              <a:bodyPr/>
              <a:lstStyle/>
              <a:p>
                <a:endParaRPr lang="en-US"/>
              </a:p>
            </p:txBody>
          </p:sp>
        </p:grpSp>
        <p:grpSp>
          <p:nvGrpSpPr>
            <p:cNvPr id="654" name="Group 91"/>
            <p:cNvGrpSpPr/>
            <p:nvPr/>
          </p:nvGrpSpPr>
          <p:grpSpPr bwMode="auto">
            <a:xfrm>
              <a:off x="4388" y="3528"/>
              <a:ext cx="141" cy="18"/>
              <a:chOff x="4388" y="3528"/>
              <a:chExt cx="141" cy="18"/>
            </a:xfrm>
          </p:grpSpPr>
          <p:sp>
            <p:nvSpPr>
              <p:cNvPr id="1180" name="Freeform 86"/>
              <p:cNvSpPr/>
              <p:nvPr/>
            </p:nvSpPr>
            <p:spPr bwMode="auto">
              <a:xfrm>
                <a:off x="4462" y="3528"/>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81" name="Freeform 87"/>
              <p:cNvSpPr/>
              <p:nvPr/>
            </p:nvSpPr>
            <p:spPr bwMode="auto">
              <a:xfrm>
                <a:off x="4462" y="3528"/>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82" name="Freeform 88"/>
              <p:cNvSpPr/>
              <p:nvPr/>
            </p:nvSpPr>
            <p:spPr bwMode="auto">
              <a:xfrm>
                <a:off x="4462" y="3528"/>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83" name="Freeform 89"/>
              <p:cNvSpPr/>
              <p:nvPr/>
            </p:nvSpPr>
            <p:spPr bwMode="auto">
              <a:xfrm>
                <a:off x="4462" y="3528"/>
                <a:ext cx="67" cy="18"/>
              </a:xfrm>
              <a:custGeom>
                <a:avLst/>
                <a:gdLst>
                  <a:gd name="T0" fmla="*/ 67 w 67"/>
                  <a:gd name="T1" fmla="*/ 6 h 18"/>
                  <a:gd name="T2" fmla="*/ 0 w 67"/>
                  <a:gd name="T3" fmla="*/ 18 h 18"/>
                  <a:gd name="T4" fmla="*/ 0 w 67"/>
                  <a:gd name="T5" fmla="*/ 6 h 18"/>
                  <a:gd name="T6" fmla="*/ 0 w 67"/>
                  <a:gd name="T7" fmla="*/ 0 h 18"/>
                  <a:gd name="T8" fmla="*/ 67 w 67"/>
                  <a:gd name="T9" fmla="*/ 6 h 18"/>
                  <a:gd name="T10" fmla="*/ 0 60000 65536"/>
                  <a:gd name="T11" fmla="*/ 0 60000 65536"/>
                  <a:gd name="T12" fmla="*/ 0 60000 65536"/>
                  <a:gd name="T13" fmla="*/ 0 60000 65536"/>
                  <a:gd name="T14" fmla="*/ 0 60000 65536"/>
                  <a:gd name="T15" fmla="*/ 0 w 67"/>
                  <a:gd name="T16" fmla="*/ 0 h 18"/>
                  <a:gd name="T17" fmla="*/ 67 w 67"/>
                  <a:gd name="T18" fmla="*/ 18 h 18"/>
                </a:gdLst>
                <a:ahLst/>
                <a:cxnLst>
                  <a:cxn ang="T10">
                    <a:pos x="T0" y="T1"/>
                  </a:cxn>
                  <a:cxn ang="T11">
                    <a:pos x="T2" y="T3"/>
                  </a:cxn>
                  <a:cxn ang="T12">
                    <a:pos x="T4" y="T5"/>
                  </a:cxn>
                  <a:cxn ang="T13">
                    <a:pos x="T6" y="T7"/>
                  </a:cxn>
                  <a:cxn ang="T14">
                    <a:pos x="T8" y="T9"/>
                  </a:cxn>
                </a:cxnLst>
                <a:rect l="T15" t="T16" r="T17" b="T18"/>
                <a:pathLst>
                  <a:path w="67" h="18">
                    <a:moveTo>
                      <a:pt x="67" y="6"/>
                    </a:moveTo>
                    <a:lnTo>
                      <a:pt x="0" y="18"/>
                    </a:lnTo>
                    <a:lnTo>
                      <a:pt x="0" y="6"/>
                    </a:lnTo>
                    <a:lnTo>
                      <a:pt x="0" y="0"/>
                    </a:lnTo>
                    <a:lnTo>
                      <a:pt x="67" y="6"/>
                    </a:lnTo>
                    <a:close/>
                  </a:path>
                </a:pathLst>
              </a:custGeom>
              <a:solidFill>
                <a:srgbClr val="000000"/>
              </a:solidFill>
              <a:ln w="9525">
                <a:noFill/>
                <a:round/>
              </a:ln>
            </p:spPr>
            <p:txBody>
              <a:bodyPr/>
              <a:lstStyle/>
              <a:p>
                <a:endParaRPr lang="en-US"/>
              </a:p>
            </p:txBody>
          </p:sp>
          <p:sp>
            <p:nvSpPr>
              <p:cNvPr id="1184" name="Line 90"/>
              <p:cNvSpPr>
                <a:spLocks noChangeShapeType="1"/>
              </p:cNvSpPr>
              <p:nvPr/>
            </p:nvSpPr>
            <p:spPr bwMode="auto">
              <a:xfrm>
                <a:off x="4388" y="3528"/>
                <a:ext cx="62" cy="1"/>
              </a:xfrm>
              <a:prstGeom prst="line">
                <a:avLst/>
              </a:prstGeom>
              <a:noFill/>
              <a:ln w="9525">
                <a:solidFill>
                  <a:srgbClr val="000000"/>
                </a:solidFill>
                <a:round/>
              </a:ln>
            </p:spPr>
            <p:txBody>
              <a:bodyPr/>
              <a:lstStyle/>
              <a:p>
                <a:endParaRPr lang="en-US"/>
              </a:p>
            </p:txBody>
          </p:sp>
        </p:grpSp>
        <p:sp>
          <p:nvSpPr>
            <p:cNvPr id="655" name="Freeform 92"/>
            <p:cNvSpPr/>
            <p:nvPr/>
          </p:nvSpPr>
          <p:spPr bwMode="auto">
            <a:xfrm>
              <a:off x="3344" y="3406"/>
              <a:ext cx="1069" cy="207"/>
            </a:xfrm>
            <a:custGeom>
              <a:avLst/>
              <a:gdLst>
                <a:gd name="T0" fmla="*/ 6 w 1069"/>
                <a:gd name="T1" fmla="*/ 116 h 207"/>
                <a:gd name="T2" fmla="*/ 18 w 1069"/>
                <a:gd name="T3" fmla="*/ 152 h 207"/>
                <a:gd name="T4" fmla="*/ 43 w 1069"/>
                <a:gd name="T5" fmla="*/ 171 h 207"/>
                <a:gd name="T6" fmla="*/ 111 w 1069"/>
                <a:gd name="T7" fmla="*/ 152 h 207"/>
                <a:gd name="T8" fmla="*/ 147 w 1069"/>
                <a:gd name="T9" fmla="*/ 140 h 207"/>
                <a:gd name="T10" fmla="*/ 184 w 1069"/>
                <a:gd name="T11" fmla="*/ 158 h 207"/>
                <a:gd name="T12" fmla="*/ 227 w 1069"/>
                <a:gd name="T13" fmla="*/ 165 h 207"/>
                <a:gd name="T14" fmla="*/ 283 w 1069"/>
                <a:gd name="T15" fmla="*/ 165 h 207"/>
                <a:gd name="T16" fmla="*/ 326 w 1069"/>
                <a:gd name="T17" fmla="*/ 165 h 207"/>
                <a:gd name="T18" fmla="*/ 362 w 1069"/>
                <a:gd name="T19" fmla="*/ 165 h 207"/>
                <a:gd name="T20" fmla="*/ 399 w 1069"/>
                <a:gd name="T21" fmla="*/ 177 h 207"/>
                <a:gd name="T22" fmla="*/ 442 w 1069"/>
                <a:gd name="T23" fmla="*/ 171 h 207"/>
                <a:gd name="T24" fmla="*/ 498 w 1069"/>
                <a:gd name="T25" fmla="*/ 152 h 207"/>
                <a:gd name="T26" fmla="*/ 541 w 1069"/>
                <a:gd name="T27" fmla="*/ 152 h 207"/>
                <a:gd name="T28" fmla="*/ 577 w 1069"/>
                <a:gd name="T29" fmla="*/ 183 h 207"/>
                <a:gd name="T30" fmla="*/ 614 w 1069"/>
                <a:gd name="T31" fmla="*/ 207 h 207"/>
                <a:gd name="T32" fmla="*/ 676 w 1069"/>
                <a:gd name="T33" fmla="*/ 201 h 207"/>
                <a:gd name="T34" fmla="*/ 700 w 1069"/>
                <a:gd name="T35" fmla="*/ 207 h 207"/>
                <a:gd name="T36" fmla="*/ 712 w 1069"/>
                <a:gd name="T37" fmla="*/ 195 h 207"/>
                <a:gd name="T38" fmla="*/ 731 w 1069"/>
                <a:gd name="T39" fmla="*/ 171 h 207"/>
                <a:gd name="T40" fmla="*/ 743 w 1069"/>
                <a:gd name="T41" fmla="*/ 152 h 207"/>
                <a:gd name="T42" fmla="*/ 768 w 1069"/>
                <a:gd name="T43" fmla="*/ 140 h 207"/>
                <a:gd name="T44" fmla="*/ 792 w 1069"/>
                <a:gd name="T45" fmla="*/ 134 h 207"/>
                <a:gd name="T46" fmla="*/ 823 w 1069"/>
                <a:gd name="T47" fmla="*/ 128 h 207"/>
                <a:gd name="T48" fmla="*/ 866 w 1069"/>
                <a:gd name="T49" fmla="*/ 116 h 207"/>
                <a:gd name="T50" fmla="*/ 897 w 1069"/>
                <a:gd name="T51" fmla="*/ 128 h 207"/>
                <a:gd name="T52" fmla="*/ 909 w 1069"/>
                <a:gd name="T53" fmla="*/ 158 h 207"/>
                <a:gd name="T54" fmla="*/ 946 w 1069"/>
                <a:gd name="T55" fmla="*/ 183 h 207"/>
                <a:gd name="T56" fmla="*/ 1007 w 1069"/>
                <a:gd name="T57" fmla="*/ 183 h 207"/>
                <a:gd name="T58" fmla="*/ 1050 w 1069"/>
                <a:gd name="T59" fmla="*/ 158 h 207"/>
                <a:gd name="T60" fmla="*/ 1056 w 1069"/>
                <a:gd name="T61" fmla="*/ 134 h 207"/>
                <a:gd name="T62" fmla="*/ 1044 w 1069"/>
                <a:gd name="T63" fmla="*/ 104 h 207"/>
                <a:gd name="T64" fmla="*/ 1050 w 1069"/>
                <a:gd name="T65" fmla="*/ 79 h 207"/>
                <a:gd name="T66" fmla="*/ 1069 w 1069"/>
                <a:gd name="T67" fmla="*/ 55 h 207"/>
                <a:gd name="T68" fmla="*/ 1050 w 1069"/>
                <a:gd name="T69" fmla="*/ 24 h 207"/>
                <a:gd name="T70" fmla="*/ 1001 w 1069"/>
                <a:gd name="T71" fmla="*/ 0 h 207"/>
                <a:gd name="T72" fmla="*/ 958 w 1069"/>
                <a:gd name="T73" fmla="*/ 18 h 207"/>
                <a:gd name="T74" fmla="*/ 927 w 1069"/>
                <a:gd name="T75" fmla="*/ 30 h 207"/>
                <a:gd name="T76" fmla="*/ 891 w 1069"/>
                <a:gd name="T77" fmla="*/ 43 h 207"/>
                <a:gd name="T78" fmla="*/ 848 w 1069"/>
                <a:gd name="T79" fmla="*/ 49 h 207"/>
                <a:gd name="T80" fmla="*/ 811 w 1069"/>
                <a:gd name="T81" fmla="*/ 55 h 207"/>
                <a:gd name="T82" fmla="*/ 780 w 1069"/>
                <a:gd name="T83" fmla="*/ 73 h 207"/>
                <a:gd name="T84" fmla="*/ 749 w 1069"/>
                <a:gd name="T85" fmla="*/ 79 h 207"/>
                <a:gd name="T86" fmla="*/ 719 w 1069"/>
                <a:gd name="T87" fmla="*/ 55 h 207"/>
                <a:gd name="T88" fmla="*/ 663 w 1069"/>
                <a:gd name="T89" fmla="*/ 30 h 207"/>
                <a:gd name="T90" fmla="*/ 596 w 1069"/>
                <a:gd name="T91" fmla="*/ 24 h 207"/>
                <a:gd name="T92" fmla="*/ 541 w 1069"/>
                <a:gd name="T93" fmla="*/ 12 h 207"/>
                <a:gd name="T94" fmla="*/ 504 w 1069"/>
                <a:gd name="T95" fmla="*/ 18 h 207"/>
                <a:gd name="T96" fmla="*/ 467 w 1069"/>
                <a:gd name="T97" fmla="*/ 36 h 207"/>
                <a:gd name="T98" fmla="*/ 442 w 1069"/>
                <a:gd name="T99" fmla="*/ 55 h 207"/>
                <a:gd name="T100" fmla="*/ 424 w 1069"/>
                <a:gd name="T101" fmla="*/ 79 h 207"/>
                <a:gd name="T102" fmla="*/ 381 w 1069"/>
                <a:gd name="T103" fmla="*/ 79 h 207"/>
                <a:gd name="T104" fmla="*/ 350 w 1069"/>
                <a:gd name="T105" fmla="*/ 61 h 207"/>
                <a:gd name="T106" fmla="*/ 307 w 1069"/>
                <a:gd name="T107" fmla="*/ 55 h 207"/>
                <a:gd name="T108" fmla="*/ 258 w 1069"/>
                <a:gd name="T109" fmla="*/ 49 h 207"/>
                <a:gd name="T110" fmla="*/ 215 w 1069"/>
                <a:gd name="T111" fmla="*/ 43 h 207"/>
                <a:gd name="T112" fmla="*/ 178 w 1069"/>
                <a:gd name="T113" fmla="*/ 30 h 207"/>
                <a:gd name="T114" fmla="*/ 111 w 1069"/>
                <a:gd name="T115" fmla="*/ 24 h 207"/>
                <a:gd name="T116" fmla="*/ 49 w 1069"/>
                <a:gd name="T117" fmla="*/ 49 h 207"/>
                <a:gd name="T118" fmla="*/ 18 w 1069"/>
                <a:gd name="T119" fmla="*/ 73 h 207"/>
                <a:gd name="T120" fmla="*/ 0 w 1069"/>
                <a:gd name="T121" fmla="*/ 79 h 2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69"/>
                <a:gd name="T184" fmla="*/ 0 h 207"/>
                <a:gd name="T185" fmla="*/ 1069 w 1069"/>
                <a:gd name="T186" fmla="*/ 207 h 2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69" h="207">
                  <a:moveTo>
                    <a:pt x="0" y="79"/>
                  </a:moveTo>
                  <a:lnTo>
                    <a:pt x="6" y="116"/>
                  </a:lnTo>
                  <a:lnTo>
                    <a:pt x="12" y="140"/>
                  </a:lnTo>
                  <a:lnTo>
                    <a:pt x="18" y="152"/>
                  </a:lnTo>
                  <a:lnTo>
                    <a:pt x="25" y="165"/>
                  </a:lnTo>
                  <a:lnTo>
                    <a:pt x="43" y="171"/>
                  </a:lnTo>
                  <a:lnTo>
                    <a:pt x="74" y="165"/>
                  </a:lnTo>
                  <a:lnTo>
                    <a:pt x="111" y="152"/>
                  </a:lnTo>
                  <a:lnTo>
                    <a:pt x="129" y="146"/>
                  </a:lnTo>
                  <a:lnTo>
                    <a:pt x="147" y="140"/>
                  </a:lnTo>
                  <a:lnTo>
                    <a:pt x="172" y="152"/>
                  </a:lnTo>
                  <a:lnTo>
                    <a:pt x="184" y="158"/>
                  </a:lnTo>
                  <a:lnTo>
                    <a:pt x="209" y="165"/>
                  </a:lnTo>
                  <a:lnTo>
                    <a:pt x="227" y="165"/>
                  </a:lnTo>
                  <a:lnTo>
                    <a:pt x="258" y="165"/>
                  </a:lnTo>
                  <a:lnTo>
                    <a:pt x="283" y="165"/>
                  </a:lnTo>
                  <a:lnTo>
                    <a:pt x="307" y="165"/>
                  </a:lnTo>
                  <a:lnTo>
                    <a:pt x="326" y="165"/>
                  </a:lnTo>
                  <a:lnTo>
                    <a:pt x="338" y="165"/>
                  </a:lnTo>
                  <a:lnTo>
                    <a:pt x="362" y="165"/>
                  </a:lnTo>
                  <a:lnTo>
                    <a:pt x="387" y="171"/>
                  </a:lnTo>
                  <a:lnTo>
                    <a:pt x="399" y="177"/>
                  </a:lnTo>
                  <a:lnTo>
                    <a:pt x="418" y="177"/>
                  </a:lnTo>
                  <a:lnTo>
                    <a:pt x="442" y="171"/>
                  </a:lnTo>
                  <a:lnTo>
                    <a:pt x="473" y="158"/>
                  </a:lnTo>
                  <a:lnTo>
                    <a:pt x="498" y="152"/>
                  </a:lnTo>
                  <a:lnTo>
                    <a:pt x="522" y="146"/>
                  </a:lnTo>
                  <a:lnTo>
                    <a:pt x="541" y="152"/>
                  </a:lnTo>
                  <a:lnTo>
                    <a:pt x="559" y="158"/>
                  </a:lnTo>
                  <a:lnTo>
                    <a:pt x="577" y="183"/>
                  </a:lnTo>
                  <a:lnTo>
                    <a:pt x="596" y="201"/>
                  </a:lnTo>
                  <a:lnTo>
                    <a:pt x="614" y="207"/>
                  </a:lnTo>
                  <a:lnTo>
                    <a:pt x="645" y="207"/>
                  </a:lnTo>
                  <a:lnTo>
                    <a:pt x="676" y="201"/>
                  </a:lnTo>
                  <a:lnTo>
                    <a:pt x="694" y="201"/>
                  </a:lnTo>
                  <a:lnTo>
                    <a:pt x="700" y="207"/>
                  </a:lnTo>
                  <a:lnTo>
                    <a:pt x="706" y="201"/>
                  </a:lnTo>
                  <a:lnTo>
                    <a:pt x="712" y="195"/>
                  </a:lnTo>
                  <a:lnTo>
                    <a:pt x="719" y="189"/>
                  </a:lnTo>
                  <a:lnTo>
                    <a:pt x="731" y="171"/>
                  </a:lnTo>
                  <a:lnTo>
                    <a:pt x="737" y="158"/>
                  </a:lnTo>
                  <a:lnTo>
                    <a:pt x="743" y="152"/>
                  </a:lnTo>
                  <a:lnTo>
                    <a:pt x="755" y="146"/>
                  </a:lnTo>
                  <a:lnTo>
                    <a:pt x="768" y="140"/>
                  </a:lnTo>
                  <a:lnTo>
                    <a:pt x="780" y="134"/>
                  </a:lnTo>
                  <a:lnTo>
                    <a:pt x="792" y="134"/>
                  </a:lnTo>
                  <a:lnTo>
                    <a:pt x="805" y="128"/>
                  </a:lnTo>
                  <a:lnTo>
                    <a:pt x="823" y="128"/>
                  </a:lnTo>
                  <a:lnTo>
                    <a:pt x="848" y="122"/>
                  </a:lnTo>
                  <a:lnTo>
                    <a:pt x="866" y="116"/>
                  </a:lnTo>
                  <a:lnTo>
                    <a:pt x="884" y="122"/>
                  </a:lnTo>
                  <a:lnTo>
                    <a:pt x="897" y="128"/>
                  </a:lnTo>
                  <a:lnTo>
                    <a:pt x="903" y="134"/>
                  </a:lnTo>
                  <a:lnTo>
                    <a:pt x="909" y="158"/>
                  </a:lnTo>
                  <a:lnTo>
                    <a:pt x="921" y="171"/>
                  </a:lnTo>
                  <a:lnTo>
                    <a:pt x="946" y="183"/>
                  </a:lnTo>
                  <a:lnTo>
                    <a:pt x="977" y="183"/>
                  </a:lnTo>
                  <a:lnTo>
                    <a:pt x="1007" y="183"/>
                  </a:lnTo>
                  <a:lnTo>
                    <a:pt x="1038" y="171"/>
                  </a:lnTo>
                  <a:lnTo>
                    <a:pt x="1050" y="158"/>
                  </a:lnTo>
                  <a:lnTo>
                    <a:pt x="1056" y="146"/>
                  </a:lnTo>
                  <a:lnTo>
                    <a:pt x="1056" y="134"/>
                  </a:lnTo>
                  <a:lnTo>
                    <a:pt x="1050" y="116"/>
                  </a:lnTo>
                  <a:lnTo>
                    <a:pt x="1044" y="104"/>
                  </a:lnTo>
                  <a:lnTo>
                    <a:pt x="1044" y="91"/>
                  </a:lnTo>
                  <a:lnTo>
                    <a:pt x="1050" y="79"/>
                  </a:lnTo>
                  <a:lnTo>
                    <a:pt x="1063" y="67"/>
                  </a:lnTo>
                  <a:lnTo>
                    <a:pt x="1069" y="55"/>
                  </a:lnTo>
                  <a:lnTo>
                    <a:pt x="1063" y="36"/>
                  </a:lnTo>
                  <a:lnTo>
                    <a:pt x="1050" y="24"/>
                  </a:lnTo>
                  <a:lnTo>
                    <a:pt x="1026" y="12"/>
                  </a:lnTo>
                  <a:lnTo>
                    <a:pt x="1001" y="0"/>
                  </a:lnTo>
                  <a:lnTo>
                    <a:pt x="983" y="6"/>
                  </a:lnTo>
                  <a:lnTo>
                    <a:pt x="958" y="18"/>
                  </a:lnTo>
                  <a:lnTo>
                    <a:pt x="940" y="24"/>
                  </a:lnTo>
                  <a:lnTo>
                    <a:pt x="927" y="30"/>
                  </a:lnTo>
                  <a:lnTo>
                    <a:pt x="915" y="36"/>
                  </a:lnTo>
                  <a:lnTo>
                    <a:pt x="891" y="43"/>
                  </a:lnTo>
                  <a:lnTo>
                    <a:pt x="872" y="43"/>
                  </a:lnTo>
                  <a:lnTo>
                    <a:pt x="848" y="49"/>
                  </a:lnTo>
                  <a:lnTo>
                    <a:pt x="829" y="55"/>
                  </a:lnTo>
                  <a:lnTo>
                    <a:pt x="811" y="55"/>
                  </a:lnTo>
                  <a:lnTo>
                    <a:pt x="805" y="61"/>
                  </a:lnTo>
                  <a:lnTo>
                    <a:pt x="780" y="73"/>
                  </a:lnTo>
                  <a:lnTo>
                    <a:pt x="768" y="79"/>
                  </a:lnTo>
                  <a:lnTo>
                    <a:pt x="749" y="79"/>
                  </a:lnTo>
                  <a:lnTo>
                    <a:pt x="737" y="67"/>
                  </a:lnTo>
                  <a:lnTo>
                    <a:pt x="719" y="55"/>
                  </a:lnTo>
                  <a:lnTo>
                    <a:pt x="694" y="36"/>
                  </a:lnTo>
                  <a:lnTo>
                    <a:pt x="663" y="30"/>
                  </a:lnTo>
                  <a:lnTo>
                    <a:pt x="633" y="24"/>
                  </a:lnTo>
                  <a:lnTo>
                    <a:pt x="596" y="24"/>
                  </a:lnTo>
                  <a:lnTo>
                    <a:pt x="559" y="18"/>
                  </a:lnTo>
                  <a:lnTo>
                    <a:pt x="541" y="12"/>
                  </a:lnTo>
                  <a:lnTo>
                    <a:pt x="522" y="18"/>
                  </a:lnTo>
                  <a:lnTo>
                    <a:pt x="504" y="18"/>
                  </a:lnTo>
                  <a:lnTo>
                    <a:pt x="485" y="24"/>
                  </a:lnTo>
                  <a:lnTo>
                    <a:pt x="467" y="36"/>
                  </a:lnTo>
                  <a:lnTo>
                    <a:pt x="455" y="43"/>
                  </a:lnTo>
                  <a:lnTo>
                    <a:pt x="442" y="55"/>
                  </a:lnTo>
                  <a:lnTo>
                    <a:pt x="436" y="61"/>
                  </a:lnTo>
                  <a:lnTo>
                    <a:pt x="424" y="79"/>
                  </a:lnTo>
                  <a:lnTo>
                    <a:pt x="405" y="79"/>
                  </a:lnTo>
                  <a:lnTo>
                    <a:pt x="381" y="79"/>
                  </a:lnTo>
                  <a:lnTo>
                    <a:pt x="362" y="67"/>
                  </a:lnTo>
                  <a:lnTo>
                    <a:pt x="350" y="61"/>
                  </a:lnTo>
                  <a:lnTo>
                    <a:pt x="332" y="55"/>
                  </a:lnTo>
                  <a:lnTo>
                    <a:pt x="307" y="55"/>
                  </a:lnTo>
                  <a:lnTo>
                    <a:pt x="283" y="49"/>
                  </a:lnTo>
                  <a:lnTo>
                    <a:pt x="258" y="49"/>
                  </a:lnTo>
                  <a:lnTo>
                    <a:pt x="233" y="49"/>
                  </a:lnTo>
                  <a:lnTo>
                    <a:pt x="215" y="43"/>
                  </a:lnTo>
                  <a:lnTo>
                    <a:pt x="203" y="36"/>
                  </a:lnTo>
                  <a:lnTo>
                    <a:pt x="178" y="30"/>
                  </a:lnTo>
                  <a:lnTo>
                    <a:pt x="147" y="24"/>
                  </a:lnTo>
                  <a:lnTo>
                    <a:pt x="111" y="24"/>
                  </a:lnTo>
                  <a:lnTo>
                    <a:pt x="68" y="36"/>
                  </a:lnTo>
                  <a:lnTo>
                    <a:pt x="49" y="49"/>
                  </a:lnTo>
                  <a:lnTo>
                    <a:pt x="31" y="61"/>
                  </a:lnTo>
                  <a:lnTo>
                    <a:pt x="18" y="73"/>
                  </a:lnTo>
                  <a:lnTo>
                    <a:pt x="6" y="85"/>
                  </a:lnTo>
                  <a:lnTo>
                    <a:pt x="0" y="79"/>
                  </a:lnTo>
                  <a:close/>
                </a:path>
              </a:pathLst>
            </a:custGeom>
            <a:blipFill dpi="0" rotWithShape="0">
              <a:blip r:embed="rId4" cstate="print"/>
              <a:srcRect/>
              <a:tile tx="0" ty="0" sx="100000" sy="100000" flip="none" algn="tl"/>
            </a:blipFill>
            <a:ln w="9525">
              <a:noFill/>
              <a:round/>
            </a:ln>
          </p:spPr>
          <p:txBody>
            <a:bodyPr/>
            <a:lstStyle/>
            <a:p>
              <a:endParaRPr lang="en-US"/>
            </a:p>
          </p:txBody>
        </p:sp>
        <p:sp>
          <p:nvSpPr>
            <p:cNvPr id="656" name="Freeform 93"/>
            <p:cNvSpPr/>
            <p:nvPr/>
          </p:nvSpPr>
          <p:spPr bwMode="auto">
            <a:xfrm>
              <a:off x="3344" y="3406"/>
              <a:ext cx="1069" cy="207"/>
            </a:xfrm>
            <a:custGeom>
              <a:avLst/>
              <a:gdLst>
                <a:gd name="T0" fmla="*/ 6 w 1069"/>
                <a:gd name="T1" fmla="*/ 116 h 207"/>
                <a:gd name="T2" fmla="*/ 18 w 1069"/>
                <a:gd name="T3" fmla="*/ 152 h 207"/>
                <a:gd name="T4" fmla="*/ 43 w 1069"/>
                <a:gd name="T5" fmla="*/ 171 h 207"/>
                <a:gd name="T6" fmla="*/ 111 w 1069"/>
                <a:gd name="T7" fmla="*/ 152 h 207"/>
                <a:gd name="T8" fmla="*/ 147 w 1069"/>
                <a:gd name="T9" fmla="*/ 140 h 207"/>
                <a:gd name="T10" fmla="*/ 184 w 1069"/>
                <a:gd name="T11" fmla="*/ 158 h 207"/>
                <a:gd name="T12" fmla="*/ 227 w 1069"/>
                <a:gd name="T13" fmla="*/ 165 h 207"/>
                <a:gd name="T14" fmla="*/ 283 w 1069"/>
                <a:gd name="T15" fmla="*/ 165 h 207"/>
                <a:gd name="T16" fmla="*/ 326 w 1069"/>
                <a:gd name="T17" fmla="*/ 165 h 207"/>
                <a:gd name="T18" fmla="*/ 362 w 1069"/>
                <a:gd name="T19" fmla="*/ 165 h 207"/>
                <a:gd name="T20" fmla="*/ 399 w 1069"/>
                <a:gd name="T21" fmla="*/ 177 h 207"/>
                <a:gd name="T22" fmla="*/ 442 w 1069"/>
                <a:gd name="T23" fmla="*/ 171 h 207"/>
                <a:gd name="T24" fmla="*/ 498 w 1069"/>
                <a:gd name="T25" fmla="*/ 152 h 207"/>
                <a:gd name="T26" fmla="*/ 541 w 1069"/>
                <a:gd name="T27" fmla="*/ 152 h 207"/>
                <a:gd name="T28" fmla="*/ 577 w 1069"/>
                <a:gd name="T29" fmla="*/ 183 h 207"/>
                <a:gd name="T30" fmla="*/ 614 w 1069"/>
                <a:gd name="T31" fmla="*/ 207 h 207"/>
                <a:gd name="T32" fmla="*/ 676 w 1069"/>
                <a:gd name="T33" fmla="*/ 201 h 207"/>
                <a:gd name="T34" fmla="*/ 700 w 1069"/>
                <a:gd name="T35" fmla="*/ 207 h 207"/>
                <a:gd name="T36" fmla="*/ 712 w 1069"/>
                <a:gd name="T37" fmla="*/ 195 h 207"/>
                <a:gd name="T38" fmla="*/ 731 w 1069"/>
                <a:gd name="T39" fmla="*/ 171 h 207"/>
                <a:gd name="T40" fmla="*/ 743 w 1069"/>
                <a:gd name="T41" fmla="*/ 152 h 207"/>
                <a:gd name="T42" fmla="*/ 768 w 1069"/>
                <a:gd name="T43" fmla="*/ 140 h 207"/>
                <a:gd name="T44" fmla="*/ 792 w 1069"/>
                <a:gd name="T45" fmla="*/ 134 h 207"/>
                <a:gd name="T46" fmla="*/ 823 w 1069"/>
                <a:gd name="T47" fmla="*/ 128 h 207"/>
                <a:gd name="T48" fmla="*/ 866 w 1069"/>
                <a:gd name="T49" fmla="*/ 116 h 207"/>
                <a:gd name="T50" fmla="*/ 897 w 1069"/>
                <a:gd name="T51" fmla="*/ 128 h 207"/>
                <a:gd name="T52" fmla="*/ 909 w 1069"/>
                <a:gd name="T53" fmla="*/ 158 h 207"/>
                <a:gd name="T54" fmla="*/ 946 w 1069"/>
                <a:gd name="T55" fmla="*/ 183 h 207"/>
                <a:gd name="T56" fmla="*/ 1007 w 1069"/>
                <a:gd name="T57" fmla="*/ 183 h 207"/>
                <a:gd name="T58" fmla="*/ 1050 w 1069"/>
                <a:gd name="T59" fmla="*/ 158 h 207"/>
                <a:gd name="T60" fmla="*/ 1056 w 1069"/>
                <a:gd name="T61" fmla="*/ 134 h 207"/>
                <a:gd name="T62" fmla="*/ 1044 w 1069"/>
                <a:gd name="T63" fmla="*/ 104 h 207"/>
                <a:gd name="T64" fmla="*/ 1050 w 1069"/>
                <a:gd name="T65" fmla="*/ 79 h 207"/>
                <a:gd name="T66" fmla="*/ 1069 w 1069"/>
                <a:gd name="T67" fmla="*/ 55 h 207"/>
                <a:gd name="T68" fmla="*/ 1050 w 1069"/>
                <a:gd name="T69" fmla="*/ 24 h 207"/>
                <a:gd name="T70" fmla="*/ 1001 w 1069"/>
                <a:gd name="T71" fmla="*/ 0 h 207"/>
                <a:gd name="T72" fmla="*/ 958 w 1069"/>
                <a:gd name="T73" fmla="*/ 18 h 207"/>
                <a:gd name="T74" fmla="*/ 927 w 1069"/>
                <a:gd name="T75" fmla="*/ 30 h 207"/>
                <a:gd name="T76" fmla="*/ 891 w 1069"/>
                <a:gd name="T77" fmla="*/ 43 h 207"/>
                <a:gd name="T78" fmla="*/ 848 w 1069"/>
                <a:gd name="T79" fmla="*/ 49 h 207"/>
                <a:gd name="T80" fmla="*/ 811 w 1069"/>
                <a:gd name="T81" fmla="*/ 55 h 207"/>
                <a:gd name="T82" fmla="*/ 780 w 1069"/>
                <a:gd name="T83" fmla="*/ 73 h 207"/>
                <a:gd name="T84" fmla="*/ 749 w 1069"/>
                <a:gd name="T85" fmla="*/ 79 h 207"/>
                <a:gd name="T86" fmla="*/ 719 w 1069"/>
                <a:gd name="T87" fmla="*/ 55 h 207"/>
                <a:gd name="T88" fmla="*/ 663 w 1069"/>
                <a:gd name="T89" fmla="*/ 30 h 207"/>
                <a:gd name="T90" fmla="*/ 596 w 1069"/>
                <a:gd name="T91" fmla="*/ 24 h 207"/>
                <a:gd name="T92" fmla="*/ 541 w 1069"/>
                <a:gd name="T93" fmla="*/ 12 h 207"/>
                <a:gd name="T94" fmla="*/ 504 w 1069"/>
                <a:gd name="T95" fmla="*/ 18 h 207"/>
                <a:gd name="T96" fmla="*/ 467 w 1069"/>
                <a:gd name="T97" fmla="*/ 36 h 207"/>
                <a:gd name="T98" fmla="*/ 442 w 1069"/>
                <a:gd name="T99" fmla="*/ 55 h 207"/>
                <a:gd name="T100" fmla="*/ 424 w 1069"/>
                <a:gd name="T101" fmla="*/ 79 h 207"/>
                <a:gd name="T102" fmla="*/ 381 w 1069"/>
                <a:gd name="T103" fmla="*/ 79 h 207"/>
                <a:gd name="T104" fmla="*/ 350 w 1069"/>
                <a:gd name="T105" fmla="*/ 61 h 207"/>
                <a:gd name="T106" fmla="*/ 307 w 1069"/>
                <a:gd name="T107" fmla="*/ 55 h 207"/>
                <a:gd name="T108" fmla="*/ 258 w 1069"/>
                <a:gd name="T109" fmla="*/ 49 h 207"/>
                <a:gd name="T110" fmla="*/ 215 w 1069"/>
                <a:gd name="T111" fmla="*/ 43 h 207"/>
                <a:gd name="T112" fmla="*/ 178 w 1069"/>
                <a:gd name="T113" fmla="*/ 30 h 207"/>
                <a:gd name="T114" fmla="*/ 111 w 1069"/>
                <a:gd name="T115" fmla="*/ 24 h 207"/>
                <a:gd name="T116" fmla="*/ 49 w 1069"/>
                <a:gd name="T117" fmla="*/ 49 h 207"/>
                <a:gd name="T118" fmla="*/ 18 w 1069"/>
                <a:gd name="T119" fmla="*/ 73 h 2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69"/>
                <a:gd name="T181" fmla="*/ 0 h 207"/>
                <a:gd name="T182" fmla="*/ 1069 w 1069"/>
                <a:gd name="T183" fmla="*/ 207 h 20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69" h="207">
                  <a:moveTo>
                    <a:pt x="0" y="79"/>
                  </a:moveTo>
                  <a:lnTo>
                    <a:pt x="6" y="116"/>
                  </a:lnTo>
                  <a:lnTo>
                    <a:pt x="12" y="140"/>
                  </a:lnTo>
                  <a:lnTo>
                    <a:pt x="18" y="152"/>
                  </a:lnTo>
                  <a:lnTo>
                    <a:pt x="25" y="165"/>
                  </a:lnTo>
                  <a:lnTo>
                    <a:pt x="43" y="171"/>
                  </a:lnTo>
                  <a:lnTo>
                    <a:pt x="74" y="165"/>
                  </a:lnTo>
                  <a:lnTo>
                    <a:pt x="111" y="152"/>
                  </a:lnTo>
                  <a:lnTo>
                    <a:pt x="129" y="146"/>
                  </a:lnTo>
                  <a:lnTo>
                    <a:pt x="147" y="140"/>
                  </a:lnTo>
                  <a:lnTo>
                    <a:pt x="172" y="152"/>
                  </a:lnTo>
                  <a:lnTo>
                    <a:pt x="184" y="158"/>
                  </a:lnTo>
                  <a:lnTo>
                    <a:pt x="209" y="165"/>
                  </a:lnTo>
                  <a:lnTo>
                    <a:pt x="227" y="165"/>
                  </a:lnTo>
                  <a:lnTo>
                    <a:pt x="258" y="165"/>
                  </a:lnTo>
                  <a:lnTo>
                    <a:pt x="283" y="165"/>
                  </a:lnTo>
                  <a:lnTo>
                    <a:pt x="307" y="165"/>
                  </a:lnTo>
                  <a:lnTo>
                    <a:pt x="326" y="165"/>
                  </a:lnTo>
                  <a:lnTo>
                    <a:pt x="338" y="165"/>
                  </a:lnTo>
                  <a:lnTo>
                    <a:pt x="362" y="165"/>
                  </a:lnTo>
                  <a:lnTo>
                    <a:pt x="387" y="171"/>
                  </a:lnTo>
                  <a:lnTo>
                    <a:pt x="399" y="177"/>
                  </a:lnTo>
                  <a:lnTo>
                    <a:pt x="418" y="177"/>
                  </a:lnTo>
                  <a:lnTo>
                    <a:pt x="442" y="171"/>
                  </a:lnTo>
                  <a:lnTo>
                    <a:pt x="473" y="158"/>
                  </a:lnTo>
                  <a:lnTo>
                    <a:pt x="498" y="152"/>
                  </a:lnTo>
                  <a:lnTo>
                    <a:pt x="522" y="146"/>
                  </a:lnTo>
                  <a:lnTo>
                    <a:pt x="541" y="152"/>
                  </a:lnTo>
                  <a:lnTo>
                    <a:pt x="559" y="158"/>
                  </a:lnTo>
                  <a:lnTo>
                    <a:pt x="577" y="183"/>
                  </a:lnTo>
                  <a:lnTo>
                    <a:pt x="596" y="201"/>
                  </a:lnTo>
                  <a:lnTo>
                    <a:pt x="614" y="207"/>
                  </a:lnTo>
                  <a:lnTo>
                    <a:pt x="645" y="207"/>
                  </a:lnTo>
                  <a:lnTo>
                    <a:pt x="676" y="201"/>
                  </a:lnTo>
                  <a:lnTo>
                    <a:pt x="694" y="201"/>
                  </a:lnTo>
                  <a:lnTo>
                    <a:pt x="700" y="207"/>
                  </a:lnTo>
                  <a:lnTo>
                    <a:pt x="706" y="201"/>
                  </a:lnTo>
                  <a:lnTo>
                    <a:pt x="712" y="195"/>
                  </a:lnTo>
                  <a:lnTo>
                    <a:pt x="719" y="189"/>
                  </a:lnTo>
                  <a:lnTo>
                    <a:pt x="731" y="171"/>
                  </a:lnTo>
                  <a:lnTo>
                    <a:pt x="737" y="158"/>
                  </a:lnTo>
                  <a:lnTo>
                    <a:pt x="743" y="152"/>
                  </a:lnTo>
                  <a:lnTo>
                    <a:pt x="755" y="146"/>
                  </a:lnTo>
                  <a:lnTo>
                    <a:pt x="768" y="140"/>
                  </a:lnTo>
                  <a:lnTo>
                    <a:pt x="780" y="134"/>
                  </a:lnTo>
                  <a:lnTo>
                    <a:pt x="792" y="134"/>
                  </a:lnTo>
                  <a:lnTo>
                    <a:pt x="805" y="128"/>
                  </a:lnTo>
                  <a:lnTo>
                    <a:pt x="823" y="128"/>
                  </a:lnTo>
                  <a:lnTo>
                    <a:pt x="848" y="122"/>
                  </a:lnTo>
                  <a:lnTo>
                    <a:pt x="866" y="116"/>
                  </a:lnTo>
                  <a:lnTo>
                    <a:pt x="884" y="122"/>
                  </a:lnTo>
                  <a:lnTo>
                    <a:pt x="897" y="128"/>
                  </a:lnTo>
                  <a:lnTo>
                    <a:pt x="903" y="134"/>
                  </a:lnTo>
                  <a:lnTo>
                    <a:pt x="909" y="158"/>
                  </a:lnTo>
                  <a:lnTo>
                    <a:pt x="921" y="171"/>
                  </a:lnTo>
                  <a:lnTo>
                    <a:pt x="946" y="183"/>
                  </a:lnTo>
                  <a:lnTo>
                    <a:pt x="977" y="183"/>
                  </a:lnTo>
                  <a:lnTo>
                    <a:pt x="1007" y="183"/>
                  </a:lnTo>
                  <a:lnTo>
                    <a:pt x="1038" y="171"/>
                  </a:lnTo>
                  <a:lnTo>
                    <a:pt x="1050" y="158"/>
                  </a:lnTo>
                  <a:lnTo>
                    <a:pt x="1056" y="146"/>
                  </a:lnTo>
                  <a:lnTo>
                    <a:pt x="1056" y="134"/>
                  </a:lnTo>
                  <a:lnTo>
                    <a:pt x="1050" y="116"/>
                  </a:lnTo>
                  <a:lnTo>
                    <a:pt x="1044" y="104"/>
                  </a:lnTo>
                  <a:lnTo>
                    <a:pt x="1044" y="91"/>
                  </a:lnTo>
                  <a:lnTo>
                    <a:pt x="1050" y="79"/>
                  </a:lnTo>
                  <a:lnTo>
                    <a:pt x="1063" y="67"/>
                  </a:lnTo>
                  <a:lnTo>
                    <a:pt x="1069" y="55"/>
                  </a:lnTo>
                  <a:lnTo>
                    <a:pt x="1063" y="36"/>
                  </a:lnTo>
                  <a:lnTo>
                    <a:pt x="1050" y="24"/>
                  </a:lnTo>
                  <a:lnTo>
                    <a:pt x="1026" y="12"/>
                  </a:lnTo>
                  <a:lnTo>
                    <a:pt x="1001" y="0"/>
                  </a:lnTo>
                  <a:lnTo>
                    <a:pt x="983" y="6"/>
                  </a:lnTo>
                  <a:lnTo>
                    <a:pt x="958" y="18"/>
                  </a:lnTo>
                  <a:lnTo>
                    <a:pt x="940" y="24"/>
                  </a:lnTo>
                  <a:lnTo>
                    <a:pt x="927" y="30"/>
                  </a:lnTo>
                  <a:lnTo>
                    <a:pt x="915" y="36"/>
                  </a:lnTo>
                  <a:lnTo>
                    <a:pt x="891" y="43"/>
                  </a:lnTo>
                  <a:lnTo>
                    <a:pt x="872" y="43"/>
                  </a:lnTo>
                  <a:lnTo>
                    <a:pt x="848" y="49"/>
                  </a:lnTo>
                  <a:lnTo>
                    <a:pt x="829" y="55"/>
                  </a:lnTo>
                  <a:lnTo>
                    <a:pt x="811" y="55"/>
                  </a:lnTo>
                  <a:lnTo>
                    <a:pt x="805" y="61"/>
                  </a:lnTo>
                  <a:lnTo>
                    <a:pt x="780" y="73"/>
                  </a:lnTo>
                  <a:lnTo>
                    <a:pt x="768" y="79"/>
                  </a:lnTo>
                  <a:lnTo>
                    <a:pt x="749" y="79"/>
                  </a:lnTo>
                  <a:lnTo>
                    <a:pt x="737" y="67"/>
                  </a:lnTo>
                  <a:lnTo>
                    <a:pt x="719" y="55"/>
                  </a:lnTo>
                  <a:lnTo>
                    <a:pt x="694" y="36"/>
                  </a:lnTo>
                  <a:lnTo>
                    <a:pt x="663" y="30"/>
                  </a:lnTo>
                  <a:lnTo>
                    <a:pt x="633" y="24"/>
                  </a:lnTo>
                  <a:lnTo>
                    <a:pt x="596" y="24"/>
                  </a:lnTo>
                  <a:lnTo>
                    <a:pt x="559" y="18"/>
                  </a:lnTo>
                  <a:lnTo>
                    <a:pt x="541" y="12"/>
                  </a:lnTo>
                  <a:lnTo>
                    <a:pt x="522" y="18"/>
                  </a:lnTo>
                  <a:lnTo>
                    <a:pt x="504" y="18"/>
                  </a:lnTo>
                  <a:lnTo>
                    <a:pt x="485" y="24"/>
                  </a:lnTo>
                  <a:lnTo>
                    <a:pt x="467" y="36"/>
                  </a:lnTo>
                  <a:lnTo>
                    <a:pt x="455" y="43"/>
                  </a:lnTo>
                  <a:lnTo>
                    <a:pt x="442" y="55"/>
                  </a:lnTo>
                  <a:lnTo>
                    <a:pt x="436" y="61"/>
                  </a:lnTo>
                  <a:lnTo>
                    <a:pt x="424" y="79"/>
                  </a:lnTo>
                  <a:lnTo>
                    <a:pt x="405" y="79"/>
                  </a:lnTo>
                  <a:lnTo>
                    <a:pt x="381" y="79"/>
                  </a:lnTo>
                  <a:lnTo>
                    <a:pt x="362" y="67"/>
                  </a:lnTo>
                  <a:lnTo>
                    <a:pt x="350" y="61"/>
                  </a:lnTo>
                  <a:lnTo>
                    <a:pt x="332" y="55"/>
                  </a:lnTo>
                  <a:lnTo>
                    <a:pt x="307" y="55"/>
                  </a:lnTo>
                  <a:lnTo>
                    <a:pt x="283" y="49"/>
                  </a:lnTo>
                  <a:lnTo>
                    <a:pt x="258" y="49"/>
                  </a:lnTo>
                  <a:lnTo>
                    <a:pt x="233" y="49"/>
                  </a:lnTo>
                  <a:lnTo>
                    <a:pt x="215" y="43"/>
                  </a:lnTo>
                  <a:lnTo>
                    <a:pt x="203" y="36"/>
                  </a:lnTo>
                  <a:lnTo>
                    <a:pt x="178" y="30"/>
                  </a:lnTo>
                  <a:lnTo>
                    <a:pt x="147" y="24"/>
                  </a:lnTo>
                  <a:lnTo>
                    <a:pt x="111" y="24"/>
                  </a:lnTo>
                  <a:lnTo>
                    <a:pt x="68" y="36"/>
                  </a:lnTo>
                  <a:lnTo>
                    <a:pt x="49" y="49"/>
                  </a:lnTo>
                  <a:lnTo>
                    <a:pt x="31" y="61"/>
                  </a:lnTo>
                  <a:lnTo>
                    <a:pt x="18" y="73"/>
                  </a:lnTo>
                  <a:lnTo>
                    <a:pt x="0" y="79"/>
                  </a:lnTo>
                  <a:close/>
                </a:path>
              </a:pathLst>
            </a:custGeom>
            <a:blipFill dpi="0" rotWithShape="0">
              <a:blip r:embed="rId4" cstate="print"/>
              <a:srcRect/>
              <a:tile tx="0" ty="0" sx="100000" sy="100000" flip="none" algn="tl"/>
            </a:blipFill>
            <a:ln w="9525">
              <a:noFill/>
              <a:round/>
            </a:ln>
          </p:spPr>
          <p:txBody>
            <a:bodyPr/>
            <a:lstStyle/>
            <a:p>
              <a:endParaRPr lang="en-US"/>
            </a:p>
          </p:txBody>
        </p:sp>
        <p:sp>
          <p:nvSpPr>
            <p:cNvPr id="657" name="Freeform 94"/>
            <p:cNvSpPr/>
            <p:nvPr/>
          </p:nvSpPr>
          <p:spPr bwMode="auto">
            <a:xfrm>
              <a:off x="3338" y="3406"/>
              <a:ext cx="1062" cy="207"/>
            </a:xfrm>
            <a:custGeom>
              <a:avLst/>
              <a:gdLst>
                <a:gd name="T0" fmla="*/ 6 w 1062"/>
                <a:gd name="T1" fmla="*/ 110 h 207"/>
                <a:gd name="T2" fmla="*/ 18 w 1062"/>
                <a:gd name="T3" fmla="*/ 152 h 207"/>
                <a:gd name="T4" fmla="*/ 31 w 1062"/>
                <a:gd name="T5" fmla="*/ 165 h 207"/>
                <a:gd name="T6" fmla="*/ 61 w 1062"/>
                <a:gd name="T7" fmla="*/ 165 h 207"/>
                <a:gd name="T8" fmla="*/ 110 w 1062"/>
                <a:gd name="T9" fmla="*/ 152 h 207"/>
                <a:gd name="T10" fmla="*/ 147 w 1062"/>
                <a:gd name="T11" fmla="*/ 140 h 207"/>
                <a:gd name="T12" fmla="*/ 184 w 1062"/>
                <a:gd name="T13" fmla="*/ 152 h 207"/>
                <a:gd name="T14" fmla="*/ 227 w 1062"/>
                <a:gd name="T15" fmla="*/ 158 h 207"/>
                <a:gd name="T16" fmla="*/ 282 w 1062"/>
                <a:gd name="T17" fmla="*/ 158 h 207"/>
                <a:gd name="T18" fmla="*/ 325 w 1062"/>
                <a:gd name="T19" fmla="*/ 158 h 207"/>
                <a:gd name="T20" fmla="*/ 362 w 1062"/>
                <a:gd name="T21" fmla="*/ 158 h 207"/>
                <a:gd name="T22" fmla="*/ 399 w 1062"/>
                <a:gd name="T23" fmla="*/ 171 h 207"/>
                <a:gd name="T24" fmla="*/ 442 w 1062"/>
                <a:gd name="T25" fmla="*/ 165 h 207"/>
                <a:gd name="T26" fmla="*/ 497 w 1062"/>
                <a:gd name="T27" fmla="*/ 146 h 207"/>
                <a:gd name="T28" fmla="*/ 547 w 1062"/>
                <a:gd name="T29" fmla="*/ 146 h 207"/>
                <a:gd name="T30" fmla="*/ 583 w 1062"/>
                <a:gd name="T31" fmla="*/ 177 h 207"/>
                <a:gd name="T32" fmla="*/ 620 w 1062"/>
                <a:gd name="T33" fmla="*/ 207 h 207"/>
                <a:gd name="T34" fmla="*/ 675 w 1062"/>
                <a:gd name="T35" fmla="*/ 195 h 207"/>
                <a:gd name="T36" fmla="*/ 700 w 1062"/>
                <a:gd name="T37" fmla="*/ 201 h 207"/>
                <a:gd name="T38" fmla="*/ 712 w 1062"/>
                <a:gd name="T39" fmla="*/ 189 h 207"/>
                <a:gd name="T40" fmla="*/ 737 w 1062"/>
                <a:gd name="T41" fmla="*/ 165 h 207"/>
                <a:gd name="T42" fmla="*/ 743 w 1062"/>
                <a:gd name="T43" fmla="*/ 146 h 207"/>
                <a:gd name="T44" fmla="*/ 768 w 1062"/>
                <a:gd name="T45" fmla="*/ 134 h 207"/>
                <a:gd name="T46" fmla="*/ 786 w 1062"/>
                <a:gd name="T47" fmla="*/ 128 h 207"/>
                <a:gd name="T48" fmla="*/ 823 w 1062"/>
                <a:gd name="T49" fmla="*/ 122 h 207"/>
                <a:gd name="T50" fmla="*/ 866 w 1062"/>
                <a:gd name="T51" fmla="*/ 116 h 207"/>
                <a:gd name="T52" fmla="*/ 897 w 1062"/>
                <a:gd name="T53" fmla="*/ 122 h 207"/>
                <a:gd name="T54" fmla="*/ 909 w 1062"/>
                <a:gd name="T55" fmla="*/ 152 h 207"/>
                <a:gd name="T56" fmla="*/ 946 w 1062"/>
                <a:gd name="T57" fmla="*/ 177 h 207"/>
                <a:gd name="T58" fmla="*/ 1007 w 1062"/>
                <a:gd name="T59" fmla="*/ 177 h 207"/>
                <a:gd name="T60" fmla="*/ 1050 w 1062"/>
                <a:gd name="T61" fmla="*/ 152 h 207"/>
                <a:gd name="T62" fmla="*/ 1056 w 1062"/>
                <a:gd name="T63" fmla="*/ 128 h 207"/>
                <a:gd name="T64" fmla="*/ 1044 w 1062"/>
                <a:gd name="T65" fmla="*/ 104 h 207"/>
                <a:gd name="T66" fmla="*/ 1050 w 1062"/>
                <a:gd name="T67" fmla="*/ 73 h 207"/>
                <a:gd name="T68" fmla="*/ 1062 w 1062"/>
                <a:gd name="T69" fmla="*/ 49 h 207"/>
                <a:gd name="T70" fmla="*/ 1050 w 1062"/>
                <a:gd name="T71" fmla="*/ 18 h 207"/>
                <a:gd name="T72" fmla="*/ 1001 w 1062"/>
                <a:gd name="T73" fmla="*/ 0 h 207"/>
                <a:gd name="T74" fmla="*/ 958 w 1062"/>
                <a:gd name="T75" fmla="*/ 12 h 207"/>
                <a:gd name="T76" fmla="*/ 927 w 1062"/>
                <a:gd name="T77" fmla="*/ 24 h 207"/>
                <a:gd name="T78" fmla="*/ 897 w 1062"/>
                <a:gd name="T79" fmla="*/ 36 h 207"/>
                <a:gd name="T80" fmla="*/ 847 w 1062"/>
                <a:gd name="T81" fmla="*/ 43 h 207"/>
                <a:gd name="T82" fmla="*/ 817 w 1062"/>
                <a:gd name="T83" fmla="*/ 55 h 207"/>
                <a:gd name="T84" fmla="*/ 780 w 1062"/>
                <a:gd name="T85" fmla="*/ 67 h 207"/>
                <a:gd name="T86" fmla="*/ 749 w 1062"/>
                <a:gd name="T87" fmla="*/ 79 h 207"/>
                <a:gd name="T88" fmla="*/ 718 w 1062"/>
                <a:gd name="T89" fmla="*/ 49 h 207"/>
                <a:gd name="T90" fmla="*/ 663 w 1062"/>
                <a:gd name="T91" fmla="*/ 24 h 207"/>
                <a:gd name="T92" fmla="*/ 596 w 1062"/>
                <a:gd name="T93" fmla="*/ 18 h 207"/>
                <a:gd name="T94" fmla="*/ 534 w 1062"/>
                <a:gd name="T95" fmla="*/ 12 h 207"/>
                <a:gd name="T96" fmla="*/ 497 w 1062"/>
                <a:gd name="T97" fmla="*/ 12 h 207"/>
                <a:gd name="T98" fmla="*/ 454 w 1062"/>
                <a:gd name="T99" fmla="*/ 43 h 207"/>
                <a:gd name="T100" fmla="*/ 424 w 1062"/>
                <a:gd name="T101" fmla="*/ 73 h 207"/>
                <a:gd name="T102" fmla="*/ 381 w 1062"/>
                <a:gd name="T103" fmla="*/ 73 h 207"/>
                <a:gd name="T104" fmla="*/ 344 w 1062"/>
                <a:gd name="T105" fmla="*/ 55 h 207"/>
                <a:gd name="T106" fmla="*/ 307 w 1062"/>
                <a:gd name="T107" fmla="*/ 49 h 207"/>
                <a:gd name="T108" fmla="*/ 258 w 1062"/>
                <a:gd name="T109" fmla="*/ 43 h 207"/>
                <a:gd name="T110" fmla="*/ 221 w 1062"/>
                <a:gd name="T111" fmla="*/ 36 h 207"/>
                <a:gd name="T112" fmla="*/ 184 w 1062"/>
                <a:gd name="T113" fmla="*/ 24 h 207"/>
                <a:gd name="T114" fmla="*/ 117 w 1062"/>
                <a:gd name="T115" fmla="*/ 18 h 207"/>
                <a:gd name="T116" fmla="*/ 49 w 1062"/>
                <a:gd name="T117" fmla="*/ 43 h 207"/>
                <a:gd name="T118" fmla="*/ 18 w 1062"/>
                <a:gd name="T119" fmla="*/ 67 h 2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62"/>
                <a:gd name="T181" fmla="*/ 0 h 207"/>
                <a:gd name="T182" fmla="*/ 1062 w 1062"/>
                <a:gd name="T183" fmla="*/ 207 h 20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62" h="207">
                  <a:moveTo>
                    <a:pt x="0" y="79"/>
                  </a:moveTo>
                  <a:lnTo>
                    <a:pt x="6" y="110"/>
                  </a:lnTo>
                  <a:lnTo>
                    <a:pt x="12" y="134"/>
                  </a:lnTo>
                  <a:lnTo>
                    <a:pt x="18" y="152"/>
                  </a:lnTo>
                  <a:lnTo>
                    <a:pt x="24" y="158"/>
                  </a:lnTo>
                  <a:lnTo>
                    <a:pt x="31" y="165"/>
                  </a:lnTo>
                  <a:lnTo>
                    <a:pt x="43" y="165"/>
                  </a:lnTo>
                  <a:lnTo>
                    <a:pt x="61" y="165"/>
                  </a:lnTo>
                  <a:lnTo>
                    <a:pt x="80" y="158"/>
                  </a:lnTo>
                  <a:lnTo>
                    <a:pt x="110" y="152"/>
                  </a:lnTo>
                  <a:lnTo>
                    <a:pt x="135" y="140"/>
                  </a:lnTo>
                  <a:lnTo>
                    <a:pt x="147" y="140"/>
                  </a:lnTo>
                  <a:lnTo>
                    <a:pt x="172" y="146"/>
                  </a:lnTo>
                  <a:lnTo>
                    <a:pt x="184" y="152"/>
                  </a:lnTo>
                  <a:lnTo>
                    <a:pt x="203" y="158"/>
                  </a:lnTo>
                  <a:lnTo>
                    <a:pt x="227" y="158"/>
                  </a:lnTo>
                  <a:lnTo>
                    <a:pt x="258" y="165"/>
                  </a:lnTo>
                  <a:lnTo>
                    <a:pt x="282" y="158"/>
                  </a:lnTo>
                  <a:lnTo>
                    <a:pt x="307" y="158"/>
                  </a:lnTo>
                  <a:lnTo>
                    <a:pt x="325" y="158"/>
                  </a:lnTo>
                  <a:lnTo>
                    <a:pt x="338" y="158"/>
                  </a:lnTo>
                  <a:lnTo>
                    <a:pt x="362" y="158"/>
                  </a:lnTo>
                  <a:lnTo>
                    <a:pt x="387" y="171"/>
                  </a:lnTo>
                  <a:lnTo>
                    <a:pt x="399" y="171"/>
                  </a:lnTo>
                  <a:lnTo>
                    <a:pt x="418" y="171"/>
                  </a:lnTo>
                  <a:lnTo>
                    <a:pt x="442" y="165"/>
                  </a:lnTo>
                  <a:lnTo>
                    <a:pt x="473" y="158"/>
                  </a:lnTo>
                  <a:lnTo>
                    <a:pt x="497" y="146"/>
                  </a:lnTo>
                  <a:lnTo>
                    <a:pt x="522" y="146"/>
                  </a:lnTo>
                  <a:lnTo>
                    <a:pt x="547" y="146"/>
                  </a:lnTo>
                  <a:lnTo>
                    <a:pt x="559" y="158"/>
                  </a:lnTo>
                  <a:lnTo>
                    <a:pt x="583" y="177"/>
                  </a:lnTo>
                  <a:lnTo>
                    <a:pt x="602" y="195"/>
                  </a:lnTo>
                  <a:lnTo>
                    <a:pt x="620" y="207"/>
                  </a:lnTo>
                  <a:lnTo>
                    <a:pt x="651" y="201"/>
                  </a:lnTo>
                  <a:lnTo>
                    <a:pt x="675" y="195"/>
                  </a:lnTo>
                  <a:lnTo>
                    <a:pt x="694" y="201"/>
                  </a:lnTo>
                  <a:lnTo>
                    <a:pt x="700" y="201"/>
                  </a:lnTo>
                  <a:lnTo>
                    <a:pt x="706" y="195"/>
                  </a:lnTo>
                  <a:lnTo>
                    <a:pt x="712" y="189"/>
                  </a:lnTo>
                  <a:lnTo>
                    <a:pt x="725" y="183"/>
                  </a:lnTo>
                  <a:lnTo>
                    <a:pt x="737" y="165"/>
                  </a:lnTo>
                  <a:lnTo>
                    <a:pt x="743" y="152"/>
                  </a:lnTo>
                  <a:lnTo>
                    <a:pt x="743" y="146"/>
                  </a:lnTo>
                  <a:lnTo>
                    <a:pt x="755" y="140"/>
                  </a:lnTo>
                  <a:lnTo>
                    <a:pt x="768" y="134"/>
                  </a:lnTo>
                  <a:lnTo>
                    <a:pt x="780" y="134"/>
                  </a:lnTo>
                  <a:lnTo>
                    <a:pt x="786" y="128"/>
                  </a:lnTo>
                  <a:lnTo>
                    <a:pt x="804" y="122"/>
                  </a:lnTo>
                  <a:lnTo>
                    <a:pt x="823" y="122"/>
                  </a:lnTo>
                  <a:lnTo>
                    <a:pt x="847" y="116"/>
                  </a:lnTo>
                  <a:lnTo>
                    <a:pt x="866" y="116"/>
                  </a:lnTo>
                  <a:lnTo>
                    <a:pt x="884" y="116"/>
                  </a:lnTo>
                  <a:lnTo>
                    <a:pt x="897" y="122"/>
                  </a:lnTo>
                  <a:lnTo>
                    <a:pt x="903" y="134"/>
                  </a:lnTo>
                  <a:lnTo>
                    <a:pt x="909" y="152"/>
                  </a:lnTo>
                  <a:lnTo>
                    <a:pt x="927" y="171"/>
                  </a:lnTo>
                  <a:lnTo>
                    <a:pt x="946" y="177"/>
                  </a:lnTo>
                  <a:lnTo>
                    <a:pt x="976" y="183"/>
                  </a:lnTo>
                  <a:lnTo>
                    <a:pt x="1007" y="177"/>
                  </a:lnTo>
                  <a:lnTo>
                    <a:pt x="1038" y="171"/>
                  </a:lnTo>
                  <a:lnTo>
                    <a:pt x="1050" y="152"/>
                  </a:lnTo>
                  <a:lnTo>
                    <a:pt x="1056" y="140"/>
                  </a:lnTo>
                  <a:lnTo>
                    <a:pt x="1056" y="128"/>
                  </a:lnTo>
                  <a:lnTo>
                    <a:pt x="1050" y="116"/>
                  </a:lnTo>
                  <a:lnTo>
                    <a:pt x="1044" y="104"/>
                  </a:lnTo>
                  <a:lnTo>
                    <a:pt x="1050" y="91"/>
                  </a:lnTo>
                  <a:lnTo>
                    <a:pt x="1050" y="73"/>
                  </a:lnTo>
                  <a:lnTo>
                    <a:pt x="1062" y="61"/>
                  </a:lnTo>
                  <a:lnTo>
                    <a:pt x="1062" y="49"/>
                  </a:lnTo>
                  <a:lnTo>
                    <a:pt x="1062" y="36"/>
                  </a:lnTo>
                  <a:lnTo>
                    <a:pt x="1050" y="18"/>
                  </a:lnTo>
                  <a:lnTo>
                    <a:pt x="1032" y="6"/>
                  </a:lnTo>
                  <a:lnTo>
                    <a:pt x="1001" y="0"/>
                  </a:lnTo>
                  <a:lnTo>
                    <a:pt x="983" y="0"/>
                  </a:lnTo>
                  <a:lnTo>
                    <a:pt x="958" y="12"/>
                  </a:lnTo>
                  <a:lnTo>
                    <a:pt x="940" y="24"/>
                  </a:lnTo>
                  <a:lnTo>
                    <a:pt x="927" y="24"/>
                  </a:lnTo>
                  <a:lnTo>
                    <a:pt x="915" y="30"/>
                  </a:lnTo>
                  <a:lnTo>
                    <a:pt x="897" y="36"/>
                  </a:lnTo>
                  <a:lnTo>
                    <a:pt x="872" y="43"/>
                  </a:lnTo>
                  <a:lnTo>
                    <a:pt x="847" y="43"/>
                  </a:lnTo>
                  <a:lnTo>
                    <a:pt x="829" y="49"/>
                  </a:lnTo>
                  <a:lnTo>
                    <a:pt x="817" y="55"/>
                  </a:lnTo>
                  <a:lnTo>
                    <a:pt x="804" y="61"/>
                  </a:lnTo>
                  <a:lnTo>
                    <a:pt x="780" y="67"/>
                  </a:lnTo>
                  <a:lnTo>
                    <a:pt x="768" y="79"/>
                  </a:lnTo>
                  <a:lnTo>
                    <a:pt x="749" y="79"/>
                  </a:lnTo>
                  <a:lnTo>
                    <a:pt x="737" y="67"/>
                  </a:lnTo>
                  <a:lnTo>
                    <a:pt x="718" y="49"/>
                  </a:lnTo>
                  <a:lnTo>
                    <a:pt x="694" y="36"/>
                  </a:lnTo>
                  <a:lnTo>
                    <a:pt x="663" y="24"/>
                  </a:lnTo>
                  <a:lnTo>
                    <a:pt x="633" y="24"/>
                  </a:lnTo>
                  <a:lnTo>
                    <a:pt x="596" y="18"/>
                  </a:lnTo>
                  <a:lnTo>
                    <a:pt x="559" y="12"/>
                  </a:lnTo>
                  <a:lnTo>
                    <a:pt x="534" y="12"/>
                  </a:lnTo>
                  <a:lnTo>
                    <a:pt x="516" y="12"/>
                  </a:lnTo>
                  <a:lnTo>
                    <a:pt x="497" y="12"/>
                  </a:lnTo>
                  <a:lnTo>
                    <a:pt x="485" y="24"/>
                  </a:lnTo>
                  <a:lnTo>
                    <a:pt x="454" y="43"/>
                  </a:lnTo>
                  <a:lnTo>
                    <a:pt x="442" y="61"/>
                  </a:lnTo>
                  <a:lnTo>
                    <a:pt x="424" y="73"/>
                  </a:lnTo>
                  <a:lnTo>
                    <a:pt x="405" y="79"/>
                  </a:lnTo>
                  <a:lnTo>
                    <a:pt x="381" y="73"/>
                  </a:lnTo>
                  <a:lnTo>
                    <a:pt x="362" y="61"/>
                  </a:lnTo>
                  <a:lnTo>
                    <a:pt x="344" y="55"/>
                  </a:lnTo>
                  <a:lnTo>
                    <a:pt x="332" y="49"/>
                  </a:lnTo>
                  <a:lnTo>
                    <a:pt x="307" y="49"/>
                  </a:lnTo>
                  <a:lnTo>
                    <a:pt x="282" y="49"/>
                  </a:lnTo>
                  <a:lnTo>
                    <a:pt x="258" y="43"/>
                  </a:lnTo>
                  <a:lnTo>
                    <a:pt x="233" y="43"/>
                  </a:lnTo>
                  <a:lnTo>
                    <a:pt x="221" y="36"/>
                  </a:lnTo>
                  <a:lnTo>
                    <a:pt x="209" y="36"/>
                  </a:lnTo>
                  <a:lnTo>
                    <a:pt x="184" y="24"/>
                  </a:lnTo>
                  <a:lnTo>
                    <a:pt x="153" y="18"/>
                  </a:lnTo>
                  <a:lnTo>
                    <a:pt x="117" y="18"/>
                  </a:lnTo>
                  <a:lnTo>
                    <a:pt x="74" y="36"/>
                  </a:lnTo>
                  <a:lnTo>
                    <a:pt x="49" y="43"/>
                  </a:lnTo>
                  <a:lnTo>
                    <a:pt x="31" y="55"/>
                  </a:lnTo>
                  <a:lnTo>
                    <a:pt x="18" y="67"/>
                  </a:lnTo>
                  <a:lnTo>
                    <a:pt x="0" y="79"/>
                  </a:lnTo>
                  <a:close/>
                </a:path>
              </a:pathLst>
            </a:custGeom>
            <a:blipFill dpi="0" rotWithShape="0">
              <a:blip r:embed="rId4" cstate="print"/>
              <a:srcRect/>
              <a:tile tx="0" ty="0" sx="100000" sy="100000" flip="none" algn="tl"/>
            </a:blipFill>
            <a:ln w="9525">
              <a:noFill/>
              <a:round/>
            </a:ln>
          </p:spPr>
          <p:txBody>
            <a:bodyPr/>
            <a:lstStyle/>
            <a:p>
              <a:endParaRPr lang="en-US"/>
            </a:p>
          </p:txBody>
        </p:sp>
        <p:sp>
          <p:nvSpPr>
            <p:cNvPr id="658" name="Freeform 95"/>
            <p:cNvSpPr/>
            <p:nvPr/>
          </p:nvSpPr>
          <p:spPr bwMode="auto">
            <a:xfrm>
              <a:off x="3338" y="3406"/>
              <a:ext cx="1069" cy="207"/>
            </a:xfrm>
            <a:custGeom>
              <a:avLst/>
              <a:gdLst>
                <a:gd name="T0" fmla="*/ 6 w 1069"/>
                <a:gd name="T1" fmla="*/ 116 h 207"/>
                <a:gd name="T2" fmla="*/ 18 w 1069"/>
                <a:gd name="T3" fmla="*/ 152 h 207"/>
                <a:gd name="T4" fmla="*/ 43 w 1069"/>
                <a:gd name="T5" fmla="*/ 171 h 207"/>
                <a:gd name="T6" fmla="*/ 86 w 1069"/>
                <a:gd name="T7" fmla="*/ 165 h 207"/>
                <a:gd name="T8" fmla="*/ 135 w 1069"/>
                <a:gd name="T9" fmla="*/ 146 h 207"/>
                <a:gd name="T10" fmla="*/ 166 w 1069"/>
                <a:gd name="T11" fmla="*/ 146 h 207"/>
                <a:gd name="T12" fmla="*/ 221 w 1069"/>
                <a:gd name="T13" fmla="*/ 165 h 207"/>
                <a:gd name="T14" fmla="*/ 295 w 1069"/>
                <a:gd name="T15" fmla="*/ 165 h 207"/>
                <a:gd name="T16" fmla="*/ 344 w 1069"/>
                <a:gd name="T17" fmla="*/ 165 h 207"/>
                <a:gd name="T18" fmla="*/ 387 w 1069"/>
                <a:gd name="T19" fmla="*/ 171 h 207"/>
                <a:gd name="T20" fmla="*/ 454 w 1069"/>
                <a:gd name="T21" fmla="*/ 165 h 207"/>
                <a:gd name="T22" fmla="*/ 534 w 1069"/>
                <a:gd name="T23" fmla="*/ 146 h 207"/>
                <a:gd name="T24" fmla="*/ 596 w 1069"/>
                <a:gd name="T25" fmla="*/ 195 h 207"/>
                <a:gd name="T26" fmla="*/ 626 w 1069"/>
                <a:gd name="T27" fmla="*/ 207 h 207"/>
                <a:gd name="T28" fmla="*/ 669 w 1069"/>
                <a:gd name="T29" fmla="*/ 201 h 207"/>
                <a:gd name="T30" fmla="*/ 694 w 1069"/>
                <a:gd name="T31" fmla="*/ 201 h 207"/>
                <a:gd name="T32" fmla="*/ 725 w 1069"/>
                <a:gd name="T33" fmla="*/ 189 h 207"/>
                <a:gd name="T34" fmla="*/ 743 w 1069"/>
                <a:gd name="T35" fmla="*/ 158 h 207"/>
                <a:gd name="T36" fmla="*/ 755 w 1069"/>
                <a:gd name="T37" fmla="*/ 146 h 207"/>
                <a:gd name="T38" fmla="*/ 780 w 1069"/>
                <a:gd name="T39" fmla="*/ 134 h 207"/>
                <a:gd name="T40" fmla="*/ 847 w 1069"/>
                <a:gd name="T41" fmla="*/ 122 h 207"/>
                <a:gd name="T42" fmla="*/ 903 w 1069"/>
                <a:gd name="T43" fmla="*/ 128 h 207"/>
                <a:gd name="T44" fmla="*/ 927 w 1069"/>
                <a:gd name="T45" fmla="*/ 171 h 207"/>
                <a:gd name="T46" fmla="*/ 970 w 1069"/>
                <a:gd name="T47" fmla="*/ 183 h 207"/>
                <a:gd name="T48" fmla="*/ 1038 w 1069"/>
                <a:gd name="T49" fmla="*/ 171 h 207"/>
                <a:gd name="T50" fmla="*/ 1056 w 1069"/>
                <a:gd name="T51" fmla="*/ 152 h 207"/>
                <a:gd name="T52" fmla="*/ 1050 w 1069"/>
                <a:gd name="T53" fmla="*/ 116 h 207"/>
                <a:gd name="T54" fmla="*/ 1050 w 1069"/>
                <a:gd name="T55" fmla="*/ 85 h 207"/>
                <a:gd name="T56" fmla="*/ 1069 w 1069"/>
                <a:gd name="T57" fmla="*/ 43 h 207"/>
                <a:gd name="T58" fmla="*/ 1050 w 1069"/>
                <a:gd name="T59" fmla="*/ 24 h 207"/>
                <a:gd name="T60" fmla="*/ 1007 w 1069"/>
                <a:gd name="T61" fmla="*/ 0 h 207"/>
                <a:gd name="T62" fmla="*/ 970 w 1069"/>
                <a:gd name="T63" fmla="*/ 12 h 207"/>
                <a:gd name="T64" fmla="*/ 927 w 1069"/>
                <a:gd name="T65" fmla="*/ 30 h 207"/>
                <a:gd name="T66" fmla="*/ 860 w 1069"/>
                <a:gd name="T67" fmla="*/ 43 h 207"/>
                <a:gd name="T68" fmla="*/ 804 w 1069"/>
                <a:gd name="T69" fmla="*/ 61 h 207"/>
                <a:gd name="T70" fmla="*/ 768 w 1069"/>
                <a:gd name="T71" fmla="*/ 79 h 207"/>
                <a:gd name="T72" fmla="*/ 737 w 1069"/>
                <a:gd name="T73" fmla="*/ 67 h 207"/>
                <a:gd name="T74" fmla="*/ 706 w 1069"/>
                <a:gd name="T75" fmla="*/ 43 h 207"/>
                <a:gd name="T76" fmla="*/ 633 w 1069"/>
                <a:gd name="T77" fmla="*/ 24 h 207"/>
                <a:gd name="T78" fmla="*/ 553 w 1069"/>
                <a:gd name="T79" fmla="*/ 18 h 207"/>
                <a:gd name="T80" fmla="*/ 485 w 1069"/>
                <a:gd name="T81" fmla="*/ 24 h 207"/>
                <a:gd name="T82" fmla="*/ 442 w 1069"/>
                <a:gd name="T83" fmla="*/ 61 h 207"/>
                <a:gd name="T84" fmla="*/ 418 w 1069"/>
                <a:gd name="T85" fmla="*/ 79 h 207"/>
                <a:gd name="T86" fmla="*/ 375 w 1069"/>
                <a:gd name="T87" fmla="*/ 73 h 207"/>
                <a:gd name="T88" fmla="*/ 319 w 1069"/>
                <a:gd name="T89" fmla="*/ 49 h 207"/>
                <a:gd name="T90" fmla="*/ 246 w 1069"/>
                <a:gd name="T91" fmla="*/ 49 h 207"/>
                <a:gd name="T92" fmla="*/ 196 w 1069"/>
                <a:gd name="T93" fmla="*/ 30 h 207"/>
                <a:gd name="T94" fmla="*/ 129 w 1069"/>
                <a:gd name="T95" fmla="*/ 24 h 207"/>
                <a:gd name="T96" fmla="*/ 61 w 1069"/>
                <a:gd name="T97" fmla="*/ 43 h 207"/>
                <a:gd name="T98" fmla="*/ 0 w 1069"/>
                <a:gd name="T99" fmla="*/ 79 h 2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69"/>
                <a:gd name="T151" fmla="*/ 0 h 207"/>
                <a:gd name="T152" fmla="*/ 1069 w 1069"/>
                <a:gd name="T153" fmla="*/ 207 h 2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69" h="207">
                  <a:moveTo>
                    <a:pt x="0" y="79"/>
                  </a:moveTo>
                  <a:lnTo>
                    <a:pt x="0" y="85"/>
                  </a:lnTo>
                  <a:lnTo>
                    <a:pt x="6" y="110"/>
                  </a:lnTo>
                  <a:lnTo>
                    <a:pt x="6" y="116"/>
                  </a:lnTo>
                  <a:lnTo>
                    <a:pt x="12" y="134"/>
                  </a:lnTo>
                  <a:lnTo>
                    <a:pt x="12" y="140"/>
                  </a:lnTo>
                  <a:lnTo>
                    <a:pt x="18" y="152"/>
                  </a:lnTo>
                  <a:lnTo>
                    <a:pt x="24" y="165"/>
                  </a:lnTo>
                  <a:lnTo>
                    <a:pt x="43" y="171"/>
                  </a:lnTo>
                  <a:lnTo>
                    <a:pt x="49" y="171"/>
                  </a:lnTo>
                  <a:lnTo>
                    <a:pt x="74" y="165"/>
                  </a:lnTo>
                  <a:lnTo>
                    <a:pt x="80" y="165"/>
                  </a:lnTo>
                  <a:lnTo>
                    <a:pt x="86" y="165"/>
                  </a:lnTo>
                  <a:lnTo>
                    <a:pt x="104" y="158"/>
                  </a:lnTo>
                  <a:lnTo>
                    <a:pt x="117" y="152"/>
                  </a:lnTo>
                  <a:lnTo>
                    <a:pt x="135" y="146"/>
                  </a:lnTo>
                  <a:lnTo>
                    <a:pt x="147" y="140"/>
                  </a:lnTo>
                  <a:lnTo>
                    <a:pt x="153" y="140"/>
                  </a:lnTo>
                  <a:lnTo>
                    <a:pt x="166" y="146"/>
                  </a:lnTo>
                  <a:lnTo>
                    <a:pt x="172" y="152"/>
                  </a:lnTo>
                  <a:lnTo>
                    <a:pt x="178" y="158"/>
                  </a:lnTo>
                  <a:lnTo>
                    <a:pt x="190" y="158"/>
                  </a:lnTo>
                  <a:lnTo>
                    <a:pt x="221" y="165"/>
                  </a:lnTo>
                  <a:lnTo>
                    <a:pt x="246" y="165"/>
                  </a:lnTo>
                  <a:lnTo>
                    <a:pt x="258" y="165"/>
                  </a:lnTo>
                  <a:lnTo>
                    <a:pt x="270" y="165"/>
                  </a:lnTo>
                  <a:lnTo>
                    <a:pt x="295" y="165"/>
                  </a:lnTo>
                  <a:lnTo>
                    <a:pt x="313" y="165"/>
                  </a:lnTo>
                  <a:lnTo>
                    <a:pt x="332" y="165"/>
                  </a:lnTo>
                  <a:lnTo>
                    <a:pt x="338" y="165"/>
                  </a:lnTo>
                  <a:lnTo>
                    <a:pt x="344" y="165"/>
                  </a:lnTo>
                  <a:lnTo>
                    <a:pt x="356" y="165"/>
                  </a:lnTo>
                  <a:lnTo>
                    <a:pt x="368" y="165"/>
                  </a:lnTo>
                  <a:lnTo>
                    <a:pt x="381" y="171"/>
                  </a:lnTo>
                  <a:lnTo>
                    <a:pt x="387" y="171"/>
                  </a:lnTo>
                  <a:lnTo>
                    <a:pt x="393" y="177"/>
                  </a:lnTo>
                  <a:lnTo>
                    <a:pt x="411" y="177"/>
                  </a:lnTo>
                  <a:lnTo>
                    <a:pt x="430" y="171"/>
                  </a:lnTo>
                  <a:lnTo>
                    <a:pt x="454" y="165"/>
                  </a:lnTo>
                  <a:lnTo>
                    <a:pt x="473" y="158"/>
                  </a:lnTo>
                  <a:lnTo>
                    <a:pt x="491" y="152"/>
                  </a:lnTo>
                  <a:lnTo>
                    <a:pt x="516" y="146"/>
                  </a:lnTo>
                  <a:lnTo>
                    <a:pt x="534" y="146"/>
                  </a:lnTo>
                  <a:lnTo>
                    <a:pt x="553" y="152"/>
                  </a:lnTo>
                  <a:lnTo>
                    <a:pt x="559" y="158"/>
                  </a:lnTo>
                  <a:lnTo>
                    <a:pt x="571" y="171"/>
                  </a:lnTo>
                  <a:lnTo>
                    <a:pt x="596" y="195"/>
                  </a:lnTo>
                  <a:lnTo>
                    <a:pt x="602" y="201"/>
                  </a:lnTo>
                  <a:lnTo>
                    <a:pt x="608" y="207"/>
                  </a:lnTo>
                  <a:lnTo>
                    <a:pt x="614" y="207"/>
                  </a:lnTo>
                  <a:lnTo>
                    <a:pt x="626" y="207"/>
                  </a:lnTo>
                  <a:lnTo>
                    <a:pt x="645" y="207"/>
                  </a:lnTo>
                  <a:lnTo>
                    <a:pt x="651" y="207"/>
                  </a:lnTo>
                  <a:lnTo>
                    <a:pt x="657" y="207"/>
                  </a:lnTo>
                  <a:lnTo>
                    <a:pt x="669" y="201"/>
                  </a:lnTo>
                  <a:lnTo>
                    <a:pt x="682" y="201"/>
                  </a:lnTo>
                  <a:lnTo>
                    <a:pt x="694" y="201"/>
                  </a:lnTo>
                  <a:lnTo>
                    <a:pt x="706" y="201"/>
                  </a:lnTo>
                  <a:lnTo>
                    <a:pt x="718" y="195"/>
                  </a:lnTo>
                  <a:lnTo>
                    <a:pt x="725" y="189"/>
                  </a:lnTo>
                  <a:lnTo>
                    <a:pt x="731" y="183"/>
                  </a:lnTo>
                  <a:lnTo>
                    <a:pt x="731" y="177"/>
                  </a:lnTo>
                  <a:lnTo>
                    <a:pt x="737" y="171"/>
                  </a:lnTo>
                  <a:lnTo>
                    <a:pt x="743" y="158"/>
                  </a:lnTo>
                  <a:lnTo>
                    <a:pt x="743" y="152"/>
                  </a:lnTo>
                  <a:lnTo>
                    <a:pt x="749" y="146"/>
                  </a:lnTo>
                  <a:lnTo>
                    <a:pt x="755" y="146"/>
                  </a:lnTo>
                  <a:lnTo>
                    <a:pt x="761" y="146"/>
                  </a:lnTo>
                  <a:lnTo>
                    <a:pt x="774" y="140"/>
                  </a:lnTo>
                  <a:lnTo>
                    <a:pt x="780" y="134"/>
                  </a:lnTo>
                  <a:lnTo>
                    <a:pt x="798" y="128"/>
                  </a:lnTo>
                  <a:lnTo>
                    <a:pt x="811" y="128"/>
                  </a:lnTo>
                  <a:lnTo>
                    <a:pt x="835" y="122"/>
                  </a:lnTo>
                  <a:lnTo>
                    <a:pt x="847" y="122"/>
                  </a:lnTo>
                  <a:lnTo>
                    <a:pt x="860" y="122"/>
                  </a:lnTo>
                  <a:lnTo>
                    <a:pt x="884" y="116"/>
                  </a:lnTo>
                  <a:lnTo>
                    <a:pt x="897" y="122"/>
                  </a:lnTo>
                  <a:lnTo>
                    <a:pt x="903" y="128"/>
                  </a:lnTo>
                  <a:lnTo>
                    <a:pt x="903" y="134"/>
                  </a:lnTo>
                  <a:lnTo>
                    <a:pt x="909" y="146"/>
                  </a:lnTo>
                  <a:lnTo>
                    <a:pt x="921" y="165"/>
                  </a:lnTo>
                  <a:lnTo>
                    <a:pt x="927" y="171"/>
                  </a:lnTo>
                  <a:lnTo>
                    <a:pt x="933" y="177"/>
                  </a:lnTo>
                  <a:lnTo>
                    <a:pt x="940" y="177"/>
                  </a:lnTo>
                  <a:lnTo>
                    <a:pt x="952" y="183"/>
                  </a:lnTo>
                  <a:lnTo>
                    <a:pt x="970" y="183"/>
                  </a:lnTo>
                  <a:lnTo>
                    <a:pt x="976" y="183"/>
                  </a:lnTo>
                  <a:lnTo>
                    <a:pt x="995" y="183"/>
                  </a:lnTo>
                  <a:lnTo>
                    <a:pt x="1026" y="177"/>
                  </a:lnTo>
                  <a:lnTo>
                    <a:pt x="1038" y="171"/>
                  </a:lnTo>
                  <a:lnTo>
                    <a:pt x="1044" y="165"/>
                  </a:lnTo>
                  <a:lnTo>
                    <a:pt x="1056" y="152"/>
                  </a:lnTo>
                  <a:lnTo>
                    <a:pt x="1056" y="146"/>
                  </a:lnTo>
                  <a:lnTo>
                    <a:pt x="1056" y="140"/>
                  </a:lnTo>
                  <a:lnTo>
                    <a:pt x="1056" y="122"/>
                  </a:lnTo>
                  <a:lnTo>
                    <a:pt x="1050" y="116"/>
                  </a:lnTo>
                  <a:lnTo>
                    <a:pt x="1050" y="110"/>
                  </a:lnTo>
                  <a:lnTo>
                    <a:pt x="1050" y="97"/>
                  </a:lnTo>
                  <a:lnTo>
                    <a:pt x="1050" y="91"/>
                  </a:lnTo>
                  <a:lnTo>
                    <a:pt x="1050" y="85"/>
                  </a:lnTo>
                  <a:lnTo>
                    <a:pt x="1056" y="73"/>
                  </a:lnTo>
                  <a:lnTo>
                    <a:pt x="1062" y="67"/>
                  </a:lnTo>
                  <a:lnTo>
                    <a:pt x="1069" y="55"/>
                  </a:lnTo>
                  <a:lnTo>
                    <a:pt x="1069" y="43"/>
                  </a:lnTo>
                  <a:lnTo>
                    <a:pt x="1062" y="36"/>
                  </a:lnTo>
                  <a:lnTo>
                    <a:pt x="1056" y="30"/>
                  </a:lnTo>
                  <a:lnTo>
                    <a:pt x="1050" y="24"/>
                  </a:lnTo>
                  <a:lnTo>
                    <a:pt x="1038" y="18"/>
                  </a:lnTo>
                  <a:lnTo>
                    <a:pt x="1032" y="12"/>
                  </a:lnTo>
                  <a:lnTo>
                    <a:pt x="1019" y="6"/>
                  </a:lnTo>
                  <a:lnTo>
                    <a:pt x="1007" y="0"/>
                  </a:lnTo>
                  <a:lnTo>
                    <a:pt x="995" y="0"/>
                  </a:lnTo>
                  <a:lnTo>
                    <a:pt x="983" y="6"/>
                  </a:lnTo>
                  <a:lnTo>
                    <a:pt x="970" y="12"/>
                  </a:lnTo>
                  <a:lnTo>
                    <a:pt x="952" y="18"/>
                  </a:lnTo>
                  <a:lnTo>
                    <a:pt x="940" y="24"/>
                  </a:lnTo>
                  <a:lnTo>
                    <a:pt x="933" y="30"/>
                  </a:lnTo>
                  <a:lnTo>
                    <a:pt x="927" y="30"/>
                  </a:lnTo>
                  <a:lnTo>
                    <a:pt x="909" y="36"/>
                  </a:lnTo>
                  <a:lnTo>
                    <a:pt x="884" y="43"/>
                  </a:lnTo>
                  <a:lnTo>
                    <a:pt x="872" y="43"/>
                  </a:lnTo>
                  <a:lnTo>
                    <a:pt x="860" y="43"/>
                  </a:lnTo>
                  <a:lnTo>
                    <a:pt x="835" y="49"/>
                  </a:lnTo>
                  <a:lnTo>
                    <a:pt x="817" y="55"/>
                  </a:lnTo>
                  <a:lnTo>
                    <a:pt x="804" y="61"/>
                  </a:lnTo>
                  <a:lnTo>
                    <a:pt x="792" y="67"/>
                  </a:lnTo>
                  <a:lnTo>
                    <a:pt x="774" y="79"/>
                  </a:lnTo>
                  <a:lnTo>
                    <a:pt x="768" y="79"/>
                  </a:lnTo>
                  <a:lnTo>
                    <a:pt x="749" y="79"/>
                  </a:lnTo>
                  <a:lnTo>
                    <a:pt x="743" y="73"/>
                  </a:lnTo>
                  <a:lnTo>
                    <a:pt x="737" y="67"/>
                  </a:lnTo>
                  <a:lnTo>
                    <a:pt x="731" y="55"/>
                  </a:lnTo>
                  <a:lnTo>
                    <a:pt x="718" y="49"/>
                  </a:lnTo>
                  <a:lnTo>
                    <a:pt x="706" y="43"/>
                  </a:lnTo>
                  <a:lnTo>
                    <a:pt x="694" y="36"/>
                  </a:lnTo>
                  <a:lnTo>
                    <a:pt x="682" y="30"/>
                  </a:lnTo>
                  <a:lnTo>
                    <a:pt x="651" y="24"/>
                  </a:lnTo>
                  <a:lnTo>
                    <a:pt x="633" y="24"/>
                  </a:lnTo>
                  <a:lnTo>
                    <a:pt x="614" y="24"/>
                  </a:lnTo>
                  <a:lnTo>
                    <a:pt x="577" y="24"/>
                  </a:lnTo>
                  <a:lnTo>
                    <a:pt x="559" y="18"/>
                  </a:lnTo>
                  <a:lnTo>
                    <a:pt x="553" y="18"/>
                  </a:lnTo>
                  <a:lnTo>
                    <a:pt x="528" y="12"/>
                  </a:lnTo>
                  <a:lnTo>
                    <a:pt x="510" y="12"/>
                  </a:lnTo>
                  <a:lnTo>
                    <a:pt x="497" y="18"/>
                  </a:lnTo>
                  <a:lnTo>
                    <a:pt x="485" y="24"/>
                  </a:lnTo>
                  <a:lnTo>
                    <a:pt x="473" y="30"/>
                  </a:lnTo>
                  <a:lnTo>
                    <a:pt x="467" y="36"/>
                  </a:lnTo>
                  <a:lnTo>
                    <a:pt x="448" y="49"/>
                  </a:lnTo>
                  <a:lnTo>
                    <a:pt x="442" y="61"/>
                  </a:lnTo>
                  <a:lnTo>
                    <a:pt x="430" y="73"/>
                  </a:lnTo>
                  <a:lnTo>
                    <a:pt x="418" y="79"/>
                  </a:lnTo>
                  <a:lnTo>
                    <a:pt x="411" y="79"/>
                  </a:lnTo>
                  <a:lnTo>
                    <a:pt x="405" y="79"/>
                  </a:lnTo>
                  <a:lnTo>
                    <a:pt x="393" y="79"/>
                  </a:lnTo>
                  <a:lnTo>
                    <a:pt x="375" y="73"/>
                  </a:lnTo>
                  <a:lnTo>
                    <a:pt x="362" y="67"/>
                  </a:lnTo>
                  <a:lnTo>
                    <a:pt x="356" y="61"/>
                  </a:lnTo>
                  <a:lnTo>
                    <a:pt x="338" y="55"/>
                  </a:lnTo>
                  <a:lnTo>
                    <a:pt x="319" y="49"/>
                  </a:lnTo>
                  <a:lnTo>
                    <a:pt x="295" y="49"/>
                  </a:lnTo>
                  <a:lnTo>
                    <a:pt x="282" y="49"/>
                  </a:lnTo>
                  <a:lnTo>
                    <a:pt x="270" y="49"/>
                  </a:lnTo>
                  <a:lnTo>
                    <a:pt x="246" y="49"/>
                  </a:lnTo>
                  <a:lnTo>
                    <a:pt x="227" y="43"/>
                  </a:lnTo>
                  <a:lnTo>
                    <a:pt x="215" y="43"/>
                  </a:lnTo>
                  <a:lnTo>
                    <a:pt x="209" y="36"/>
                  </a:lnTo>
                  <a:lnTo>
                    <a:pt x="196" y="30"/>
                  </a:lnTo>
                  <a:lnTo>
                    <a:pt x="172" y="24"/>
                  </a:lnTo>
                  <a:lnTo>
                    <a:pt x="153" y="24"/>
                  </a:lnTo>
                  <a:lnTo>
                    <a:pt x="147" y="24"/>
                  </a:lnTo>
                  <a:lnTo>
                    <a:pt x="129" y="24"/>
                  </a:lnTo>
                  <a:lnTo>
                    <a:pt x="110" y="24"/>
                  </a:lnTo>
                  <a:lnTo>
                    <a:pt x="86" y="30"/>
                  </a:lnTo>
                  <a:lnTo>
                    <a:pt x="74" y="36"/>
                  </a:lnTo>
                  <a:lnTo>
                    <a:pt x="61" y="43"/>
                  </a:lnTo>
                  <a:lnTo>
                    <a:pt x="37" y="55"/>
                  </a:lnTo>
                  <a:lnTo>
                    <a:pt x="18" y="67"/>
                  </a:lnTo>
                  <a:lnTo>
                    <a:pt x="12" y="73"/>
                  </a:lnTo>
                  <a:lnTo>
                    <a:pt x="0" y="79"/>
                  </a:lnTo>
                  <a:close/>
                </a:path>
              </a:pathLst>
            </a:custGeom>
            <a:blipFill dpi="0" rotWithShape="0">
              <a:blip r:embed="rId4" cstate="print"/>
              <a:srcRect/>
              <a:tile tx="0" ty="0" sx="100000" sy="100000" flip="none" algn="tl"/>
            </a:blipFill>
            <a:ln w="9525">
              <a:noFill/>
              <a:round/>
            </a:ln>
          </p:spPr>
          <p:txBody>
            <a:bodyPr/>
            <a:lstStyle/>
            <a:p>
              <a:endParaRPr lang="en-US"/>
            </a:p>
          </p:txBody>
        </p:sp>
        <p:sp>
          <p:nvSpPr>
            <p:cNvPr id="659" name="Freeform 96"/>
            <p:cNvSpPr/>
            <p:nvPr/>
          </p:nvSpPr>
          <p:spPr bwMode="auto">
            <a:xfrm>
              <a:off x="3338" y="3406"/>
              <a:ext cx="1069" cy="207"/>
            </a:xfrm>
            <a:custGeom>
              <a:avLst/>
              <a:gdLst>
                <a:gd name="T0" fmla="*/ 6 w 1069"/>
                <a:gd name="T1" fmla="*/ 110 h 207"/>
                <a:gd name="T2" fmla="*/ 12 w 1069"/>
                <a:gd name="T3" fmla="*/ 140 h 207"/>
                <a:gd name="T4" fmla="*/ 43 w 1069"/>
                <a:gd name="T5" fmla="*/ 171 h 207"/>
                <a:gd name="T6" fmla="*/ 80 w 1069"/>
                <a:gd name="T7" fmla="*/ 165 h 207"/>
                <a:gd name="T8" fmla="*/ 117 w 1069"/>
                <a:gd name="T9" fmla="*/ 152 h 207"/>
                <a:gd name="T10" fmla="*/ 153 w 1069"/>
                <a:gd name="T11" fmla="*/ 140 h 207"/>
                <a:gd name="T12" fmla="*/ 178 w 1069"/>
                <a:gd name="T13" fmla="*/ 158 h 207"/>
                <a:gd name="T14" fmla="*/ 246 w 1069"/>
                <a:gd name="T15" fmla="*/ 165 h 207"/>
                <a:gd name="T16" fmla="*/ 295 w 1069"/>
                <a:gd name="T17" fmla="*/ 165 h 207"/>
                <a:gd name="T18" fmla="*/ 338 w 1069"/>
                <a:gd name="T19" fmla="*/ 165 h 207"/>
                <a:gd name="T20" fmla="*/ 368 w 1069"/>
                <a:gd name="T21" fmla="*/ 165 h 207"/>
                <a:gd name="T22" fmla="*/ 393 w 1069"/>
                <a:gd name="T23" fmla="*/ 177 h 207"/>
                <a:gd name="T24" fmla="*/ 454 w 1069"/>
                <a:gd name="T25" fmla="*/ 165 h 207"/>
                <a:gd name="T26" fmla="*/ 516 w 1069"/>
                <a:gd name="T27" fmla="*/ 146 h 207"/>
                <a:gd name="T28" fmla="*/ 559 w 1069"/>
                <a:gd name="T29" fmla="*/ 158 h 207"/>
                <a:gd name="T30" fmla="*/ 602 w 1069"/>
                <a:gd name="T31" fmla="*/ 201 h 207"/>
                <a:gd name="T32" fmla="*/ 626 w 1069"/>
                <a:gd name="T33" fmla="*/ 207 h 207"/>
                <a:gd name="T34" fmla="*/ 657 w 1069"/>
                <a:gd name="T35" fmla="*/ 207 h 207"/>
                <a:gd name="T36" fmla="*/ 694 w 1069"/>
                <a:gd name="T37" fmla="*/ 201 h 207"/>
                <a:gd name="T38" fmla="*/ 725 w 1069"/>
                <a:gd name="T39" fmla="*/ 189 h 207"/>
                <a:gd name="T40" fmla="*/ 737 w 1069"/>
                <a:gd name="T41" fmla="*/ 171 h 207"/>
                <a:gd name="T42" fmla="*/ 749 w 1069"/>
                <a:gd name="T43" fmla="*/ 146 h 207"/>
                <a:gd name="T44" fmla="*/ 774 w 1069"/>
                <a:gd name="T45" fmla="*/ 140 h 207"/>
                <a:gd name="T46" fmla="*/ 811 w 1069"/>
                <a:gd name="T47" fmla="*/ 128 h 207"/>
                <a:gd name="T48" fmla="*/ 860 w 1069"/>
                <a:gd name="T49" fmla="*/ 122 h 207"/>
                <a:gd name="T50" fmla="*/ 903 w 1069"/>
                <a:gd name="T51" fmla="*/ 128 h 207"/>
                <a:gd name="T52" fmla="*/ 921 w 1069"/>
                <a:gd name="T53" fmla="*/ 165 h 207"/>
                <a:gd name="T54" fmla="*/ 940 w 1069"/>
                <a:gd name="T55" fmla="*/ 177 h 207"/>
                <a:gd name="T56" fmla="*/ 976 w 1069"/>
                <a:gd name="T57" fmla="*/ 183 h 207"/>
                <a:gd name="T58" fmla="*/ 1038 w 1069"/>
                <a:gd name="T59" fmla="*/ 171 h 207"/>
                <a:gd name="T60" fmla="*/ 1056 w 1069"/>
                <a:gd name="T61" fmla="*/ 146 h 207"/>
                <a:gd name="T62" fmla="*/ 1050 w 1069"/>
                <a:gd name="T63" fmla="*/ 116 h 207"/>
                <a:gd name="T64" fmla="*/ 1050 w 1069"/>
                <a:gd name="T65" fmla="*/ 91 h 207"/>
                <a:gd name="T66" fmla="*/ 1062 w 1069"/>
                <a:gd name="T67" fmla="*/ 67 h 207"/>
                <a:gd name="T68" fmla="*/ 1062 w 1069"/>
                <a:gd name="T69" fmla="*/ 36 h 207"/>
                <a:gd name="T70" fmla="*/ 1038 w 1069"/>
                <a:gd name="T71" fmla="*/ 18 h 207"/>
                <a:gd name="T72" fmla="*/ 1007 w 1069"/>
                <a:gd name="T73" fmla="*/ 0 h 207"/>
                <a:gd name="T74" fmla="*/ 970 w 1069"/>
                <a:gd name="T75" fmla="*/ 12 h 207"/>
                <a:gd name="T76" fmla="*/ 933 w 1069"/>
                <a:gd name="T77" fmla="*/ 30 h 207"/>
                <a:gd name="T78" fmla="*/ 884 w 1069"/>
                <a:gd name="T79" fmla="*/ 43 h 207"/>
                <a:gd name="T80" fmla="*/ 835 w 1069"/>
                <a:gd name="T81" fmla="*/ 49 h 207"/>
                <a:gd name="T82" fmla="*/ 792 w 1069"/>
                <a:gd name="T83" fmla="*/ 67 h 207"/>
                <a:gd name="T84" fmla="*/ 749 w 1069"/>
                <a:gd name="T85" fmla="*/ 79 h 207"/>
                <a:gd name="T86" fmla="*/ 731 w 1069"/>
                <a:gd name="T87" fmla="*/ 55 h 207"/>
                <a:gd name="T88" fmla="*/ 694 w 1069"/>
                <a:gd name="T89" fmla="*/ 36 h 207"/>
                <a:gd name="T90" fmla="*/ 633 w 1069"/>
                <a:gd name="T91" fmla="*/ 24 h 207"/>
                <a:gd name="T92" fmla="*/ 559 w 1069"/>
                <a:gd name="T93" fmla="*/ 18 h 207"/>
                <a:gd name="T94" fmla="*/ 510 w 1069"/>
                <a:gd name="T95" fmla="*/ 12 h 207"/>
                <a:gd name="T96" fmla="*/ 473 w 1069"/>
                <a:gd name="T97" fmla="*/ 30 h 207"/>
                <a:gd name="T98" fmla="*/ 442 w 1069"/>
                <a:gd name="T99" fmla="*/ 61 h 207"/>
                <a:gd name="T100" fmla="*/ 411 w 1069"/>
                <a:gd name="T101" fmla="*/ 79 h 207"/>
                <a:gd name="T102" fmla="*/ 375 w 1069"/>
                <a:gd name="T103" fmla="*/ 73 h 207"/>
                <a:gd name="T104" fmla="*/ 338 w 1069"/>
                <a:gd name="T105" fmla="*/ 55 h 207"/>
                <a:gd name="T106" fmla="*/ 282 w 1069"/>
                <a:gd name="T107" fmla="*/ 49 h 207"/>
                <a:gd name="T108" fmla="*/ 227 w 1069"/>
                <a:gd name="T109" fmla="*/ 43 h 207"/>
                <a:gd name="T110" fmla="*/ 196 w 1069"/>
                <a:gd name="T111" fmla="*/ 30 h 207"/>
                <a:gd name="T112" fmla="*/ 147 w 1069"/>
                <a:gd name="T113" fmla="*/ 24 h 207"/>
                <a:gd name="T114" fmla="*/ 86 w 1069"/>
                <a:gd name="T115" fmla="*/ 30 h 207"/>
                <a:gd name="T116" fmla="*/ 37 w 1069"/>
                <a:gd name="T117" fmla="*/ 55 h 207"/>
                <a:gd name="T118" fmla="*/ 6 w 1069"/>
                <a:gd name="T119" fmla="*/ 85 h 2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69"/>
                <a:gd name="T181" fmla="*/ 0 h 207"/>
                <a:gd name="T182" fmla="*/ 1069 w 1069"/>
                <a:gd name="T183" fmla="*/ 207 h 20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69" h="207">
                  <a:moveTo>
                    <a:pt x="0" y="79"/>
                  </a:moveTo>
                  <a:lnTo>
                    <a:pt x="0" y="85"/>
                  </a:lnTo>
                  <a:lnTo>
                    <a:pt x="6" y="110"/>
                  </a:lnTo>
                  <a:lnTo>
                    <a:pt x="6" y="116"/>
                  </a:lnTo>
                  <a:lnTo>
                    <a:pt x="12" y="134"/>
                  </a:lnTo>
                  <a:lnTo>
                    <a:pt x="12" y="140"/>
                  </a:lnTo>
                  <a:lnTo>
                    <a:pt x="18" y="152"/>
                  </a:lnTo>
                  <a:lnTo>
                    <a:pt x="24" y="165"/>
                  </a:lnTo>
                  <a:lnTo>
                    <a:pt x="43" y="171"/>
                  </a:lnTo>
                  <a:lnTo>
                    <a:pt x="49" y="171"/>
                  </a:lnTo>
                  <a:lnTo>
                    <a:pt x="74" y="165"/>
                  </a:lnTo>
                  <a:lnTo>
                    <a:pt x="80" y="165"/>
                  </a:lnTo>
                  <a:lnTo>
                    <a:pt x="86" y="165"/>
                  </a:lnTo>
                  <a:lnTo>
                    <a:pt x="104" y="158"/>
                  </a:lnTo>
                  <a:lnTo>
                    <a:pt x="117" y="152"/>
                  </a:lnTo>
                  <a:lnTo>
                    <a:pt x="135" y="146"/>
                  </a:lnTo>
                  <a:lnTo>
                    <a:pt x="147" y="140"/>
                  </a:lnTo>
                  <a:lnTo>
                    <a:pt x="153" y="140"/>
                  </a:lnTo>
                  <a:lnTo>
                    <a:pt x="166" y="146"/>
                  </a:lnTo>
                  <a:lnTo>
                    <a:pt x="172" y="152"/>
                  </a:lnTo>
                  <a:lnTo>
                    <a:pt x="178" y="158"/>
                  </a:lnTo>
                  <a:lnTo>
                    <a:pt x="190" y="158"/>
                  </a:lnTo>
                  <a:lnTo>
                    <a:pt x="221" y="165"/>
                  </a:lnTo>
                  <a:lnTo>
                    <a:pt x="246" y="165"/>
                  </a:lnTo>
                  <a:lnTo>
                    <a:pt x="258" y="165"/>
                  </a:lnTo>
                  <a:lnTo>
                    <a:pt x="270" y="165"/>
                  </a:lnTo>
                  <a:lnTo>
                    <a:pt x="295" y="165"/>
                  </a:lnTo>
                  <a:lnTo>
                    <a:pt x="313" y="165"/>
                  </a:lnTo>
                  <a:lnTo>
                    <a:pt x="332" y="165"/>
                  </a:lnTo>
                  <a:lnTo>
                    <a:pt x="338" y="165"/>
                  </a:lnTo>
                  <a:lnTo>
                    <a:pt x="344" y="165"/>
                  </a:lnTo>
                  <a:lnTo>
                    <a:pt x="356" y="165"/>
                  </a:lnTo>
                  <a:lnTo>
                    <a:pt x="368" y="165"/>
                  </a:lnTo>
                  <a:lnTo>
                    <a:pt x="381" y="171"/>
                  </a:lnTo>
                  <a:lnTo>
                    <a:pt x="387" y="171"/>
                  </a:lnTo>
                  <a:lnTo>
                    <a:pt x="393" y="177"/>
                  </a:lnTo>
                  <a:lnTo>
                    <a:pt x="411" y="177"/>
                  </a:lnTo>
                  <a:lnTo>
                    <a:pt x="430" y="171"/>
                  </a:lnTo>
                  <a:lnTo>
                    <a:pt x="454" y="165"/>
                  </a:lnTo>
                  <a:lnTo>
                    <a:pt x="473" y="158"/>
                  </a:lnTo>
                  <a:lnTo>
                    <a:pt x="491" y="152"/>
                  </a:lnTo>
                  <a:lnTo>
                    <a:pt x="516" y="146"/>
                  </a:lnTo>
                  <a:lnTo>
                    <a:pt x="534" y="146"/>
                  </a:lnTo>
                  <a:lnTo>
                    <a:pt x="553" y="152"/>
                  </a:lnTo>
                  <a:lnTo>
                    <a:pt x="559" y="158"/>
                  </a:lnTo>
                  <a:lnTo>
                    <a:pt x="571" y="171"/>
                  </a:lnTo>
                  <a:lnTo>
                    <a:pt x="596" y="195"/>
                  </a:lnTo>
                  <a:lnTo>
                    <a:pt x="602" y="201"/>
                  </a:lnTo>
                  <a:lnTo>
                    <a:pt x="608" y="207"/>
                  </a:lnTo>
                  <a:lnTo>
                    <a:pt x="614" y="207"/>
                  </a:lnTo>
                  <a:lnTo>
                    <a:pt x="626" y="207"/>
                  </a:lnTo>
                  <a:lnTo>
                    <a:pt x="645" y="207"/>
                  </a:lnTo>
                  <a:lnTo>
                    <a:pt x="651" y="207"/>
                  </a:lnTo>
                  <a:lnTo>
                    <a:pt x="657" y="207"/>
                  </a:lnTo>
                  <a:lnTo>
                    <a:pt x="669" y="201"/>
                  </a:lnTo>
                  <a:lnTo>
                    <a:pt x="682" y="201"/>
                  </a:lnTo>
                  <a:lnTo>
                    <a:pt x="694" y="201"/>
                  </a:lnTo>
                  <a:lnTo>
                    <a:pt x="706" y="201"/>
                  </a:lnTo>
                  <a:lnTo>
                    <a:pt x="718" y="195"/>
                  </a:lnTo>
                  <a:lnTo>
                    <a:pt x="725" y="189"/>
                  </a:lnTo>
                  <a:lnTo>
                    <a:pt x="731" y="183"/>
                  </a:lnTo>
                  <a:lnTo>
                    <a:pt x="731" y="177"/>
                  </a:lnTo>
                  <a:lnTo>
                    <a:pt x="737" y="171"/>
                  </a:lnTo>
                  <a:lnTo>
                    <a:pt x="743" y="158"/>
                  </a:lnTo>
                  <a:lnTo>
                    <a:pt x="743" y="152"/>
                  </a:lnTo>
                  <a:lnTo>
                    <a:pt x="749" y="146"/>
                  </a:lnTo>
                  <a:lnTo>
                    <a:pt x="755" y="146"/>
                  </a:lnTo>
                  <a:lnTo>
                    <a:pt x="761" y="146"/>
                  </a:lnTo>
                  <a:lnTo>
                    <a:pt x="774" y="140"/>
                  </a:lnTo>
                  <a:lnTo>
                    <a:pt x="780" y="134"/>
                  </a:lnTo>
                  <a:lnTo>
                    <a:pt x="798" y="128"/>
                  </a:lnTo>
                  <a:lnTo>
                    <a:pt x="811" y="128"/>
                  </a:lnTo>
                  <a:lnTo>
                    <a:pt x="835" y="122"/>
                  </a:lnTo>
                  <a:lnTo>
                    <a:pt x="847" y="122"/>
                  </a:lnTo>
                  <a:lnTo>
                    <a:pt x="860" y="122"/>
                  </a:lnTo>
                  <a:lnTo>
                    <a:pt x="884" y="116"/>
                  </a:lnTo>
                  <a:lnTo>
                    <a:pt x="897" y="122"/>
                  </a:lnTo>
                  <a:lnTo>
                    <a:pt x="903" y="128"/>
                  </a:lnTo>
                  <a:lnTo>
                    <a:pt x="903" y="134"/>
                  </a:lnTo>
                  <a:lnTo>
                    <a:pt x="909" y="146"/>
                  </a:lnTo>
                  <a:lnTo>
                    <a:pt x="921" y="165"/>
                  </a:lnTo>
                  <a:lnTo>
                    <a:pt x="927" y="171"/>
                  </a:lnTo>
                  <a:lnTo>
                    <a:pt x="933" y="177"/>
                  </a:lnTo>
                  <a:lnTo>
                    <a:pt x="940" y="177"/>
                  </a:lnTo>
                  <a:lnTo>
                    <a:pt x="952" y="183"/>
                  </a:lnTo>
                  <a:lnTo>
                    <a:pt x="970" y="183"/>
                  </a:lnTo>
                  <a:lnTo>
                    <a:pt x="976" y="183"/>
                  </a:lnTo>
                  <a:lnTo>
                    <a:pt x="995" y="183"/>
                  </a:lnTo>
                  <a:lnTo>
                    <a:pt x="1026" y="177"/>
                  </a:lnTo>
                  <a:lnTo>
                    <a:pt x="1038" y="171"/>
                  </a:lnTo>
                  <a:lnTo>
                    <a:pt x="1044" y="165"/>
                  </a:lnTo>
                  <a:lnTo>
                    <a:pt x="1056" y="152"/>
                  </a:lnTo>
                  <a:lnTo>
                    <a:pt x="1056" y="146"/>
                  </a:lnTo>
                  <a:lnTo>
                    <a:pt x="1056" y="140"/>
                  </a:lnTo>
                  <a:lnTo>
                    <a:pt x="1056" y="122"/>
                  </a:lnTo>
                  <a:lnTo>
                    <a:pt x="1050" y="116"/>
                  </a:lnTo>
                  <a:lnTo>
                    <a:pt x="1050" y="110"/>
                  </a:lnTo>
                  <a:lnTo>
                    <a:pt x="1050" y="97"/>
                  </a:lnTo>
                  <a:lnTo>
                    <a:pt x="1050" y="91"/>
                  </a:lnTo>
                  <a:lnTo>
                    <a:pt x="1050" y="85"/>
                  </a:lnTo>
                  <a:lnTo>
                    <a:pt x="1056" y="73"/>
                  </a:lnTo>
                  <a:lnTo>
                    <a:pt x="1062" y="67"/>
                  </a:lnTo>
                  <a:lnTo>
                    <a:pt x="1069" y="55"/>
                  </a:lnTo>
                  <a:lnTo>
                    <a:pt x="1069" y="43"/>
                  </a:lnTo>
                  <a:lnTo>
                    <a:pt x="1062" y="36"/>
                  </a:lnTo>
                  <a:lnTo>
                    <a:pt x="1056" y="30"/>
                  </a:lnTo>
                  <a:lnTo>
                    <a:pt x="1050" y="24"/>
                  </a:lnTo>
                  <a:lnTo>
                    <a:pt x="1038" y="18"/>
                  </a:lnTo>
                  <a:lnTo>
                    <a:pt x="1032" y="12"/>
                  </a:lnTo>
                  <a:lnTo>
                    <a:pt x="1019" y="6"/>
                  </a:lnTo>
                  <a:lnTo>
                    <a:pt x="1007" y="0"/>
                  </a:lnTo>
                  <a:lnTo>
                    <a:pt x="995" y="0"/>
                  </a:lnTo>
                  <a:lnTo>
                    <a:pt x="983" y="6"/>
                  </a:lnTo>
                  <a:lnTo>
                    <a:pt x="970" y="12"/>
                  </a:lnTo>
                  <a:lnTo>
                    <a:pt x="952" y="18"/>
                  </a:lnTo>
                  <a:lnTo>
                    <a:pt x="940" y="24"/>
                  </a:lnTo>
                  <a:lnTo>
                    <a:pt x="933" y="30"/>
                  </a:lnTo>
                  <a:lnTo>
                    <a:pt x="927" y="30"/>
                  </a:lnTo>
                  <a:lnTo>
                    <a:pt x="909" y="36"/>
                  </a:lnTo>
                  <a:lnTo>
                    <a:pt x="884" y="43"/>
                  </a:lnTo>
                  <a:lnTo>
                    <a:pt x="872" y="43"/>
                  </a:lnTo>
                  <a:lnTo>
                    <a:pt x="860" y="43"/>
                  </a:lnTo>
                  <a:lnTo>
                    <a:pt x="835" y="49"/>
                  </a:lnTo>
                  <a:lnTo>
                    <a:pt x="817" y="55"/>
                  </a:lnTo>
                  <a:lnTo>
                    <a:pt x="804" y="61"/>
                  </a:lnTo>
                  <a:lnTo>
                    <a:pt x="792" y="67"/>
                  </a:lnTo>
                  <a:lnTo>
                    <a:pt x="774" y="79"/>
                  </a:lnTo>
                  <a:lnTo>
                    <a:pt x="768" y="79"/>
                  </a:lnTo>
                  <a:lnTo>
                    <a:pt x="749" y="79"/>
                  </a:lnTo>
                  <a:lnTo>
                    <a:pt x="743" y="73"/>
                  </a:lnTo>
                  <a:lnTo>
                    <a:pt x="737" y="67"/>
                  </a:lnTo>
                  <a:lnTo>
                    <a:pt x="731" y="55"/>
                  </a:lnTo>
                  <a:lnTo>
                    <a:pt x="718" y="49"/>
                  </a:lnTo>
                  <a:lnTo>
                    <a:pt x="706" y="43"/>
                  </a:lnTo>
                  <a:lnTo>
                    <a:pt x="694" y="36"/>
                  </a:lnTo>
                  <a:lnTo>
                    <a:pt x="682" y="30"/>
                  </a:lnTo>
                  <a:lnTo>
                    <a:pt x="651" y="24"/>
                  </a:lnTo>
                  <a:lnTo>
                    <a:pt x="633" y="24"/>
                  </a:lnTo>
                  <a:lnTo>
                    <a:pt x="614" y="24"/>
                  </a:lnTo>
                  <a:lnTo>
                    <a:pt x="577" y="24"/>
                  </a:lnTo>
                  <a:lnTo>
                    <a:pt x="559" y="18"/>
                  </a:lnTo>
                  <a:lnTo>
                    <a:pt x="553" y="18"/>
                  </a:lnTo>
                  <a:lnTo>
                    <a:pt x="528" y="12"/>
                  </a:lnTo>
                  <a:lnTo>
                    <a:pt x="510" y="12"/>
                  </a:lnTo>
                  <a:lnTo>
                    <a:pt x="497" y="18"/>
                  </a:lnTo>
                  <a:lnTo>
                    <a:pt x="485" y="24"/>
                  </a:lnTo>
                  <a:lnTo>
                    <a:pt x="473" y="30"/>
                  </a:lnTo>
                  <a:lnTo>
                    <a:pt x="467" y="36"/>
                  </a:lnTo>
                  <a:lnTo>
                    <a:pt x="448" y="49"/>
                  </a:lnTo>
                  <a:lnTo>
                    <a:pt x="442" y="61"/>
                  </a:lnTo>
                  <a:lnTo>
                    <a:pt x="430" y="73"/>
                  </a:lnTo>
                  <a:lnTo>
                    <a:pt x="418" y="79"/>
                  </a:lnTo>
                  <a:lnTo>
                    <a:pt x="411" y="79"/>
                  </a:lnTo>
                  <a:lnTo>
                    <a:pt x="405" y="79"/>
                  </a:lnTo>
                  <a:lnTo>
                    <a:pt x="393" y="79"/>
                  </a:lnTo>
                  <a:lnTo>
                    <a:pt x="375" y="73"/>
                  </a:lnTo>
                  <a:lnTo>
                    <a:pt x="362" y="67"/>
                  </a:lnTo>
                  <a:lnTo>
                    <a:pt x="356" y="61"/>
                  </a:lnTo>
                  <a:lnTo>
                    <a:pt x="338" y="55"/>
                  </a:lnTo>
                  <a:lnTo>
                    <a:pt x="319" y="49"/>
                  </a:lnTo>
                  <a:lnTo>
                    <a:pt x="295" y="49"/>
                  </a:lnTo>
                  <a:lnTo>
                    <a:pt x="282" y="49"/>
                  </a:lnTo>
                  <a:lnTo>
                    <a:pt x="270" y="49"/>
                  </a:lnTo>
                  <a:lnTo>
                    <a:pt x="246" y="49"/>
                  </a:lnTo>
                  <a:lnTo>
                    <a:pt x="227" y="43"/>
                  </a:lnTo>
                  <a:lnTo>
                    <a:pt x="215" y="43"/>
                  </a:lnTo>
                  <a:lnTo>
                    <a:pt x="209" y="36"/>
                  </a:lnTo>
                  <a:lnTo>
                    <a:pt x="196" y="30"/>
                  </a:lnTo>
                  <a:lnTo>
                    <a:pt x="172" y="24"/>
                  </a:lnTo>
                  <a:lnTo>
                    <a:pt x="153" y="24"/>
                  </a:lnTo>
                  <a:lnTo>
                    <a:pt x="147" y="24"/>
                  </a:lnTo>
                  <a:lnTo>
                    <a:pt x="129" y="24"/>
                  </a:lnTo>
                  <a:lnTo>
                    <a:pt x="110" y="24"/>
                  </a:lnTo>
                  <a:lnTo>
                    <a:pt x="86" y="30"/>
                  </a:lnTo>
                  <a:lnTo>
                    <a:pt x="74" y="36"/>
                  </a:lnTo>
                  <a:lnTo>
                    <a:pt x="61" y="43"/>
                  </a:lnTo>
                  <a:lnTo>
                    <a:pt x="37" y="55"/>
                  </a:lnTo>
                  <a:lnTo>
                    <a:pt x="18" y="67"/>
                  </a:lnTo>
                  <a:lnTo>
                    <a:pt x="12" y="73"/>
                  </a:lnTo>
                  <a:lnTo>
                    <a:pt x="6" y="85"/>
                  </a:lnTo>
                </a:path>
              </a:pathLst>
            </a:custGeom>
            <a:noFill/>
            <a:ln w="9525">
              <a:solidFill>
                <a:srgbClr val="000000"/>
              </a:solidFill>
              <a:round/>
            </a:ln>
          </p:spPr>
          <p:txBody>
            <a:bodyPr/>
            <a:lstStyle/>
            <a:p>
              <a:endParaRPr lang="en-US"/>
            </a:p>
          </p:txBody>
        </p:sp>
        <p:sp>
          <p:nvSpPr>
            <p:cNvPr id="660" name="Rectangle 97"/>
            <p:cNvSpPr>
              <a:spLocks noChangeArrowheads="1"/>
            </p:cNvSpPr>
            <p:nvPr/>
          </p:nvSpPr>
          <p:spPr bwMode="auto">
            <a:xfrm>
              <a:off x="3206" y="2921"/>
              <a:ext cx="289"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661" name="Rectangle 98"/>
            <p:cNvSpPr>
              <a:spLocks noChangeArrowheads="1"/>
            </p:cNvSpPr>
            <p:nvPr/>
          </p:nvSpPr>
          <p:spPr bwMode="auto">
            <a:xfrm>
              <a:off x="3593" y="2921"/>
              <a:ext cx="289"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662" name="Rectangle 99"/>
            <p:cNvSpPr>
              <a:spLocks noChangeArrowheads="1"/>
            </p:cNvSpPr>
            <p:nvPr/>
          </p:nvSpPr>
          <p:spPr bwMode="auto">
            <a:xfrm>
              <a:off x="3980" y="2921"/>
              <a:ext cx="288"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663" name="Rectangle 100"/>
            <p:cNvSpPr>
              <a:spLocks noChangeArrowheads="1"/>
            </p:cNvSpPr>
            <p:nvPr/>
          </p:nvSpPr>
          <p:spPr bwMode="auto">
            <a:xfrm>
              <a:off x="4367" y="2921"/>
              <a:ext cx="288"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664" name="Rectangle 101"/>
            <p:cNvSpPr>
              <a:spLocks noChangeArrowheads="1"/>
            </p:cNvSpPr>
            <p:nvPr/>
          </p:nvSpPr>
          <p:spPr bwMode="auto">
            <a:xfrm>
              <a:off x="2951" y="2930"/>
              <a:ext cx="75" cy="77"/>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In</a:t>
              </a:r>
              <a:endParaRPr lang="en-US" sz="2000" b="0"/>
            </a:p>
          </p:txBody>
        </p:sp>
        <p:sp>
          <p:nvSpPr>
            <p:cNvPr id="665" name="Rectangle 102"/>
            <p:cNvSpPr>
              <a:spLocks noChangeArrowheads="1"/>
            </p:cNvSpPr>
            <p:nvPr/>
          </p:nvSpPr>
          <p:spPr bwMode="auto">
            <a:xfrm>
              <a:off x="4843" y="2930"/>
              <a:ext cx="126" cy="77"/>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Out</a:t>
              </a:r>
              <a:endParaRPr lang="en-US" sz="2000" b="0"/>
            </a:p>
          </p:txBody>
        </p:sp>
        <p:sp>
          <p:nvSpPr>
            <p:cNvPr id="666" name="Freeform 103"/>
            <p:cNvSpPr/>
            <p:nvPr/>
          </p:nvSpPr>
          <p:spPr bwMode="auto">
            <a:xfrm>
              <a:off x="3172" y="2961"/>
              <a:ext cx="25" cy="24"/>
            </a:xfrm>
            <a:custGeom>
              <a:avLst/>
              <a:gdLst>
                <a:gd name="T0" fmla="*/ 25 w 25"/>
                <a:gd name="T1" fmla="*/ 12 h 24"/>
                <a:gd name="T2" fmla="*/ 12 w 25"/>
                <a:gd name="T3" fmla="*/ 18 h 24"/>
                <a:gd name="T4" fmla="*/ 0 w 25"/>
                <a:gd name="T5" fmla="*/ 24 h 24"/>
                <a:gd name="T6" fmla="*/ 0 w 25"/>
                <a:gd name="T7" fmla="*/ 18 h 24"/>
                <a:gd name="T8" fmla="*/ 0 w 25"/>
                <a:gd name="T9" fmla="*/ 12 h 24"/>
                <a:gd name="T10" fmla="*/ 0 w 25"/>
                <a:gd name="T11" fmla="*/ 6 h 24"/>
                <a:gd name="T12" fmla="*/ 0 w 25"/>
                <a:gd name="T13" fmla="*/ 0 h 24"/>
                <a:gd name="T14" fmla="*/ 12 w 25"/>
                <a:gd name="T15" fmla="*/ 6 h 24"/>
                <a:gd name="T16" fmla="*/ 25 w 25"/>
                <a:gd name="T17" fmla="*/ 12 h 24"/>
                <a:gd name="T18" fmla="*/ 25 w 25"/>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25" y="12"/>
                  </a:moveTo>
                  <a:lnTo>
                    <a:pt x="12" y="18"/>
                  </a:lnTo>
                  <a:lnTo>
                    <a:pt x="0" y="24"/>
                  </a:lnTo>
                  <a:lnTo>
                    <a:pt x="0" y="18"/>
                  </a:lnTo>
                  <a:lnTo>
                    <a:pt x="0" y="12"/>
                  </a:lnTo>
                  <a:lnTo>
                    <a:pt x="0" y="6"/>
                  </a:lnTo>
                  <a:lnTo>
                    <a:pt x="0" y="0"/>
                  </a:lnTo>
                  <a:lnTo>
                    <a:pt x="12" y="6"/>
                  </a:lnTo>
                  <a:lnTo>
                    <a:pt x="25" y="12"/>
                  </a:lnTo>
                  <a:close/>
                </a:path>
              </a:pathLst>
            </a:custGeom>
            <a:solidFill>
              <a:srgbClr val="000000"/>
            </a:solidFill>
            <a:ln w="9525">
              <a:solidFill>
                <a:srgbClr val="000000"/>
              </a:solidFill>
              <a:round/>
            </a:ln>
          </p:spPr>
          <p:txBody>
            <a:bodyPr/>
            <a:lstStyle/>
            <a:p>
              <a:endParaRPr lang="en-US"/>
            </a:p>
          </p:txBody>
        </p:sp>
        <p:sp>
          <p:nvSpPr>
            <p:cNvPr id="667" name="Line 104"/>
            <p:cNvSpPr>
              <a:spLocks noChangeShapeType="1"/>
            </p:cNvSpPr>
            <p:nvPr/>
          </p:nvSpPr>
          <p:spPr bwMode="auto">
            <a:xfrm>
              <a:off x="3117" y="2973"/>
              <a:ext cx="55" cy="1"/>
            </a:xfrm>
            <a:prstGeom prst="line">
              <a:avLst/>
            </a:prstGeom>
            <a:noFill/>
            <a:ln w="9525">
              <a:solidFill>
                <a:srgbClr val="000000"/>
              </a:solidFill>
              <a:round/>
            </a:ln>
          </p:spPr>
          <p:txBody>
            <a:bodyPr/>
            <a:lstStyle/>
            <a:p>
              <a:endParaRPr lang="en-US"/>
            </a:p>
          </p:txBody>
        </p:sp>
        <p:sp>
          <p:nvSpPr>
            <p:cNvPr id="668" name="Freeform 105"/>
            <p:cNvSpPr/>
            <p:nvPr/>
          </p:nvSpPr>
          <p:spPr bwMode="auto">
            <a:xfrm>
              <a:off x="3553" y="2961"/>
              <a:ext cx="31" cy="24"/>
            </a:xfrm>
            <a:custGeom>
              <a:avLst/>
              <a:gdLst>
                <a:gd name="T0" fmla="*/ 31 w 31"/>
                <a:gd name="T1" fmla="*/ 12 h 24"/>
                <a:gd name="T2" fmla="*/ 18 w 31"/>
                <a:gd name="T3" fmla="*/ 18 h 24"/>
                <a:gd name="T4" fmla="*/ 0 w 31"/>
                <a:gd name="T5" fmla="*/ 24 h 24"/>
                <a:gd name="T6" fmla="*/ 0 w 31"/>
                <a:gd name="T7" fmla="*/ 18 h 24"/>
                <a:gd name="T8" fmla="*/ 0 w 31"/>
                <a:gd name="T9" fmla="*/ 12 h 24"/>
                <a:gd name="T10" fmla="*/ 0 w 31"/>
                <a:gd name="T11" fmla="*/ 6 h 24"/>
                <a:gd name="T12" fmla="*/ 0 w 31"/>
                <a:gd name="T13" fmla="*/ 0 h 24"/>
                <a:gd name="T14" fmla="*/ 18 w 31"/>
                <a:gd name="T15" fmla="*/ 6 h 24"/>
                <a:gd name="T16" fmla="*/ 31 w 31"/>
                <a:gd name="T17" fmla="*/ 12 h 24"/>
                <a:gd name="T18" fmla="*/ 31 w 31"/>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31" y="12"/>
                  </a:moveTo>
                  <a:lnTo>
                    <a:pt x="18" y="18"/>
                  </a:lnTo>
                  <a:lnTo>
                    <a:pt x="0" y="24"/>
                  </a:lnTo>
                  <a:lnTo>
                    <a:pt x="0" y="18"/>
                  </a:lnTo>
                  <a:lnTo>
                    <a:pt x="0" y="12"/>
                  </a:lnTo>
                  <a:lnTo>
                    <a:pt x="0" y="6"/>
                  </a:lnTo>
                  <a:lnTo>
                    <a:pt x="0" y="0"/>
                  </a:lnTo>
                  <a:lnTo>
                    <a:pt x="18" y="6"/>
                  </a:lnTo>
                  <a:lnTo>
                    <a:pt x="31" y="12"/>
                  </a:lnTo>
                  <a:close/>
                </a:path>
              </a:pathLst>
            </a:custGeom>
            <a:solidFill>
              <a:srgbClr val="000000"/>
            </a:solidFill>
            <a:ln w="9525">
              <a:solidFill>
                <a:srgbClr val="000000"/>
              </a:solidFill>
              <a:round/>
            </a:ln>
          </p:spPr>
          <p:txBody>
            <a:bodyPr/>
            <a:lstStyle/>
            <a:p>
              <a:endParaRPr lang="en-US"/>
            </a:p>
          </p:txBody>
        </p:sp>
        <p:sp>
          <p:nvSpPr>
            <p:cNvPr id="669" name="Line 106"/>
            <p:cNvSpPr>
              <a:spLocks noChangeShapeType="1"/>
            </p:cNvSpPr>
            <p:nvPr/>
          </p:nvSpPr>
          <p:spPr bwMode="auto">
            <a:xfrm>
              <a:off x="3498" y="2973"/>
              <a:ext cx="61" cy="1"/>
            </a:xfrm>
            <a:prstGeom prst="line">
              <a:avLst/>
            </a:prstGeom>
            <a:noFill/>
            <a:ln w="9525">
              <a:solidFill>
                <a:srgbClr val="000000"/>
              </a:solidFill>
              <a:round/>
            </a:ln>
          </p:spPr>
          <p:txBody>
            <a:bodyPr/>
            <a:lstStyle/>
            <a:p>
              <a:endParaRPr lang="en-US"/>
            </a:p>
          </p:txBody>
        </p:sp>
        <p:sp>
          <p:nvSpPr>
            <p:cNvPr id="670" name="Freeform 107"/>
            <p:cNvSpPr/>
            <p:nvPr/>
          </p:nvSpPr>
          <p:spPr bwMode="auto">
            <a:xfrm>
              <a:off x="3940" y="2961"/>
              <a:ext cx="31" cy="24"/>
            </a:xfrm>
            <a:custGeom>
              <a:avLst/>
              <a:gdLst>
                <a:gd name="T0" fmla="*/ 31 w 31"/>
                <a:gd name="T1" fmla="*/ 12 h 24"/>
                <a:gd name="T2" fmla="*/ 18 w 31"/>
                <a:gd name="T3" fmla="*/ 18 h 24"/>
                <a:gd name="T4" fmla="*/ 0 w 31"/>
                <a:gd name="T5" fmla="*/ 24 h 24"/>
                <a:gd name="T6" fmla="*/ 0 w 31"/>
                <a:gd name="T7" fmla="*/ 18 h 24"/>
                <a:gd name="T8" fmla="*/ 0 w 31"/>
                <a:gd name="T9" fmla="*/ 12 h 24"/>
                <a:gd name="T10" fmla="*/ 0 w 31"/>
                <a:gd name="T11" fmla="*/ 6 h 24"/>
                <a:gd name="T12" fmla="*/ 0 w 31"/>
                <a:gd name="T13" fmla="*/ 0 h 24"/>
                <a:gd name="T14" fmla="*/ 18 w 31"/>
                <a:gd name="T15" fmla="*/ 6 h 24"/>
                <a:gd name="T16" fmla="*/ 31 w 31"/>
                <a:gd name="T17" fmla="*/ 12 h 24"/>
                <a:gd name="T18" fmla="*/ 31 w 31"/>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31" y="12"/>
                  </a:moveTo>
                  <a:lnTo>
                    <a:pt x="18" y="18"/>
                  </a:lnTo>
                  <a:lnTo>
                    <a:pt x="0" y="24"/>
                  </a:lnTo>
                  <a:lnTo>
                    <a:pt x="0" y="18"/>
                  </a:lnTo>
                  <a:lnTo>
                    <a:pt x="0" y="12"/>
                  </a:lnTo>
                  <a:lnTo>
                    <a:pt x="0" y="6"/>
                  </a:lnTo>
                  <a:lnTo>
                    <a:pt x="0" y="0"/>
                  </a:lnTo>
                  <a:lnTo>
                    <a:pt x="18" y="6"/>
                  </a:lnTo>
                  <a:lnTo>
                    <a:pt x="31" y="12"/>
                  </a:lnTo>
                  <a:close/>
                </a:path>
              </a:pathLst>
            </a:custGeom>
            <a:solidFill>
              <a:srgbClr val="000000"/>
            </a:solidFill>
            <a:ln w="9525">
              <a:solidFill>
                <a:srgbClr val="000000"/>
              </a:solidFill>
              <a:round/>
            </a:ln>
          </p:spPr>
          <p:txBody>
            <a:bodyPr/>
            <a:lstStyle/>
            <a:p>
              <a:endParaRPr lang="en-US"/>
            </a:p>
          </p:txBody>
        </p:sp>
        <p:sp>
          <p:nvSpPr>
            <p:cNvPr id="671" name="Line 108"/>
            <p:cNvSpPr>
              <a:spLocks noChangeShapeType="1"/>
            </p:cNvSpPr>
            <p:nvPr/>
          </p:nvSpPr>
          <p:spPr bwMode="auto">
            <a:xfrm>
              <a:off x="3885" y="2973"/>
              <a:ext cx="61" cy="1"/>
            </a:xfrm>
            <a:prstGeom prst="line">
              <a:avLst/>
            </a:prstGeom>
            <a:noFill/>
            <a:ln w="9525">
              <a:solidFill>
                <a:srgbClr val="000000"/>
              </a:solidFill>
              <a:round/>
            </a:ln>
          </p:spPr>
          <p:txBody>
            <a:bodyPr/>
            <a:lstStyle/>
            <a:p>
              <a:endParaRPr lang="en-US"/>
            </a:p>
          </p:txBody>
        </p:sp>
        <p:sp>
          <p:nvSpPr>
            <p:cNvPr id="672" name="Freeform 109"/>
            <p:cNvSpPr/>
            <p:nvPr/>
          </p:nvSpPr>
          <p:spPr bwMode="auto">
            <a:xfrm>
              <a:off x="4327" y="2961"/>
              <a:ext cx="30" cy="24"/>
            </a:xfrm>
            <a:custGeom>
              <a:avLst/>
              <a:gdLst>
                <a:gd name="T0" fmla="*/ 30 w 30"/>
                <a:gd name="T1" fmla="*/ 12 h 24"/>
                <a:gd name="T2" fmla="*/ 18 w 30"/>
                <a:gd name="T3" fmla="*/ 18 h 24"/>
                <a:gd name="T4" fmla="*/ 0 w 30"/>
                <a:gd name="T5" fmla="*/ 24 h 24"/>
                <a:gd name="T6" fmla="*/ 0 w 30"/>
                <a:gd name="T7" fmla="*/ 18 h 24"/>
                <a:gd name="T8" fmla="*/ 0 w 30"/>
                <a:gd name="T9" fmla="*/ 12 h 24"/>
                <a:gd name="T10" fmla="*/ 0 w 30"/>
                <a:gd name="T11" fmla="*/ 6 h 24"/>
                <a:gd name="T12" fmla="*/ 0 w 30"/>
                <a:gd name="T13" fmla="*/ 0 h 24"/>
                <a:gd name="T14" fmla="*/ 18 w 30"/>
                <a:gd name="T15" fmla="*/ 6 h 24"/>
                <a:gd name="T16" fmla="*/ 30 w 30"/>
                <a:gd name="T17" fmla="*/ 12 h 24"/>
                <a:gd name="T18" fmla="*/ 30 w 30"/>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4"/>
                <a:gd name="T32" fmla="*/ 30 w 3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4">
                  <a:moveTo>
                    <a:pt x="30" y="12"/>
                  </a:moveTo>
                  <a:lnTo>
                    <a:pt x="18" y="18"/>
                  </a:lnTo>
                  <a:lnTo>
                    <a:pt x="0" y="24"/>
                  </a:lnTo>
                  <a:lnTo>
                    <a:pt x="0" y="18"/>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673" name="Line 110"/>
            <p:cNvSpPr>
              <a:spLocks noChangeShapeType="1"/>
            </p:cNvSpPr>
            <p:nvPr/>
          </p:nvSpPr>
          <p:spPr bwMode="auto">
            <a:xfrm>
              <a:off x="4271" y="2973"/>
              <a:ext cx="62" cy="1"/>
            </a:xfrm>
            <a:prstGeom prst="line">
              <a:avLst/>
            </a:prstGeom>
            <a:noFill/>
            <a:ln w="9525">
              <a:solidFill>
                <a:srgbClr val="000000"/>
              </a:solidFill>
              <a:round/>
            </a:ln>
          </p:spPr>
          <p:txBody>
            <a:bodyPr/>
            <a:lstStyle/>
            <a:p>
              <a:endParaRPr lang="en-US"/>
            </a:p>
          </p:txBody>
        </p:sp>
        <p:sp>
          <p:nvSpPr>
            <p:cNvPr id="674" name="Freeform 111"/>
            <p:cNvSpPr/>
            <p:nvPr/>
          </p:nvSpPr>
          <p:spPr bwMode="auto">
            <a:xfrm>
              <a:off x="4714" y="2961"/>
              <a:ext cx="30" cy="24"/>
            </a:xfrm>
            <a:custGeom>
              <a:avLst/>
              <a:gdLst>
                <a:gd name="T0" fmla="*/ 30 w 30"/>
                <a:gd name="T1" fmla="*/ 12 h 24"/>
                <a:gd name="T2" fmla="*/ 18 w 30"/>
                <a:gd name="T3" fmla="*/ 18 h 24"/>
                <a:gd name="T4" fmla="*/ 0 w 30"/>
                <a:gd name="T5" fmla="*/ 24 h 24"/>
                <a:gd name="T6" fmla="*/ 0 w 30"/>
                <a:gd name="T7" fmla="*/ 18 h 24"/>
                <a:gd name="T8" fmla="*/ 0 w 30"/>
                <a:gd name="T9" fmla="*/ 12 h 24"/>
                <a:gd name="T10" fmla="*/ 0 w 30"/>
                <a:gd name="T11" fmla="*/ 6 h 24"/>
                <a:gd name="T12" fmla="*/ 0 w 30"/>
                <a:gd name="T13" fmla="*/ 0 h 24"/>
                <a:gd name="T14" fmla="*/ 18 w 30"/>
                <a:gd name="T15" fmla="*/ 6 h 24"/>
                <a:gd name="T16" fmla="*/ 30 w 30"/>
                <a:gd name="T17" fmla="*/ 12 h 24"/>
                <a:gd name="T18" fmla="*/ 30 w 30"/>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4"/>
                <a:gd name="T32" fmla="*/ 30 w 3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4">
                  <a:moveTo>
                    <a:pt x="30" y="12"/>
                  </a:moveTo>
                  <a:lnTo>
                    <a:pt x="18" y="18"/>
                  </a:lnTo>
                  <a:lnTo>
                    <a:pt x="0" y="24"/>
                  </a:lnTo>
                  <a:lnTo>
                    <a:pt x="0" y="18"/>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675" name="Line 112"/>
            <p:cNvSpPr>
              <a:spLocks noChangeShapeType="1"/>
            </p:cNvSpPr>
            <p:nvPr/>
          </p:nvSpPr>
          <p:spPr bwMode="auto">
            <a:xfrm>
              <a:off x="4658" y="2973"/>
              <a:ext cx="62" cy="1"/>
            </a:xfrm>
            <a:prstGeom prst="line">
              <a:avLst/>
            </a:prstGeom>
            <a:noFill/>
            <a:ln w="9525">
              <a:solidFill>
                <a:srgbClr val="000000"/>
              </a:solidFill>
              <a:round/>
            </a:ln>
          </p:spPr>
          <p:txBody>
            <a:bodyPr/>
            <a:lstStyle/>
            <a:p>
              <a:endParaRPr lang="en-US"/>
            </a:p>
          </p:txBody>
        </p:sp>
        <p:sp>
          <p:nvSpPr>
            <p:cNvPr id="676" name="Line 113"/>
            <p:cNvSpPr>
              <a:spLocks noChangeShapeType="1"/>
            </p:cNvSpPr>
            <p:nvPr/>
          </p:nvSpPr>
          <p:spPr bwMode="auto">
            <a:xfrm>
              <a:off x="3190" y="3144"/>
              <a:ext cx="1499" cy="1"/>
            </a:xfrm>
            <a:prstGeom prst="line">
              <a:avLst/>
            </a:prstGeom>
            <a:noFill/>
            <a:ln w="9525">
              <a:solidFill>
                <a:srgbClr val="000000"/>
              </a:solidFill>
              <a:round/>
            </a:ln>
          </p:spPr>
          <p:txBody>
            <a:bodyPr/>
            <a:lstStyle/>
            <a:p>
              <a:endParaRPr lang="en-US"/>
            </a:p>
          </p:txBody>
        </p:sp>
        <p:grpSp>
          <p:nvGrpSpPr>
            <p:cNvPr id="677" name="Group 116"/>
            <p:cNvGrpSpPr/>
            <p:nvPr/>
          </p:nvGrpSpPr>
          <p:grpSpPr bwMode="auto">
            <a:xfrm>
              <a:off x="3120" y="3122"/>
              <a:ext cx="86" cy="49"/>
              <a:chOff x="3120" y="3122"/>
              <a:chExt cx="86" cy="49"/>
            </a:xfrm>
          </p:grpSpPr>
          <p:sp>
            <p:nvSpPr>
              <p:cNvPr id="1178" name="Oval 114"/>
              <p:cNvSpPr>
                <a:spLocks noChangeArrowheads="1"/>
              </p:cNvSpPr>
              <p:nvPr/>
            </p:nvSpPr>
            <p:spPr bwMode="auto">
              <a:xfrm>
                <a:off x="3120" y="3122"/>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79" name="Line 115"/>
              <p:cNvSpPr>
                <a:spLocks noChangeShapeType="1"/>
              </p:cNvSpPr>
              <p:nvPr/>
            </p:nvSpPr>
            <p:spPr bwMode="auto">
              <a:xfrm flipV="1">
                <a:off x="3154" y="3132"/>
                <a:ext cx="24" cy="12"/>
              </a:xfrm>
              <a:prstGeom prst="line">
                <a:avLst/>
              </a:prstGeom>
              <a:noFill/>
              <a:ln w="9525">
                <a:solidFill>
                  <a:srgbClr val="000000"/>
                </a:solidFill>
                <a:round/>
              </a:ln>
            </p:spPr>
            <p:txBody>
              <a:bodyPr/>
              <a:lstStyle/>
              <a:p>
                <a:endParaRPr lang="en-US"/>
              </a:p>
            </p:txBody>
          </p:sp>
        </p:grpSp>
        <p:grpSp>
          <p:nvGrpSpPr>
            <p:cNvPr id="678" name="Group 119"/>
            <p:cNvGrpSpPr/>
            <p:nvPr/>
          </p:nvGrpSpPr>
          <p:grpSpPr bwMode="auto">
            <a:xfrm>
              <a:off x="3147" y="3028"/>
              <a:ext cx="25" cy="85"/>
              <a:chOff x="3147" y="3028"/>
              <a:chExt cx="25" cy="85"/>
            </a:xfrm>
          </p:grpSpPr>
          <p:sp>
            <p:nvSpPr>
              <p:cNvPr id="1176" name="Freeform 117"/>
              <p:cNvSpPr/>
              <p:nvPr/>
            </p:nvSpPr>
            <p:spPr bwMode="auto">
              <a:xfrm>
                <a:off x="3147" y="3028"/>
                <a:ext cx="25" cy="24"/>
              </a:xfrm>
              <a:custGeom>
                <a:avLst/>
                <a:gdLst>
                  <a:gd name="T0" fmla="*/ 13 w 25"/>
                  <a:gd name="T1" fmla="*/ 0 h 24"/>
                  <a:gd name="T2" fmla="*/ 19 w 25"/>
                  <a:gd name="T3" fmla="*/ 12 h 24"/>
                  <a:gd name="T4" fmla="*/ 25 w 25"/>
                  <a:gd name="T5" fmla="*/ 24 h 24"/>
                  <a:gd name="T6" fmla="*/ 19 w 25"/>
                  <a:gd name="T7" fmla="*/ 24 h 24"/>
                  <a:gd name="T8" fmla="*/ 13 w 25"/>
                  <a:gd name="T9" fmla="*/ 24 h 24"/>
                  <a:gd name="T10" fmla="*/ 7 w 25"/>
                  <a:gd name="T11" fmla="*/ 24 h 24"/>
                  <a:gd name="T12" fmla="*/ 0 w 25"/>
                  <a:gd name="T13" fmla="*/ 24 h 24"/>
                  <a:gd name="T14" fmla="*/ 7 w 25"/>
                  <a:gd name="T15" fmla="*/ 12 h 24"/>
                  <a:gd name="T16" fmla="*/ 13 w 25"/>
                  <a:gd name="T17" fmla="*/ 0 h 24"/>
                  <a:gd name="T18" fmla="*/ 13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3" y="0"/>
                    </a:moveTo>
                    <a:lnTo>
                      <a:pt x="19" y="12"/>
                    </a:lnTo>
                    <a:lnTo>
                      <a:pt x="25" y="24"/>
                    </a:lnTo>
                    <a:lnTo>
                      <a:pt x="19" y="24"/>
                    </a:lnTo>
                    <a:lnTo>
                      <a:pt x="13" y="24"/>
                    </a:lnTo>
                    <a:lnTo>
                      <a:pt x="7" y="24"/>
                    </a:lnTo>
                    <a:lnTo>
                      <a:pt x="0" y="24"/>
                    </a:lnTo>
                    <a:lnTo>
                      <a:pt x="7" y="12"/>
                    </a:lnTo>
                    <a:lnTo>
                      <a:pt x="13" y="0"/>
                    </a:lnTo>
                    <a:close/>
                  </a:path>
                </a:pathLst>
              </a:custGeom>
              <a:solidFill>
                <a:srgbClr val="000000"/>
              </a:solidFill>
              <a:ln w="9525">
                <a:solidFill>
                  <a:srgbClr val="000000"/>
                </a:solidFill>
                <a:round/>
              </a:ln>
            </p:spPr>
            <p:txBody>
              <a:bodyPr/>
              <a:lstStyle/>
              <a:p>
                <a:endParaRPr lang="en-US"/>
              </a:p>
            </p:txBody>
          </p:sp>
          <p:sp>
            <p:nvSpPr>
              <p:cNvPr id="1177" name="Line 118"/>
              <p:cNvSpPr>
                <a:spLocks noChangeShapeType="1"/>
              </p:cNvSpPr>
              <p:nvPr/>
            </p:nvSpPr>
            <p:spPr bwMode="auto">
              <a:xfrm flipV="1">
                <a:off x="3160" y="3052"/>
                <a:ext cx="1" cy="61"/>
              </a:xfrm>
              <a:prstGeom prst="line">
                <a:avLst/>
              </a:prstGeom>
              <a:noFill/>
              <a:ln w="9525">
                <a:solidFill>
                  <a:srgbClr val="000000"/>
                </a:solidFill>
                <a:round/>
              </a:ln>
            </p:spPr>
            <p:txBody>
              <a:bodyPr/>
              <a:lstStyle/>
              <a:p>
                <a:endParaRPr lang="en-US"/>
              </a:p>
            </p:txBody>
          </p:sp>
        </p:grpSp>
        <p:grpSp>
          <p:nvGrpSpPr>
            <p:cNvPr id="679" name="Group 122"/>
            <p:cNvGrpSpPr/>
            <p:nvPr/>
          </p:nvGrpSpPr>
          <p:grpSpPr bwMode="auto">
            <a:xfrm>
              <a:off x="3501" y="3122"/>
              <a:ext cx="86" cy="49"/>
              <a:chOff x="3501" y="3122"/>
              <a:chExt cx="86" cy="49"/>
            </a:xfrm>
          </p:grpSpPr>
          <p:sp>
            <p:nvSpPr>
              <p:cNvPr id="1174" name="Oval 120"/>
              <p:cNvSpPr>
                <a:spLocks noChangeArrowheads="1"/>
              </p:cNvSpPr>
              <p:nvPr/>
            </p:nvSpPr>
            <p:spPr bwMode="auto">
              <a:xfrm>
                <a:off x="3501" y="3122"/>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75" name="Line 121"/>
              <p:cNvSpPr>
                <a:spLocks noChangeShapeType="1"/>
              </p:cNvSpPr>
              <p:nvPr/>
            </p:nvSpPr>
            <p:spPr bwMode="auto">
              <a:xfrm flipV="1">
                <a:off x="3534" y="3132"/>
                <a:ext cx="25" cy="12"/>
              </a:xfrm>
              <a:prstGeom prst="line">
                <a:avLst/>
              </a:prstGeom>
              <a:noFill/>
              <a:ln w="9525">
                <a:solidFill>
                  <a:srgbClr val="000000"/>
                </a:solidFill>
                <a:round/>
              </a:ln>
            </p:spPr>
            <p:txBody>
              <a:bodyPr/>
              <a:lstStyle/>
              <a:p>
                <a:endParaRPr lang="en-US"/>
              </a:p>
            </p:txBody>
          </p:sp>
        </p:grpSp>
        <p:grpSp>
          <p:nvGrpSpPr>
            <p:cNvPr id="680" name="Group 125"/>
            <p:cNvGrpSpPr/>
            <p:nvPr/>
          </p:nvGrpSpPr>
          <p:grpSpPr bwMode="auto">
            <a:xfrm>
              <a:off x="3528" y="3028"/>
              <a:ext cx="19" cy="85"/>
              <a:chOff x="3528" y="3028"/>
              <a:chExt cx="19" cy="85"/>
            </a:xfrm>
          </p:grpSpPr>
          <p:sp>
            <p:nvSpPr>
              <p:cNvPr id="1172" name="Freeform 123"/>
              <p:cNvSpPr/>
              <p:nvPr/>
            </p:nvSpPr>
            <p:spPr bwMode="auto">
              <a:xfrm>
                <a:off x="3528" y="3028"/>
                <a:ext cx="19" cy="24"/>
              </a:xfrm>
              <a:custGeom>
                <a:avLst/>
                <a:gdLst>
                  <a:gd name="T0" fmla="*/ 13 w 19"/>
                  <a:gd name="T1" fmla="*/ 0 h 24"/>
                  <a:gd name="T2" fmla="*/ 19 w 19"/>
                  <a:gd name="T3" fmla="*/ 12 h 24"/>
                  <a:gd name="T4" fmla="*/ 19 w 19"/>
                  <a:gd name="T5" fmla="*/ 24 h 24"/>
                  <a:gd name="T6" fmla="*/ 19 w 19"/>
                  <a:gd name="T7" fmla="*/ 24 h 24"/>
                  <a:gd name="T8" fmla="*/ 13 w 19"/>
                  <a:gd name="T9" fmla="*/ 24 h 24"/>
                  <a:gd name="T10" fmla="*/ 6 w 19"/>
                  <a:gd name="T11" fmla="*/ 24 h 24"/>
                  <a:gd name="T12" fmla="*/ 0 w 19"/>
                  <a:gd name="T13" fmla="*/ 24 h 24"/>
                  <a:gd name="T14" fmla="*/ 6 w 19"/>
                  <a:gd name="T15" fmla="*/ 12 h 24"/>
                  <a:gd name="T16" fmla="*/ 13 w 19"/>
                  <a:gd name="T17" fmla="*/ 0 h 24"/>
                  <a:gd name="T18" fmla="*/ 13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3" y="0"/>
                    </a:moveTo>
                    <a:lnTo>
                      <a:pt x="19" y="12"/>
                    </a:lnTo>
                    <a:lnTo>
                      <a:pt x="19" y="24"/>
                    </a:lnTo>
                    <a:lnTo>
                      <a:pt x="13" y="24"/>
                    </a:lnTo>
                    <a:lnTo>
                      <a:pt x="6" y="24"/>
                    </a:lnTo>
                    <a:lnTo>
                      <a:pt x="0" y="24"/>
                    </a:lnTo>
                    <a:lnTo>
                      <a:pt x="6" y="12"/>
                    </a:lnTo>
                    <a:lnTo>
                      <a:pt x="13" y="0"/>
                    </a:lnTo>
                    <a:close/>
                  </a:path>
                </a:pathLst>
              </a:custGeom>
              <a:solidFill>
                <a:srgbClr val="000000"/>
              </a:solidFill>
              <a:ln w="9525">
                <a:solidFill>
                  <a:srgbClr val="000000"/>
                </a:solidFill>
                <a:round/>
              </a:ln>
            </p:spPr>
            <p:txBody>
              <a:bodyPr/>
              <a:lstStyle/>
              <a:p>
                <a:endParaRPr lang="en-US"/>
              </a:p>
            </p:txBody>
          </p:sp>
          <p:sp>
            <p:nvSpPr>
              <p:cNvPr id="1173" name="Line 124"/>
              <p:cNvSpPr>
                <a:spLocks noChangeShapeType="1"/>
              </p:cNvSpPr>
              <p:nvPr/>
            </p:nvSpPr>
            <p:spPr bwMode="auto">
              <a:xfrm flipV="1">
                <a:off x="3541" y="3052"/>
                <a:ext cx="1" cy="61"/>
              </a:xfrm>
              <a:prstGeom prst="line">
                <a:avLst/>
              </a:prstGeom>
              <a:noFill/>
              <a:ln w="9525">
                <a:solidFill>
                  <a:srgbClr val="000000"/>
                </a:solidFill>
                <a:round/>
              </a:ln>
            </p:spPr>
            <p:txBody>
              <a:bodyPr/>
              <a:lstStyle/>
              <a:p>
                <a:endParaRPr lang="en-US"/>
              </a:p>
            </p:txBody>
          </p:sp>
        </p:grpSp>
        <p:grpSp>
          <p:nvGrpSpPr>
            <p:cNvPr id="681" name="Group 128"/>
            <p:cNvGrpSpPr/>
            <p:nvPr/>
          </p:nvGrpSpPr>
          <p:grpSpPr bwMode="auto">
            <a:xfrm>
              <a:off x="3888" y="3122"/>
              <a:ext cx="86" cy="49"/>
              <a:chOff x="3888" y="3122"/>
              <a:chExt cx="86" cy="49"/>
            </a:xfrm>
          </p:grpSpPr>
          <p:sp>
            <p:nvSpPr>
              <p:cNvPr id="1170" name="Oval 126"/>
              <p:cNvSpPr>
                <a:spLocks noChangeArrowheads="1"/>
              </p:cNvSpPr>
              <p:nvPr/>
            </p:nvSpPr>
            <p:spPr bwMode="auto">
              <a:xfrm>
                <a:off x="3888" y="3122"/>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71" name="Line 127"/>
              <p:cNvSpPr>
                <a:spLocks noChangeShapeType="1"/>
              </p:cNvSpPr>
              <p:nvPr/>
            </p:nvSpPr>
            <p:spPr bwMode="auto">
              <a:xfrm flipV="1">
                <a:off x="3921" y="3132"/>
                <a:ext cx="25" cy="12"/>
              </a:xfrm>
              <a:prstGeom prst="line">
                <a:avLst/>
              </a:prstGeom>
              <a:noFill/>
              <a:ln w="9525">
                <a:solidFill>
                  <a:srgbClr val="000000"/>
                </a:solidFill>
                <a:round/>
              </a:ln>
            </p:spPr>
            <p:txBody>
              <a:bodyPr/>
              <a:lstStyle/>
              <a:p>
                <a:endParaRPr lang="en-US"/>
              </a:p>
            </p:txBody>
          </p:sp>
        </p:grpSp>
        <p:grpSp>
          <p:nvGrpSpPr>
            <p:cNvPr id="682" name="Group 131"/>
            <p:cNvGrpSpPr/>
            <p:nvPr/>
          </p:nvGrpSpPr>
          <p:grpSpPr bwMode="auto">
            <a:xfrm>
              <a:off x="3915" y="3028"/>
              <a:ext cx="19" cy="85"/>
              <a:chOff x="3915" y="3028"/>
              <a:chExt cx="19" cy="85"/>
            </a:xfrm>
          </p:grpSpPr>
          <p:sp>
            <p:nvSpPr>
              <p:cNvPr id="1168" name="Freeform 129"/>
              <p:cNvSpPr/>
              <p:nvPr/>
            </p:nvSpPr>
            <p:spPr bwMode="auto">
              <a:xfrm>
                <a:off x="3915" y="3028"/>
                <a:ext cx="19" cy="24"/>
              </a:xfrm>
              <a:custGeom>
                <a:avLst/>
                <a:gdLst>
                  <a:gd name="T0" fmla="*/ 13 w 19"/>
                  <a:gd name="T1" fmla="*/ 0 h 24"/>
                  <a:gd name="T2" fmla="*/ 19 w 19"/>
                  <a:gd name="T3" fmla="*/ 12 h 24"/>
                  <a:gd name="T4" fmla="*/ 19 w 19"/>
                  <a:gd name="T5" fmla="*/ 24 h 24"/>
                  <a:gd name="T6" fmla="*/ 19 w 19"/>
                  <a:gd name="T7" fmla="*/ 24 h 24"/>
                  <a:gd name="T8" fmla="*/ 13 w 19"/>
                  <a:gd name="T9" fmla="*/ 24 h 24"/>
                  <a:gd name="T10" fmla="*/ 6 w 19"/>
                  <a:gd name="T11" fmla="*/ 24 h 24"/>
                  <a:gd name="T12" fmla="*/ 0 w 19"/>
                  <a:gd name="T13" fmla="*/ 24 h 24"/>
                  <a:gd name="T14" fmla="*/ 6 w 19"/>
                  <a:gd name="T15" fmla="*/ 12 h 24"/>
                  <a:gd name="T16" fmla="*/ 13 w 19"/>
                  <a:gd name="T17" fmla="*/ 0 h 24"/>
                  <a:gd name="T18" fmla="*/ 13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3" y="0"/>
                    </a:moveTo>
                    <a:lnTo>
                      <a:pt x="19" y="12"/>
                    </a:lnTo>
                    <a:lnTo>
                      <a:pt x="19" y="24"/>
                    </a:lnTo>
                    <a:lnTo>
                      <a:pt x="13" y="24"/>
                    </a:lnTo>
                    <a:lnTo>
                      <a:pt x="6" y="24"/>
                    </a:lnTo>
                    <a:lnTo>
                      <a:pt x="0" y="24"/>
                    </a:lnTo>
                    <a:lnTo>
                      <a:pt x="6" y="12"/>
                    </a:lnTo>
                    <a:lnTo>
                      <a:pt x="13" y="0"/>
                    </a:lnTo>
                    <a:close/>
                  </a:path>
                </a:pathLst>
              </a:custGeom>
              <a:solidFill>
                <a:srgbClr val="000000"/>
              </a:solidFill>
              <a:ln w="9525">
                <a:solidFill>
                  <a:srgbClr val="000000"/>
                </a:solidFill>
                <a:round/>
              </a:ln>
            </p:spPr>
            <p:txBody>
              <a:bodyPr/>
              <a:lstStyle/>
              <a:p>
                <a:endParaRPr lang="en-US"/>
              </a:p>
            </p:txBody>
          </p:sp>
          <p:sp>
            <p:nvSpPr>
              <p:cNvPr id="1169" name="Line 130"/>
              <p:cNvSpPr>
                <a:spLocks noChangeShapeType="1"/>
              </p:cNvSpPr>
              <p:nvPr/>
            </p:nvSpPr>
            <p:spPr bwMode="auto">
              <a:xfrm flipV="1">
                <a:off x="3928" y="3052"/>
                <a:ext cx="1" cy="61"/>
              </a:xfrm>
              <a:prstGeom prst="line">
                <a:avLst/>
              </a:prstGeom>
              <a:noFill/>
              <a:ln w="9525">
                <a:solidFill>
                  <a:srgbClr val="000000"/>
                </a:solidFill>
                <a:round/>
              </a:ln>
            </p:spPr>
            <p:txBody>
              <a:bodyPr/>
              <a:lstStyle/>
              <a:p>
                <a:endParaRPr lang="en-US"/>
              </a:p>
            </p:txBody>
          </p:sp>
        </p:grpSp>
        <p:grpSp>
          <p:nvGrpSpPr>
            <p:cNvPr id="683" name="Group 134"/>
            <p:cNvGrpSpPr/>
            <p:nvPr/>
          </p:nvGrpSpPr>
          <p:grpSpPr bwMode="auto">
            <a:xfrm>
              <a:off x="4274" y="3122"/>
              <a:ext cx="87" cy="49"/>
              <a:chOff x="4274" y="3122"/>
              <a:chExt cx="87" cy="49"/>
            </a:xfrm>
          </p:grpSpPr>
          <p:sp>
            <p:nvSpPr>
              <p:cNvPr id="1166" name="Oval 132"/>
              <p:cNvSpPr>
                <a:spLocks noChangeArrowheads="1"/>
              </p:cNvSpPr>
              <p:nvPr/>
            </p:nvSpPr>
            <p:spPr bwMode="auto">
              <a:xfrm>
                <a:off x="4274" y="3122"/>
                <a:ext cx="87"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67" name="Line 133"/>
              <p:cNvSpPr>
                <a:spLocks noChangeShapeType="1"/>
              </p:cNvSpPr>
              <p:nvPr/>
            </p:nvSpPr>
            <p:spPr bwMode="auto">
              <a:xfrm flipV="1">
                <a:off x="4308" y="3132"/>
                <a:ext cx="25" cy="12"/>
              </a:xfrm>
              <a:prstGeom prst="line">
                <a:avLst/>
              </a:prstGeom>
              <a:noFill/>
              <a:ln w="9525">
                <a:solidFill>
                  <a:srgbClr val="000000"/>
                </a:solidFill>
                <a:round/>
              </a:ln>
            </p:spPr>
            <p:txBody>
              <a:bodyPr/>
              <a:lstStyle/>
              <a:p>
                <a:endParaRPr lang="en-US"/>
              </a:p>
            </p:txBody>
          </p:sp>
        </p:grpSp>
        <p:grpSp>
          <p:nvGrpSpPr>
            <p:cNvPr id="684" name="Group 137"/>
            <p:cNvGrpSpPr/>
            <p:nvPr/>
          </p:nvGrpSpPr>
          <p:grpSpPr bwMode="auto">
            <a:xfrm>
              <a:off x="4302" y="3028"/>
              <a:ext cx="19" cy="85"/>
              <a:chOff x="4302" y="3028"/>
              <a:chExt cx="19" cy="85"/>
            </a:xfrm>
          </p:grpSpPr>
          <p:sp>
            <p:nvSpPr>
              <p:cNvPr id="1164" name="Freeform 135"/>
              <p:cNvSpPr/>
              <p:nvPr/>
            </p:nvSpPr>
            <p:spPr bwMode="auto">
              <a:xfrm>
                <a:off x="4302" y="3028"/>
                <a:ext cx="19" cy="24"/>
              </a:xfrm>
              <a:custGeom>
                <a:avLst/>
                <a:gdLst>
                  <a:gd name="T0" fmla="*/ 12 w 19"/>
                  <a:gd name="T1" fmla="*/ 0 h 24"/>
                  <a:gd name="T2" fmla="*/ 19 w 19"/>
                  <a:gd name="T3" fmla="*/ 12 h 24"/>
                  <a:gd name="T4" fmla="*/ 19 w 19"/>
                  <a:gd name="T5" fmla="*/ 24 h 24"/>
                  <a:gd name="T6" fmla="*/ 19 w 19"/>
                  <a:gd name="T7" fmla="*/ 24 h 24"/>
                  <a:gd name="T8" fmla="*/ 12 w 19"/>
                  <a:gd name="T9" fmla="*/ 24 h 24"/>
                  <a:gd name="T10" fmla="*/ 6 w 19"/>
                  <a:gd name="T11" fmla="*/ 24 h 24"/>
                  <a:gd name="T12" fmla="*/ 0 w 19"/>
                  <a:gd name="T13" fmla="*/ 24 h 24"/>
                  <a:gd name="T14" fmla="*/ 6 w 19"/>
                  <a:gd name="T15" fmla="*/ 12 h 24"/>
                  <a:gd name="T16" fmla="*/ 12 w 19"/>
                  <a:gd name="T17" fmla="*/ 0 h 24"/>
                  <a:gd name="T18" fmla="*/ 12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2" y="0"/>
                    </a:moveTo>
                    <a:lnTo>
                      <a:pt x="19" y="12"/>
                    </a:lnTo>
                    <a:lnTo>
                      <a:pt x="19"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1165" name="Line 136"/>
              <p:cNvSpPr>
                <a:spLocks noChangeShapeType="1"/>
              </p:cNvSpPr>
              <p:nvPr/>
            </p:nvSpPr>
            <p:spPr bwMode="auto">
              <a:xfrm flipV="1">
                <a:off x="4314" y="3052"/>
                <a:ext cx="1" cy="61"/>
              </a:xfrm>
              <a:prstGeom prst="line">
                <a:avLst/>
              </a:prstGeom>
              <a:noFill/>
              <a:ln w="9525">
                <a:solidFill>
                  <a:srgbClr val="000000"/>
                </a:solidFill>
                <a:round/>
              </a:ln>
            </p:spPr>
            <p:txBody>
              <a:bodyPr/>
              <a:lstStyle/>
              <a:p>
                <a:endParaRPr lang="en-US"/>
              </a:p>
            </p:txBody>
          </p:sp>
        </p:grpSp>
        <p:grpSp>
          <p:nvGrpSpPr>
            <p:cNvPr id="685" name="Group 140"/>
            <p:cNvGrpSpPr/>
            <p:nvPr/>
          </p:nvGrpSpPr>
          <p:grpSpPr bwMode="auto">
            <a:xfrm>
              <a:off x="4655" y="3122"/>
              <a:ext cx="86" cy="49"/>
              <a:chOff x="4655" y="3122"/>
              <a:chExt cx="86" cy="49"/>
            </a:xfrm>
          </p:grpSpPr>
          <p:sp>
            <p:nvSpPr>
              <p:cNvPr id="1162" name="Oval 138"/>
              <p:cNvSpPr>
                <a:spLocks noChangeArrowheads="1"/>
              </p:cNvSpPr>
              <p:nvPr/>
            </p:nvSpPr>
            <p:spPr bwMode="auto">
              <a:xfrm>
                <a:off x="4655" y="3122"/>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63" name="Line 139"/>
              <p:cNvSpPr>
                <a:spLocks noChangeShapeType="1"/>
              </p:cNvSpPr>
              <p:nvPr/>
            </p:nvSpPr>
            <p:spPr bwMode="auto">
              <a:xfrm flipV="1">
                <a:off x="4689" y="3132"/>
                <a:ext cx="25" cy="12"/>
              </a:xfrm>
              <a:prstGeom prst="line">
                <a:avLst/>
              </a:prstGeom>
              <a:noFill/>
              <a:ln w="9525">
                <a:solidFill>
                  <a:srgbClr val="000000"/>
                </a:solidFill>
                <a:round/>
              </a:ln>
            </p:spPr>
            <p:txBody>
              <a:bodyPr/>
              <a:lstStyle/>
              <a:p>
                <a:endParaRPr lang="en-US"/>
              </a:p>
            </p:txBody>
          </p:sp>
        </p:grpSp>
        <p:grpSp>
          <p:nvGrpSpPr>
            <p:cNvPr id="686" name="Group 143"/>
            <p:cNvGrpSpPr/>
            <p:nvPr/>
          </p:nvGrpSpPr>
          <p:grpSpPr bwMode="auto">
            <a:xfrm>
              <a:off x="4683" y="3028"/>
              <a:ext cx="25" cy="85"/>
              <a:chOff x="4683" y="3028"/>
              <a:chExt cx="25" cy="85"/>
            </a:xfrm>
          </p:grpSpPr>
          <p:sp>
            <p:nvSpPr>
              <p:cNvPr id="1160" name="Freeform 141"/>
              <p:cNvSpPr/>
              <p:nvPr/>
            </p:nvSpPr>
            <p:spPr bwMode="auto">
              <a:xfrm>
                <a:off x="4683" y="3028"/>
                <a:ext cx="25" cy="24"/>
              </a:xfrm>
              <a:custGeom>
                <a:avLst/>
                <a:gdLst>
                  <a:gd name="T0" fmla="*/ 12 w 25"/>
                  <a:gd name="T1" fmla="*/ 0 h 24"/>
                  <a:gd name="T2" fmla="*/ 18 w 25"/>
                  <a:gd name="T3" fmla="*/ 12 h 24"/>
                  <a:gd name="T4" fmla="*/ 25 w 25"/>
                  <a:gd name="T5" fmla="*/ 24 h 24"/>
                  <a:gd name="T6" fmla="*/ 18 w 25"/>
                  <a:gd name="T7" fmla="*/ 24 h 24"/>
                  <a:gd name="T8" fmla="*/ 12 w 25"/>
                  <a:gd name="T9" fmla="*/ 24 h 24"/>
                  <a:gd name="T10" fmla="*/ 6 w 25"/>
                  <a:gd name="T11" fmla="*/ 24 h 24"/>
                  <a:gd name="T12" fmla="*/ 0 w 25"/>
                  <a:gd name="T13" fmla="*/ 24 h 24"/>
                  <a:gd name="T14" fmla="*/ 6 w 25"/>
                  <a:gd name="T15" fmla="*/ 12 h 24"/>
                  <a:gd name="T16" fmla="*/ 12 w 25"/>
                  <a:gd name="T17" fmla="*/ 0 h 24"/>
                  <a:gd name="T18" fmla="*/ 12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2" y="0"/>
                    </a:moveTo>
                    <a:lnTo>
                      <a:pt x="18" y="12"/>
                    </a:lnTo>
                    <a:lnTo>
                      <a:pt x="25" y="24"/>
                    </a:lnTo>
                    <a:lnTo>
                      <a:pt x="18"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1161" name="Line 142"/>
              <p:cNvSpPr>
                <a:spLocks noChangeShapeType="1"/>
              </p:cNvSpPr>
              <p:nvPr/>
            </p:nvSpPr>
            <p:spPr bwMode="auto">
              <a:xfrm flipV="1">
                <a:off x="4695" y="3052"/>
                <a:ext cx="1" cy="61"/>
              </a:xfrm>
              <a:prstGeom prst="line">
                <a:avLst/>
              </a:prstGeom>
              <a:noFill/>
              <a:ln w="9525">
                <a:solidFill>
                  <a:srgbClr val="000000"/>
                </a:solidFill>
                <a:round/>
              </a:ln>
            </p:spPr>
            <p:txBody>
              <a:bodyPr/>
              <a:lstStyle/>
              <a:p>
                <a:endParaRPr lang="en-US"/>
              </a:p>
            </p:txBody>
          </p:sp>
        </p:grpSp>
        <p:grpSp>
          <p:nvGrpSpPr>
            <p:cNvPr id="687" name="Group 148"/>
            <p:cNvGrpSpPr/>
            <p:nvPr/>
          </p:nvGrpSpPr>
          <p:grpSpPr bwMode="auto">
            <a:xfrm>
              <a:off x="3206" y="2384"/>
              <a:ext cx="1449" cy="104"/>
              <a:chOff x="3206" y="2384"/>
              <a:chExt cx="1449" cy="104"/>
            </a:xfrm>
          </p:grpSpPr>
          <p:sp>
            <p:nvSpPr>
              <p:cNvPr id="1156" name="Rectangle 144"/>
              <p:cNvSpPr>
                <a:spLocks noChangeArrowheads="1"/>
              </p:cNvSpPr>
              <p:nvPr/>
            </p:nvSpPr>
            <p:spPr bwMode="auto">
              <a:xfrm>
                <a:off x="3206" y="2384"/>
                <a:ext cx="289"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1157" name="Rectangle 145"/>
              <p:cNvSpPr>
                <a:spLocks noChangeArrowheads="1"/>
              </p:cNvSpPr>
              <p:nvPr/>
            </p:nvSpPr>
            <p:spPr bwMode="auto">
              <a:xfrm>
                <a:off x="3593" y="2384"/>
                <a:ext cx="289"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1158" name="Rectangle 146"/>
              <p:cNvSpPr>
                <a:spLocks noChangeArrowheads="1"/>
              </p:cNvSpPr>
              <p:nvPr/>
            </p:nvSpPr>
            <p:spPr bwMode="auto">
              <a:xfrm>
                <a:off x="3980" y="2384"/>
                <a:ext cx="288"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1159" name="Rectangle 147"/>
              <p:cNvSpPr>
                <a:spLocks noChangeArrowheads="1"/>
              </p:cNvSpPr>
              <p:nvPr/>
            </p:nvSpPr>
            <p:spPr bwMode="auto">
              <a:xfrm>
                <a:off x="4367" y="2384"/>
                <a:ext cx="288"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grpSp>
        <p:sp>
          <p:nvSpPr>
            <p:cNvPr id="688" name="Rectangle 149"/>
            <p:cNvSpPr>
              <a:spLocks noChangeArrowheads="1"/>
            </p:cNvSpPr>
            <p:nvPr/>
          </p:nvSpPr>
          <p:spPr bwMode="auto">
            <a:xfrm>
              <a:off x="2951" y="2394"/>
              <a:ext cx="75" cy="76"/>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In</a:t>
              </a:r>
              <a:endParaRPr lang="en-US" sz="2000" b="0"/>
            </a:p>
          </p:txBody>
        </p:sp>
        <p:sp>
          <p:nvSpPr>
            <p:cNvPr id="689" name="Rectangle 150"/>
            <p:cNvSpPr>
              <a:spLocks noChangeArrowheads="1"/>
            </p:cNvSpPr>
            <p:nvPr/>
          </p:nvSpPr>
          <p:spPr bwMode="auto">
            <a:xfrm>
              <a:off x="4843" y="2394"/>
              <a:ext cx="126" cy="76"/>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Out</a:t>
              </a:r>
              <a:endParaRPr lang="en-US" sz="2000" b="0"/>
            </a:p>
          </p:txBody>
        </p:sp>
        <p:grpSp>
          <p:nvGrpSpPr>
            <p:cNvPr id="690" name="Group 160"/>
            <p:cNvGrpSpPr/>
            <p:nvPr/>
          </p:nvGrpSpPr>
          <p:grpSpPr bwMode="auto">
            <a:xfrm>
              <a:off x="3203" y="2393"/>
              <a:ext cx="295" cy="92"/>
              <a:chOff x="3203" y="2393"/>
              <a:chExt cx="295" cy="92"/>
            </a:xfrm>
          </p:grpSpPr>
          <p:sp>
            <p:nvSpPr>
              <p:cNvPr id="1147" name="Rectangle 151"/>
              <p:cNvSpPr>
                <a:spLocks noChangeArrowheads="1"/>
              </p:cNvSpPr>
              <p:nvPr/>
            </p:nvSpPr>
            <p:spPr bwMode="auto">
              <a:xfrm>
                <a:off x="3264" y="2393"/>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48" name="Line 152"/>
              <p:cNvSpPr>
                <a:spLocks noChangeShapeType="1"/>
              </p:cNvSpPr>
              <p:nvPr/>
            </p:nvSpPr>
            <p:spPr bwMode="auto">
              <a:xfrm>
                <a:off x="3203" y="2406"/>
                <a:ext cx="67" cy="1"/>
              </a:xfrm>
              <a:prstGeom prst="line">
                <a:avLst/>
              </a:prstGeom>
              <a:noFill/>
              <a:ln w="19050">
                <a:solidFill>
                  <a:srgbClr val="FFFFFF"/>
                </a:solidFill>
                <a:round/>
              </a:ln>
            </p:spPr>
            <p:txBody>
              <a:bodyPr/>
              <a:lstStyle/>
              <a:p>
                <a:endParaRPr lang="en-US"/>
              </a:p>
            </p:txBody>
          </p:sp>
          <p:sp>
            <p:nvSpPr>
              <p:cNvPr id="1149" name="Line 153"/>
              <p:cNvSpPr>
                <a:spLocks noChangeShapeType="1"/>
              </p:cNvSpPr>
              <p:nvPr/>
            </p:nvSpPr>
            <p:spPr bwMode="auto">
              <a:xfrm>
                <a:off x="3289" y="2412"/>
                <a:ext cx="1" cy="30"/>
              </a:xfrm>
              <a:prstGeom prst="line">
                <a:avLst/>
              </a:prstGeom>
              <a:noFill/>
              <a:ln w="19050">
                <a:solidFill>
                  <a:srgbClr val="FFFFFF"/>
                </a:solidFill>
                <a:round/>
              </a:ln>
            </p:spPr>
            <p:txBody>
              <a:bodyPr/>
              <a:lstStyle/>
              <a:p>
                <a:endParaRPr lang="en-US"/>
              </a:p>
            </p:txBody>
          </p:sp>
          <p:sp>
            <p:nvSpPr>
              <p:cNvPr id="1150" name="Line 154"/>
              <p:cNvSpPr>
                <a:spLocks noChangeShapeType="1"/>
              </p:cNvSpPr>
              <p:nvPr/>
            </p:nvSpPr>
            <p:spPr bwMode="auto">
              <a:xfrm>
                <a:off x="3327" y="2418"/>
                <a:ext cx="72" cy="41"/>
              </a:xfrm>
              <a:prstGeom prst="line">
                <a:avLst/>
              </a:prstGeom>
              <a:noFill/>
              <a:ln w="9525">
                <a:solidFill>
                  <a:srgbClr val="FFFFFF"/>
                </a:solidFill>
                <a:round/>
              </a:ln>
            </p:spPr>
            <p:txBody>
              <a:bodyPr/>
              <a:lstStyle/>
              <a:p>
                <a:endParaRPr lang="en-US"/>
              </a:p>
            </p:txBody>
          </p:sp>
          <p:sp>
            <p:nvSpPr>
              <p:cNvPr id="1151" name="Line 155"/>
              <p:cNvSpPr>
                <a:spLocks noChangeShapeType="1"/>
              </p:cNvSpPr>
              <p:nvPr/>
            </p:nvSpPr>
            <p:spPr bwMode="auto">
              <a:xfrm>
                <a:off x="3424" y="2424"/>
                <a:ext cx="1" cy="36"/>
              </a:xfrm>
              <a:prstGeom prst="line">
                <a:avLst/>
              </a:prstGeom>
              <a:noFill/>
              <a:ln w="19050">
                <a:solidFill>
                  <a:srgbClr val="FFFFFF"/>
                </a:solidFill>
                <a:round/>
              </a:ln>
            </p:spPr>
            <p:txBody>
              <a:bodyPr/>
              <a:lstStyle/>
              <a:p>
                <a:endParaRPr lang="en-US"/>
              </a:p>
            </p:txBody>
          </p:sp>
          <p:sp>
            <p:nvSpPr>
              <p:cNvPr id="1152" name="Rectangle 156"/>
              <p:cNvSpPr>
                <a:spLocks noChangeArrowheads="1"/>
              </p:cNvSpPr>
              <p:nvPr/>
            </p:nvSpPr>
            <p:spPr bwMode="auto">
              <a:xfrm>
                <a:off x="3258" y="2442"/>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53" name="Rectangle 157"/>
              <p:cNvSpPr>
                <a:spLocks noChangeArrowheads="1"/>
              </p:cNvSpPr>
              <p:nvPr/>
            </p:nvSpPr>
            <p:spPr bwMode="auto">
              <a:xfrm>
                <a:off x="3381" y="2399"/>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54" name="Rectangle 158"/>
              <p:cNvSpPr>
                <a:spLocks noChangeArrowheads="1"/>
              </p:cNvSpPr>
              <p:nvPr/>
            </p:nvSpPr>
            <p:spPr bwMode="auto">
              <a:xfrm>
                <a:off x="3393" y="245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55" name="Line 159"/>
              <p:cNvSpPr>
                <a:spLocks noChangeShapeType="1"/>
              </p:cNvSpPr>
              <p:nvPr/>
            </p:nvSpPr>
            <p:spPr bwMode="auto">
              <a:xfrm>
                <a:off x="3448" y="2418"/>
                <a:ext cx="50" cy="1"/>
              </a:xfrm>
              <a:prstGeom prst="line">
                <a:avLst/>
              </a:prstGeom>
              <a:noFill/>
              <a:ln w="19050">
                <a:solidFill>
                  <a:srgbClr val="FFFFFF"/>
                </a:solidFill>
                <a:round/>
              </a:ln>
            </p:spPr>
            <p:txBody>
              <a:bodyPr/>
              <a:lstStyle/>
              <a:p>
                <a:endParaRPr lang="en-US"/>
              </a:p>
            </p:txBody>
          </p:sp>
        </p:grpSp>
        <p:grpSp>
          <p:nvGrpSpPr>
            <p:cNvPr id="691" name="Group 170"/>
            <p:cNvGrpSpPr/>
            <p:nvPr/>
          </p:nvGrpSpPr>
          <p:grpSpPr bwMode="auto">
            <a:xfrm>
              <a:off x="3584" y="2393"/>
              <a:ext cx="301" cy="92"/>
              <a:chOff x="3584" y="2393"/>
              <a:chExt cx="301" cy="92"/>
            </a:xfrm>
          </p:grpSpPr>
          <p:sp>
            <p:nvSpPr>
              <p:cNvPr id="1138" name="Rectangle 161"/>
              <p:cNvSpPr>
                <a:spLocks noChangeArrowheads="1"/>
              </p:cNvSpPr>
              <p:nvPr/>
            </p:nvSpPr>
            <p:spPr bwMode="auto">
              <a:xfrm>
                <a:off x="3651" y="2393"/>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39" name="Line 162"/>
              <p:cNvSpPr>
                <a:spLocks noChangeShapeType="1"/>
              </p:cNvSpPr>
              <p:nvPr/>
            </p:nvSpPr>
            <p:spPr bwMode="auto">
              <a:xfrm>
                <a:off x="3584" y="2406"/>
                <a:ext cx="67" cy="1"/>
              </a:xfrm>
              <a:prstGeom prst="line">
                <a:avLst/>
              </a:prstGeom>
              <a:noFill/>
              <a:ln w="19050">
                <a:solidFill>
                  <a:srgbClr val="FFFFFF"/>
                </a:solidFill>
                <a:round/>
              </a:ln>
            </p:spPr>
            <p:txBody>
              <a:bodyPr/>
              <a:lstStyle/>
              <a:p>
                <a:endParaRPr lang="en-US"/>
              </a:p>
            </p:txBody>
          </p:sp>
          <p:sp>
            <p:nvSpPr>
              <p:cNvPr id="1140" name="Line 163"/>
              <p:cNvSpPr>
                <a:spLocks noChangeShapeType="1"/>
              </p:cNvSpPr>
              <p:nvPr/>
            </p:nvSpPr>
            <p:spPr bwMode="auto">
              <a:xfrm>
                <a:off x="3676" y="2412"/>
                <a:ext cx="1" cy="30"/>
              </a:xfrm>
              <a:prstGeom prst="line">
                <a:avLst/>
              </a:prstGeom>
              <a:noFill/>
              <a:ln w="19050">
                <a:solidFill>
                  <a:srgbClr val="FFFFFF"/>
                </a:solidFill>
                <a:round/>
              </a:ln>
            </p:spPr>
            <p:txBody>
              <a:bodyPr/>
              <a:lstStyle/>
              <a:p>
                <a:endParaRPr lang="en-US"/>
              </a:p>
            </p:txBody>
          </p:sp>
          <p:sp>
            <p:nvSpPr>
              <p:cNvPr id="1141" name="Line 164"/>
              <p:cNvSpPr>
                <a:spLocks noChangeShapeType="1"/>
              </p:cNvSpPr>
              <p:nvPr/>
            </p:nvSpPr>
            <p:spPr bwMode="auto">
              <a:xfrm>
                <a:off x="3707" y="2418"/>
                <a:ext cx="73" cy="42"/>
              </a:xfrm>
              <a:prstGeom prst="line">
                <a:avLst/>
              </a:prstGeom>
              <a:noFill/>
              <a:ln w="9525">
                <a:solidFill>
                  <a:srgbClr val="FFFFFF"/>
                </a:solidFill>
                <a:round/>
              </a:ln>
            </p:spPr>
            <p:txBody>
              <a:bodyPr/>
              <a:lstStyle/>
              <a:p>
                <a:endParaRPr lang="en-US"/>
              </a:p>
            </p:txBody>
          </p:sp>
          <p:sp>
            <p:nvSpPr>
              <p:cNvPr id="1142" name="Line 165"/>
              <p:cNvSpPr>
                <a:spLocks noChangeShapeType="1"/>
              </p:cNvSpPr>
              <p:nvPr/>
            </p:nvSpPr>
            <p:spPr bwMode="auto">
              <a:xfrm>
                <a:off x="3811" y="2424"/>
                <a:ext cx="1" cy="36"/>
              </a:xfrm>
              <a:prstGeom prst="line">
                <a:avLst/>
              </a:prstGeom>
              <a:noFill/>
              <a:ln w="19050">
                <a:solidFill>
                  <a:srgbClr val="FFFFFF"/>
                </a:solidFill>
                <a:round/>
              </a:ln>
            </p:spPr>
            <p:txBody>
              <a:bodyPr/>
              <a:lstStyle/>
              <a:p>
                <a:endParaRPr lang="en-US"/>
              </a:p>
            </p:txBody>
          </p:sp>
          <p:sp>
            <p:nvSpPr>
              <p:cNvPr id="1143" name="Rectangle 166"/>
              <p:cNvSpPr>
                <a:spLocks noChangeArrowheads="1"/>
              </p:cNvSpPr>
              <p:nvPr/>
            </p:nvSpPr>
            <p:spPr bwMode="auto">
              <a:xfrm>
                <a:off x="3639" y="2442"/>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44" name="Rectangle 167"/>
              <p:cNvSpPr>
                <a:spLocks noChangeArrowheads="1"/>
              </p:cNvSpPr>
              <p:nvPr/>
            </p:nvSpPr>
            <p:spPr bwMode="auto">
              <a:xfrm>
                <a:off x="3768" y="2399"/>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45" name="Rectangle 168"/>
              <p:cNvSpPr>
                <a:spLocks noChangeArrowheads="1"/>
              </p:cNvSpPr>
              <p:nvPr/>
            </p:nvSpPr>
            <p:spPr bwMode="auto">
              <a:xfrm>
                <a:off x="3780" y="245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46" name="Line 169"/>
              <p:cNvSpPr>
                <a:spLocks noChangeShapeType="1"/>
              </p:cNvSpPr>
              <p:nvPr/>
            </p:nvSpPr>
            <p:spPr bwMode="auto">
              <a:xfrm>
                <a:off x="3829" y="2418"/>
                <a:ext cx="56" cy="1"/>
              </a:xfrm>
              <a:prstGeom prst="line">
                <a:avLst/>
              </a:prstGeom>
              <a:noFill/>
              <a:ln w="19050">
                <a:solidFill>
                  <a:srgbClr val="FFFFFF"/>
                </a:solidFill>
                <a:round/>
              </a:ln>
            </p:spPr>
            <p:txBody>
              <a:bodyPr/>
              <a:lstStyle/>
              <a:p>
                <a:endParaRPr lang="en-US"/>
              </a:p>
            </p:txBody>
          </p:sp>
        </p:grpSp>
        <p:grpSp>
          <p:nvGrpSpPr>
            <p:cNvPr id="692" name="Group 180"/>
            <p:cNvGrpSpPr/>
            <p:nvPr/>
          </p:nvGrpSpPr>
          <p:grpSpPr bwMode="auto">
            <a:xfrm>
              <a:off x="3971" y="2393"/>
              <a:ext cx="300" cy="92"/>
              <a:chOff x="3971" y="2393"/>
              <a:chExt cx="300" cy="92"/>
            </a:xfrm>
          </p:grpSpPr>
          <p:sp>
            <p:nvSpPr>
              <p:cNvPr id="1129" name="Rectangle 171"/>
              <p:cNvSpPr>
                <a:spLocks noChangeArrowheads="1"/>
              </p:cNvSpPr>
              <p:nvPr/>
            </p:nvSpPr>
            <p:spPr bwMode="auto">
              <a:xfrm>
                <a:off x="4038" y="2393"/>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30" name="Line 172"/>
              <p:cNvSpPr>
                <a:spLocks noChangeShapeType="1"/>
              </p:cNvSpPr>
              <p:nvPr/>
            </p:nvSpPr>
            <p:spPr bwMode="auto">
              <a:xfrm>
                <a:off x="3971" y="2406"/>
                <a:ext cx="67" cy="1"/>
              </a:xfrm>
              <a:prstGeom prst="line">
                <a:avLst/>
              </a:prstGeom>
              <a:noFill/>
              <a:ln w="19050">
                <a:solidFill>
                  <a:srgbClr val="FFFFFF"/>
                </a:solidFill>
                <a:round/>
              </a:ln>
            </p:spPr>
            <p:txBody>
              <a:bodyPr/>
              <a:lstStyle/>
              <a:p>
                <a:endParaRPr lang="en-US"/>
              </a:p>
            </p:txBody>
          </p:sp>
          <p:sp>
            <p:nvSpPr>
              <p:cNvPr id="1131" name="Line 173"/>
              <p:cNvSpPr>
                <a:spLocks noChangeShapeType="1"/>
              </p:cNvSpPr>
              <p:nvPr/>
            </p:nvSpPr>
            <p:spPr bwMode="auto">
              <a:xfrm>
                <a:off x="4063" y="2412"/>
                <a:ext cx="1" cy="30"/>
              </a:xfrm>
              <a:prstGeom prst="line">
                <a:avLst/>
              </a:prstGeom>
              <a:noFill/>
              <a:ln w="19050">
                <a:solidFill>
                  <a:srgbClr val="FFFFFF"/>
                </a:solidFill>
                <a:round/>
              </a:ln>
            </p:spPr>
            <p:txBody>
              <a:bodyPr/>
              <a:lstStyle/>
              <a:p>
                <a:endParaRPr lang="en-US"/>
              </a:p>
            </p:txBody>
          </p:sp>
          <p:sp>
            <p:nvSpPr>
              <p:cNvPr id="1132" name="Line 174"/>
              <p:cNvSpPr>
                <a:spLocks noChangeShapeType="1"/>
              </p:cNvSpPr>
              <p:nvPr/>
            </p:nvSpPr>
            <p:spPr bwMode="auto">
              <a:xfrm>
                <a:off x="4094" y="2418"/>
                <a:ext cx="73" cy="42"/>
              </a:xfrm>
              <a:prstGeom prst="line">
                <a:avLst/>
              </a:prstGeom>
              <a:noFill/>
              <a:ln w="9525">
                <a:solidFill>
                  <a:srgbClr val="FFFFFF"/>
                </a:solidFill>
                <a:round/>
              </a:ln>
            </p:spPr>
            <p:txBody>
              <a:bodyPr/>
              <a:lstStyle/>
              <a:p>
                <a:endParaRPr lang="en-US"/>
              </a:p>
            </p:txBody>
          </p:sp>
          <p:sp>
            <p:nvSpPr>
              <p:cNvPr id="1133" name="Line 175"/>
              <p:cNvSpPr>
                <a:spLocks noChangeShapeType="1"/>
              </p:cNvSpPr>
              <p:nvPr/>
            </p:nvSpPr>
            <p:spPr bwMode="auto">
              <a:xfrm>
                <a:off x="4198" y="2424"/>
                <a:ext cx="1" cy="36"/>
              </a:xfrm>
              <a:prstGeom prst="line">
                <a:avLst/>
              </a:prstGeom>
              <a:noFill/>
              <a:ln w="19050">
                <a:solidFill>
                  <a:srgbClr val="FFFFFF"/>
                </a:solidFill>
                <a:round/>
              </a:ln>
            </p:spPr>
            <p:txBody>
              <a:bodyPr/>
              <a:lstStyle/>
              <a:p>
                <a:endParaRPr lang="en-US"/>
              </a:p>
            </p:txBody>
          </p:sp>
          <p:sp>
            <p:nvSpPr>
              <p:cNvPr id="1134" name="Rectangle 176"/>
              <p:cNvSpPr>
                <a:spLocks noChangeArrowheads="1"/>
              </p:cNvSpPr>
              <p:nvPr/>
            </p:nvSpPr>
            <p:spPr bwMode="auto">
              <a:xfrm>
                <a:off x="4026" y="2442"/>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35" name="Rectangle 177"/>
              <p:cNvSpPr>
                <a:spLocks noChangeArrowheads="1"/>
              </p:cNvSpPr>
              <p:nvPr/>
            </p:nvSpPr>
            <p:spPr bwMode="auto">
              <a:xfrm>
                <a:off x="4155" y="2399"/>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36" name="Rectangle 178"/>
              <p:cNvSpPr>
                <a:spLocks noChangeArrowheads="1"/>
              </p:cNvSpPr>
              <p:nvPr/>
            </p:nvSpPr>
            <p:spPr bwMode="auto">
              <a:xfrm>
                <a:off x="4167" y="245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37" name="Line 179"/>
              <p:cNvSpPr>
                <a:spLocks noChangeShapeType="1"/>
              </p:cNvSpPr>
              <p:nvPr/>
            </p:nvSpPr>
            <p:spPr bwMode="auto">
              <a:xfrm>
                <a:off x="4216" y="2418"/>
                <a:ext cx="55" cy="1"/>
              </a:xfrm>
              <a:prstGeom prst="line">
                <a:avLst/>
              </a:prstGeom>
              <a:noFill/>
              <a:ln w="19050">
                <a:solidFill>
                  <a:srgbClr val="FFFFFF"/>
                </a:solidFill>
                <a:round/>
              </a:ln>
            </p:spPr>
            <p:txBody>
              <a:bodyPr/>
              <a:lstStyle/>
              <a:p>
                <a:endParaRPr lang="en-US"/>
              </a:p>
            </p:txBody>
          </p:sp>
        </p:grpSp>
        <p:grpSp>
          <p:nvGrpSpPr>
            <p:cNvPr id="693" name="Group 190"/>
            <p:cNvGrpSpPr/>
            <p:nvPr/>
          </p:nvGrpSpPr>
          <p:grpSpPr bwMode="auto">
            <a:xfrm>
              <a:off x="4364" y="2393"/>
              <a:ext cx="294" cy="92"/>
              <a:chOff x="4364" y="2393"/>
              <a:chExt cx="294" cy="92"/>
            </a:xfrm>
          </p:grpSpPr>
          <p:sp>
            <p:nvSpPr>
              <p:cNvPr id="1120" name="Rectangle 181"/>
              <p:cNvSpPr>
                <a:spLocks noChangeArrowheads="1"/>
              </p:cNvSpPr>
              <p:nvPr/>
            </p:nvSpPr>
            <p:spPr bwMode="auto">
              <a:xfrm>
                <a:off x="4425" y="2393"/>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21" name="Line 182"/>
              <p:cNvSpPr>
                <a:spLocks noChangeShapeType="1"/>
              </p:cNvSpPr>
              <p:nvPr/>
            </p:nvSpPr>
            <p:spPr bwMode="auto">
              <a:xfrm>
                <a:off x="4364" y="2406"/>
                <a:ext cx="67" cy="1"/>
              </a:xfrm>
              <a:prstGeom prst="line">
                <a:avLst/>
              </a:prstGeom>
              <a:noFill/>
              <a:ln w="19050">
                <a:solidFill>
                  <a:srgbClr val="FFFFFF"/>
                </a:solidFill>
                <a:round/>
              </a:ln>
            </p:spPr>
            <p:txBody>
              <a:bodyPr/>
              <a:lstStyle/>
              <a:p>
                <a:endParaRPr lang="en-US"/>
              </a:p>
            </p:txBody>
          </p:sp>
          <p:sp>
            <p:nvSpPr>
              <p:cNvPr id="1122" name="Line 183"/>
              <p:cNvSpPr>
                <a:spLocks noChangeShapeType="1"/>
              </p:cNvSpPr>
              <p:nvPr/>
            </p:nvSpPr>
            <p:spPr bwMode="auto">
              <a:xfrm>
                <a:off x="4450" y="2412"/>
                <a:ext cx="1" cy="30"/>
              </a:xfrm>
              <a:prstGeom prst="line">
                <a:avLst/>
              </a:prstGeom>
              <a:noFill/>
              <a:ln w="19050">
                <a:solidFill>
                  <a:srgbClr val="FFFFFF"/>
                </a:solidFill>
                <a:round/>
              </a:ln>
            </p:spPr>
            <p:txBody>
              <a:bodyPr/>
              <a:lstStyle/>
              <a:p>
                <a:endParaRPr lang="en-US"/>
              </a:p>
            </p:txBody>
          </p:sp>
          <p:sp>
            <p:nvSpPr>
              <p:cNvPr id="1123" name="Line 184"/>
              <p:cNvSpPr>
                <a:spLocks noChangeShapeType="1"/>
              </p:cNvSpPr>
              <p:nvPr/>
            </p:nvSpPr>
            <p:spPr bwMode="auto">
              <a:xfrm>
                <a:off x="4487" y="2418"/>
                <a:ext cx="73" cy="42"/>
              </a:xfrm>
              <a:prstGeom prst="line">
                <a:avLst/>
              </a:prstGeom>
              <a:noFill/>
              <a:ln w="9525">
                <a:solidFill>
                  <a:srgbClr val="FFFFFF"/>
                </a:solidFill>
                <a:round/>
              </a:ln>
            </p:spPr>
            <p:txBody>
              <a:bodyPr/>
              <a:lstStyle/>
              <a:p>
                <a:endParaRPr lang="en-US"/>
              </a:p>
            </p:txBody>
          </p:sp>
          <p:sp>
            <p:nvSpPr>
              <p:cNvPr id="1124" name="Line 185"/>
              <p:cNvSpPr>
                <a:spLocks noChangeShapeType="1"/>
              </p:cNvSpPr>
              <p:nvPr/>
            </p:nvSpPr>
            <p:spPr bwMode="auto">
              <a:xfrm>
                <a:off x="4585" y="2424"/>
                <a:ext cx="1" cy="36"/>
              </a:xfrm>
              <a:prstGeom prst="line">
                <a:avLst/>
              </a:prstGeom>
              <a:noFill/>
              <a:ln w="19050">
                <a:solidFill>
                  <a:srgbClr val="FFFFFF"/>
                </a:solidFill>
                <a:round/>
              </a:ln>
            </p:spPr>
            <p:txBody>
              <a:bodyPr/>
              <a:lstStyle/>
              <a:p>
                <a:endParaRPr lang="en-US"/>
              </a:p>
            </p:txBody>
          </p:sp>
          <p:sp>
            <p:nvSpPr>
              <p:cNvPr id="1125" name="Rectangle 186"/>
              <p:cNvSpPr>
                <a:spLocks noChangeArrowheads="1"/>
              </p:cNvSpPr>
              <p:nvPr/>
            </p:nvSpPr>
            <p:spPr bwMode="auto">
              <a:xfrm>
                <a:off x="4419" y="2442"/>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26" name="Rectangle 187"/>
              <p:cNvSpPr>
                <a:spLocks noChangeArrowheads="1"/>
              </p:cNvSpPr>
              <p:nvPr/>
            </p:nvSpPr>
            <p:spPr bwMode="auto">
              <a:xfrm>
                <a:off x="4542" y="2399"/>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27" name="Rectangle 188"/>
              <p:cNvSpPr>
                <a:spLocks noChangeArrowheads="1"/>
              </p:cNvSpPr>
              <p:nvPr/>
            </p:nvSpPr>
            <p:spPr bwMode="auto">
              <a:xfrm>
                <a:off x="4554" y="245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128" name="Line 189"/>
              <p:cNvSpPr>
                <a:spLocks noChangeShapeType="1"/>
              </p:cNvSpPr>
              <p:nvPr/>
            </p:nvSpPr>
            <p:spPr bwMode="auto">
              <a:xfrm>
                <a:off x="4609" y="2418"/>
                <a:ext cx="49" cy="1"/>
              </a:xfrm>
              <a:prstGeom prst="line">
                <a:avLst/>
              </a:prstGeom>
              <a:noFill/>
              <a:ln w="19050">
                <a:solidFill>
                  <a:srgbClr val="FFFFFF"/>
                </a:solidFill>
                <a:round/>
              </a:ln>
            </p:spPr>
            <p:txBody>
              <a:bodyPr/>
              <a:lstStyle/>
              <a:p>
                <a:endParaRPr lang="en-US"/>
              </a:p>
            </p:txBody>
          </p:sp>
        </p:grpSp>
        <p:grpSp>
          <p:nvGrpSpPr>
            <p:cNvPr id="694" name="Group 193"/>
            <p:cNvGrpSpPr/>
            <p:nvPr/>
          </p:nvGrpSpPr>
          <p:grpSpPr bwMode="auto">
            <a:xfrm>
              <a:off x="3292" y="2561"/>
              <a:ext cx="49" cy="31"/>
              <a:chOff x="3292" y="2561"/>
              <a:chExt cx="49" cy="31"/>
            </a:xfrm>
          </p:grpSpPr>
          <p:sp>
            <p:nvSpPr>
              <p:cNvPr id="1118" name="Oval 191"/>
              <p:cNvSpPr>
                <a:spLocks noChangeArrowheads="1"/>
              </p:cNvSpPr>
              <p:nvPr/>
            </p:nvSpPr>
            <p:spPr bwMode="auto">
              <a:xfrm>
                <a:off x="3292" y="2561"/>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19" name="Line 192"/>
              <p:cNvSpPr>
                <a:spLocks noChangeShapeType="1"/>
              </p:cNvSpPr>
              <p:nvPr/>
            </p:nvSpPr>
            <p:spPr bwMode="auto">
              <a:xfrm flipV="1">
                <a:off x="3310" y="2565"/>
                <a:ext cx="16" cy="5"/>
              </a:xfrm>
              <a:prstGeom prst="line">
                <a:avLst/>
              </a:prstGeom>
              <a:noFill/>
              <a:ln w="9525">
                <a:solidFill>
                  <a:srgbClr val="000000"/>
                </a:solidFill>
                <a:round/>
              </a:ln>
            </p:spPr>
            <p:txBody>
              <a:bodyPr/>
              <a:lstStyle/>
              <a:p>
                <a:endParaRPr lang="en-US"/>
              </a:p>
            </p:txBody>
          </p:sp>
        </p:grpSp>
        <p:grpSp>
          <p:nvGrpSpPr>
            <p:cNvPr id="695" name="Group 196"/>
            <p:cNvGrpSpPr/>
            <p:nvPr/>
          </p:nvGrpSpPr>
          <p:grpSpPr bwMode="auto">
            <a:xfrm>
              <a:off x="3679" y="2561"/>
              <a:ext cx="49" cy="31"/>
              <a:chOff x="3679" y="2561"/>
              <a:chExt cx="49" cy="31"/>
            </a:xfrm>
          </p:grpSpPr>
          <p:sp>
            <p:nvSpPr>
              <p:cNvPr id="1116" name="Oval 194"/>
              <p:cNvSpPr>
                <a:spLocks noChangeArrowheads="1"/>
              </p:cNvSpPr>
              <p:nvPr/>
            </p:nvSpPr>
            <p:spPr bwMode="auto">
              <a:xfrm>
                <a:off x="3679" y="2561"/>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17" name="Line 195"/>
              <p:cNvSpPr>
                <a:spLocks noChangeShapeType="1"/>
              </p:cNvSpPr>
              <p:nvPr/>
            </p:nvSpPr>
            <p:spPr bwMode="auto">
              <a:xfrm flipV="1">
                <a:off x="3697" y="2565"/>
                <a:ext cx="16" cy="5"/>
              </a:xfrm>
              <a:prstGeom prst="line">
                <a:avLst/>
              </a:prstGeom>
              <a:noFill/>
              <a:ln w="9525">
                <a:solidFill>
                  <a:srgbClr val="000000"/>
                </a:solidFill>
                <a:round/>
              </a:ln>
            </p:spPr>
            <p:txBody>
              <a:bodyPr/>
              <a:lstStyle/>
              <a:p>
                <a:endParaRPr lang="en-US"/>
              </a:p>
            </p:txBody>
          </p:sp>
        </p:grpSp>
        <p:grpSp>
          <p:nvGrpSpPr>
            <p:cNvPr id="696" name="Group 199"/>
            <p:cNvGrpSpPr/>
            <p:nvPr/>
          </p:nvGrpSpPr>
          <p:grpSpPr bwMode="auto">
            <a:xfrm>
              <a:off x="3740" y="2561"/>
              <a:ext cx="49" cy="31"/>
              <a:chOff x="3740" y="2561"/>
              <a:chExt cx="49" cy="31"/>
            </a:xfrm>
          </p:grpSpPr>
          <p:sp>
            <p:nvSpPr>
              <p:cNvPr id="1114" name="Oval 197"/>
              <p:cNvSpPr>
                <a:spLocks noChangeArrowheads="1"/>
              </p:cNvSpPr>
              <p:nvPr/>
            </p:nvSpPr>
            <p:spPr bwMode="auto">
              <a:xfrm>
                <a:off x="3740" y="2561"/>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15" name="Line 198"/>
              <p:cNvSpPr>
                <a:spLocks noChangeShapeType="1"/>
              </p:cNvSpPr>
              <p:nvPr/>
            </p:nvSpPr>
            <p:spPr bwMode="auto">
              <a:xfrm flipV="1">
                <a:off x="3756" y="2565"/>
                <a:ext cx="18" cy="5"/>
              </a:xfrm>
              <a:prstGeom prst="line">
                <a:avLst/>
              </a:prstGeom>
              <a:noFill/>
              <a:ln w="9525">
                <a:solidFill>
                  <a:srgbClr val="000000"/>
                </a:solidFill>
                <a:round/>
              </a:ln>
            </p:spPr>
            <p:txBody>
              <a:bodyPr/>
              <a:lstStyle/>
              <a:p>
                <a:endParaRPr lang="en-US"/>
              </a:p>
            </p:txBody>
          </p:sp>
        </p:grpSp>
        <p:grpSp>
          <p:nvGrpSpPr>
            <p:cNvPr id="697" name="Group 202"/>
            <p:cNvGrpSpPr/>
            <p:nvPr/>
          </p:nvGrpSpPr>
          <p:grpSpPr bwMode="auto">
            <a:xfrm>
              <a:off x="4127" y="2561"/>
              <a:ext cx="49" cy="31"/>
              <a:chOff x="4127" y="2561"/>
              <a:chExt cx="49" cy="31"/>
            </a:xfrm>
          </p:grpSpPr>
          <p:sp>
            <p:nvSpPr>
              <p:cNvPr id="1112" name="Oval 200"/>
              <p:cNvSpPr>
                <a:spLocks noChangeArrowheads="1"/>
              </p:cNvSpPr>
              <p:nvPr/>
            </p:nvSpPr>
            <p:spPr bwMode="auto">
              <a:xfrm>
                <a:off x="4127" y="2561"/>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13" name="Line 201"/>
              <p:cNvSpPr>
                <a:spLocks noChangeShapeType="1"/>
              </p:cNvSpPr>
              <p:nvPr/>
            </p:nvSpPr>
            <p:spPr bwMode="auto">
              <a:xfrm flipV="1">
                <a:off x="4145" y="2565"/>
                <a:ext cx="16" cy="5"/>
              </a:xfrm>
              <a:prstGeom prst="line">
                <a:avLst/>
              </a:prstGeom>
              <a:noFill/>
              <a:ln w="9525">
                <a:solidFill>
                  <a:srgbClr val="000000"/>
                </a:solidFill>
                <a:round/>
              </a:ln>
            </p:spPr>
            <p:txBody>
              <a:bodyPr/>
              <a:lstStyle/>
              <a:p>
                <a:endParaRPr lang="en-US"/>
              </a:p>
            </p:txBody>
          </p:sp>
        </p:grpSp>
        <p:grpSp>
          <p:nvGrpSpPr>
            <p:cNvPr id="698" name="Group 205"/>
            <p:cNvGrpSpPr/>
            <p:nvPr/>
          </p:nvGrpSpPr>
          <p:grpSpPr bwMode="auto">
            <a:xfrm>
              <a:off x="3802" y="2561"/>
              <a:ext cx="49" cy="31"/>
              <a:chOff x="3802" y="2561"/>
              <a:chExt cx="49" cy="31"/>
            </a:xfrm>
          </p:grpSpPr>
          <p:sp>
            <p:nvSpPr>
              <p:cNvPr id="1110" name="Oval 203"/>
              <p:cNvSpPr>
                <a:spLocks noChangeArrowheads="1"/>
              </p:cNvSpPr>
              <p:nvPr/>
            </p:nvSpPr>
            <p:spPr bwMode="auto">
              <a:xfrm>
                <a:off x="3802" y="2561"/>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11" name="Line 204"/>
              <p:cNvSpPr>
                <a:spLocks noChangeShapeType="1"/>
              </p:cNvSpPr>
              <p:nvPr/>
            </p:nvSpPr>
            <p:spPr bwMode="auto">
              <a:xfrm flipV="1">
                <a:off x="3820" y="2566"/>
                <a:ext cx="15" cy="4"/>
              </a:xfrm>
              <a:prstGeom prst="line">
                <a:avLst/>
              </a:prstGeom>
              <a:noFill/>
              <a:ln w="9525">
                <a:solidFill>
                  <a:srgbClr val="000000"/>
                </a:solidFill>
                <a:round/>
              </a:ln>
            </p:spPr>
            <p:txBody>
              <a:bodyPr/>
              <a:lstStyle/>
              <a:p>
                <a:endParaRPr lang="en-US"/>
              </a:p>
            </p:txBody>
          </p:sp>
        </p:grpSp>
        <p:grpSp>
          <p:nvGrpSpPr>
            <p:cNvPr id="699" name="Group 208"/>
            <p:cNvGrpSpPr/>
            <p:nvPr/>
          </p:nvGrpSpPr>
          <p:grpSpPr bwMode="auto">
            <a:xfrm>
              <a:off x="4188" y="2561"/>
              <a:ext cx="50" cy="31"/>
              <a:chOff x="4188" y="2561"/>
              <a:chExt cx="50" cy="31"/>
            </a:xfrm>
          </p:grpSpPr>
          <p:sp>
            <p:nvSpPr>
              <p:cNvPr id="1108" name="Oval 206"/>
              <p:cNvSpPr>
                <a:spLocks noChangeArrowheads="1"/>
              </p:cNvSpPr>
              <p:nvPr/>
            </p:nvSpPr>
            <p:spPr bwMode="auto">
              <a:xfrm>
                <a:off x="4188" y="2561"/>
                <a:ext cx="50"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09" name="Line 207"/>
              <p:cNvSpPr>
                <a:spLocks noChangeShapeType="1"/>
              </p:cNvSpPr>
              <p:nvPr/>
            </p:nvSpPr>
            <p:spPr bwMode="auto">
              <a:xfrm flipV="1">
                <a:off x="4204" y="2565"/>
                <a:ext cx="18" cy="5"/>
              </a:xfrm>
              <a:prstGeom prst="line">
                <a:avLst/>
              </a:prstGeom>
              <a:noFill/>
              <a:ln w="9525">
                <a:solidFill>
                  <a:srgbClr val="000000"/>
                </a:solidFill>
                <a:round/>
              </a:ln>
            </p:spPr>
            <p:txBody>
              <a:bodyPr/>
              <a:lstStyle/>
              <a:p>
                <a:endParaRPr lang="en-US"/>
              </a:p>
            </p:txBody>
          </p:sp>
        </p:grpSp>
        <p:grpSp>
          <p:nvGrpSpPr>
            <p:cNvPr id="700" name="Group 211"/>
            <p:cNvGrpSpPr/>
            <p:nvPr/>
          </p:nvGrpSpPr>
          <p:grpSpPr bwMode="auto">
            <a:xfrm>
              <a:off x="4391" y="2561"/>
              <a:ext cx="49" cy="31"/>
              <a:chOff x="4391" y="2561"/>
              <a:chExt cx="49" cy="31"/>
            </a:xfrm>
          </p:grpSpPr>
          <p:sp>
            <p:nvSpPr>
              <p:cNvPr id="1106" name="Oval 209"/>
              <p:cNvSpPr>
                <a:spLocks noChangeArrowheads="1"/>
              </p:cNvSpPr>
              <p:nvPr/>
            </p:nvSpPr>
            <p:spPr bwMode="auto">
              <a:xfrm>
                <a:off x="4391" y="2561"/>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07" name="Line 210"/>
              <p:cNvSpPr>
                <a:spLocks noChangeShapeType="1"/>
              </p:cNvSpPr>
              <p:nvPr/>
            </p:nvSpPr>
            <p:spPr bwMode="auto">
              <a:xfrm flipV="1">
                <a:off x="4407" y="2565"/>
                <a:ext cx="18" cy="5"/>
              </a:xfrm>
              <a:prstGeom prst="line">
                <a:avLst/>
              </a:prstGeom>
              <a:noFill/>
              <a:ln w="9525">
                <a:solidFill>
                  <a:srgbClr val="000000"/>
                </a:solidFill>
                <a:round/>
              </a:ln>
            </p:spPr>
            <p:txBody>
              <a:bodyPr/>
              <a:lstStyle/>
              <a:p>
                <a:endParaRPr lang="en-US"/>
              </a:p>
            </p:txBody>
          </p:sp>
        </p:grpSp>
        <p:grpSp>
          <p:nvGrpSpPr>
            <p:cNvPr id="701" name="Group 214"/>
            <p:cNvGrpSpPr/>
            <p:nvPr/>
          </p:nvGrpSpPr>
          <p:grpSpPr bwMode="auto">
            <a:xfrm>
              <a:off x="4453" y="2561"/>
              <a:ext cx="49" cy="31"/>
              <a:chOff x="4453" y="2561"/>
              <a:chExt cx="49" cy="31"/>
            </a:xfrm>
          </p:grpSpPr>
          <p:sp>
            <p:nvSpPr>
              <p:cNvPr id="1104" name="Oval 212"/>
              <p:cNvSpPr>
                <a:spLocks noChangeArrowheads="1"/>
              </p:cNvSpPr>
              <p:nvPr/>
            </p:nvSpPr>
            <p:spPr bwMode="auto">
              <a:xfrm>
                <a:off x="4453" y="2561"/>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05" name="Line 213"/>
              <p:cNvSpPr>
                <a:spLocks noChangeShapeType="1"/>
              </p:cNvSpPr>
              <p:nvPr/>
            </p:nvSpPr>
            <p:spPr bwMode="auto">
              <a:xfrm flipV="1">
                <a:off x="4471" y="2566"/>
                <a:ext cx="15" cy="4"/>
              </a:xfrm>
              <a:prstGeom prst="line">
                <a:avLst/>
              </a:prstGeom>
              <a:noFill/>
              <a:ln w="9525">
                <a:solidFill>
                  <a:srgbClr val="000000"/>
                </a:solidFill>
                <a:round/>
              </a:ln>
            </p:spPr>
            <p:txBody>
              <a:bodyPr/>
              <a:lstStyle/>
              <a:p>
                <a:endParaRPr lang="en-US"/>
              </a:p>
            </p:txBody>
          </p:sp>
        </p:grpSp>
        <p:grpSp>
          <p:nvGrpSpPr>
            <p:cNvPr id="702" name="Group 217"/>
            <p:cNvGrpSpPr/>
            <p:nvPr/>
          </p:nvGrpSpPr>
          <p:grpSpPr bwMode="auto">
            <a:xfrm>
              <a:off x="4575" y="2561"/>
              <a:ext cx="50" cy="31"/>
              <a:chOff x="4575" y="2561"/>
              <a:chExt cx="50" cy="31"/>
            </a:xfrm>
          </p:grpSpPr>
          <p:sp>
            <p:nvSpPr>
              <p:cNvPr id="1102" name="Oval 215"/>
              <p:cNvSpPr>
                <a:spLocks noChangeArrowheads="1"/>
              </p:cNvSpPr>
              <p:nvPr/>
            </p:nvSpPr>
            <p:spPr bwMode="auto">
              <a:xfrm>
                <a:off x="4575" y="2561"/>
                <a:ext cx="50"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103" name="Line 216"/>
              <p:cNvSpPr>
                <a:spLocks noChangeShapeType="1"/>
              </p:cNvSpPr>
              <p:nvPr/>
            </p:nvSpPr>
            <p:spPr bwMode="auto">
              <a:xfrm flipV="1">
                <a:off x="4591" y="2565"/>
                <a:ext cx="18" cy="5"/>
              </a:xfrm>
              <a:prstGeom prst="line">
                <a:avLst/>
              </a:prstGeom>
              <a:noFill/>
              <a:ln w="9525">
                <a:solidFill>
                  <a:srgbClr val="000000"/>
                </a:solidFill>
                <a:round/>
              </a:ln>
            </p:spPr>
            <p:txBody>
              <a:bodyPr/>
              <a:lstStyle/>
              <a:p>
                <a:endParaRPr lang="en-US"/>
              </a:p>
            </p:txBody>
          </p:sp>
        </p:grpSp>
        <p:grpSp>
          <p:nvGrpSpPr>
            <p:cNvPr id="703" name="Group 220"/>
            <p:cNvGrpSpPr/>
            <p:nvPr/>
          </p:nvGrpSpPr>
          <p:grpSpPr bwMode="auto">
            <a:xfrm>
              <a:off x="3117" y="2424"/>
              <a:ext cx="80" cy="24"/>
              <a:chOff x="3117" y="2424"/>
              <a:chExt cx="80" cy="24"/>
            </a:xfrm>
          </p:grpSpPr>
          <p:sp>
            <p:nvSpPr>
              <p:cNvPr id="1100" name="Freeform 218"/>
              <p:cNvSpPr/>
              <p:nvPr/>
            </p:nvSpPr>
            <p:spPr bwMode="auto">
              <a:xfrm>
                <a:off x="3172" y="2424"/>
                <a:ext cx="25" cy="24"/>
              </a:xfrm>
              <a:custGeom>
                <a:avLst/>
                <a:gdLst>
                  <a:gd name="T0" fmla="*/ 25 w 25"/>
                  <a:gd name="T1" fmla="*/ 12 h 24"/>
                  <a:gd name="T2" fmla="*/ 12 w 25"/>
                  <a:gd name="T3" fmla="*/ 18 h 24"/>
                  <a:gd name="T4" fmla="*/ 0 w 25"/>
                  <a:gd name="T5" fmla="*/ 24 h 24"/>
                  <a:gd name="T6" fmla="*/ 0 w 25"/>
                  <a:gd name="T7" fmla="*/ 18 h 24"/>
                  <a:gd name="T8" fmla="*/ 0 w 25"/>
                  <a:gd name="T9" fmla="*/ 12 h 24"/>
                  <a:gd name="T10" fmla="*/ 0 w 25"/>
                  <a:gd name="T11" fmla="*/ 6 h 24"/>
                  <a:gd name="T12" fmla="*/ 0 w 25"/>
                  <a:gd name="T13" fmla="*/ 0 h 24"/>
                  <a:gd name="T14" fmla="*/ 12 w 25"/>
                  <a:gd name="T15" fmla="*/ 6 h 24"/>
                  <a:gd name="T16" fmla="*/ 25 w 25"/>
                  <a:gd name="T17" fmla="*/ 12 h 24"/>
                  <a:gd name="T18" fmla="*/ 25 w 25"/>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25" y="12"/>
                    </a:moveTo>
                    <a:lnTo>
                      <a:pt x="12" y="18"/>
                    </a:lnTo>
                    <a:lnTo>
                      <a:pt x="0" y="24"/>
                    </a:lnTo>
                    <a:lnTo>
                      <a:pt x="0" y="18"/>
                    </a:lnTo>
                    <a:lnTo>
                      <a:pt x="0" y="12"/>
                    </a:lnTo>
                    <a:lnTo>
                      <a:pt x="0" y="6"/>
                    </a:lnTo>
                    <a:lnTo>
                      <a:pt x="0" y="0"/>
                    </a:lnTo>
                    <a:lnTo>
                      <a:pt x="12" y="6"/>
                    </a:lnTo>
                    <a:lnTo>
                      <a:pt x="25" y="12"/>
                    </a:lnTo>
                    <a:close/>
                  </a:path>
                </a:pathLst>
              </a:custGeom>
              <a:solidFill>
                <a:srgbClr val="000000"/>
              </a:solidFill>
              <a:ln w="9525">
                <a:solidFill>
                  <a:srgbClr val="000000"/>
                </a:solidFill>
                <a:round/>
              </a:ln>
            </p:spPr>
            <p:txBody>
              <a:bodyPr/>
              <a:lstStyle/>
              <a:p>
                <a:endParaRPr lang="en-US"/>
              </a:p>
            </p:txBody>
          </p:sp>
          <p:sp>
            <p:nvSpPr>
              <p:cNvPr id="1101" name="Line 219"/>
              <p:cNvSpPr>
                <a:spLocks noChangeShapeType="1"/>
              </p:cNvSpPr>
              <p:nvPr/>
            </p:nvSpPr>
            <p:spPr bwMode="auto">
              <a:xfrm>
                <a:off x="3117" y="2436"/>
                <a:ext cx="55" cy="1"/>
              </a:xfrm>
              <a:prstGeom prst="line">
                <a:avLst/>
              </a:prstGeom>
              <a:noFill/>
              <a:ln w="9525">
                <a:solidFill>
                  <a:srgbClr val="000000"/>
                </a:solidFill>
                <a:round/>
              </a:ln>
            </p:spPr>
            <p:txBody>
              <a:bodyPr/>
              <a:lstStyle/>
              <a:p>
                <a:endParaRPr lang="en-US"/>
              </a:p>
            </p:txBody>
          </p:sp>
        </p:grpSp>
        <p:grpSp>
          <p:nvGrpSpPr>
            <p:cNvPr id="704" name="Group 223"/>
            <p:cNvGrpSpPr/>
            <p:nvPr/>
          </p:nvGrpSpPr>
          <p:grpSpPr bwMode="auto">
            <a:xfrm>
              <a:off x="3498" y="2424"/>
              <a:ext cx="86" cy="24"/>
              <a:chOff x="3498" y="2424"/>
              <a:chExt cx="86" cy="24"/>
            </a:xfrm>
          </p:grpSpPr>
          <p:sp>
            <p:nvSpPr>
              <p:cNvPr id="1098" name="Freeform 221"/>
              <p:cNvSpPr/>
              <p:nvPr/>
            </p:nvSpPr>
            <p:spPr bwMode="auto">
              <a:xfrm>
                <a:off x="3553" y="2424"/>
                <a:ext cx="31" cy="24"/>
              </a:xfrm>
              <a:custGeom>
                <a:avLst/>
                <a:gdLst>
                  <a:gd name="T0" fmla="*/ 31 w 31"/>
                  <a:gd name="T1" fmla="*/ 12 h 24"/>
                  <a:gd name="T2" fmla="*/ 18 w 31"/>
                  <a:gd name="T3" fmla="*/ 18 h 24"/>
                  <a:gd name="T4" fmla="*/ 0 w 31"/>
                  <a:gd name="T5" fmla="*/ 24 h 24"/>
                  <a:gd name="T6" fmla="*/ 0 w 31"/>
                  <a:gd name="T7" fmla="*/ 18 h 24"/>
                  <a:gd name="T8" fmla="*/ 0 w 31"/>
                  <a:gd name="T9" fmla="*/ 12 h 24"/>
                  <a:gd name="T10" fmla="*/ 0 w 31"/>
                  <a:gd name="T11" fmla="*/ 6 h 24"/>
                  <a:gd name="T12" fmla="*/ 0 w 31"/>
                  <a:gd name="T13" fmla="*/ 0 h 24"/>
                  <a:gd name="T14" fmla="*/ 18 w 31"/>
                  <a:gd name="T15" fmla="*/ 6 h 24"/>
                  <a:gd name="T16" fmla="*/ 31 w 31"/>
                  <a:gd name="T17" fmla="*/ 12 h 24"/>
                  <a:gd name="T18" fmla="*/ 31 w 31"/>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31" y="12"/>
                    </a:moveTo>
                    <a:lnTo>
                      <a:pt x="18" y="18"/>
                    </a:lnTo>
                    <a:lnTo>
                      <a:pt x="0" y="24"/>
                    </a:lnTo>
                    <a:lnTo>
                      <a:pt x="0" y="18"/>
                    </a:lnTo>
                    <a:lnTo>
                      <a:pt x="0" y="12"/>
                    </a:lnTo>
                    <a:lnTo>
                      <a:pt x="0" y="6"/>
                    </a:lnTo>
                    <a:lnTo>
                      <a:pt x="0" y="0"/>
                    </a:lnTo>
                    <a:lnTo>
                      <a:pt x="18" y="6"/>
                    </a:lnTo>
                    <a:lnTo>
                      <a:pt x="31" y="12"/>
                    </a:lnTo>
                    <a:close/>
                  </a:path>
                </a:pathLst>
              </a:custGeom>
              <a:solidFill>
                <a:srgbClr val="000000"/>
              </a:solidFill>
              <a:ln w="9525">
                <a:solidFill>
                  <a:srgbClr val="000000"/>
                </a:solidFill>
                <a:round/>
              </a:ln>
            </p:spPr>
            <p:txBody>
              <a:bodyPr/>
              <a:lstStyle/>
              <a:p>
                <a:endParaRPr lang="en-US"/>
              </a:p>
            </p:txBody>
          </p:sp>
          <p:sp>
            <p:nvSpPr>
              <p:cNvPr id="1099" name="Line 222"/>
              <p:cNvSpPr>
                <a:spLocks noChangeShapeType="1"/>
              </p:cNvSpPr>
              <p:nvPr/>
            </p:nvSpPr>
            <p:spPr bwMode="auto">
              <a:xfrm>
                <a:off x="3498" y="2436"/>
                <a:ext cx="61" cy="1"/>
              </a:xfrm>
              <a:prstGeom prst="line">
                <a:avLst/>
              </a:prstGeom>
              <a:noFill/>
              <a:ln w="9525">
                <a:solidFill>
                  <a:srgbClr val="000000"/>
                </a:solidFill>
                <a:round/>
              </a:ln>
            </p:spPr>
            <p:txBody>
              <a:bodyPr/>
              <a:lstStyle/>
              <a:p>
                <a:endParaRPr lang="en-US"/>
              </a:p>
            </p:txBody>
          </p:sp>
        </p:grpSp>
        <p:grpSp>
          <p:nvGrpSpPr>
            <p:cNvPr id="705" name="Group 226"/>
            <p:cNvGrpSpPr/>
            <p:nvPr/>
          </p:nvGrpSpPr>
          <p:grpSpPr bwMode="auto">
            <a:xfrm>
              <a:off x="3885" y="2424"/>
              <a:ext cx="86" cy="24"/>
              <a:chOff x="3885" y="2424"/>
              <a:chExt cx="86" cy="24"/>
            </a:xfrm>
          </p:grpSpPr>
          <p:sp>
            <p:nvSpPr>
              <p:cNvPr id="1096" name="Freeform 224"/>
              <p:cNvSpPr/>
              <p:nvPr/>
            </p:nvSpPr>
            <p:spPr bwMode="auto">
              <a:xfrm>
                <a:off x="3940" y="2424"/>
                <a:ext cx="31" cy="24"/>
              </a:xfrm>
              <a:custGeom>
                <a:avLst/>
                <a:gdLst>
                  <a:gd name="T0" fmla="*/ 31 w 31"/>
                  <a:gd name="T1" fmla="*/ 12 h 24"/>
                  <a:gd name="T2" fmla="*/ 18 w 31"/>
                  <a:gd name="T3" fmla="*/ 18 h 24"/>
                  <a:gd name="T4" fmla="*/ 0 w 31"/>
                  <a:gd name="T5" fmla="*/ 24 h 24"/>
                  <a:gd name="T6" fmla="*/ 0 w 31"/>
                  <a:gd name="T7" fmla="*/ 18 h 24"/>
                  <a:gd name="T8" fmla="*/ 0 w 31"/>
                  <a:gd name="T9" fmla="*/ 12 h 24"/>
                  <a:gd name="T10" fmla="*/ 0 w 31"/>
                  <a:gd name="T11" fmla="*/ 6 h 24"/>
                  <a:gd name="T12" fmla="*/ 0 w 31"/>
                  <a:gd name="T13" fmla="*/ 0 h 24"/>
                  <a:gd name="T14" fmla="*/ 18 w 31"/>
                  <a:gd name="T15" fmla="*/ 6 h 24"/>
                  <a:gd name="T16" fmla="*/ 31 w 31"/>
                  <a:gd name="T17" fmla="*/ 12 h 24"/>
                  <a:gd name="T18" fmla="*/ 31 w 31"/>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31" y="12"/>
                    </a:moveTo>
                    <a:lnTo>
                      <a:pt x="18" y="18"/>
                    </a:lnTo>
                    <a:lnTo>
                      <a:pt x="0" y="24"/>
                    </a:lnTo>
                    <a:lnTo>
                      <a:pt x="0" y="18"/>
                    </a:lnTo>
                    <a:lnTo>
                      <a:pt x="0" y="12"/>
                    </a:lnTo>
                    <a:lnTo>
                      <a:pt x="0" y="6"/>
                    </a:lnTo>
                    <a:lnTo>
                      <a:pt x="0" y="0"/>
                    </a:lnTo>
                    <a:lnTo>
                      <a:pt x="18" y="6"/>
                    </a:lnTo>
                    <a:lnTo>
                      <a:pt x="31" y="12"/>
                    </a:lnTo>
                    <a:close/>
                  </a:path>
                </a:pathLst>
              </a:custGeom>
              <a:solidFill>
                <a:srgbClr val="000000"/>
              </a:solidFill>
              <a:ln w="9525">
                <a:solidFill>
                  <a:srgbClr val="000000"/>
                </a:solidFill>
                <a:round/>
              </a:ln>
            </p:spPr>
            <p:txBody>
              <a:bodyPr/>
              <a:lstStyle/>
              <a:p>
                <a:endParaRPr lang="en-US"/>
              </a:p>
            </p:txBody>
          </p:sp>
          <p:sp>
            <p:nvSpPr>
              <p:cNvPr id="1097" name="Line 225"/>
              <p:cNvSpPr>
                <a:spLocks noChangeShapeType="1"/>
              </p:cNvSpPr>
              <p:nvPr/>
            </p:nvSpPr>
            <p:spPr bwMode="auto">
              <a:xfrm>
                <a:off x="3885" y="2436"/>
                <a:ext cx="61" cy="1"/>
              </a:xfrm>
              <a:prstGeom prst="line">
                <a:avLst/>
              </a:prstGeom>
              <a:noFill/>
              <a:ln w="9525">
                <a:solidFill>
                  <a:srgbClr val="000000"/>
                </a:solidFill>
                <a:round/>
              </a:ln>
            </p:spPr>
            <p:txBody>
              <a:bodyPr/>
              <a:lstStyle/>
              <a:p>
                <a:endParaRPr lang="en-US"/>
              </a:p>
            </p:txBody>
          </p:sp>
        </p:grpSp>
        <p:grpSp>
          <p:nvGrpSpPr>
            <p:cNvPr id="706" name="Group 229"/>
            <p:cNvGrpSpPr/>
            <p:nvPr/>
          </p:nvGrpSpPr>
          <p:grpSpPr bwMode="auto">
            <a:xfrm>
              <a:off x="4271" y="2424"/>
              <a:ext cx="86" cy="24"/>
              <a:chOff x="4271" y="2424"/>
              <a:chExt cx="86" cy="24"/>
            </a:xfrm>
          </p:grpSpPr>
          <p:sp>
            <p:nvSpPr>
              <p:cNvPr id="1094" name="Freeform 227"/>
              <p:cNvSpPr/>
              <p:nvPr/>
            </p:nvSpPr>
            <p:spPr bwMode="auto">
              <a:xfrm>
                <a:off x="4327" y="2424"/>
                <a:ext cx="30" cy="24"/>
              </a:xfrm>
              <a:custGeom>
                <a:avLst/>
                <a:gdLst>
                  <a:gd name="T0" fmla="*/ 30 w 30"/>
                  <a:gd name="T1" fmla="*/ 12 h 24"/>
                  <a:gd name="T2" fmla="*/ 18 w 30"/>
                  <a:gd name="T3" fmla="*/ 18 h 24"/>
                  <a:gd name="T4" fmla="*/ 0 w 30"/>
                  <a:gd name="T5" fmla="*/ 24 h 24"/>
                  <a:gd name="T6" fmla="*/ 0 w 30"/>
                  <a:gd name="T7" fmla="*/ 18 h 24"/>
                  <a:gd name="T8" fmla="*/ 0 w 30"/>
                  <a:gd name="T9" fmla="*/ 12 h 24"/>
                  <a:gd name="T10" fmla="*/ 0 w 30"/>
                  <a:gd name="T11" fmla="*/ 6 h 24"/>
                  <a:gd name="T12" fmla="*/ 0 w 30"/>
                  <a:gd name="T13" fmla="*/ 0 h 24"/>
                  <a:gd name="T14" fmla="*/ 18 w 30"/>
                  <a:gd name="T15" fmla="*/ 6 h 24"/>
                  <a:gd name="T16" fmla="*/ 30 w 30"/>
                  <a:gd name="T17" fmla="*/ 12 h 24"/>
                  <a:gd name="T18" fmla="*/ 30 w 30"/>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4"/>
                  <a:gd name="T32" fmla="*/ 30 w 3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4">
                    <a:moveTo>
                      <a:pt x="30" y="12"/>
                    </a:moveTo>
                    <a:lnTo>
                      <a:pt x="18" y="18"/>
                    </a:lnTo>
                    <a:lnTo>
                      <a:pt x="0" y="24"/>
                    </a:lnTo>
                    <a:lnTo>
                      <a:pt x="0" y="18"/>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1095" name="Line 228"/>
              <p:cNvSpPr>
                <a:spLocks noChangeShapeType="1"/>
              </p:cNvSpPr>
              <p:nvPr/>
            </p:nvSpPr>
            <p:spPr bwMode="auto">
              <a:xfrm>
                <a:off x="4271" y="2436"/>
                <a:ext cx="62" cy="1"/>
              </a:xfrm>
              <a:prstGeom prst="line">
                <a:avLst/>
              </a:prstGeom>
              <a:noFill/>
              <a:ln w="9525">
                <a:solidFill>
                  <a:srgbClr val="000000"/>
                </a:solidFill>
                <a:round/>
              </a:ln>
            </p:spPr>
            <p:txBody>
              <a:bodyPr/>
              <a:lstStyle/>
              <a:p>
                <a:endParaRPr lang="en-US"/>
              </a:p>
            </p:txBody>
          </p:sp>
        </p:grpSp>
        <p:grpSp>
          <p:nvGrpSpPr>
            <p:cNvPr id="707" name="Group 232"/>
            <p:cNvGrpSpPr/>
            <p:nvPr/>
          </p:nvGrpSpPr>
          <p:grpSpPr bwMode="auto">
            <a:xfrm>
              <a:off x="4658" y="2424"/>
              <a:ext cx="86" cy="24"/>
              <a:chOff x="4658" y="2424"/>
              <a:chExt cx="86" cy="24"/>
            </a:xfrm>
          </p:grpSpPr>
          <p:sp>
            <p:nvSpPr>
              <p:cNvPr id="1092" name="Freeform 230"/>
              <p:cNvSpPr/>
              <p:nvPr/>
            </p:nvSpPr>
            <p:spPr bwMode="auto">
              <a:xfrm>
                <a:off x="4714" y="2424"/>
                <a:ext cx="30" cy="24"/>
              </a:xfrm>
              <a:custGeom>
                <a:avLst/>
                <a:gdLst>
                  <a:gd name="T0" fmla="*/ 30 w 30"/>
                  <a:gd name="T1" fmla="*/ 12 h 24"/>
                  <a:gd name="T2" fmla="*/ 18 w 30"/>
                  <a:gd name="T3" fmla="*/ 18 h 24"/>
                  <a:gd name="T4" fmla="*/ 0 w 30"/>
                  <a:gd name="T5" fmla="*/ 24 h 24"/>
                  <a:gd name="T6" fmla="*/ 0 w 30"/>
                  <a:gd name="T7" fmla="*/ 18 h 24"/>
                  <a:gd name="T8" fmla="*/ 0 w 30"/>
                  <a:gd name="T9" fmla="*/ 12 h 24"/>
                  <a:gd name="T10" fmla="*/ 0 w 30"/>
                  <a:gd name="T11" fmla="*/ 6 h 24"/>
                  <a:gd name="T12" fmla="*/ 0 w 30"/>
                  <a:gd name="T13" fmla="*/ 0 h 24"/>
                  <a:gd name="T14" fmla="*/ 18 w 30"/>
                  <a:gd name="T15" fmla="*/ 6 h 24"/>
                  <a:gd name="T16" fmla="*/ 30 w 30"/>
                  <a:gd name="T17" fmla="*/ 12 h 24"/>
                  <a:gd name="T18" fmla="*/ 30 w 30"/>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4"/>
                  <a:gd name="T32" fmla="*/ 30 w 3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4">
                    <a:moveTo>
                      <a:pt x="30" y="12"/>
                    </a:moveTo>
                    <a:lnTo>
                      <a:pt x="18" y="18"/>
                    </a:lnTo>
                    <a:lnTo>
                      <a:pt x="0" y="24"/>
                    </a:lnTo>
                    <a:lnTo>
                      <a:pt x="0" y="18"/>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1093" name="Line 231"/>
              <p:cNvSpPr>
                <a:spLocks noChangeShapeType="1"/>
              </p:cNvSpPr>
              <p:nvPr/>
            </p:nvSpPr>
            <p:spPr bwMode="auto">
              <a:xfrm>
                <a:off x="4658" y="2436"/>
                <a:ext cx="62" cy="1"/>
              </a:xfrm>
              <a:prstGeom prst="line">
                <a:avLst/>
              </a:prstGeom>
              <a:noFill/>
              <a:ln w="9525">
                <a:solidFill>
                  <a:srgbClr val="000000"/>
                </a:solidFill>
                <a:round/>
              </a:ln>
            </p:spPr>
            <p:txBody>
              <a:bodyPr/>
              <a:lstStyle/>
              <a:p>
                <a:endParaRPr lang="en-US"/>
              </a:p>
            </p:txBody>
          </p:sp>
        </p:grpSp>
        <p:grpSp>
          <p:nvGrpSpPr>
            <p:cNvPr id="708" name="Group 269"/>
            <p:cNvGrpSpPr/>
            <p:nvPr/>
          </p:nvGrpSpPr>
          <p:grpSpPr bwMode="auto">
            <a:xfrm>
              <a:off x="3120" y="2491"/>
              <a:ext cx="1621" cy="143"/>
              <a:chOff x="3120" y="2491"/>
              <a:chExt cx="1621" cy="143"/>
            </a:xfrm>
          </p:grpSpPr>
          <p:sp>
            <p:nvSpPr>
              <p:cNvPr id="1056" name="Line 233"/>
              <p:cNvSpPr>
                <a:spLocks noChangeShapeType="1"/>
              </p:cNvSpPr>
              <p:nvPr/>
            </p:nvSpPr>
            <p:spPr bwMode="auto">
              <a:xfrm>
                <a:off x="3190" y="2607"/>
                <a:ext cx="1499" cy="1"/>
              </a:xfrm>
              <a:prstGeom prst="line">
                <a:avLst/>
              </a:prstGeom>
              <a:noFill/>
              <a:ln w="9525">
                <a:solidFill>
                  <a:srgbClr val="000000"/>
                </a:solidFill>
                <a:round/>
              </a:ln>
            </p:spPr>
            <p:txBody>
              <a:bodyPr/>
              <a:lstStyle/>
              <a:p>
                <a:endParaRPr lang="en-US"/>
              </a:p>
            </p:txBody>
          </p:sp>
          <p:grpSp>
            <p:nvGrpSpPr>
              <p:cNvPr id="1057" name="Group 240"/>
              <p:cNvGrpSpPr/>
              <p:nvPr/>
            </p:nvGrpSpPr>
            <p:grpSpPr bwMode="auto">
              <a:xfrm>
                <a:off x="3120" y="2491"/>
                <a:ext cx="86" cy="143"/>
                <a:chOff x="3120" y="2491"/>
                <a:chExt cx="86" cy="143"/>
              </a:xfrm>
            </p:grpSpPr>
            <p:grpSp>
              <p:nvGrpSpPr>
                <p:cNvPr id="1086" name="Group 236"/>
                <p:cNvGrpSpPr/>
                <p:nvPr/>
              </p:nvGrpSpPr>
              <p:grpSpPr bwMode="auto">
                <a:xfrm>
                  <a:off x="3120" y="2585"/>
                  <a:ext cx="86" cy="49"/>
                  <a:chOff x="3120" y="2585"/>
                  <a:chExt cx="86" cy="49"/>
                </a:xfrm>
              </p:grpSpPr>
              <p:sp>
                <p:nvSpPr>
                  <p:cNvPr id="1090" name="Oval 234"/>
                  <p:cNvSpPr>
                    <a:spLocks noChangeArrowheads="1"/>
                  </p:cNvSpPr>
                  <p:nvPr/>
                </p:nvSpPr>
                <p:spPr bwMode="auto">
                  <a:xfrm>
                    <a:off x="3120" y="2585"/>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91" name="Line 235"/>
                  <p:cNvSpPr>
                    <a:spLocks noChangeShapeType="1"/>
                  </p:cNvSpPr>
                  <p:nvPr/>
                </p:nvSpPr>
                <p:spPr bwMode="auto">
                  <a:xfrm flipV="1">
                    <a:off x="3154" y="2595"/>
                    <a:ext cx="24" cy="12"/>
                  </a:xfrm>
                  <a:prstGeom prst="line">
                    <a:avLst/>
                  </a:prstGeom>
                  <a:noFill/>
                  <a:ln w="9525">
                    <a:solidFill>
                      <a:srgbClr val="000000"/>
                    </a:solidFill>
                    <a:round/>
                  </a:ln>
                </p:spPr>
                <p:txBody>
                  <a:bodyPr/>
                  <a:lstStyle/>
                  <a:p>
                    <a:endParaRPr lang="en-US"/>
                  </a:p>
                </p:txBody>
              </p:sp>
            </p:grpSp>
            <p:grpSp>
              <p:nvGrpSpPr>
                <p:cNvPr id="1087" name="Group 239"/>
                <p:cNvGrpSpPr/>
                <p:nvPr/>
              </p:nvGrpSpPr>
              <p:grpSpPr bwMode="auto">
                <a:xfrm>
                  <a:off x="3147" y="2491"/>
                  <a:ext cx="25" cy="85"/>
                  <a:chOff x="3147" y="2491"/>
                  <a:chExt cx="25" cy="85"/>
                </a:xfrm>
              </p:grpSpPr>
              <p:sp>
                <p:nvSpPr>
                  <p:cNvPr id="1088" name="Freeform 237"/>
                  <p:cNvSpPr/>
                  <p:nvPr/>
                </p:nvSpPr>
                <p:spPr bwMode="auto">
                  <a:xfrm>
                    <a:off x="3147" y="2491"/>
                    <a:ext cx="25" cy="24"/>
                  </a:xfrm>
                  <a:custGeom>
                    <a:avLst/>
                    <a:gdLst>
                      <a:gd name="T0" fmla="*/ 13 w 25"/>
                      <a:gd name="T1" fmla="*/ 0 h 24"/>
                      <a:gd name="T2" fmla="*/ 19 w 25"/>
                      <a:gd name="T3" fmla="*/ 12 h 24"/>
                      <a:gd name="T4" fmla="*/ 25 w 25"/>
                      <a:gd name="T5" fmla="*/ 24 h 24"/>
                      <a:gd name="T6" fmla="*/ 19 w 25"/>
                      <a:gd name="T7" fmla="*/ 24 h 24"/>
                      <a:gd name="T8" fmla="*/ 13 w 25"/>
                      <a:gd name="T9" fmla="*/ 24 h 24"/>
                      <a:gd name="T10" fmla="*/ 7 w 25"/>
                      <a:gd name="T11" fmla="*/ 24 h 24"/>
                      <a:gd name="T12" fmla="*/ 0 w 25"/>
                      <a:gd name="T13" fmla="*/ 24 h 24"/>
                      <a:gd name="T14" fmla="*/ 7 w 25"/>
                      <a:gd name="T15" fmla="*/ 12 h 24"/>
                      <a:gd name="T16" fmla="*/ 13 w 25"/>
                      <a:gd name="T17" fmla="*/ 0 h 24"/>
                      <a:gd name="T18" fmla="*/ 13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3" y="0"/>
                        </a:moveTo>
                        <a:lnTo>
                          <a:pt x="19" y="12"/>
                        </a:lnTo>
                        <a:lnTo>
                          <a:pt x="25" y="24"/>
                        </a:lnTo>
                        <a:lnTo>
                          <a:pt x="19" y="24"/>
                        </a:lnTo>
                        <a:lnTo>
                          <a:pt x="13" y="24"/>
                        </a:lnTo>
                        <a:lnTo>
                          <a:pt x="7" y="24"/>
                        </a:lnTo>
                        <a:lnTo>
                          <a:pt x="0" y="24"/>
                        </a:lnTo>
                        <a:lnTo>
                          <a:pt x="7" y="12"/>
                        </a:lnTo>
                        <a:lnTo>
                          <a:pt x="13" y="0"/>
                        </a:lnTo>
                        <a:close/>
                      </a:path>
                    </a:pathLst>
                  </a:custGeom>
                  <a:solidFill>
                    <a:srgbClr val="000000"/>
                  </a:solidFill>
                  <a:ln w="9525">
                    <a:solidFill>
                      <a:srgbClr val="000000"/>
                    </a:solidFill>
                    <a:round/>
                  </a:ln>
                </p:spPr>
                <p:txBody>
                  <a:bodyPr/>
                  <a:lstStyle/>
                  <a:p>
                    <a:endParaRPr lang="en-US"/>
                  </a:p>
                </p:txBody>
              </p:sp>
              <p:sp>
                <p:nvSpPr>
                  <p:cNvPr id="1089" name="Line 238"/>
                  <p:cNvSpPr>
                    <a:spLocks noChangeShapeType="1"/>
                  </p:cNvSpPr>
                  <p:nvPr/>
                </p:nvSpPr>
                <p:spPr bwMode="auto">
                  <a:xfrm flipV="1">
                    <a:off x="3160" y="2515"/>
                    <a:ext cx="1" cy="61"/>
                  </a:xfrm>
                  <a:prstGeom prst="line">
                    <a:avLst/>
                  </a:prstGeom>
                  <a:noFill/>
                  <a:ln w="9525">
                    <a:solidFill>
                      <a:srgbClr val="000000"/>
                    </a:solidFill>
                    <a:round/>
                  </a:ln>
                </p:spPr>
                <p:txBody>
                  <a:bodyPr/>
                  <a:lstStyle/>
                  <a:p>
                    <a:endParaRPr lang="en-US"/>
                  </a:p>
                </p:txBody>
              </p:sp>
            </p:grpSp>
          </p:grpSp>
          <p:grpSp>
            <p:nvGrpSpPr>
              <p:cNvPr id="1058" name="Group 247"/>
              <p:cNvGrpSpPr/>
              <p:nvPr/>
            </p:nvGrpSpPr>
            <p:grpSpPr bwMode="auto">
              <a:xfrm>
                <a:off x="3501" y="2491"/>
                <a:ext cx="86" cy="143"/>
                <a:chOff x="3501" y="2491"/>
                <a:chExt cx="86" cy="143"/>
              </a:xfrm>
            </p:grpSpPr>
            <p:grpSp>
              <p:nvGrpSpPr>
                <p:cNvPr id="1080" name="Group 243"/>
                <p:cNvGrpSpPr/>
                <p:nvPr/>
              </p:nvGrpSpPr>
              <p:grpSpPr bwMode="auto">
                <a:xfrm>
                  <a:off x="3501" y="2585"/>
                  <a:ext cx="86" cy="49"/>
                  <a:chOff x="3501" y="2585"/>
                  <a:chExt cx="86" cy="49"/>
                </a:xfrm>
              </p:grpSpPr>
              <p:sp>
                <p:nvSpPr>
                  <p:cNvPr id="1084" name="Oval 241"/>
                  <p:cNvSpPr>
                    <a:spLocks noChangeArrowheads="1"/>
                  </p:cNvSpPr>
                  <p:nvPr/>
                </p:nvSpPr>
                <p:spPr bwMode="auto">
                  <a:xfrm>
                    <a:off x="3501" y="2585"/>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85" name="Line 242"/>
                  <p:cNvSpPr>
                    <a:spLocks noChangeShapeType="1"/>
                  </p:cNvSpPr>
                  <p:nvPr/>
                </p:nvSpPr>
                <p:spPr bwMode="auto">
                  <a:xfrm flipV="1">
                    <a:off x="3534" y="2595"/>
                    <a:ext cx="25" cy="12"/>
                  </a:xfrm>
                  <a:prstGeom prst="line">
                    <a:avLst/>
                  </a:prstGeom>
                  <a:noFill/>
                  <a:ln w="9525">
                    <a:solidFill>
                      <a:srgbClr val="000000"/>
                    </a:solidFill>
                    <a:round/>
                  </a:ln>
                </p:spPr>
                <p:txBody>
                  <a:bodyPr/>
                  <a:lstStyle/>
                  <a:p>
                    <a:endParaRPr lang="en-US"/>
                  </a:p>
                </p:txBody>
              </p:sp>
            </p:grpSp>
            <p:grpSp>
              <p:nvGrpSpPr>
                <p:cNvPr id="1081" name="Group 246"/>
                <p:cNvGrpSpPr/>
                <p:nvPr/>
              </p:nvGrpSpPr>
              <p:grpSpPr bwMode="auto">
                <a:xfrm>
                  <a:off x="3528" y="2491"/>
                  <a:ext cx="19" cy="85"/>
                  <a:chOff x="3528" y="2491"/>
                  <a:chExt cx="19" cy="85"/>
                </a:xfrm>
              </p:grpSpPr>
              <p:sp>
                <p:nvSpPr>
                  <p:cNvPr id="1082" name="Freeform 244"/>
                  <p:cNvSpPr/>
                  <p:nvPr/>
                </p:nvSpPr>
                <p:spPr bwMode="auto">
                  <a:xfrm>
                    <a:off x="3528" y="2491"/>
                    <a:ext cx="19" cy="24"/>
                  </a:xfrm>
                  <a:custGeom>
                    <a:avLst/>
                    <a:gdLst>
                      <a:gd name="T0" fmla="*/ 13 w 19"/>
                      <a:gd name="T1" fmla="*/ 0 h 24"/>
                      <a:gd name="T2" fmla="*/ 19 w 19"/>
                      <a:gd name="T3" fmla="*/ 12 h 24"/>
                      <a:gd name="T4" fmla="*/ 19 w 19"/>
                      <a:gd name="T5" fmla="*/ 24 h 24"/>
                      <a:gd name="T6" fmla="*/ 19 w 19"/>
                      <a:gd name="T7" fmla="*/ 24 h 24"/>
                      <a:gd name="T8" fmla="*/ 13 w 19"/>
                      <a:gd name="T9" fmla="*/ 24 h 24"/>
                      <a:gd name="T10" fmla="*/ 6 w 19"/>
                      <a:gd name="T11" fmla="*/ 24 h 24"/>
                      <a:gd name="T12" fmla="*/ 0 w 19"/>
                      <a:gd name="T13" fmla="*/ 24 h 24"/>
                      <a:gd name="T14" fmla="*/ 6 w 19"/>
                      <a:gd name="T15" fmla="*/ 12 h 24"/>
                      <a:gd name="T16" fmla="*/ 13 w 19"/>
                      <a:gd name="T17" fmla="*/ 0 h 24"/>
                      <a:gd name="T18" fmla="*/ 13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3" y="0"/>
                        </a:moveTo>
                        <a:lnTo>
                          <a:pt x="19" y="12"/>
                        </a:lnTo>
                        <a:lnTo>
                          <a:pt x="19" y="24"/>
                        </a:lnTo>
                        <a:lnTo>
                          <a:pt x="13" y="24"/>
                        </a:lnTo>
                        <a:lnTo>
                          <a:pt x="6" y="24"/>
                        </a:lnTo>
                        <a:lnTo>
                          <a:pt x="0" y="24"/>
                        </a:lnTo>
                        <a:lnTo>
                          <a:pt x="6" y="12"/>
                        </a:lnTo>
                        <a:lnTo>
                          <a:pt x="13" y="0"/>
                        </a:lnTo>
                        <a:close/>
                      </a:path>
                    </a:pathLst>
                  </a:custGeom>
                  <a:solidFill>
                    <a:srgbClr val="000000"/>
                  </a:solidFill>
                  <a:ln w="9525">
                    <a:solidFill>
                      <a:srgbClr val="000000"/>
                    </a:solidFill>
                    <a:round/>
                  </a:ln>
                </p:spPr>
                <p:txBody>
                  <a:bodyPr/>
                  <a:lstStyle/>
                  <a:p>
                    <a:endParaRPr lang="en-US"/>
                  </a:p>
                </p:txBody>
              </p:sp>
              <p:sp>
                <p:nvSpPr>
                  <p:cNvPr id="1083" name="Line 245"/>
                  <p:cNvSpPr>
                    <a:spLocks noChangeShapeType="1"/>
                  </p:cNvSpPr>
                  <p:nvPr/>
                </p:nvSpPr>
                <p:spPr bwMode="auto">
                  <a:xfrm flipV="1">
                    <a:off x="3541" y="2515"/>
                    <a:ext cx="1" cy="61"/>
                  </a:xfrm>
                  <a:prstGeom prst="line">
                    <a:avLst/>
                  </a:prstGeom>
                  <a:noFill/>
                  <a:ln w="9525">
                    <a:solidFill>
                      <a:srgbClr val="000000"/>
                    </a:solidFill>
                    <a:round/>
                  </a:ln>
                </p:spPr>
                <p:txBody>
                  <a:bodyPr/>
                  <a:lstStyle/>
                  <a:p>
                    <a:endParaRPr lang="en-US"/>
                  </a:p>
                </p:txBody>
              </p:sp>
            </p:grpSp>
          </p:grpSp>
          <p:grpSp>
            <p:nvGrpSpPr>
              <p:cNvPr id="1059" name="Group 254"/>
              <p:cNvGrpSpPr/>
              <p:nvPr/>
            </p:nvGrpSpPr>
            <p:grpSpPr bwMode="auto">
              <a:xfrm>
                <a:off x="3888" y="2491"/>
                <a:ext cx="86" cy="143"/>
                <a:chOff x="3888" y="2491"/>
                <a:chExt cx="86" cy="143"/>
              </a:xfrm>
            </p:grpSpPr>
            <p:grpSp>
              <p:nvGrpSpPr>
                <p:cNvPr id="1074" name="Group 250"/>
                <p:cNvGrpSpPr/>
                <p:nvPr/>
              </p:nvGrpSpPr>
              <p:grpSpPr bwMode="auto">
                <a:xfrm>
                  <a:off x="3888" y="2585"/>
                  <a:ext cx="86" cy="49"/>
                  <a:chOff x="3888" y="2585"/>
                  <a:chExt cx="86" cy="49"/>
                </a:xfrm>
              </p:grpSpPr>
              <p:sp>
                <p:nvSpPr>
                  <p:cNvPr id="1078" name="Oval 248"/>
                  <p:cNvSpPr>
                    <a:spLocks noChangeArrowheads="1"/>
                  </p:cNvSpPr>
                  <p:nvPr/>
                </p:nvSpPr>
                <p:spPr bwMode="auto">
                  <a:xfrm>
                    <a:off x="3888" y="2585"/>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79" name="Line 249"/>
                  <p:cNvSpPr>
                    <a:spLocks noChangeShapeType="1"/>
                  </p:cNvSpPr>
                  <p:nvPr/>
                </p:nvSpPr>
                <p:spPr bwMode="auto">
                  <a:xfrm flipV="1">
                    <a:off x="3921" y="2595"/>
                    <a:ext cx="25" cy="12"/>
                  </a:xfrm>
                  <a:prstGeom prst="line">
                    <a:avLst/>
                  </a:prstGeom>
                  <a:noFill/>
                  <a:ln w="9525">
                    <a:solidFill>
                      <a:srgbClr val="000000"/>
                    </a:solidFill>
                    <a:round/>
                  </a:ln>
                </p:spPr>
                <p:txBody>
                  <a:bodyPr/>
                  <a:lstStyle/>
                  <a:p>
                    <a:endParaRPr lang="en-US"/>
                  </a:p>
                </p:txBody>
              </p:sp>
            </p:grpSp>
            <p:grpSp>
              <p:nvGrpSpPr>
                <p:cNvPr id="1075" name="Group 253"/>
                <p:cNvGrpSpPr/>
                <p:nvPr/>
              </p:nvGrpSpPr>
              <p:grpSpPr bwMode="auto">
                <a:xfrm>
                  <a:off x="3915" y="2491"/>
                  <a:ext cx="19" cy="85"/>
                  <a:chOff x="3915" y="2491"/>
                  <a:chExt cx="19" cy="85"/>
                </a:xfrm>
              </p:grpSpPr>
              <p:sp>
                <p:nvSpPr>
                  <p:cNvPr id="1076" name="Freeform 251"/>
                  <p:cNvSpPr/>
                  <p:nvPr/>
                </p:nvSpPr>
                <p:spPr bwMode="auto">
                  <a:xfrm>
                    <a:off x="3915" y="2491"/>
                    <a:ext cx="19" cy="24"/>
                  </a:xfrm>
                  <a:custGeom>
                    <a:avLst/>
                    <a:gdLst>
                      <a:gd name="T0" fmla="*/ 13 w 19"/>
                      <a:gd name="T1" fmla="*/ 0 h 24"/>
                      <a:gd name="T2" fmla="*/ 19 w 19"/>
                      <a:gd name="T3" fmla="*/ 12 h 24"/>
                      <a:gd name="T4" fmla="*/ 19 w 19"/>
                      <a:gd name="T5" fmla="*/ 24 h 24"/>
                      <a:gd name="T6" fmla="*/ 19 w 19"/>
                      <a:gd name="T7" fmla="*/ 24 h 24"/>
                      <a:gd name="T8" fmla="*/ 13 w 19"/>
                      <a:gd name="T9" fmla="*/ 24 h 24"/>
                      <a:gd name="T10" fmla="*/ 6 w 19"/>
                      <a:gd name="T11" fmla="*/ 24 h 24"/>
                      <a:gd name="T12" fmla="*/ 0 w 19"/>
                      <a:gd name="T13" fmla="*/ 24 h 24"/>
                      <a:gd name="T14" fmla="*/ 6 w 19"/>
                      <a:gd name="T15" fmla="*/ 12 h 24"/>
                      <a:gd name="T16" fmla="*/ 13 w 19"/>
                      <a:gd name="T17" fmla="*/ 0 h 24"/>
                      <a:gd name="T18" fmla="*/ 13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3" y="0"/>
                        </a:moveTo>
                        <a:lnTo>
                          <a:pt x="19" y="12"/>
                        </a:lnTo>
                        <a:lnTo>
                          <a:pt x="19" y="24"/>
                        </a:lnTo>
                        <a:lnTo>
                          <a:pt x="13" y="24"/>
                        </a:lnTo>
                        <a:lnTo>
                          <a:pt x="6" y="24"/>
                        </a:lnTo>
                        <a:lnTo>
                          <a:pt x="0" y="24"/>
                        </a:lnTo>
                        <a:lnTo>
                          <a:pt x="6" y="12"/>
                        </a:lnTo>
                        <a:lnTo>
                          <a:pt x="13" y="0"/>
                        </a:lnTo>
                        <a:close/>
                      </a:path>
                    </a:pathLst>
                  </a:custGeom>
                  <a:solidFill>
                    <a:srgbClr val="000000"/>
                  </a:solidFill>
                  <a:ln w="9525">
                    <a:solidFill>
                      <a:srgbClr val="000000"/>
                    </a:solidFill>
                    <a:round/>
                  </a:ln>
                </p:spPr>
                <p:txBody>
                  <a:bodyPr/>
                  <a:lstStyle/>
                  <a:p>
                    <a:endParaRPr lang="en-US"/>
                  </a:p>
                </p:txBody>
              </p:sp>
              <p:sp>
                <p:nvSpPr>
                  <p:cNvPr id="1077" name="Line 252"/>
                  <p:cNvSpPr>
                    <a:spLocks noChangeShapeType="1"/>
                  </p:cNvSpPr>
                  <p:nvPr/>
                </p:nvSpPr>
                <p:spPr bwMode="auto">
                  <a:xfrm flipV="1">
                    <a:off x="3928" y="2515"/>
                    <a:ext cx="1" cy="61"/>
                  </a:xfrm>
                  <a:prstGeom prst="line">
                    <a:avLst/>
                  </a:prstGeom>
                  <a:noFill/>
                  <a:ln w="9525">
                    <a:solidFill>
                      <a:srgbClr val="000000"/>
                    </a:solidFill>
                    <a:round/>
                  </a:ln>
                </p:spPr>
                <p:txBody>
                  <a:bodyPr/>
                  <a:lstStyle/>
                  <a:p>
                    <a:endParaRPr lang="en-US"/>
                  </a:p>
                </p:txBody>
              </p:sp>
            </p:grpSp>
          </p:grpSp>
          <p:grpSp>
            <p:nvGrpSpPr>
              <p:cNvPr id="1060" name="Group 261"/>
              <p:cNvGrpSpPr/>
              <p:nvPr/>
            </p:nvGrpSpPr>
            <p:grpSpPr bwMode="auto">
              <a:xfrm>
                <a:off x="4274" y="2491"/>
                <a:ext cx="87" cy="143"/>
                <a:chOff x="4274" y="2491"/>
                <a:chExt cx="87" cy="143"/>
              </a:xfrm>
            </p:grpSpPr>
            <p:grpSp>
              <p:nvGrpSpPr>
                <p:cNvPr id="1068" name="Group 257"/>
                <p:cNvGrpSpPr/>
                <p:nvPr/>
              </p:nvGrpSpPr>
              <p:grpSpPr bwMode="auto">
                <a:xfrm>
                  <a:off x="4274" y="2585"/>
                  <a:ext cx="87" cy="49"/>
                  <a:chOff x="4274" y="2585"/>
                  <a:chExt cx="87" cy="49"/>
                </a:xfrm>
              </p:grpSpPr>
              <p:sp>
                <p:nvSpPr>
                  <p:cNvPr id="1072" name="Oval 255"/>
                  <p:cNvSpPr>
                    <a:spLocks noChangeArrowheads="1"/>
                  </p:cNvSpPr>
                  <p:nvPr/>
                </p:nvSpPr>
                <p:spPr bwMode="auto">
                  <a:xfrm>
                    <a:off x="4274" y="2585"/>
                    <a:ext cx="87"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73" name="Line 256"/>
                  <p:cNvSpPr>
                    <a:spLocks noChangeShapeType="1"/>
                  </p:cNvSpPr>
                  <p:nvPr/>
                </p:nvSpPr>
                <p:spPr bwMode="auto">
                  <a:xfrm flipV="1">
                    <a:off x="4308" y="2595"/>
                    <a:ext cx="25" cy="12"/>
                  </a:xfrm>
                  <a:prstGeom prst="line">
                    <a:avLst/>
                  </a:prstGeom>
                  <a:noFill/>
                  <a:ln w="9525">
                    <a:solidFill>
                      <a:srgbClr val="000000"/>
                    </a:solidFill>
                    <a:round/>
                  </a:ln>
                </p:spPr>
                <p:txBody>
                  <a:bodyPr/>
                  <a:lstStyle/>
                  <a:p>
                    <a:endParaRPr lang="en-US"/>
                  </a:p>
                </p:txBody>
              </p:sp>
            </p:grpSp>
            <p:grpSp>
              <p:nvGrpSpPr>
                <p:cNvPr id="1069" name="Group 260"/>
                <p:cNvGrpSpPr/>
                <p:nvPr/>
              </p:nvGrpSpPr>
              <p:grpSpPr bwMode="auto">
                <a:xfrm>
                  <a:off x="4302" y="2491"/>
                  <a:ext cx="19" cy="85"/>
                  <a:chOff x="4302" y="2491"/>
                  <a:chExt cx="19" cy="85"/>
                </a:xfrm>
              </p:grpSpPr>
              <p:sp>
                <p:nvSpPr>
                  <p:cNvPr id="1070" name="Freeform 258"/>
                  <p:cNvSpPr/>
                  <p:nvPr/>
                </p:nvSpPr>
                <p:spPr bwMode="auto">
                  <a:xfrm>
                    <a:off x="4302" y="2491"/>
                    <a:ext cx="19" cy="24"/>
                  </a:xfrm>
                  <a:custGeom>
                    <a:avLst/>
                    <a:gdLst>
                      <a:gd name="T0" fmla="*/ 12 w 19"/>
                      <a:gd name="T1" fmla="*/ 0 h 24"/>
                      <a:gd name="T2" fmla="*/ 19 w 19"/>
                      <a:gd name="T3" fmla="*/ 12 h 24"/>
                      <a:gd name="T4" fmla="*/ 19 w 19"/>
                      <a:gd name="T5" fmla="*/ 24 h 24"/>
                      <a:gd name="T6" fmla="*/ 19 w 19"/>
                      <a:gd name="T7" fmla="*/ 24 h 24"/>
                      <a:gd name="T8" fmla="*/ 12 w 19"/>
                      <a:gd name="T9" fmla="*/ 24 h 24"/>
                      <a:gd name="T10" fmla="*/ 6 w 19"/>
                      <a:gd name="T11" fmla="*/ 24 h 24"/>
                      <a:gd name="T12" fmla="*/ 0 w 19"/>
                      <a:gd name="T13" fmla="*/ 24 h 24"/>
                      <a:gd name="T14" fmla="*/ 6 w 19"/>
                      <a:gd name="T15" fmla="*/ 12 h 24"/>
                      <a:gd name="T16" fmla="*/ 12 w 19"/>
                      <a:gd name="T17" fmla="*/ 0 h 24"/>
                      <a:gd name="T18" fmla="*/ 12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2" y="0"/>
                        </a:moveTo>
                        <a:lnTo>
                          <a:pt x="19" y="12"/>
                        </a:lnTo>
                        <a:lnTo>
                          <a:pt x="19"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1071" name="Line 259"/>
                  <p:cNvSpPr>
                    <a:spLocks noChangeShapeType="1"/>
                  </p:cNvSpPr>
                  <p:nvPr/>
                </p:nvSpPr>
                <p:spPr bwMode="auto">
                  <a:xfrm flipV="1">
                    <a:off x="4314" y="2515"/>
                    <a:ext cx="1" cy="61"/>
                  </a:xfrm>
                  <a:prstGeom prst="line">
                    <a:avLst/>
                  </a:prstGeom>
                  <a:noFill/>
                  <a:ln w="9525">
                    <a:solidFill>
                      <a:srgbClr val="000000"/>
                    </a:solidFill>
                    <a:round/>
                  </a:ln>
                </p:spPr>
                <p:txBody>
                  <a:bodyPr/>
                  <a:lstStyle/>
                  <a:p>
                    <a:endParaRPr lang="en-US"/>
                  </a:p>
                </p:txBody>
              </p:sp>
            </p:grpSp>
          </p:grpSp>
          <p:grpSp>
            <p:nvGrpSpPr>
              <p:cNvPr id="1061" name="Group 268"/>
              <p:cNvGrpSpPr/>
              <p:nvPr/>
            </p:nvGrpSpPr>
            <p:grpSpPr bwMode="auto">
              <a:xfrm>
                <a:off x="4655" y="2491"/>
                <a:ext cx="86" cy="143"/>
                <a:chOff x="4655" y="2491"/>
                <a:chExt cx="86" cy="143"/>
              </a:xfrm>
            </p:grpSpPr>
            <p:grpSp>
              <p:nvGrpSpPr>
                <p:cNvPr id="1062" name="Group 264"/>
                <p:cNvGrpSpPr/>
                <p:nvPr/>
              </p:nvGrpSpPr>
              <p:grpSpPr bwMode="auto">
                <a:xfrm>
                  <a:off x="4655" y="2585"/>
                  <a:ext cx="86" cy="49"/>
                  <a:chOff x="4655" y="2585"/>
                  <a:chExt cx="86" cy="49"/>
                </a:xfrm>
              </p:grpSpPr>
              <p:sp>
                <p:nvSpPr>
                  <p:cNvPr id="1066" name="Oval 262"/>
                  <p:cNvSpPr>
                    <a:spLocks noChangeArrowheads="1"/>
                  </p:cNvSpPr>
                  <p:nvPr/>
                </p:nvSpPr>
                <p:spPr bwMode="auto">
                  <a:xfrm>
                    <a:off x="4655" y="2585"/>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67" name="Line 263"/>
                  <p:cNvSpPr>
                    <a:spLocks noChangeShapeType="1"/>
                  </p:cNvSpPr>
                  <p:nvPr/>
                </p:nvSpPr>
                <p:spPr bwMode="auto">
                  <a:xfrm flipV="1">
                    <a:off x="4689" y="2595"/>
                    <a:ext cx="25" cy="12"/>
                  </a:xfrm>
                  <a:prstGeom prst="line">
                    <a:avLst/>
                  </a:prstGeom>
                  <a:noFill/>
                  <a:ln w="9525">
                    <a:solidFill>
                      <a:srgbClr val="000000"/>
                    </a:solidFill>
                    <a:round/>
                  </a:ln>
                </p:spPr>
                <p:txBody>
                  <a:bodyPr/>
                  <a:lstStyle/>
                  <a:p>
                    <a:endParaRPr lang="en-US"/>
                  </a:p>
                </p:txBody>
              </p:sp>
            </p:grpSp>
            <p:grpSp>
              <p:nvGrpSpPr>
                <p:cNvPr id="1063" name="Group 267"/>
                <p:cNvGrpSpPr/>
                <p:nvPr/>
              </p:nvGrpSpPr>
              <p:grpSpPr bwMode="auto">
                <a:xfrm>
                  <a:off x="4683" y="2491"/>
                  <a:ext cx="25" cy="85"/>
                  <a:chOff x="4683" y="2491"/>
                  <a:chExt cx="25" cy="85"/>
                </a:xfrm>
              </p:grpSpPr>
              <p:sp>
                <p:nvSpPr>
                  <p:cNvPr id="1064" name="Freeform 265"/>
                  <p:cNvSpPr/>
                  <p:nvPr/>
                </p:nvSpPr>
                <p:spPr bwMode="auto">
                  <a:xfrm>
                    <a:off x="4683" y="2491"/>
                    <a:ext cx="25" cy="24"/>
                  </a:xfrm>
                  <a:custGeom>
                    <a:avLst/>
                    <a:gdLst>
                      <a:gd name="T0" fmla="*/ 12 w 25"/>
                      <a:gd name="T1" fmla="*/ 0 h 24"/>
                      <a:gd name="T2" fmla="*/ 18 w 25"/>
                      <a:gd name="T3" fmla="*/ 12 h 24"/>
                      <a:gd name="T4" fmla="*/ 25 w 25"/>
                      <a:gd name="T5" fmla="*/ 24 h 24"/>
                      <a:gd name="T6" fmla="*/ 18 w 25"/>
                      <a:gd name="T7" fmla="*/ 24 h 24"/>
                      <a:gd name="T8" fmla="*/ 12 w 25"/>
                      <a:gd name="T9" fmla="*/ 24 h 24"/>
                      <a:gd name="T10" fmla="*/ 6 w 25"/>
                      <a:gd name="T11" fmla="*/ 24 h 24"/>
                      <a:gd name="T12" fmla="*/ 0 w 25"/>
                      <a:gd name="T13" fmla="*/ 24 h 24"/>
                      <a:gd name="T14" fmla="*/ 6 w 25"/>
                      <a:gd name="T15" fmla="*/ 12 h 24"/>
                      <a:gd name="T16" fmla="*/ 12 w 25"/>
                      <a:gd name="T17" fmla="*/ 0 h 24"/>
                      <a:gd name="T18" fmla="*/ 12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2" y="0"/>
                        </a:moveTo>
                        <a:lnTo>
                          <a:pt x="18" y="12"/>
                        </a:lnTo>
                        <a:lnTo>
                          <a:pt x="25" y="24"/>
                        </a:lnTo>
                        <a:lnTo>
                          <a:pt x="18"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1065" name="Line 266"/>
                  <p:cNvSpPr>
                    <a:spLocks noChangeShapeType="1"/>
                  </p:cNvSpPr>
                  <p:nvPr/>
                </p:nvSpPr>
                <p:spPr bwMode="auto">
                  <a:xfrm flipV="1">
                    <a:off x="4695" y="2515"/>
                    <a:ext cx="1" cy="61"/>
                  </a:xfrm>
                  <a:prstGeom prst="line">
                    <a:avLst/>
                  </a:prstGeom>
                  <a:noFill/>
                  <a:ln w="9525">
                    <a:solidFill>
                      <a:srgbClr val="000000"/>
                    </a:solidFill>
                    <a:round/>
                  </a:ln>
                </p:spPr>
                <p:txBody>
                  <a:bodyPr/>
                  <a:lstStyle/>
                  <a:p>
                    <a:endParaRPr lang="en-US"/>
                  </a:p>
                </p:txBody>
              </p:sp>
            </p:grpSp>
          </p:grpSp>
        </p:grpSp>
        <p:grpSp>
          <p:nvGrpSpPr>
            <p:cNvPr id="709" name="Group 276"/>
            <p:cNvGrpSpPr/>
            <p:nvPr/>
          </p:nvGrpSpPr>
          <p:grpSpPr bwMode="auto">
            <a:xfrm>
              <a:off x="3276" y="1936"/>
              <a:ext cx="74" cy="85"/>
              <a:chOff x="3276" y="1936"/>
              <a:chExt cx="74" cy="85"/>
            </a:xfrm>
          </p:grpSpPr>
          <p:grpSp>
            <p:nvGrpSpPr>
              <p:cNvPr id="1050" name="Group 272"/>
              <p:cNvGrpSpPr/>
              <p:nvPr/>
            </p:nvGrpSpPr>
            <p:grpSpPr bwMode="auto">
              <a:xfrm>
                <a:off x="3276" y="1936"/>
                <a:ext cx="25" cy="85"/>
                <a:chOff x="3276" y="1936"/>
                <a:chExt cx="25" cy="85"/>
              </a:xfrm>
            </p:grpSpPr>
            <p:sp>
              <p:nvSpPr>
                <p:cNvPr id="1054" name="Freeform 270"/>
                <p:cNvSpPr/>
                <p:nvPr/>
              </p:nvSpPr>
              <p:spPr bwMode="auto">
                <a:xfrm>
                  <a:off x="3276" y="1997"/>
                  <a:ext cx="25" cy="24"/>
                </a:xfrm>
                <a:custGeom>
                  <a:avLst/>
                  <a:gdLst>
                    <a:gd name="T0" fmla="*/ 13 w 25"/>
                    <a:gd name="T1" fmla="*/ 24 h 24"/>
                    <a:gd name="T2" fmla="*/ 7 w 25"/>
                    <a:gd name="T3" fmla="*/ 12 h 24"/>
                    <a:gd name="T4" fmla="*/ 0 w 25"/>
                    <a:gd name="T5" fmla="*/ 0 h 24"/>
                    <a:gd name="T6" fmla="*/ 7 w 25"/>
                    <a:gd name="T7" fmla="*/ 0 h 24"/>
                    <a:gd name="T8" fmla="*/ 13 w 25"/>
                    <a:gd name="T9" fmla="*/ 0 h 24"/>
                    <a:gd name="T10" fmla="*/ 19 w 25"/>
                    <a:gd name="T11" fmla="*/ 0 h 24"/>
                    <a:gd name="T12" fmla="*/ 25 w 25"/>
                    <a:gd name="T13" fmla="*/ 0 h 24"/>
                    <a:gd name="T14" fmla="*/ 19 w 25"/>
                    <a:gd name="T15" fmla="*/ 12 h 24"/>
                    <a:gd name="T16" fmla="*/ 13 w 25"/>
                    <a:gd name="T17" fmla="*/ 24 h 24"/>
                    <a:gd name="T18" fmla="*/ 13 w 25"/>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3" y="24"/>
                      </a:moveTo>
                      <a:lnTo>
                        <a:pt x="7" y="12"/>
                      </a:lnTo>
                      <a:lnTo>
                        <a:pt x="0" y="0"/>
                      </a:lnTo>
                      <a:lnTo>
                        <a:pt x="7" y="0"/>
                      </a:lnTo>
                      <a:lnTo>
                        <a:pt x="13" y="0"/>
                      </a:lnTo>
                      <a:lnTo>
                        <a:pt x="19" y="0"/>
                      </a:lnTo>
                      <a:lnTo>
                        <a:pt x="25" y="0"/>
                      </a:lnTo>
                      <a:lnTo>
                        <a:pt x="19" y="12"/>
                      </a:lnTo>
                      <a:lnTo>
                        <a:pt x="13" y="24"/>
                      </a:lnTo>
                      <a:close/>
                    </a:path>
                  </a:pathLst>
                </a:custGeom>
                <a:solidFill>
                  <a:srgbClr val="000000"/>
                </a:solidFill>
                <a:ln w="9525">
                  <a:solidFill>
                    <a:srgbClr val="000000"/>
                  </a:solidFill>
                  <a:round/>
                </a:ln>
              </p:spPr>
              <p:txBody>
                <a:bodyPr/>
                <a:lstStyle/>
                <a:p>
                  <a:endParaRPr lang="en-US"/>
                </a:p>
              </p:txBody>
            </p:sp>
            <p:sp>
              <p:nvSpPr>
                <p:cNvPr id="1055" name="Line 271"/>
                <p:cNvSpPr>
                  <a:spLocks noChangeShapeType="1"/>
                </p:cNvSpPr>
                <p:nvPr/>
              </p:nvSpPr>
              <p:spPr bwMode="auto">
                <a:xfrm>
                  <a:off x="3289" y="1936"/>
                  <a:ext cx="1" cy="61"/>
                </a:xfrm>
                <a:prstGeom prst="line">
                  <a:avLst/>
                </a:prstGeom>
                <a:noFill/>
                <a:ln w="9525">
                  <a:solidFill>
                    <a:srgbClr val="000000"/>
                  </a:solidFill>
                  <a:round/>
                </a:ln>
              </p:spPr>
              <p:txBody>
                <a:bodyPr/>
                <a:lstStyle/>
                <a:p>
                  <a:endParaRPr lang="en-US"/>
                </a:p>
              </p:txBody>
            </p:sp>
          </p:grpSp>
          <p:grpSp>
            <p:nvGrpSpPr>
              <p:cNvPr id="1051" name="Group 275"/>
              <p:cNvGrpSpPr/>
              <p:nvPr/>
            </p:nvGrpSpPr>
            <p:grpSpPr bwMode="auto">
              <a:xfrm>
                <a:off x="3332" y="1936"/>
                <a:ext cx="18" cy="85"/>
                <a:chOff x="3332" y="1936"/>
                <a:chExt cx="18" cy="85"/>
              </a:xfrm>
            </p:grpSpPr>
            <p:sp>
              <p:nvSpPr>
                <p:cNvPr id="1052" name="Freeform 273"/>
                <p:cNvSpPr/>
                <p:nvPr/>
              </p:nvSpPr>
              <p:spPr bwMode="auto">
                <a:xfrm>
                  <a:off x="3332" y="1936"/>
                  <a:ext cx="18" cy="30"/>
                </a:xfrm>
                <a:custGeom>
                  <a:avLst/>
                  <a:gdLst>
                    <a:gd name="T0" fmla="*/ 6 w 18"/>
                    <a:gd name="T1" fmla="*/ 0 h 30"/>
                    <a:gd name="T2" fmla="*/ 12 w 18"/>
                    <a:gd name="T3" fmla="*/ 18 h 30"/>
                    <a:gd name="T4" fmla="*/ 18 w 18"/>
                    <a:gd name="T5" fmla="*/ 30 h 30"/>
                    <a:gd name="T6" fmla="*/ 12 w 18"/>
                    <a:gd name="T7" fmla="*/ 30 h 30"/>
                    <a:gd name="T8" fmla="*/ 6 w 18"/>
                    <a:gd name="T9" fmla="*/ 30 h 30"/>
                    <a:gd name="T10" fmla="*/ 6 w 18"/>
                    <a:gd name="T11" fmla="*/ 30 h 30"/>
                    <a:gd name="T12" fmla="*/ 0 w 18"/>
                    <a:gd name="T13" fmla="*/ 30 h 30"/>
                    <a:gd name="T14" fmla="*/ 6 w 18"/>
                    <a:gd name="T15" fmla="*/ 18 h 30"/>
                    <a:gd name="T16" fmla="*/ 6 w 18"/>
                    <a:gd name="T17" fmla="*/ 0 h 30"/>
                    <a:gd name="T18" fmla="*/ 6 w 1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30"/>
                    <a:gd name="T32" fmla="*/ 18 w 1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30">
                      <a:moveTo>
                        <a:pt x="6" y="0"/>
                      </a:moveTo>
                      <a:lnTo>
                        <a:pt x="12" y="18"/>
                      </a:lnTo>
                      <a:lnTo>
                        <a:pt x="18" y="30"/>
                      </a:lnTo>
                      <a:lnTo>
                        <a:pt x="12" y="30"/>
                      </a:lnTo>
                      <a:lnTo>
                        <a:pt x="6" y="30"/>
                      </a:lnTo>
                      <a:lnTo>
                        <a:pt x="0" y="30"/>
                      </a:lnTo>
                      <a:lnTo>
                        <a:pt x="6" y="18"/>
                      </a:lnTo>
                      <a:lnTo>
                        <a:pt x="6" y="0"/>
                      </a:lnTo>
                      <a:close/>
                    </a:path>
                  </a:pathLst>
                </a:custGeom>
                <a:solidFill>
                  <a:srgbClr val="000000"/>
                </a:solidFill>
                <a:ln w="9525">
                  <a:solidFill>
                    <a:srgbClr val="000000"/>
                  </a:solidFill>
                  <a:round/>
                </a:ln>
              </p:spPr>
              <p:txBody>
                <a:bodyPr/>
                <a:lstStyle/>
                <a:p>
                  <a:endParaRPr lang="en-US"/>
                </a:p>
              </p:txBody>
            </p:sp>
            <p:sp>
              <p:nvSpPr>
                <p:cNvPr id="1053" name="Line 274"/>
                <p:cNvSpPr>
                  <a:spLocks noChangeShapeType="1"/>
                </p:cNvSpPr>
                <p:nvPr/>
              </p:nvSpPr>
              <p:spPr bwMode="auto">
                <a:xfrm flipV="1">
                  <a:off x="3338" y="1960"/>
                  <a:ext cx="1" cy="61"/>
                </a:xfrm>
                <a:prstGeom prst="line">
                  <a:avLst/>
                </a:prstGeom>
                <a:noFill/>
                <a:ln w="9525">
                  <a:solidFill>
                    <a:srgbClr val="000000"/>
                  </a:solidFill>
                  <a:round/>
                </a:ln>
              </p:spPr>
              <p:txBody>
                <a:bodyPr/>
                <a:lstStyle/>
                <a:p>
                  <a:endParaRPr lang="en-US"/>
                </a:p>
              </p:txBody>
            </p:sp>
          </p:grpSp>
        </p:grpSp>
        <p:grpSp>
          <p:nvGrpSpPr>
            <p:cNvPr id="710" name="Group 281"/>
            <p:cNvGrpSpPr/>
            <p:nvPr/>
          </p:nvGrpSpPr>
          <p:grpSpPr bwMode="auto">
            <a:xfrm>
              <a:off x="3206" y="1835"/>
              <a:ext cx="1449" cy="104"/>
              <a:chOff x="3206" y="1835"/>
              <a:chExt cx="1449" cy="104"/>
            </a:xfrm>
          </p:grpSpPr>
          <p:sp>
            <p:nvSpPr>
              <p:cNvPr id="1046" name="Rectangle 277"/>
              <p:cNvSpPr>
                <a:spLocks noChangeArrowheads="1"/>
              </p:cNvSpPr>
              <p:nvPr/>
            </p:nvSpPr>
            <p:spPr bwMode="auto">
              <a:xfrm>
                <a:off x="3206" y="1835"/>
                <a:ext cx="289"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1047" name="Rectangle 278"/>
              <p:cNvSpPr>
                <a:spLocks noChangeArrowheads="1"/>
              </p:cNvSpPr>
              <p:nvPr/>
            </p:nvSpPr>
            <p:spPr bwMode="auto">
              <a:xfrm>
                <a:off x="3593" y="1835"/>
                <a:ext cx="289"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1048" name="Rectangle 279"/>
              <p:cNvSpPr>
                <a:spLocks noChangeArrowheads="1"/>
              </p:cNvSpPr>
              <p:nvPr/>
            </p:nvSpPr>
            <p:spPr bwMode="auto">
              <a:xfrm>
                <a:off x="3980" y="1835"/>
                <a:ext cx="288"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1049" name="Rectangle 280"/>
              <p:cNvSpPr>
                <a:spLocks noChangeArrowheads="1"/>
              </p:cNvSpPr>
              <p:nvPr/>
            </p:nvSpPr>
            <p:spPr bwMode="auto">
              <a:xfrm>
                <a:off x="4367" y="1835"/>
                <a:ext cx="288"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grpSp>
        <p:sp>
          <p:nvSpPr>
            <p:cNvPr id="711" name="Rectangle 282"/>
            <p:cNvSpPr>
              <a:spLocks noChangeArrowheads="1"/>
            </p:cNvSpPr>
            <p:nvPr/>
          </p:nvSpPr>
          <p:spPr bwMode="auto">
            <a:xfrm>
              <a:off x="2951" y="1845"/>
              <a:ext cx="75" cy="78"/>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In</a:t>
              </a:r>
              <a:endParaRPr lang="en-US" sz="2000" b="0"/>
            </a:p>
          </p:txBody>
        </p:sp>
        <p:sp>
          <p:nvSpPr>
            <p:cNvPr id="712" name="Rectangle 283"/>
            <p:cNvSpPr>
              <a:spLocks noChangeArrowheads="1"/>
            </p:cNvSpPr>
            <p:nvPr/>
          </p:nvSpPr>
          <p:spPr bwMode="auto">
            <a:xfrm>
              <a:off x="4843" y="1845"/>
              <a:ext cx="126" cy="78"/>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Out</a:t>
              </a:r>
              <a:endParaRPr lang="en-US" sz="2000" b="0"/>
            </a:p>
          </p:txBody>
        </p:sp>
        <p:grpSp>
          <p:nvGrpSpPr>
            <p:cNvPr id="713" name="Group 293"/>
            <p:cNvGrpSpPr/>
            <p:nvPr/>
          </p:nvGrpSpPr>
          <p:grpSpPr bwMode="auto">
            <a:xfrm>
              <a:off x="3203" y="1844"/>
              <a:ext cx="295" cy="86"/>
              <a:chOff x="3203" y="1844"/>
              <a:chExt cx="295" cy="86"/>
            </a:xfrm>
          </p:grpSpPr>
          <p:sp>
            <p:nvSpPr>
              <p:cNvPr id="1037" name="Rectangle 284"/>
              <p:cNvSpPr>
                <a:spLocks noChangeArrowheads="1"/>
              </p:cNvSpPr>
              <p:nvPr/>
            </p:nvSpPr>
            <p:spPr bwMode="auto">
              <a:xfrm>
                <a:off x="3264" y="184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38" name="Line 285"/>
              <p:cNvSpPr>
                <a:spLocks noChangeShapeType="1"/>
              </p:cNvSpPr>
              <p:nvPr/>
            </p:nvSpPr>
            <p:spPr bwMode="auto">
              <a:xfrm>
                <a:off x="3203" y="1857"/>
                <a:ext cx="67" cy="1"/>
              </a:xfrm>
              <a:prstGeom prst="line">
                <a:avLst/>
              </a:prstGeom>
              <a:noFill/>
              <a:ln w="19050">
                <a:solidFill>
                  <a:srgbClr val="FFFFFF"/>
                </a:solidFill>
                <a:round/>
              </a:ln>
            </p:spPr>
            <p:txBody>
              <a:bodyPr/>
              <a:lstStyle/>
              <a:p>
                <a:endParaRPr lang="en-US"/>
              </a:p>
            </p:txBody>
          </p:sp>
          <p:sp>
            <p:nvSpPr>
              <p:cNvPr id="1039" name="Line 286"/>
              <p:cNvSpPr>
                <a:spLocks noChangeShapeType="1"/>
              </p:cNvSpPr>
              <p:nvPr/>
            </p:nvSpPr>
            <p:spPr bwMode="auto">
              <a:xfrm>
                <a:off x="3289" y="1863"/>
                <a:ext cx="1" cy="30"/>
              </a:xfrm>
              <a:prstGeom prst="line">
                <a:avLst/>
              </a:prstGeom>
              <a:noFill/>
              <a:ln w="19050">
                <a:solidFill>
                  <a:srgbClr val="FFFFFF"/>
                </a:solidFill>
                <a:round/>
              </a:ln>
            </p:spPr>
            <p:txBody>
              <a:bodyPr/>
              <a:lstStyle/>
              <a:p>
                <a:endParaRPr lang="en-US"/>
              </a:p>
            </p:txBody>
          </p:sp>
          <p:sp>
            <p:nvSpPr>
              <p:cNvPr id="1040" name="Line 287"/>
              <p:cNvSpPr>
                <a:spLocks noChangeShapeType="1"/>
              </p:cNvSpPr>
              <p:nvPr/>
            </p:nvSpPr>
            <p:spPr bwMode="auto">
              <a:xfrm>
                <a:off x="3327" y="1863"/>
                <a:ext cx="72" cy="41"/>
              </a:xfrm>
              <a:prstGeom prst="line">
                <a:avLst/>
              </a:prstGeom>
              <a:noFill/>
              <a:ln w="9525">
                <a:solidFill>
                  <a:srgbClr val="FFFFFF"/>
                </a:solidFill>
                <a:round/>
              </a:ln>
            </p:spPr>
            <p:txBody>
              <a:bodyPr/>
              <a:lstStyle/>
              <a:p>
                <a:endParaRPr lang="en-US"/>
              </a:p>
            </p:txBody>
          </p:sp>
          <p:sp>
            <p:nvSpPr>
              <p:cNvPr id="1041" name="Line 288"/>
              <p:cNvSpPr>
                <a:spLocks noChangeShapeType="1"/>
              </p:cNvSpPr>
              <p:nvPr/>
            </p:nvSpPr>
            <p:spPr bwMode="auto">
              <a:xfrm>
                <a:off x="3424" y="1869"/>
                <a:ext cx="1" cy="36"/>
              </a:xfrm>
              <a:prstGeom prst="line">
                <a:avLst/>
              </a:prstGeom>
              <a:noFill/>
              <a:ln w="19050">
                <a:solidFill>
                  <a:srgbClr val="FFFFFF"/>
                </a:solidFill>
                <a:round/>
              </a:ln>
            </p:spPr>
            <p:txBody>
              <a:bodyPr/>
              <a:lstStyle/>
              <a:p>
                <a:endParaRPr lang="en-US"/>
              </a:p>
            </p:txBody>
          </p:sp>
          <p:sp>
            <p:nvSpPr>
              <p:cNvPr id="1042" name="Rectangle 289"/>
              <p:cNvSpPr>
                <a:spLocks noChangeArrowheads="1"/>
              </p:cNvSpPr>
              <p:nvPr/>
            </p:nvSpPr>
            <p:spPr bwMode="auto">
              <a:xfrm>
                <a:off x="3258" y="1893"/>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43" name="Rectangle 290"/>
              <p:cNvSpPr>
                <a:spLocks noChangeArrowheads="1"/>
              </p:cNvSpPr>
              <p:nvPr/>
            </p:nvSpPr>
            <p:spPr bwMode="auto">
              <a:xfrm>
                <a:off x="3381" y="1851"/>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44" name="Rectangle 291"/>
              <p:cNvSpPr>
                <a:spLocks noChangeArrowheads="1"/>
              </p:cNvSpPr>
              <p:nvPr/>
            </p:nvSpPr>
            <p:spPr bwMode="auto">
              <a:xfrm>
                <a:off x="3393" y="1899"/>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45" name="Line 292"/>
              <p:cNvSpPr>
                <a:spLocks noChangeShapeType="1"/>
              </p:cNvSpPr>
              <p:nvPr/>
            </p:nvSpPr>
            <p:spPr bwMode="auto">
              <a:xfrm>
                <a:off x="3448" y="1863"/>
                <a:ext cx="50" cy="1"/>
              </a:xfrm>
              <a:prstGeom prst="line">
                <a:avLst/>
              </a:prstGeom>
              <a:noFill/>
              <a:ln w="19050">
                <a:solidFill>
                  <a:srgbClr val="FFFFFF"/>
                </a:solidFill>
                <a:round/>
              </a:ln>
            </p:spPr>
            <p:txBody>
              <a:bodyPr/>
              <a:lstStyle/>
              <a:p>
                <a:endParaRPr lang="en-US"/>
              </a:p>
            </p:txBody>
          </p:sp>
        </p:grpSp>
        <p:grpSp>
          <p:nvGrpSpPr>
            <p:cNvPr id="714" name="Group 303"/>
            <p:cNvGrpSpPr/>
            <p:nvPr/>
          </p:nvGrpSpPr>
          <p:grpSpPr bwMode="auto">
            <a:xfrm>
              <a:off x="3584" y="1844"/>
              <a:ext cx="301" cy="86"/>
              <a:chOff x="3584" y="1844"/>
              <a:chExt cx="301" cy="86"/>
            </a:xfrm>
          </p:grpSpPr>
          <p:sp>
            <p:nvSpPr>
              <p:cNvPr id="1028" name="Rectangle 294"/>
              <p:cNvSpPr>
                <a:spLocks noChangeArrowheads="1"/>
              </p:cNvSpPr>
              <p:nvPr/>
            </p:nvSpPr>
            <p:spPr bwMode="auto">
              <a:xfrm>
                <a:off x="3651" y="184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29" name="Line 295"/>
              <p:cNvSpPr>
                <a:spLocks noChangeShapeType="1"/>
              </p:cNvSpPr>
              <p:nvPr/>
            </p:nvSpPr>
            <p:spPr bwMode="auto">
              <a:xfrm>
                <a:off x="3584" y="1857"/>
                <a:ext cx="67" cy="1"/>
              </a:xfrm>
              <a:prstGeom prst="line">
                <a:avLst/>
              </a:prstGeom>
              <a:noFill/>
              <a:ln w="19050">
                <a:solidFill>
                  <a:srgbClr val="FFFFFF"/>
                </a:solidFill>
                <a:round/>
              </a:ln>
            </p:spPr>
            <p:txBody>
              <a:bodyPr/>
              <a:lstStyle/>
              <a:p>
                <a:endParaRPr lang="en-US"/>
              </a:p>
            </p:txBody>
          </p:sp>
          <p:sp>
            <p:nvSpPr>
              <p:cNvPr id="1030" name="Line 296"/>
              <p:cNvSpPr>
                <a:spLocks noChangeShapeType="1"/>
              </p:cNvSpPr>
              <p:nvPr/>
            </p:nvSpPr>
            <p:spPr bwMode="auto">
              <a:xfrm>
                <a:off x="3676" y="1863"/>
                <a:ext cx="1" cy="30"/>
              </a:xfrm>
              <a:prstGeom prst="line">
                <a:avLst/>
              </a:prstGeom>
              <a:noFill/>
              <a:ln w="19050">
                <a:solidFill>
                  <a:srgbClr val="FFFFFF"/>
                </a:solidFill>
                <a:round/>
              </a:ln>
            </p:spPr>
            <p:txBody>
              <a:bodyPr/>
              <a:lstStyle/>
              <a:p>
                <a:endParaRPr lang="en-US"/>
              </a:p>
            </p:txBody>
          </p:sp>
          <p:sp>
            <p:nvSpPr>
              <p:cNvPr id="1031" name="Line 297"/>
              <p:cNvSpPr>
                <a:spLocks noChangeShapeType="1"/>
              </p:cNvSpPr>
              <p:nvPr/>
            </p:nvSpPr>
            <p:spPr bwMode="auto">
              <a:xfrm>
                <a:off x="3707" y="1863"/>
                <a:ext cx="73" cy="42"/>
              </a:xfrm>
              <a:prstGeom prst="line">
                <a:avLst/>
              </a:prstGeom>
              <a:noFill/>
              <a:ln w="9525">
                <a:solidFill>
                  <a:srgbClr val="FFFFFF"/>
                </a:solidFill>
                <a:round/>
              </a:ln>
            </p:spPr>
            <p:txBody>
              <a:bodyPr/>
              <a:lstStyle/>
              <a:p>
                <a:endParaRPr lang="en-US"/>
              </a:p>
            </p:txBody>
          </p:sp>
          <p:sp>
            <p:nvSpPr>
              <p:cNvPr id="1032" name="Line 298"/>
              <p:cNvSpPr>
                <a:spLocks noChangeShapeType="1"/>
              </p:cNvSpPr>
              <p:nvPr/>
            </p:nvSpPr>
            <p:spPr bwMode="auto">
              <a:xfrm>
                <a:off x="3811" y="1869"/>
                <a:ext cx="1" cy="36"/>
              </a:xfrm>
              <a:prstGeom prst="line">
                <a:avLst/>
              </a:prstGeom>
              <a:noFill/>
              <a:ln w="19050">
                <a:solidFill>
                  <a:srgbClr val="FFFFFF"/>
                </a:solidFill>
                <a:round/>
              </a:ln>
            </p:spPr>
            <p:txBody>
              <a:bodyPr/>
              <a:lstStyle/>
              <a:p>
                <a:endParaRPr lang="en-US"/>
              </a:p>
            </p:txBody>
          </p:sp>
          <p:sp>
            <p:nvSpPr>
              <p:cNvPr id="1033" name="Rectangle 299"/>
              <p:cNvSpPr>
                <a:spLocks noChangeArrowheads="1"/>
              </p:cNvSpPr>
              <p:nvPr/>
            </p:nvSpPr>
            <p:spPr bwMode="auto">
              <a:xfrm>
                <a:off x="3639" y="1893"/>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34" name="Rectangle 300"/>
              <p:cNvSpPr>
                <a:spLocks noChangeArrowheads="1"/>
              </p:cNvSpPr>
              <p:nvPr/>
            </p:nvSpPr>
            <p:spPr bwMode="auto">
              <a:xfrm>
                <a:off x="3768" y="1851"/>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35" name="Rectangle 301"/>
              <p:cNvSpPr>
                <a:spLocks noChangeArrowheads="1"/>
              </p:cNvSpPr>
              <p:nvPr/>
            </p:nvSpPr>
            <p:spPr bwMode="auto">
              <a:xfrm>
                <a:off x="3780" y="1899"/>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36" name="Line 302"/>
              <p:cNvSpPr>
                <a:spLocks noChangeShapeType="1"/>
              </p:cNvSpPr>
              <p:nvPr/>
            </p:nvSpPr>
            <p:spPr bwMode="auto">
              <a:xfrm>
                <a:off x="3829" y="1863"/>
                <a:ext cx="56" cy="1"/>
              </a:xfrm>
              <a:prstGeom prst="line">
                <a:avLst/>
              </a:prstGeom>
              <a:noFill/>
              <a:ln w="19050">
                <a:solidFill>
                  <a:srgbClr val="FFFFFF"/>
                </a:solidFill>
                <a:round/>
              </a:ln>
            </p:spPr>
            <p:txBody>
              <a:bodyPr/>
              <a:lstStyle/>
              <a:p>
                <a:endParaRPr lang="en-US"/>
              </a:p>
            </p:txBody>
          </p:sp>
        </p:grpSp>
        <p:grpSp>
          <p:nvGrpSpPr>
            <p:cNvPr id="715" name="Group 313"/>
            <p:cNvGrpSpPr/>
            <p:nvPr/>
          </p:nvGrpSpPr>
          <p:grpSpPr bwMode="auto">
            <a:xfrm>
              <a:off x="3971" y="1844"/>
              <a:ext cx="300" cy="86"/>
              <a:chOff x="3971" y="1844"/>
              <a:chExt cx="300" cy="86"/>
            </a:xfrm>
          </p:grpSpPr>
          <p:sp>
            <p:nvSpPr>
              <p:cNvPr id="1019" name="Rectangle 304"/>
              <p:cNvSpPr>
                <a:spLocks noChangeArrowheads="1"/>
              </p:cNvSpPr>
              <p:nvPr/>
            </p:nvSpPr>
            <p:spPr bwMode="auto">
              <a:xfrm>
                <a:off x="4038" y="184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20" name="Line 305"/>
              <p:cNvSpPr>
                <a:spLocks noChangeShapeType="1"/>
              </p:cNvSpPr>
              <p:nvPr/>
            </p:nvSpPr>
            <p:spPr bwMode="auto">
              <a:xfrm>
                <a:off x="3971" y="1857"/>
                <a:ext cx="67" cy="1"/>
              </a:xfrm>
              <a:prstGeom prst="line">
                <a:avLst/>
              </a:prstGeom>
              <a:noFill/>
              <a:ln w="19050">
                <a:solidFill>
                  <a:srgbClr val="FFFFFF"/>
                </a:solidFill>
                <a:round/>
              </a:ln>
            </p:spPr>
            <p:txBody>
              <a:bodyPr/>
              <a:lstStyle/>
              <a:p>
                <a:endParaRPr lang="en-US"/>
              </a:p>
            </p:txBody>
          </p:sp>
          <p:sp>
            <p:nvSpPr>
              <p:cNvPr id="1021" name="Line 306"/>
              <p:cNvSpPr>
                <a:spLocks noChangeShapeType="1"/>
              </p:cNvSpPr>
              <p:nvPr/>
            </p:nvSpPr>
            <p:spPr bwMode="auto">
              <a:xfrm>
                <a:off x="4063" y="1863"/>
                <a:ext cx="1" cy="30"/>
              </a:xfrm>
              <a:prstGeom prst="line">
                <a:avLst/>
              </a:prstGeom>
              <a:noFill/>
              <a:ln w="19050">
                <a:solidFill>
                  <a:srgbClr val="FFFFFF"/>
                </a:solidFill>
                <a:round/>
              </a:ln>
            </p:spPr>
            <p:txBody>
              <a:bodyPr/>
              <a:lstStyle/>
              <a:p>
                <a:endParaRPr lang="en-US"/>
              </a:p>
            </p:txBody>
          </p:sp>
          <p:sp>
            <p:nvSpPr>
              <p:cNvPr id="1022" name="Line 307"/>
              <p:cNvSpPr>
                <a:spLocks noChangeShapeType="1"/>
              </p:cNvSpPr>
              <p:nvPr/>
            </p:nvSpPr>
            <p:spPr bwMode="auto">
              <a:xfrm>
                <a:off x="4094" y="1863"/>
                <a:ext cx="73" cy="42"/>
              </a:xfrm>
              <a:prstGeom prst="line">
                <a:avLst/>
              </a:prstGeom>
              <a:noFill/>
              <a:ln w="9525">
                <a:solidFill>
                  <a:srgbClr val="FFFFFF"/>
                </a:solidFill>
                <a:round/>
              </a:ln>
            </p:spPr>
            <p:txBody>
              <a:bodyPr/>
              <a:lstStyle/>
              <a:p>
                <a:endParaRPr lang="en-US"/>
              </a:p>
            </p:txBody>
          </p:sp>
          <p:sp>
            <p:nvSpPr>
              <p:cNvPr id="1023" name="Line 308"/>
              <p:cNvSpPr>
                <a:spLocks noChangeShapeType="1"/>
              </p:cNvSpPr>
              <p:nvPr/>
            </p:nvSpPr>
            <p:spPr bwMode="auto">
              <a:xfrm>
                <a:off x="4198" y="1869"/>
                <a:ext cx="1" cy="36"/>
              </a:xfrm>
              <a:prstGeom prst="line">
                <a:avLst/>
              </a:prstGeom>
              <a:noFill/>
              <a:ln w="19050">
                <a:solidFill>
                  <a:srgbClr val="FFFFFF"/>
                </a:solidFill>
                <a:round/>
              </a:ln>
            </p:spPr>
            <p:txBody>
              <a:bodyPr/>
              <a:lstStyle/>
              <a:p>
                <a:endParaRPr lang="en-US"/>
              </a:p>
            </p:txBody>
          </p:sp>
          <p:sp>
            <p:nvSpPr>
              <p:cNvPr id="1024" name="Rectangle 309"/>
              <p:cNvSpPr>
                <a:spLocks noChangeArrowheads="1"/>
              </p:cNvSpPr>
              <p:nvPr/>
            </p:nvSpPr>
            <p:spPr bwMode="auto">
              <a:xfrm>
                <a:off x="4026" y="1893"/>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25" name="Rectangle 310"/>
              <p:cNvSpPr>
                <a:spLocks noChangeArrowheads="1"/>
              </p:cNvSpPr>
              <p:nvPr/>
            </p:nvSpPr>
            <p:spPr bwMode="auto">
              <a:xfrm>
                <a:off x="4155" y="1851"/>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26" name="Rectangle 311"/>
              <p:cNvSpPr>
                <a:spLocks noChangeArrowheads="1"/>
              </p:cNvSpPr>
              <p:nvPr/>
            </p:nvSpPr>
            <p:spPr bwMode="auto">
              <a:xfrm>
                <a:off x="4167" y="1899"/>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27" name="Line 312"/>
              <p:cNvSpPr>
                <a:spLocks noChangeShapeType="1"/>
              </p:cNvSpPr>
              <p:nvPr/>
            </p:nvSpPr>
            <p:spPr bwMode="auto">
              <a:xfrm>
                <a:off x="4216" y="1863"/>
                <a:ext cx="55" cy="1"/>
              </a:xfrm>
              <a:prstGeom prst="line">
                <a:avLst/>
              </a:prstGeom>
              <a:noFill/>
              <a:ln w="19050">
                <a:solidFill>
                  <a:srgbClr val="FFFFFF"/>
                </a:solidFill>
                <a:round/>
              </a:ln>
            </p:spPr>
            <p:txBody>
              <a:bodyPr/>
              <a:lstStyle/>
              <a:p>
                <a:endParaRPr lang="en-US"/>
              </a:p>
            </p:txBody>
          </p:sp>
        </p:grpSp>
        <p:grpSp>
          <p:nvGrpSpPr>
            <p:cNvPr id="716" name="Group 323"/>
            <p:cNvGrpSpPr/>
            <p:nvPr/>
          </p:nvGrpSpPr>
          <p:grpSpPr bwMode="auto">
            <a:xfrm>
              <a:off x="4364" y="1844"/>
              <a:ext cx="294" cy="86"/>
              <a:chOff x="4364" y="1844"/>
              <a:chExt cx="294" cy="86"/>
            </a:xfrm>
          </p:grpSpPr>
          <p:sp>
            <p:nvSpPr>
              <p:cNvPr id="1010" name="Rectangle 314"/>
              <p:cNvSpPr>
                <a:spLocks noChangeArrowheads="1"/>
              </p:cNvSpPr>
              <p:nvPr/>
            </p:nvSpPr>
            <p:spPr bwMode="auto">
              <a:xfrm>
                <a:off x="4425" y="1844"/>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11" name="Line 315"/>
              <p:cNvSpPr>
                <a:spLocks noChangeShapeType="1"/>
              </p:cNvSpPr>
              <p:nvPr/>
            </p:nvSpPr>
            <p:spPr bwMode="auto">
              <a:xfrm>
                <a:off x="4364" y="1857"/>
                <a:ext cx="67" cy="1"/>
              </a:xfrm>
              <a:prstGeom prst="line">
                <a:avLst/>
              </a:prstGeom>
              <a:noFill/>
              <a:ln w="19050">
                <a:solidFill>
                  <a:srgbClr val="FFFFFF"/>
                </a:solidFill>
                <a:round/>
              </a:ln>
            </p:spPr>
            <p:txBody>
              <a:bodyPr/>
              <a:lstStyle/>
              <a:p>
                <a:endParaRPr lang="en-US"/>
              </a:p>
            </p:txBody>
          </p:sp>
          <p:sp>
            <p:nvSpPr>
              <p:cNvPr id="1012" name="Line 316"/>
              <p:cNvSpPr>
                <a:spLocks noChangeShapeType="1"/>
              </p:cNvSpPr>
              <p:nvPr/>
            </p:nvSpPr>
            <p:spPr bwMode="auto">
              <a:xfrm>
                <a:off x="4450" y="1863"/>
                <a:ext cx="1" cy="30"/>
              </a:xfrm>
              <a:prstGeom prst="line">
                <a:avLst/>
              </a:prstGeom>
              <a:noFill/>
              <a:ln w="19050">
                <a:solidFill>
                  <a:srgbClr val="FFFFFF"/>
                </a:solidFill>
                <a:round/>
              </a:ln>
            </p:spPr>
            <p:txBody>
              <a:bodyPr/>
              <a:lstStyle/>
              <a:p>
                <a:endParaRPr lang="en-US"/>
              </a:p>
            </p:txBody>
          </p:sp>
          <p:sp>
            <p:nvSpPr>
              <p:cNvPr id="1013" name="Line 317"/>
              <p:cNvSpPr>
                <a:spLocks noChangeShapeType="1"/>
              </p:cNvSpPr>
              <p:nvPr/>
            </p:nvSpPr>
            <p:spPr bwMode="auto">
              <a:xfrm>
                <a:off x="4487" y="1863"/>
                <a:ext cx="73" cy="42"/>
              </a:xfrm>
              <a:prstGeom prst="line">
                <a:avLst/>
              </a:prstGeom>
              <a:noFill/>
              <a:ln w="9525">
                <a:solidFill>
                  <a:srgbClr val="FFFFFF"/>
                </a:solidFill>
                <a:round/>
              </a:ln>
            </p:spPr>
            <p:txBody>
              <a:bodyPr/>
              <a:lstStyle/>
              <a:p>
                <a:endParaRPr lang="en-US"/>
              </a:p>
            </p:txBody>
          </p:sp>
          <p:sp>
            <p:nvSpPr>
              <p:cNvPr id="1014" name="Line 318"/>
              <p:cNvSpPr>
                <a:spLocks noChangeShapeType="1"/>
              </p:cNvSpPr>
              <p:nvPr/>
            </p:nvSpPr>
            <p:spPr bwMode="auto">
              <a:xfrm>
                <a:off x="4585" y="1869"/>
                <a:ext cx="1" cy="36"/>
              </a:xfrm>
              <a:prstGeom prst="line">
                <a:avLst/>
              </a:prstGeom>
              <a:noFill/>
              <a:ln w="19050">
                <a:solidFill>
                  <a:srgbClr val="FFFFFF"/>
                </a:solidFill>
                <a:round/>
              </a:ln>
            </p:spPr>
            <p:txBody>
              <a:bodyPr/>
              <a:lstStyle/>
              <a:p>
                <a:endParaRPr lang="en-US"/>
              </a:p>
            </p:txBody>
          </p:sp>
          <p:sp>
            <p:nvSpPr>
              <p:cNvPr id="1015" name="Rectangle 319"/>
              <p:cNvSpPr>
                <a:spLocks noChangeArrowheads="1"/>
              </p:cNvSpPr>
              <p:nvPr/>
            </p:nvSpPr>
            <p:spPr bwMode="auto">
              <a:xfrm>
                <a:off x="4419" y="1893"/>
                <a:ext cx="67"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16" name="Rectangle 320"/>
              <p:cNvSpPr>
                <a:spLocks noChangeArrowheads="1"/>
              </p:cNvSpPr>
              <p:nvPr/>
            </p:nvSpPr>
            <p:spPr bwMode="auto">
              <a:xfrm>
                <a:off x="4542" y="1851"/>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17" name="Rectangle 321"/>
              <p:cNvSpPr>
                <a:spLocks noChangeArrowheads="1"/>
              </p:cNvSpPr>
              <p:nvPr/>
            </p:nvSpPr>
            <p:spPr bwMode="auto">
              <a:xfrm>
                <a:off x="4554" y="1899"/>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1018" name="Line 322"/>
              <p:cNvSpPr>
                <a:spLocks noChangeShapeType="1"/>
              </p:cNvSpPr>
              <p:nvPr/>
            </p:nvSpPr>
            <p:spPr bwMode="auto">
              <a:xfrm>
                <a:off x="4609" y="1863"/>
                <a:ext cx="49" cy="1"/>
              </a:xfrm>
              <a:prstGeom prst="line">
                <a:avLst/>
              </a:prstGeom>
              <a:noFill/>
              <a:ln w="19050">
                <a:solidFill>
                  <a:srgbClr val="FFFFFF"/>
                </a:solidFill>
                <a:round/>
              </a:ln>
            </p:spPr>
            <p:txBody>
              <a:bodyPr/>
              <a:lstStyle/>
              <a:p>
                <a:endParaRPr lang="en-US"/>
              </a:p>
            </p:txBody>
          </p:sp>
        </p:grpSp>
        <p:grpSp>
          <p:nvGrpSpPr>
            <p:cNvPr id="717" name="Group 326"/>
            <p:cNvGrpSpPr/>
            <p:nvPr/>
          </p:nvGrpSpPr>
          <p:grpSpPr bwMode="auto">
            <a:xfrm>
              <a:off x="3292" y="2012"/>
              <a:ext cx="49" cy="31"/>
              <a:chOff x="3292" y="2012"/>
              <a:chExt cx="49" cy="31"/>
            </a:xfrm>
          </p:grpSpPr>
          <p:sp>
            <p:nvSpPr>
              <p:cNvPr id="1008" name="Oval 324"/>
              <p:cNvSpPr>
                <a:spLocks noChangeArrowheads="1"/>
              </p:cNvSpPr>
              <p:nvPr/>
            </p:nvSpPr>
            <p:spPr bwMode="auto">
              <a:xfrm>
                <a:off x="3292" y="2012"/>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09" name="Line 325"/>
              <p:cNvSpPr>
                <a:spLocks noChangeShapeType="1"/>
              </p:cNvSpPr>
              <p:nvPr/>
            </p:nvSpPr>
            <p:spPr bwMode="auto">
              <a:xfrm flipV="1">
                <a:off x="3310" y="2016"/>
                <a:ext cx="16" cy="5"/>
              </a:xfrm>
              <a:prstGeom prst="line">
                <a:avLst/>
              </a:prstGeom>
              <a:noFill/>
              <a:ln w="9525">
                <a:solidFill>
                  <a:srgbClr val="000000"/>
                </a:solidFill>
                <a:round/>
              </a:ln>
            </p:spPr>
            <p:txBody>
              <a:bodyPr/>
              <a:lstStyle/>
              <a:p>
                <a:endParaRPr lang="en-US"/>
              </a:p>
            </p:txBody>
          </p:sp>
        </p:grpSp>
        <p:grpSp>
          <p:nvGrpSpPr>
            <p:cNvPr id="718" name="Group 329"/>
            <p:cNvGrpSpPr/>
            <p:nvPr/>
          </p:nvGrpSpPr>
          <p:grpSpPr bwMode="auto">
            <a:xfrm>
              <a:off x="3679" y="2012"/>
              <a:ext cx="49" cy="31"/>
              <a:chOff x="3679" y="2012"/>
              <a:chExt cx="49" cy="31"/>
            </a:xfrm>
          </p:grpSpPr>
          <p:sp>
            <p:nvSpPr>
              <p:cNvPr id="1006" name="Oval 327"/>
              <p:cNvSpPr>
                <a:spLocks noChangeArrowheads="1"/>
              </p:cNvSpPr>
              <p:nvPr/>
            </p:nvSpPr>
            <p:spPr bwMode="auto">
              <a:xfrm>
                <a:off x="3679" y="2012"/>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07" name="Line 328"/>
              <p:cNvSpPr>
                <a:spLocks noChangeShapeType="1"/>
              </p:cNvSpPr>
              <p:nvPr/>
            </p:nvSpPr>
            <p:spPr bwMode="auto">
              <a:xfrm flipV="1">
                <a:off x="3697" y="2016"/>
                <a:ext cx="16" cy="5"/>
              </a:xfrm>
              <a:prstGeom prst="line">
                <a:avLst/>
              </a:prstGeom>
              <a:noFill/>
              <a:ln w="9525">
                <a:solidFill>
                  <a:srgbClr val="000000"/>
                </a:solidFill>
                <a:round/>
              </a:ln>
            </p:spPr>
            <p:txBody>
              <a:bodyPr/>
              <a:lstStyle/>
              <a:p>
                <a:endParaRPr lang="en-US"/>
              </a:p>
            </p:txBody>
          </p:sp>
        </p:grpSp>
        <p:grpSp>
          <p:nvGrpSpPr>
            <p:cNvPr id="719" name="Group 332"/>
            <p:cNvGrpSpPr/>
            <p:nvPr/>
          </p:nvGrpSpPr>
          <p:grpSpPr bwMode="auto">
            <a:xfrm>
              <a:off x="3802" y="2012"/>
              <a:ext cx="49" cy="31"/>
              <a:chOff x="3802" y="2012"/>
              <a:chExt cx="49" cy="31"/>
            </a:xfrm>
          </p:grpSpPr>
          <p:sp>
            <p:nvSpPr>
              <p:cNvPr id="1004" name="Oval 330"/>
              <p:cNvSpPr>
                <a:spLocks noChangeArrowheads="1"/>
              </p:cNvSpPr>
              <p:nvPr/>
            </p:nvSpPr>
            <p:spPr bwMode="auto">
              <a:xfrm>
                <a:off x="3802" y="2012"/>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05" name="Line 331"/>
              <p:cNvSpPr>
                <a:spLocks noChangeShapeType="1"/>
              </p:cNvSpPr>
              <p:nvPr/>
            </p:nvSpPr>
            <p:spPr bwMode="auto">
              <a:xfrm flipV="1">
                <a:off x="3820" y="2017"/>
                <a:ext cx="15" cy="4"/>
              </a:xfrm>
              <a:prstGeom prst="line">
                <a:avLst/>
              </a:prstGeom>
              <a:noFill/>
              <a:ln w="9525">
                <a:solidFill>
                  <a:srgbClr val="000000"/>
                </a:solidFill>
                <a:round/>
              </a:ln>
            </p:spPr>
            <p:txBody>
              <a:bodyPr/>
              <a:lstStyle/>
              <a:p>
                <a:endParaRPr lang="en-US"/>
              </a:p>
            </p:txBody>
          </p:sp>
        </p:grpSp>
        <p:grpSp>
          <p:nvGrpSpPr>
            <p:cNvPr id="720" name="Group 335"/>
            <p:cNvGrpSpPr/>
            <p:nvPr/>
          </p:nvGrpSpPr>
          <p:grpSpPr bwMode="auto">
            <a:xfrm>
              <a:off x="4066" y="2012"/>
              <a:ext cx="49" cy="31"/>
              <a:chOff x="4066" y="2012"/>
              <a:chExt cx="49" cy="31"/>
            </a:xfrm>
          </p:grpSpPr>
          <p:sp>
            <p:nvSpPr>
              <p:cNvPr id="1002" name="Oval 333"/>
              <p:cNvSpPr>
                <a:spLocks noChangeArrowheads="1"/>
              </p:cNvSpPr>
              <p:nvPr/>
            </p:nvSpPr>
            <p:spPr bwMode="auto">
              <a:xfrm>
                <a:off x="4066" y="2012"/>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03" name="Line 334"/>
              <p:cNvSpPr>
                <a:spLocks noChangeShapeType="1"/>
              </p:cNvSpPr>
              <p:nvPr/>
            </p:nvSpPr>
            <p:spPr bwMode="auto">
              <a:xfrm flipV="1">
                <a:off x="4084" y="2017"/>
                <a:ext cx="15" cy="4"/>
              </a:xfrm>
              <a:prstGeom prst="line">
                <a:avLst/>
              </a:prstGeom>
              <a:noFill/>
              <a:ln w="9525">
                <a:solidFill>
                  <a:srgbClr val="000000"/>
                </a:solidFill>
                <a:round/>
              </a:ln>
            </p:spPr>
            <p:txBody>
              <a:bodyPr/>
              <a:lstStyle/>
              <a:p>
                <a:endParaRPr lang="en-US"/>
              </a:p>
            </p:txBody>
          </p:sp>
        </p:grpSp>
        <p:grpSp>
          <p:nvGrpSpPr>
            <p:cNvPr id="721" name="Group 338"/>
            <p:cNvGrpSpPr/>
            <p:nvPr/>
          </p:nvGrpSpPr>
          <p:grpSpPr bwMode="auto">
            <a:xfrm>
              <a:off x="4453" y="2012"/>
              <a:ext cx="49" cy="31"/>
              <a:chOff x="4453" y="2012"/>
              <a:chExt cx="49" cy="31"/>
            </a:xfrm>
          </p:grpSpPr>
          <p:sp>
            <p:nvSpPr>
              <p:cNvPr id="1000" name="Oval 336"/>
              <p:cNvSpPr>
                <a:spLocks noChangeArrowheads="1"/>
              </p:cNvSpPr>
              <p:nvPr/>
            </p:nvSpPr>
            <p:spPr bwMode="auto">
              <a:xfrm>
                <a:off x="4453" y="2012"/>
                <a:ext cx="49"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1001" name="Line 337"/>
              <p:cNvSpPr>
                <a:spLocks noChangeShapeType="1"/>
              </p:cNvSpPr>
              <p:nvPr/>
            </p:nvSpPr>
            <p:spPr bwMode="auto">
              <a:xfrm flipV="1">
                <a:off x="4471" y="2017"/>
                <a:ext cx="15" cy="4"/>
              </a:xfrm>
              <a:prstGeom prst="line">
                <a:avLst/>
              </a:prstGeom>
              <a:noFill/>
              <a:ln w="9525">
                <a:solidFill>
                  <a:srgbClr val="000000"/>
                </a:solidFill>
                <a:round/>
              </a:ln>
            </p:spPr>
            <p:txBody>
              <a:bodyPr/>
              <a:lstStyle/>
              <a:p>
                <a:endParaRPr lang="en-US"/>
              </a:p>
            </p:txBody>
          </p:sp>
        </p:grpSp>
        <p:grpSp>
          <p:nvGrpSpPr>
            <p:cNvPr id="722" name="Group 341"/>
            <p:cNvGrpSpPr/>
            <p:nvPr/>
          </p:nvGrpSpPr>
          <p:grpSpPr bwMode="auto">
            <a:xfrm>
              <a:off x="4575" y="2012"/>
              <a:ext cx="50" cy="31"/>
              <a:chOff x="4575" y="2012"/>
              <a:chExt cx="50" cy="31"/>
            </a:xfrm>
          </p:grpSpPr>
          <p:sp>
            <p:nvSpPr>
              <p:cNvPr id="998" name="Oval 339"/>
              <p:cNvSpPr>
                <a:spLocks noChangeArrowheads="1"/>
              </p:cNvSpPr>
              <p:nvPr/>
            </p:nvSpPr>
            <p:spPr bwMode="auto">
              <a:xfrm>
                <a:off x="4575" y="2012"/>
                <a:ext cx="50" cy="31"/>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99" name="Line 340"/>
              <p:cNvSpPr>
                <a:spLocks noChangeShapeType="1"/>
              </p:cNvSpPr>
              <p:nvPr/>
            </p:nvSpPr>
            <p:spPr bwMode="auto">
              <a:xfrm flipV="1">
                <a:off x="4591" y="2016"/>
                <a:ext cx="18" cy="5"/>
              </a:xfrm>
              <a:prstGeom prst="line">
                <a:avLst/>
              </a:prstGeom>
              <a:noFill/>
              <a:ln w="9525">
                <a:solidFill>
                  <a:srgbClr val="000000"/>
                </a:solidFill>
                <a:round/>
              </a:ln>
            </p:spPr>
            <p:txBody>
              <a:bodyPr/>
              <a:lstStyle/>
              <a:p>
                <a:endParaRPr lang="en-US"/>
              </a:p>
            </p:txBody>
          </p:sp>
        </p:grpSp>
        <p:grpSp>
          <p:nvGrpSpPr>
            <p:cNvPr id="723" name="Group 344"/>
            <p:cNvGrpSpPr/>
            <p:nvPr/>
          </p:nvGrpSpPr>
          <p:grpSpPr bwMode="auto">
            <a:xfrm>
              <a:off x="3117" y="1869"/>
              <a:ext cx="80" cy="24"/>
              <a:chOff x="3117" y="1869"/>
              <a:chExt cx="80" cy="24"/>
            </a:xfrm>
          </p:grpSpPr>
          <p:sp>
            <p:nvSpPr>
              <p:cNvPr id="996" name="Freeform 342"/>
              <p:cNvSpPr/>
              <p:nvPr/>
            </p:nvSpPr>
            <p:spPr bwMode="auto">
              <a:xfrm>
                <a:off x="3172" y="1869"/>
                <a:ext cx="25" cy="24"/>
              </a:xfrm>
              <a:custGeom>
                <a:avLst/>
                <a:gdLst>
                  <a:gd name="T0" fmla="*/ 25 w 25"/>
                  <a:gd name="T1" fmla="*/ 12 h 24"/>
                  <a:gd name="T2" fmla="*/ 12 w 25"/>
                  <a:gd name="T3" fmla="*/ 18 h 24"/>
                  <a:gd name="T4" fmla="*/ 0 w 25"/>
                  <a:gd name="T5" fmla="*/ 24 h 24"/>
                  <a:gd name="T6" fmla="*/ 0 w 25"/>
                  <a:gd name="T7" fmla="*/ 18 h 24"/>
                  <a:gd name="T8" fmla="*/ 0 w 25"/>
                  <a:gd name="T9" fmla="*/ 12 h 24"/>
                  <a:gd name="T10" fmla="*/ 0 w 25"/>
                  <a:gd name="T11" fmla="*/ 6 h 24"/>
                  <a:gd name="T12" fmla="*/ 0 w 25"/>
                  <a:gd name="T13" fmla="*/ 0 h 24"/>
                  <a:gd name="T14" fmla="*/ 12 w 25"/>
                  <a:gd name="T15" fmla="*/ 6 h 24"/>
                  <a:gd name="T16" fmla="*/ 25 w 25"/>
                  <a:gd name="T17" fmla="*/ 12 h 24"/>
                  <a:gd name="T18" fmla="*/ 25 w 25"/>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25" y="12"/>
                    </a:moveTo>
                    <a:lnTo>
                      <a:pt x="12" y="18"/>
                    </a:lnTo>
                    <a:lnTo>
                      <a:pt x="0" y="24"/>
                    </a:lnTo>
                    <a:lnTo>
                      <a:pt x="0" y="18"/>
                    </a:lnTo>
                    <a:lnTo>
                      <a:pt x="0" y="12"/>
                    </a:lnTo>
                    <a:lnTo>
                      <a:pt x="0" y="6"/>
                    </a:lnTo>
                    <a:lnTo>
                      <a:pt x="0" y="0"/>
                    </a:lnTo>
                    <a:lnTo>
                      <a:pt x="12" y="6"/>
                    </a:lnTo>
                    <a:lnTo>
                      <a:pt x="25" y="12"/>
                    </a:lnTo>
                    <a:close/>
                  </a:path>
                </a:pathLst>
              </a:custGeom>
              <a:solidFill>
                <a:srgbClr val="000000"/>
              </a:solidFill>
              <a:ln w="9525">
                <a:solidFill>
                  <a:srgbClr val="000000"/>
                </a:solidFill>
                <a:round/>
              </a:ln>
            </p:spPr>
            <p:txBody>
              <a:bodyPr/>
              <a:lstStyle/>
              <a:p>
                <a:endParaRPr lang="en-US"/>
              </a:p>
            </p:txBody>
          </p:sp>
          <p:sp>
            <p:nvSpPr>
              <p:cNvPr id="997" name="Line 343"/>
              <p:cNvSpPr>
                <a:spLocks noChangeShapeType="1"/>
              </p:cNvSpPr>
              <p:nvPr/>
            </p:nvSpPr>
            <p:spPr bwMode="auto">
              <a:xfrm>
                <a:off x="3117" y="1881"/>
                <a:ext cx="55" cy="1"/>
              </a:xfrm>
              <a:prstGeom prst="line">
                <a:avLst/>
              </a:prstGeom>
              <a:noFill/>
              <a:ln w="9525">
                <a:solidFill>
                  <a:srgbClr val="000000"/>
                </a:solidFill>
                <a:round/>
              </a:ln>
            </p:spPr>
            <p:txBody>
              <a:bodyPr/>
              <a:lstStyle/>
              <a:p>
                <a:endParaRPr lang="en-US"/>
              </a:p>
            </p:txBody>
          </p:sp>
        </p:grpSp>
        <p:grpSp>
          <p:nvGrpSpPr>
            <p:cNvPr id="724" name="Group 347"/>
            <p:cNvGrpSpPr/>
            <p:nvPr/>
          </p:nvGrpSpPr>
          <p:grpSpPr bwMode="auto">
            <a:xfrm>
              <a:off x="3498" y="1869"/>
              <a:ext cx="86" cy="24"/>
              <a:chOff x="3498" y="1869"/>
              <a:chExt cx="86" cy="24"/>
            </a:xfrm>
          </p:grpSpPr>
          <p:sp>
            <p:nvSpPr>
              <p:cNvPr id="994" name="Freeform 345"/>
              <p:cNvSpPr/>
              <p:nvPr/>
            </p:nvSpPr>
            <p:spPr bwMode="auto">
              <a:xfrm>
                <a:off x="3553" y="1869"/>
                <a:ext cx="31" cy="24"/>
              </a:xfrm>
              <a:custGeom>
                <a:avLst/>
                <a:gdLst>
                  <a:gd name="T0" fmla="*/ 31 w 31"/>
                  <a:gd name="T1" fmla="*/ 12 h 24"/>
                  <a:gd name="T2" fmla="*/ 18 w 31"/>
                  <a:gd name="T3" fmla="*/ 18 h 24"/>
                  <a:gd name="T4" fmla="*/ 0 w 31"/>
                  <a:gd name="T5" fmla="*/ 24 h 24"/>
                  <a:gd name="T6" fmla="*/ 0 w 31"/>
                  <a:gd name="T7" fmla="*/ 18 h 24"/>
                  <a:gd name="T8" fmla="*/ 0 w 31"/>
                  <a:gd name="T9" fmla="*/ 12 h 24"/>
                  <a:gd name="T10" fmla="*/ 0 w 31"/>
                  <a:gd name="T11" fmla="*/ 6 h 24"/>
                  <a:gd name="T12" fmla="*/ 0 w 31"/>
                  <a:gd name="T13" fmla="*/ 0 h 24"/>
                  <a:gd name="T14" fmla="*/ 18 w 31"/>
                  <a:gd name="T15" fmla="*/ 6 h 24"/>
                  <a:gd name="T16" fmla="*/ 31 w 31"/>
                  <a:gd name="T17" fmla="*/ 12 h 24"/>
                  <a:gd name="T18" fmla="*/ 31 w 31"/>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31" y="12"/>
                    </a:moveTo>
                    <a:lnTo>
                      <a:pt x="18" y="18"/>
                    </a:lnTo>
                    <a:lnTo>
                      <a:pt x="0" y="24"/>
                    </a:lnTo>
                    <a:lnTo>
                      <a:pt x="0" y="18"/>
                    </a:lnTo>
                    <a:lnTo>
                      <a:pt x="0" y="12"/>
                    </a:lnTo>
                    <a:lnTo>
                      <a:pt x="0" y="6"/>
                    </a:lnTo>
                    <a:lnTo>
                      <a:pt x="0" y="0"/>
                    </a:lnTo>
                    <a:lnTo>
                      <a:pt x="18" y="6"/>
                    </a:lnTo>
                    <a:lnTo>
                      <a:pt x="31" y="12"/>
                    </a:lnTo>
                    <a:close/>
                  </a:path>
                </a:pathLst>
              </a:custGeom>
              <a:solidFill>
                <a:srgbClr val="000000"/>
              </a:solidFill>
              <a:ln w="9525">
                <a:solidFill>
                  <a:srgbClr val="000000"/>
                </a:solidFill>
                <a:round/>
              </a:ln>
            </p:spPr>
            <p:txBody>
              <a:bodyPr/>
              <a:lstStyle/>
              <a:p>
                <a:endParaRPr lang="en-US"/>
              </a:p>
            </p:txBody>
          </p:sp>
          <p:sp>
            <p:nvSpPr>
              <p:cNvPr id="995" name="Line 346"/>
              <p:cNvSpPr>
                <a:spLocks noChangeShapeType="1"/>
              </p:cNvSpPr>
              <p:nvPr/>
            </p:nvSpPr>
            <p:spPr bwMode="auto">
              <a:xfrm>
                <a:off x="3498" y="1881"/>
                <a:ext cx="61" cy="1"/>
              </a:xfrm>
              <a:prstGeom prst="line">
                <a:avLst/>
              </a:prstGeom>
              <a:noFill/>
              <a:ln w="9525">
                <a:solidFill>
                  <a:srgbClr val="000000"/>
                </a:solidFill>
                <a:round/>
              </a:ln>
            </p:spPr>
            <p:txBody>
              <a:bodyPr/>
              <a:lstStyle/>
              <a:p>
                <a:endParaRPr lang="en-US"/>
              </a:p>
            </p:txBody>
          </p:sp>
        </p:grpSp>
        <p:grpSp>
          <p:nvGrpSpPr>
            <p:cNvPr id="725" name="Group 350"/>
            <p:cNvGrpSpPr/>
            <p:nvPr/>
          </p:nvGrpSpPr>
          <p:grpSpPr bwMode="auto">
            <a:xfrm>
              <a:off x="3885" y="1869"/>
              <a:ext cx="86" cy="24"/>
              <a:chOff x="3885" y="1869"/>
              <a:chExt cx="86" cy="24"/>
            </a:xfrm>
          </p:grpSpPr>
          <p:sp>
            <p:nvSpPr>
              <p:cNvPr id="992" name="Freeform 348"/>
              <p:cNvSpPr/>
              <p:nvPr/>
            </p:nvSpPr>
            <p:spPr bwMode="auto">
              <a:xfrm>
                <a:off x="3940" y="1869"/>
                <a:ext cx="31" cy="24"/>
              </a:xfrm>
              <a:custGeom>
                <a:avLst/>
                <a:gdLst>
                  <a:gd name="T0" fmla="*/ 31 w 31"/>
                  <a:gd name="T1" fmla="*/ 12 h 24"/>
                  <a:gd name="T2" fmla="*/ 18 w 31"/>
                  <a:gd name="T3" fmla="*/ 18 h 24"/>
                  <a:gd name="T4" fmla="*/ 0 w 31"/>
                  <a:gd name="T5" fmla="*/ 24 h 24"/>
                  <a:gd name="T6" fmla="*/ 0 w 31"/>
                  <a:gd name="T7" fmla="*/ 18 h 24"/>
                  <a:gd name="T8" fmla="*/ 0 w 31"/>
                  <a:gd name="T9" fmla="*/ 12 h 24"/>
                  <a:gd name="T10" fmla="*/ 0 w 31"/>
                  <a:gd name="T11" fmla="*/ 6 h 24"/>
                  <a:gd name="T12" fmla="*/ 0 w 31"/>
                  <a:gd name="T13" fmla="*/ 0 h 24"/>
                  <a:gd name="T14" fmla="*/ 18 w 31"/>
                  <a:gd name="T15" fmla="*/ 6 h 24"/>
                  <a:gd name="T16" fmla="*/ 31 w 31"/>
                  <a:gd name="T17" fmla="*/ 12 h 24"/>
                  <a:gd name="T18" fmla="*/ 31 w 31"/>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31" y="12"/>
                    </a:moveTo>
                    <a:lnTo>
                      <a:pt x="18" y="18"/>
                    </a:lnTo>
                    <a:lnTo>
                      <a:pt x="0" y="24"/>
                    </a:lnTo>
                    <a:lnTo>
                      <a:pt x="0" y="18"/>
                    </a:lnTo>
                    <a:lnTo>
                      <a:pt x="0" y="12"/>
                    </a:lnTo>
                    <a:lnTo>
                      <a:pt x="0" y="6"/>
                    </a:lnTo>
                    <a:lnTo>
                      <a:pt x="0" y="0"/>
                    </a:lnTo>
                    <a:lnTo>
                      <a:pt x="18" y="6"/>
                    </a:lnTo>
                    <a:lnTo>
                      <a:pt x="31" y="12"/>
                    </a:lnTo>
                    <a:close/>
                  </a:path>
                </a:pathLst>
              </a:custGeom>
              <a:solidFill>
                <a:srgbClr val="000000"/>
              </a:solidFill>
              <a:ln w="9525">
                <a:solidFill>
                  <a:srgbClr val="000000"/>
                </a:solidFill>
                <a:round/>
              </a:ln>
            </p:spPr>
            <p:txBody>
              <a:bodyPr/>
              <a:lstStyle/>
              <a:p>
                <a:endParaRPr lang="en-US"/>
              </a:p>
            </p:txBody>
          </p:sp>
          <p:sp>
            <p:nvSpPr>
              <p:cNvPr id="993" name="Line 349"/>
              <p:cNvSpPr>
                <a:spLocks noChangeShapeType="1"/>
              </p:cNvSpPr>
              <p:nvPr/>
            </p:nvSpPr>
            <p:spPr bwMode="auto">
              <a:xfrm>
                <a:off x="3885" y="1881"/>
                <a:ext cx="61" cy="1"/>
              </a:xfrm>
              <a:prstGeom prst="line">
                <a:avLst/>
              </a:prstGeom>
              <a:noFill/>
              <a:ln w="9525">
                <a:solidFill>
                  <a:srgbClr val="000000"/>
                </a:solidFill>
                <a:round/>
              </a:ln>
            </p:spPr>
            <p:txBody>
              <a:bodyPr/>
              <a:lstStyle/>
              <a:p>
                <a:endParaRPr lang="en-US"/>
              </a:p>
            </p:txBody>
          </p:sp>
        </p:grpSp>
        <p:grpSp>
          <p:nvGrpSpPr>
            <p:cNvPr id="726" name="Group 353"/>
            <p:cNvGrpSpPr/>
            <p:nvPr/>
          </p:nvGrpSpPr>
          <p:grpSpPr bwMode="auto">
            <a:xfrm>
              <a:off x="4271" y="1869"/>
              <a:ext cx="86" cy="24"/>
              <a:chOff x="4271" y="1869"/>
              <a:chExt cx="86" cy="24"/>
            </a:xfrm>
          </p:grpSpPr>
          <p:sp>
            <p:nvSpPr>
              <p:cNvPr id="990" name="Freeform 351"/>
              <p:cNvSpPr/>
              <p:nvPr/>
            </p:nvSpPr>
            <p:spPr bwMode="auto">
              <a:xfrm>
                <a:off x="4327" y="1869"/>
                <a:ext cx="30" cy="24"/>
              </a:xfrm>
              <a:custGeom>
                <a:avLst/>
                <a:gdLst>
                  <a:gd name="T0" fmla="*/ 30 w 30"/>
                  <a:gd name="T1" fmla="*/ 12 h 24"/>
                  <a:gd name="T2" fmla="*/ 18 w 30"/>
                  <a:gd name="T3" fmla="*/ 18 h 24"/>
                  <a:gd name="T4" fmla="*/ 0 w 30"/>
                  <a:gd name="T5" fmla="*/ 24 h 24"/>
                  <a:gd name="T6" fmla="*/ 0 w 30"/>
                  <a:gd name="T7" fmla="*/ 18 h 24"/>
                  <a:gd name="T8" fmla="*/ 0 w 30"/>
                  <a:gd name="T9" fmla="*/ 12 h 24"/>
                  <a:gd name="T10" fmla="*/ 0 w 30"/>
                  <a:gd name="T11" fmla="*/ 6 h 24"/>
                  <a:gd name="T12" fmla="*/ 0 w 30"/>
                  <a:gd name="T13" fmla="*/ 0 h 24"/>
                  <a:gd name="T14" fmla="*/ 18 w 30"/>
                  <a:gd name="T15" fmla="*/ 6 h 24"/>
                  <a:gd name="T16" fmla="*/ 30 w 30"/>
                  <a:gd name="T17" fmla="*/ 12 h 24"/>
                  <a:gd name="T18" fmla="*/ 30 w 30"/>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4"/>
                  <a:gd name="T32" fmla="*/ 30 w 3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4">
                    <a:moveTo>
                      <a:pt x="30" y="12"/>
                    </a:moveTo>
                    <a:lnTo>
                      <a:pt x="18" y="18"/>
                    </a:lnTo>
                    <a:lnTo>
                      <a:pt x="0" y="24"/>
                    </a:lnTo>
                    <a:lnTo>
                      <a:pt x="0" y="18"/>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991" name="Line 352"/>
              <p:cNvSpPr>
                <a:spLocks noChangeShapeType="1"/>
              </p:cNvSpPr>
              <p:nvPr/>
            </p:nvSpPr>
            <p:spPr bwMode="auto">
              <a:xfrm>
                <a:off x="4271" y="1881"/>
                <a:ext cx="62" cy="1"/>
              </a:xfrm>
              <a:prstGeom prst="line">
                <a:avLst/>
              </a:prstGeom>
              <a:noFill/>
              <a:ln w="9525">
                <a:solidFill>
                  <a:srgbClr val="000000"/>
                </a:solidFill>
                <a:round/>
              </a:ln>
            </p:spPr>
            <p:txBody>
              <a:bodyPr/>
              <a:lstStyle/>
              <a:p>
                <a:endParaRPr lang="en-US"/>
              </a:p>
            </p:txBody>
          </p:sp>
        </p:grpSp>
        <p:grpSp>
          <p:nvGrpSpPr>
            <p:cNvPr id="727" name="Group 356"/>
            <p:cNvGrpSpPr/>
            <p:nvPr/>
          </p:nvGrpSpPr>
          <p:grpSpPr bwMode="auto">
            <a:xfrm>
              <a:off x="4658" y="1869"/>
              <a:ext cx="86" cy="24"/>
              <a:chOff x="4658" y="1869"/>
              <a:chExt cx="86" cy="24"/>
            </a:xfrm>
          </p:grpSpPr>
          <p:sp>
            <p:nvSpPr>
              <p:cNvPr id="988" name="Freeform 354"/>
              <p:cNvSpPr/>
              <p:nvPr/>
            </p:nvSpPr>
            <p:spPr bwMode="auto">
              <a:xfrm>
                <a:off x="4714" y="1869"/>
                <a:ext cx="30" cy="24"/>
              </a:xfrm>
              <a:custGeom>
                <a:avLst/>
                <a:gdLst>
                  <a:gd name="T0" fmla="*/ 30 w 30"/>
                  <a:gd name="T1" fmla="*/ 12 h 24"/>
                  <a:gd name="T2" fmla="*/ 18 w 30"/>
                  <a:gd name="T3" fmla="*/ 18 h 24"/>
                  <a:gd name="T4" fmla="*/ 0 w 30"/>
                  <a:gd name="T5" fmla="*/ 24 h 24"/>
                  <a:gd name="T6" fmla="*/ 0 w 30"/>
                  <a:gd name="T7" fmla="*/ 18 h 24"/>
                  <a:gd name="T8" fmla="*/ 0 w 30"/>
                  <a:gd name="T9" fmla="*/ 12 h 24"/>
                  <a:gd name="T10" fmla="*/ 0 w 30"/>
                  <a:gd name="T11" fmla="*/ 6 h 24"/>
                  <a:gd name="T12" fmla="*/ 0 w 30"/>
                  <a:gd name="T13" fmla="*/ 0 h 24"/>
                  <a:gd name="T14" fmla="*/ 18 w 30"/>
                  <a:gd name="T15" fmla="*/ 6 h 24"/>
                  <a:gd name="T16" fmla="*/ 30 w 30"/>
                  <a:gd name="T17" fmla="*/ 12 h 24"/>
                  <a:gd name="T18" fmla="*/ 30 w 30"/>
                  <a:gd name="T19" fmla="*/ 12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4"/>
                  <a:gd name="T32" fmla="*/ 30 w 3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4">
                    <a:moveTo>
                      <a:pt x="30" y="12"/>
                    </a:moveTo>
                    <a:lnTo>
                      <a:pt x="18" y="18"/>
                    </a:lnTo>
                    <a:lnTo>
                      <a:pt x="0" y="24"/>
                    </a:lnTo>
                    <a:lnTo>
                      <a:pt x="0" y="18"/>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989" name="Line 355"/>
              <p:cNvSpPr>
                <a:spLocks noChangeShapeType="1"/>
              </p:cNvSpPr>
              <p:nvPr/>
            </p:nvSpPr>
            <p:spPr bwMode="auto">
              <a:xfrm>
                <a:off x="4658" y="1881"/>
                <a:ext cx="62" cy="1"/>
              </a:xfrm>
              <a:prstGeom prst="line">
                <a:avLst/>
              </a:prstGeom>
              <a:noFill/>
              <a:ln w="9525">
                <a:solidFill>
                  <a:srgbClr val="000000"/>
                </a:solidFill>
                <a:round/>
              </a:ln>
            </p:spPr>
            <p:txBody>
              <a:bodyPr/>
              <a:lstStyle/>
              <a:p>
                <a:endParaRPr lang="en-US"/>
              </a:p>
            </p:txBody>
          </p:sp>
        </p:grpSp>
        <p:grpSp>
          <p:nvGrpSpPr>
            <p:cNvPr id="728" name="Group 393"/>
            <p:cNvGrpSpPr/>
            <p:nvPr/>
          </p:nvGrpSpPr>
          <p:grpSpPr bwMode="auto">
            <a:xfrm>
              <a:off x="3120" y="1942"/>
              <a:ext cx="1621" cy="143"/>
              <a:chOff x="3120" y="1942"/>
              <a:chExt cx="1621" cy="143"/>
            </a:xfrm>
          </p:grpSpPr>
          <p:sp>
            <p:nvSpPr>
              <p:cNvPr id="952" name="Line 357"/>
              <p:cNvSpPr>
                <a:spLocks noChangeShapeType="1"/>
              </p:cNvSpPr>
              <p:nvPr/>
            </p:nvSpPr>
            <p:spPr bwMode="auto">
              <a:xfrm>
                <a:off x="3190" y="2058"/>
                <a:ext cx="1499" cy="1"/>
              </a:xfrm>
              <a:prstGeom prst="line">
                <a:avLst/>
              </a:prstGeom>
              <a:noFill/>
              <a:ln w="9525">
                <a:solidFill>
                  <a:srgbClr val="000000"/>
                </a:solidFill>
                <a:round/>
              </a:ln>
            </p:spPr>
            <p:txBody>
              <a:bodyPr/>
              <a:lstStyle/>
              <a:p>
                <a:endParaRPr lang="en-US"/>
              </a:p>
            </p:txBody>
          </p:sp>
          <p:grpSp>
            <p:nvGrpSpPr>
              <p:cNvPr id="953" name="Group 364"/>
              <p:cNvGrpSpPr/>
              <p:nvPr/>
            </p:nvGrpSpPr>
            <p:grpSpPr bwMode="auto">
              <a:xfrm>
                <a:off x="3120" y="1942"/>
                <a:ext cx="86" cy="143"/>
                <a:chOff x="3120" y="1942"/>
                <a:chExt cx="86" cy="143"/>
              </a:xfrm>
            </p:grpSpPr>
            <p:grpSp>
              <p:nvGrpSpPr>
                <p:cNvPr id="982" name="Group 360"/>
                <p:cNvGrpSpPr/>
                <p:nvPr/>
              </p:nvGrpSpPr>
              <p:grpSpPr bwMode="auto">
                <a:xfrm>
                  <a:off x="3120" y="2036"/>
                  <a:ext cx="86" cy="49"/>
                  <a:chOff x="3120" y="2036"/>
                  <a:chExt cx="86" cy="49"/>
                </a:xfrm>
              </p:grpSpPr>
              <p:sp>
                <p:nvSpPr>
                  <p:cNvPr id="986" name="Oval 358"/>
                  <p:cNvSpPr>
                    <a:spLocks noChangeArrowheads="1"/>
                  </p:cNvSpPr>
                  <p:nvPr/>
                </p:nvSpPr>
                <p:spPr bwMode="auto">
                  <a:xfrm>
                    <a:off x="3120" y="2036"/>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87" name="Line 359"/>
                  <p:cNvSpPr>
                    <a:spLocks noChangeShapeType="1"/>
                  </p:cNvSpPr>
                  <p:nvPr/>
                </p:nvSpPr>
                <p:spPr bwMode="auto">
                  <a:xfrm flipV="1">
                    <a:off x="3154" y="2046"/>
                    <a:ext cx="24" cy="12"/>
                  </a:xfrm>
                  <a:prstGeom prst="line">
                    <a:avLst/>
                  </a:prstGeom>
                  <a:noFill/>
                  <a:ln w="9525">
                    <a:solidFill>
                      <a:srgbClr val="000000"/>
                    </a:solidFill>
                    <a:round/>
                  </a:ln>
                </p:spPr>
                <p:txBody>
                  <a:bodyPr/>
                  <a:lstStyle/>
                  <a:p>
                    <a:endParaRPr lang="en-US"/>
                  </a:p>
                </p:txBody>
              </p:sp>
            </p:grpSp>
            <p:grpSp>
              <p:nvGrpSpPr>
                <p:cNvPr id="983" name="Group 363"/>
                <p:cNvGrpSpPr/>
                <p:nvPr/>
              </p:nvGrpSpPr>
              <p:grpSpPr bwMode="auto">
                <a:xfrm>
                  <a:off x="3147" y="1942"/>
                  <a:ext cx="25" cy="79"/>
                  <a:chOff x="3147" y="1942"/>
                  <a:chExt cx="25" cy="79"/>
                </a:xfrm>
              </p:grpSpPr>
              <p:sp>
                <p:nvSpPr>
                  <p:cNvPr id="984" name="Freeform 361"/>
                  <p:cNvSpPr/>
                  <p:nvPr/>
                </p:nvSpPr>
                <p:spPr bwMode="auto">
                  <a:xfrm>
                    <a:off x="3147" y="1942"/>
                    <a:ext cx="25" cy="24"/>
                  </a:xfrm>
                  <a:custGeom>
                    <a:avLst/>
                    <a:gdLst>
                      <a:gd name="T0" fmla="*/ 13 w 25"/>
                      <a:gd name="T1" fmla="*/ 0 h 24"/>
                      <a:gd name="T2" fmla="*/ 19 w 25"/>
                      <a:gd name="T3" fmla="*/ 12 h 24"/>
                      <a:gd name="T4" fmla="*/ 25 w 25"/>
                      <a:gd name="T5" fmla="*/ 24 h 24"/>
                      <a:gd name="T6" fmla="*/ 19 w 25"/>
                      <a:gd name="T7" fmla="*/ 24 h 24"/>
                      <a:gd name="T8" fmla="*/ 13 w 25"/>
                      <a:gd name="T9" fmla="*/ 24 h 24"/>
                      <a:gd name="T10" fmla="*/ 7 w 25"/>
                      <a:gd name="T11" fmla="*/ 24 h 24"/>
                      <a:gd name="T12" fmla="*/ 0 w 25"/>
                      <a:gd name="T13" fmla="*/ 24 h 24"/>
                      <a:gd name="T14" fmla="*/ 7 w 25"/>
                      <a:gd name="T15" fmla="*/ 12 h 24"/>
                      <a:gd name="T16" fmla="*/ 13 w 25"/>
                      <a:gd name="T17" fmla="*/ 0 h 24"/>
                      <a:gd name="T18" fmla="*/ 13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3" y="0"/>
                        </a:moveTo>
                        <a:lnTo>
                          <a:pt x="19" y="12"/>
                        </a:lnTo>
                        <a:lnTo>
                          <a:pt x="25" y="24"/>
                        </a:lnTo>
                        <a:lnTo>
                          <a:pt x="19" y="24"/>
                        </a:lnTo>
                        <a:lnTo>
                          <a:pt x="13" y="24"/>
                        </a:lnTo>
                        <a:lnTo>
                          <a:pt x="7" y="24"/>
                        </a:lnTo>
                        <a:lnTo>
                          <a:pt x="0" y="24"/>
                        </a:lnTo>
                        <a:lnTo>
                          <a:pt x="7" y="12"/>
                        </a:lnTo>
                        <a:lnTo>
                          <a:pt x="13" y="0"/>
                        </a:lnTo>
                        <a:close/>
                      </a:path>
                    </a:pathLst>
                  </a:custGeom>
                  <a:solidFill>
                    <a:srgbClr val="000000"/>
                  </a:solidFill>
                  <a:ln w="9525">
                    <a:solidFill>
                      <a:srgbClr val="000000"/>
                    </a:solidFill>
                    <a:round/>
                  </a:ln>
                </p:spPr>
                <p:txBody>
                  <a:bodyPr/>
                  <a:lstStyle/>
                  <a:p>
                    <a:endParaRPr lang="en-US"/>
                  </a:p>
                </p:txBody>
              </p:sp>
              <p:sp>
                <p:nvSpPr>
                  <p:cNvPr id="985" name="Line 362"/>
                  <p:cNvSpPr>
                    <a:spLocks noChangeShapeType="1"/>
                  </p:cNvSpPr>
                  <p:nvPr/>
                </p:nvSpPr>
                <p:spPr bwMode="auto">
                  <a:xfrm flipV="1">
                    <a:off x="3160" y="1960"/>
                    <a:ext cx="1" cy="61"/>
                  </a:xfrm>
                  <a:prstGeom prst="line">
                    <a:avLst/>
                  </a:prstGeom>
                  <a:noFill/>
                  <a:ln w="9525">
                    <a:solidFill>
                      <a:srgbClr val="000000"/>
                    </a:solidFill>
                    <a:round/>
                  </a:ln>
                </p:spPr>
                <p:txBody>
                  <a:bodyPr/>
                  <a:lstStyle/>
                  <a:p>
                    <a:endParaRPr lang="en-US"/>
                  </a:p>
                </p:txBody>
              </p:sp>
            </p:grpSp>
          </p:grpSp>
          <p:grpSp>
            <p:nvGrpSpPr>
              <p:cNvPr id="954" name="Group 371"/>
              <p:cNvGrpSpPr/>
              <p:nvPr/>
            </p:nvGrpSpPr>
            <p:grpSpPr bwMode="auto">
              <a:xfrm>
                <a:off x="3501" y="1942"/>
                <a:ext cx="86" cy="143"/>
                <a:chOff x="3501" y="1942"/>
                <a:chExt cx="86" cy="143"/>
              </a:xfrm>
            </p:grpSpPr>
            <p:grpSp>
              <p:nvGrpSpPr>
                <p:cNvPr id="976" name="Group 367"/>
                <p:cNvGrpSpPr/>
                <p:nvPr/>
              </p:nvGrpSpPr>
              <p:grpSpPr bwMode="auto">
                <a:xfrm>
                  <a:off x="3501" y="2036"/>
                  <a:ext cx="86" cy="49"/>
                  <a:chOff x="3501" y="2036"/>
                  <a:chExt cx="86" cy="49"/>
                </a:xfrm>
              </p:grpSpPr>
              <p:sp>
                <p:nvSpPr>
                  <p:cNvPr id="980" name="Oval 365"/>
                  <p:cNvSpPr>
                    <a:spLocks noChangeArrowheads="1"/>
                  </p:cNvSpPr>
                  <p:nvPr/>
                </p:nvSpPr>
                <p:spPr bwMode="auto">
                  <a:xfrm>
                    <a:off x="3501" y="2036"/>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81" name="Line 366"/>
                  <p:cNvSpPr>
                    <a:spLocks noChangeShapeType="1"/>
                  </p:cNvSpPr>
                  <p:nvPr/>
                </p:nvSpPr>
                <p:spPr bwMode="auto">
                  <a:xfrm flipV="1">
                    <a:off x="3534" y="2046"/>
                    <a:ext cx="25" cy="12"/>
                  </a:xfrm>
                  <a:prstGeom prst="line">
                    <a:avLst/>
                  </a:prstGeom>
                  <a:noFill/>
                  <a:ln w="9525">
                    <a:solidFill>
                      <a:srgbClr val="000000"/>
                    </a:solidFill>
                    <a:round/>
                  </a:ln>
                </p:spPr>
                <p:txBody>
                  <a:bodyPr/>
                  <a:lstStyle/>
                  <a:p>
                    <a:endParaRPr lang="en-US"/>
                  </a:p>
                </p:txBody>
              </p:sp>
            </p:grpSp>
            <p:grpSp>
              <p:nvGrpSpPr>
                <p:cNvPr id="977" name="Group 370"/>
                <p:cNvGrpSpPr/>
                <p:nvPr/>
              </p:nvGrpSpPr>
              <p:grpSpPr bwMode="auto">
                <a:xfrm>
                  <a:off x="3528" y="1942"/>
                  <a:ext cx="19" cy="79"/>
                  <a:chOff x="3528" y="1942"/>
                  <a:chExt cx="19" cy="79"/>
                </a:xfrm>
              </p:grpSpPr>
              <p:sp>
                <p:nvSpPr>
                  <p:cNvPr id="978" name="Freeform 368"/>
                  <p:cNvSpPr/>
                  <p:nvPr/>
                </p:nvSpPr>
                <p:spPr bwMode="auto">
                  <a:xfrm>
                    <a:off x="3528" y="1942"/>
                    <a:ext cx="19" cy="24"/>
                  </a:xfrm>
                  <a:custGeom>
                    <a:avLst/>
                    <a:gdLst>
                      <a:gd name="T0" fmla="*/ 13 w 19"/>
                      <a:gd name="T1" fmla="*/ 0 h 24"/>
                      <a:gd name="T2" fmla="*/ 19 w 19"/>
                      <a:gd name="T3" fmla="*/ 12 h 24"/>
                      <a:gd name="T4" fmla="*/ 19 w 19"/>
                      <a:gd name="T5" fmla="*/ 24 h 24"/>
                      <a:gd name="T6" fmla="*/ 19 w 19"/>
                      <a:gd name="T7" fmla="*/ 24 h 24"/>
                      <a:gd name="T8" fmla="*/ 13 w 19"/>
                      <a:gd name="T9" fmla="*/ 24 h 24"/>
                      <a:gd name="T10" fmla="*/ 6 w 19"/>
                      <a:gd name="T11" fmla="*/ 24 h 24"/>
                      <a:gd name="T12" fmla="*/ 0 w 19"/>
                      <a:gd name="T13" fmla="*/ 24 h 24"/>
                      <a:gd name="T14" fmla="*/ 6 w 19"/>
                      <a:gd name="T15" fmla="*/ 12 h 24"/>
                      <a:gd name="T16" fmla="*/ 13 w 19"/>
                      <a:gd name="T17" fmla="*/ 0 h 24"/>
                      <a:gd name="T18" fmla="*/ 13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3" y="0"/>
                        </a:moveTo>
                        <a:lnTo>
                          <a:pt x="19" y="12"/>
                        </a:lnTo>
                        <a:lnTo>
                          <a:pt x="19" y="24"/>
                        </a:lnTo>
                        <a:lnTo>
                          <a:pt x="13" y="24"/>
                        </a:lnTo>
                        <a:lnTo>
                          <a:pt x="6" y="24"/>
                        </a:lnTo>
                        <a:lnTo>
                          <a:pt x="0" y="24"/>
                        </a:lnTo>
                        <a:lnTo>
                          <a:pt x="6" y="12"/>
                        </a:lnTo>
                        <a:lnTo>
                          <a:pt x="13" y="0"/>
                        </a:lnTo>
                        <a:close/>
                      </a:path>
                    </a:pathLst>
                  </a:custGeom>
                  <a:solidFill>
                    <a:srgbClr val="000000"/>
                  </a:solidFill>
                  <a:ln w="9525">
                    <a:solidFill>
                      <a:srgbClr val="000000"/>
                    </a:solidFill>
                    <a:round/>
                  </a:ln>
                </p:spPr>
                <p:txBody>
                  <a:bodyPr/>
                  <a:lstStyle/>
                  <a:p>
                    <a:endParaRPr lang="en-US"/>
                  </a:p>
                </p:txBody>
              </p:sp>
              <p:sp>
                <p:nvSpPr>
                  <p:cNvPr id="979" name="Line 369"/>
                  <p:cNvSpPr>
                    <a:spLocks noChangeShapeType="1"/>
                  </p:cNvSpPr>
                  <p:nvPr/>
                </p:nvSpPr>
                <p:spPr bwMode="auto">
                  <a:xfrm flipV="1">
                    <a:off x="3541" y="1960"/>
                    <a:ext cx="1" cy="61"/>
                  </a:xfrm>
                  <a:prstGeom prst="line">
                    <a:avLst/>
                  </a:prstGeom>
                  <a:noFill/>
                  <a:ln w="9525">
                    <a:solidFill>
                      <a:srgbClr val="000000"/>
                    </a:solidFill>
                    <a:round/>
                  </a:ln>
                </p:spPr>
                <p:txBody>
                  <a:bodyPr/>
                  <a:lstStyle/>
                  <a:p>
                    <a:endParaRPr lang="en-US"/>
                  </a:p>
                </p:txBody>
              </p:sp>
            </p:grpSp>
          </p:grpSp>
          <p:grpSp>
            <p:nvGrpSpPr>
              <p:cNvPr id="955" name="Group 378"/>
              <p:cNvGrpSpPr/>
              <p:nvPr/>
            </p:nvGrpSpPr>
            <p:grpSpPr bwMode="auto">
              <a:xfrm>
                <a:off x="3888" y="1942"/>
                <a:ext cx="86" cy="143"/>
                <a:chOff x="3888" y="1942"/>
                <a:chExt cx="86" cy="143"/>
              </a:xfrm>
            </p:grpSpPr>
            <p:grpSp>
              <p:nvGrpSpPr>
                <p:cNvPr id="970" name="Group 374"/>
                <p:cNvGrpSpPr/>
                <p:nvPr/>
              </p:nvGrpSpPr>
              <p:grpSpPr bwMode="auto">
                <a:xfrm>
                  <a:off x="3888" y="2036"/>
                  <a:ext cx="86" cy="49"/>
                  <a:chOff x="3888" y="2036"/>
                  <a:chExt cx="86" cy="49"/>
                </a:xfrm>
              </p:grpSpPr>
              <p:sp>
                <p:nvSpPr>
                  <p:cNvPr id="974" name="Oval 372"/>
                  <p:cNvSpPr>
                    <a:spLocks noChangeArrowheads="1"/>
                  </p:cNvSpPr>
                  <p:nvPr/>
                </p:nvSpPr>
                <p:spPr bwMode="auto">
                  <a:xfrm>
                    <a:off x="3888" y="2036"/>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75" name="Line 373"/>
                  <p:cNvSpPr>
                    <a:spLocks noChangeShapeType="1"/>
                  </p:cNvSpPr>
                  <p:nvPr/>
                </p:nvSpPr>
                <p:spPr bwMode="auto">
                  <a:xfrm flipV="1">
                    <a:off x="3921" y="2046"/>
                    <a:ext cx="25" cy="12"/>
                  </a:xfrm>
                  <a:prstGeom prst="line">
                    <a:avLst/>
                  </a:prstGeom>
                  <a:noFill/>
                  <a:ln w="9525">
                    <a:solidFill>
                      <a:srgbClr val="000000"/>
                    </a:solidFill>
                    <a:round/>
                  </a:ln>
                </p:spPr>
                <p:txBody>
                  <a:bodyPr/>
                  <a:lstStyle/>
                  <a:p>
                    <a:endParaRPr lang="en-US"/>
                  </a:p>
                </p:txBody>
              </p:sp>
            </p:grpSp>
            <p:grpSp>
              <p:nvGrpSpPr>
                <p:cNvPr id="971" name="Group 377"/>
                <p:cNvGrpSpPr/>
                <p:nvPr/>
              </p:nvGrpSpPr>
              <p:grpSpPr bwMode="auto">
                <a:xfrm>
                  <a:off x="3915" y="1942"/>
                  <a:ext cx="19" cy="79"/>
                  <a:chOff x="3915" y="1942"/>
                  <a:chExt cx="19" cy="79"/>
                </a:xfrm>
              </p:grpSpPr>
              <p:sp>
                <p:nvSpPr>
                  <p:cNvPr id="972" name="Freeform 375"/>
                  <p:cNvSpPr/>
                  <p:nvPr/>
                </p:nvSpPr>
                <p:spPr bwMode="auto">
                  <a:xfrm>
                    <a:off x="3915" y="1942"/>
                    <a:ext cx="19" cy="24"/>
                  </a:xfrm>
                  <a:custGeom>
                    <a:avLst/>
                    <a:gdLst>
                      <a:gd name="T0" fmla="*/ 13 w 19"/>
                      <a:gd name="T1" fmla="*/ 0 h 24"/>
                      <a:gd name="T2" fmla="*/ 19 w 19"/>
                      <a:gd name="T3" fmla="*/ 12 h 24"/>
                      <a:gd name="T4" fmla="*/ 19 w 19"/>
                      <a:gd name="T5" fmla="*/ 24 h 24"/>
                      <a:gd name="T6" fmla="*/ 19 w 19"/>
                      <a:gd name="T7" fmla="*/ 24 h 24"/>
                      <a:gd name="T8" fmla="*/ 13 w 19"/>
                      <a:gd name="T9" fmla="*/ 24 h 24"/>
                      <a:gd name="T10" fmla="*/ 6 w 19"/>
                      <a:gd name="T11" fmla="*/ 24 h 24"/>
                      <a:gd name="T12" fmla="*/ 0 w 19"/>
                      <a:gd name="T13" fmla="*/ 24 h 24"/>
                      <a:gd name="T14" fmla="*/ 6 w 19"/>
                      <a:gd name="T15" fmla="*/ 12 h 24"/>
                      <a:gd name="T16" fmla="*/ 13 w 19"/>
                      <a:gd name="T17" fmla="*/ 0 h 24"/>
                      <a:gd name="T18" fmla="*/ 13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3" y="0"/>
                        </a:moveTo>
                        <a:lnTo>
                          <a:pt x="19" y="12"/>
                        </a:lnTo>
                        <a:lnTo>
                          <a:pt x="19" y="24"/>
                        </a:lnTo>
                        <a:lnTo>
                          <a:pt x="13" y="24"/>
                        </a:lnTo>
                        <a:lnTo>
                          <a:pt x="6" y="24"/>
                        </a:lnTo>
                        <a:lnTo>
                          <a:pt x="0" y="24"/>
                        </a:lnTo>
                        <a:lnTo>
                          <a:pt x="6" y="12"/>
                        </a:lnTo>
                        <a:lnTo>
                          <a:pt x="13" y="0"/>
                        </a:lnTo>
                        <a:close/>
                      </a:path>
                    </a:pathLst>
                  </a:custGeom>
                  <a:solidFill>
                    <a:srgbClr val="000000"/>
                  </a:solidFill>
                  <a:ln w="9525">
                    <a:solidFill>
                      <a:srgbClr val="000000"/>
                    </a:solidFill>
                    <a:round/>
                  </a:ln>
                </p:spPr>
                <p:txBody>
                  <a:bodyPr/>
                  <a:lstStyle/>
                  <a:p>
                    <a:endParaRPr lang="en-US"/>
                  </a:p>
                </p:txBody>
              </p:sp>
              <p:sp>
                <p:nvSpPr>
                  <p:cNvPr id="973" name="Line 376"/>
                  <p:cNvSpPr>
                    <a:spLocks noChangeShapeType="1"/>
                  </p:cNvSpPr>
                  <p:nvPr/>
                </p:nvSpPr>
                <p:spPr bwMode="auto">
                  <a:xfrm flipV="1">
                    <a:off x="3928" y="1960"/>
                    <a:ext cx="1" cy="61"/>
                  </a:xfrm>
                  <a:prstGeom prst="line">
                    <a:avLst/>
                  </a:prstGeom>
                  <a:noFill/>
                  <a:ln w="9525">
                    <a:solidFill>
                      <a:srgbClr val="000000"/>
                    </a:solidFill>
                    <a:round/>
                  </a:ln>
                </p:spPr>
                <p:txBody>
                  <a:bodyPr/>
                  <a:lstStyle/>
                  <a:p>
                    <a:endParaRPr lang="en-US"/>
                  </a:p>
                </p:txBody>
              </p:sp>
            </p:grpSp>
          </p:grpSp>
          <p:grpSp>
            <p:nvGrpSpPr>
              <p:cNvPr id="956" name="Group 385"/>
              <p:cNvGrpSpPr/>
              <p:nvPr/>
            </p:nvGrpSpPr>
            <p:grpSpPr bwMode="auto">
              <a:xfrm>
                <a:off x="4274" y="1942"/>
                <a:ext cx="87" cy="143"/>
                <a:chOff x="4274" y="1942"/>
                <a:chExt cx="87" cy="143"/>
              </a:xfrm>
            </p:grpSpPr>
            <p:grpSp>
              <p:nvGrpSpPr>
                <p:cNvPr id="964" name="Group 381"/>
                <p:cNvGrpSpPr/>
                <p:nvPr/>
              </p:nvGrpSpPr>
              <p:grpSpPr bwMode="auto">
                <a:xfrm>
                  <a:off x="4274" y="2036"/>
                  <a:ext cx="87" cy="49"/>
                  <a:chOff x="4274" y="2036"/>
                  <a:chExt cx="87" cy="49"/>
                </a:xfrm>
              </p:grpSpPr>
              <p:sp>
                <p:nvSpPr>
                  <p:cNvPr id="968" name="Oval 379"/>
                  <p:cNvSpPr>
                    <a:spLocks noChangeArrowheads="1"/>
                  </p:cNvSpPr>
                  <p:nvPr/>
                </p:nvSpPr>
                <p:spPr bwMode="auto">
                  <a:xfrm>
                    <a:off x="4274" y="2036"/>
                    <a:ext cx="87"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69" name="Line 380"/>
                  <p:cNvSpPr>
                    <a:spLocks noChangeShapeType="1"/>
                  </p:cNvSpPr>
                  <p:nvPr/>
                </p:nvSpPr>
                <p:spPr bwMode="auto">
                  <a:xfrm flipV="1">
                    <a:off x="4308" y="2046"/>
                    <a:ext cx="25" cy="12"/>
                  </a:xfrm>
                  <a:prstGeom prst="line">
                    <a:avLst/>
                  </a:prstGeom>
                  <a:noFill/>
                  <a:ln w="9525">
                    <a:solidFill>
                      <a:srgbClr val="000000"/>
                    </a:solidFill>
                    <a:round/>
                  </a:ln>
                </p:spPr>
                <p:txBody>
                  <a:bodyPr/>
                  <a:lstStyle/>
                  <a:p>
                    <a:endParaRPr lang="en-US"/>
                  </a:p>
                </p:txBody>
              </p:sp>
            </p:grpSp>
            <p:grpSp>
              <p:nvGrpSpPr>
                <p:cNvPr id="965" name="Group 384"/>
                <p:cNvGrpSpPr/>
                <p:nvPr/>
              </p:nvGrpSpPr>
              <p:grpSpPr bwMode="auto">
                <a:xfrm>
                  <a:off x="4302" y="1942"/>
                  <a:ext cx="19" cy="79"/>
                  <a:chOff x="4302" y="1942"/>
                  <a:chExt cx="19" cy="79"/>
                </a:xfrm>
              </p:grpSpPr>
              <p:sp>
                <p:nvSpPr>
                  <p:cNvPr id="966" name="Freeform 382"/>
                  <p:cNvSpPr/>
                  <p:nvPr/>
                </p:nvSpPr>
                <p:spPr bwMode="auto">
                  <a:xfrm>
                    <a:off x="4302" y="1942"/>
                    <a:ext cx="19" cy="24"/>
                  </a:xfrm>
                  <a:custGeom>
                    <a:avLst/>
                    <a:gdLst>
                      <a:gd name="T0" fmla="*/ 12 w 19"/>
                      <a:gd name="T1" fmla="*/ 0 h 24"/>
                      <a:gd name="T2" fmla="*/ 19 w 19"/>
                      <a:gd name="T3" fmla="*/ 12 h 24"/>
                      <a:gd name="T4" fmla="*/ 19 w 19"/>
                      <a:gd name="T5" fmla="*/ 24 h 24"/>
                      <a:gd name="T6" fmla="*/ 19 w 19"/>
                      <a:gd name="T7" fmla="*/ 24 h 24"/>
                      <a:gd name="T8" fmla="*/ 12 w 19"/>
                      <a:gd name="T9" fmla="*/ 24 h 24"/>
                      <a:gd name="T10" fmla="*/ 6 w 19"/>
                      <a:gd name="T11" fmla="*/ 24 h 24"/>
                      <a:gd name="T12" fmla="*/ 0 w 19"/>
                      <a:gd name="T13" fmla="*/ 24 h 24"/>
                      <a:gd name="T14" fmla="*/ 6 w 19"/>
                      <a:gd name="T15" fmla="*/ 12 h 24"/>
                      <a:gd name="T16" fmla="*/ 12 w 19"/>
                      <a:gd name="T17" fmla="*/ 0 h 24"/>
                      <a:gd name="T18" fmla="*/ 12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2" y="0"/>
                        </a:moveTo>
                        <a:lnTo>
                          <a:pt x="19" y="12"/>
                        </a:lnTo>
                        <a:lnTo>
                          <a:pt x="19"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967" name="Line 383"/>
                  <p:cNvSpPr>
                    <a:spLocks noChangeShapeType="1"/>
                  </p:cNvSpPr>
                  <p:nvPr/>
                </p:nvSpPr>
                <p:spPr bwMode="auto">
                  <a:xfrm flipV="1">
                    <a:off x="4314" y="1960"/>
                    <a:ext cx="1" cy="61"/>
                  </a:xfrm>
                  <a:prstGeom prst="line">
                    <a:avLst/>
                  </a:prstGeom>
                  <a:noFill/>
                  <a:ln w="9525">
                    <a:solidFill>
                      <a:srgbClr val="000000"/>
                    </a:solidFill>
                    <a:round/>
                  </a:ln>
                </p:spPr>
                <p:txBody>
                  <a:bodyPr/>
                  <a:lstStyle/>
                  <a:p>
                    <a:endParaRPr lang="en-US"/>
                  </a:p>
                </p:txBody>
              </p:sp>
            </p:grpSp>
          </p:grpSp>
          <p:grpSp>
            <p:nvGrpSpPr>
              <p:cNvPr id="957" name="Group 392"/>
              <p:cNvGrpSpPr/>
              <p:nvPr/>
            </p:nvGrpSpPr>
            <p:grpSpPr bwMode="auto">
              <a:xfrm>
                <a:off x="4655" y="1942"/>
                <a:ext cx="86" cy="143"/>
                <a:chOff x="4655" y="1942"/>
                <a:chExt cx="86" cy="143"/>
              </a:xfrm>
            </p:grpSpPr>
            <p:grpSp>
              <p:nvGrpSpPr>
                <p:cNvPr id="958" name="Group 388"/>
                <p:cNvGrpSpPr/>
                <p:nvPr/>
              </p:nvGrpSpPr>
              <p:grpSpPr bwMode="auto">
                <a:xfrm>
                  <a:off x="4655" y="2036"/>
                  <a:ext cx="86" cy="49"/>
                  <a:chOff x="4655" y="2036"/>
                  <a:chExt cx="86" cy="49"/>
                </a:xfrm>
              </p:grpSpPr>
              <p:sp>
                <p:nvSpPr>
                  <p:cNvPr id="962" name="Oval 386"/>
                  <p:cNvSpPr>
                    <a:spLocks noChangeArrowheads="1"/>
                  </p:cNvSpPr>
                  <p:nvPr/>
                </p:nvSpPr>
                <p:spPr bwMode="auto">
                  <a:xfrm>
                    <a:off x="4655" y="2036"/>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63" name="Line 387"/>
                  <p:cNvSpPr>
                    <a:spLocks noChangeShapeType="1"/>
                  </p:cNvSpPr>
                  <p:nvPr/>
                </p:nvSpPr>
                <p:spPr bwMode="auto">
                  <a:xfrm flipV="1">
                    <a:off x="4689" y="2046"/>
                    <a:ext cx="25" cy="12"/>
                  </a:xfrm>
                  <a:prstGeom prst="line">
                    <a:avLst/>
                  </a:prstGeom>
                  <a:noFill/>
                  <a:ln w="9525">
                    <a:solidFill>
                      <a:srgbClr val="000000"/>
                    </a:solidFill>
                    <a:round/>
                  </a:ln>
                </p:spPr>
                <p:txBody>
                  <a:bodyPr/>
                  <a:lstStyle/>
                  <a:p>
                    <a:endParaRPr lang="en-US"/>
                  </a:p>
                </p:txBody>
              </p:sp>
            </p:grpSp>
            <p:grpSp>
              <p:nvGrpSpPr>
                <p:cNvPr id="959" name="Group 391"/>
                <p:cNvGrpSpPr/>
                <p:nvPr/>
              </p:nvGrpSpPr>
              <p:grpSpPr bwMode="auto">
                <a:xfrm>
                  <a:off x="4683" y="1942"/>
                  <a:ext cx="25" cy="79"/>
                  <a:chOff x="4683" y="1942"/>
                  <a:chExt cx="25" cy="79"/>
                </a:xfrm>
              </p:grpSpPr>
              <p:sp>
                <p:nvSpPr>
                  <p:cNvPr id="960" name="Freeform 389"/>
                  <p:cNvSpPr/>
                  <p:nvPr/>
                </p:nvSpPr>
                <p:spPr bwMode="auto">
                  <a:xfrm>
                    <a:off x="4683" y="1942"/>
                    <a:ext cx="25" cy="24"/>
                  </a:xfrm>
                  <a:custGeom>
                    <a:avLst/>
                    <a:gdLst>
                      <a:gd name="T0" fmla="*/ 12 w 25"/>
                      <a:gd name="T1" fmla="*/ 0 h 24"/>
                      <a:gd name="T2" fmla="*/ 18 w 25"/>
                      <a:gd name="T3" fmla="*/ 12 h 24"/>
                      <a:gd name="T4" fmla="*/ 25 w 25"/>
                      <a:gd name="T5" fmla="*/ 24 h 24"/>
                      <a:gd name="T6" fmla="*/ 18 w 25"/>
                      <a:gd name="T7" fmla="*/ 24 h 24"/>
                      <a:gd name="T8" fmla="*/ 12 w 25"/>
                      <a:gd name="T9" fmla="*/ 24 h 24"/>
                      <a:gd name="T10" fmla="*/ 6 w 25"/>
                      <a:gd name="T11" fmla="*/ 24 h 24"/>
                      <a:gd name="T12" fmla="*/ 0 w 25"/>
                      <a:gd name="T13" fmla="*/ 24 h 24"/>
                      <a:gd name="T14" fmla="*/ 6 w 25"/>
                      <a:gd name="T15" fmla="*/ 12 h 24"/>
                      <a:gd name="T16" fmla="*/ 12 w 25"/>
                      <a:gd name="T17" fmla="*/ 0 h 24"/>
                      <a:gd name="T18" fmla="*/ 12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2" y="0"/>
                        </a:moveTo>
                        <a:lnTo>
                          <a:pt x="18" y="12"/>
                        </a:lnTo>
                        <a:lnTo>
                          <a:pt x="25" y="24"/>
                        </a:lnTo>
                        <a:lnTo>
                          <a:pt x="18"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961" name="Line 390"/>
                  <p:cNvSpPr>
                    <a:spLocks noChangeShapeType="1"/>
                  </p:cNvSpPr>
                  <p:nvPr/>
                </p:nvSpPr>
                <p:spPr bwMode="auto">
                  <a:xfrm flipV="1">
                    <a:off x="4695" y="1960"/>
                    <a:ext cx="1" cy="61"/>
                  </a:xfrm>
                  <a:prstGeom prst="line">
                    <a:avLst/>
                  </a:prstGeom>
                  <a:noFill/>
                  <a:ln w="9525">
                    <a:solidFill>
                      <a:srgbClr val="000000"/>
                    </a:solidFill>
                    <a:round/>
                  </a:ln>
                </p:spPr>
                <p:txBody>
                  <a:bodyPr/>
                  <a:lstStyle/>
                  <a:p>
                    <a:endParaRPr lang="en-US"/>
                  </a:p>
                </p:txBody>
              </p:sp>
            </p:grpSp>
          </p:grpSp>
        </p:grpSp>
        <p:grpSp>
          <p:nvGrpSpPr>
            <p:cNvPr id="729" name="Group 400"/>
            <p:cNvGrpSpPr/>
            <p:nvPr/>
          </p:nvGrpSpPr>
          <p:grpSpPr bwMode="auto">
            <a:xfrm>
              <a:off x="3663" y="1936"/>
              <a:ext cx="74" cy="85"/>
              <a:chOff x="3663" y="1936"/>
              <a:chExt cx="74" cy="85"/>
            </a:xfrm>
          </p:grpSpPr>
          <p:grpSp>
            <p:nvGrpSpPr>
              <p:cNvPr id="946" name="Group 396"/>
              <p:cNvGrpSpPr/>
              <p:nvPr/>
            </p:nvGrpSpPr>
            <p:grpSpPr bwMode="auto">
              <a:xfrm>
                <a:off x="3663" y="1936"/>
                <a:ext cx="19" cy="85"/>
                <a:chOff x="3663" y="1936"/>
                <a:chExt cx="19" cy="85"/>
              </a:xfrm>
            </p:grpSpPr>
            <p:sp>
              <p:nvSpPr>
                <p:cNvPr id="950" name="Freeform 394"/>
                <p:cNvSpPr/>
                <p:nvPr/>
              </p:nvSpPr>
              <p:spPr bwMode="auto">
                <a:xfrm>
                  <a:off x="3663" y="1997"/>
                  <a:ext cx="19" cy="24"/>
                </a:xfrm>
                <a:custGeom>
                  <a:avLst/>
                  <a:gdLst>
                    <a:gd name="T0" fmla="*/ 7 w 19"/>
                    <a:gd name="T1" fmla="*/ 24 h 24"/>
                    <a:gd name="T2" fmla="*/ 7 w 19"/>
                    <a:gd name="T3" fmla="*/ 12 h 24"/>
                    <a:gd name="T4" fmla="*/ 0 w 19"/>
                    <a:gd name="T5" fmla="*/ 0 h 24"/>
                    <a:gd name="T6" fmla="*/ 7 w 19"/>
                    <a:gd name="T7" fmla="*/ 0 h 24"/>
                    <a:gd name="T8" fmla="*/ 7 w 19"/>
                    <a:gd name="T9" fmla="*/ 0 h 24"/>
                    <a:gd name="T10" fmla="*/ 13 w 19"/>
                    <a:gd name="T11" fmla="*/ 0 h 24"/>
                    <a:gd name="T12" fmla="*/ 19 w 19"/>
                    <a:gd name="T13" fmla="*/ 0 h 24"/>
                    <a:gd name="T14" fmla="*/ 13 w 19"/>
                    <a:gd name="T15" fmla="*/ 12 h 24"/>
                    <a:gd name="T16" fmla="*/ 7 w 19"/>
                    <a:gd name="T17" fmla="*/ 24 h 24"/>
                    <a:gd name="T18" fmla="*/ 7 w 19"/>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7" y="24"/>
                      </a:moveTo>
                      <a:lnTo>
                        <a:pt x="7" y="12"/>
                      </a:lnTo>
                      <a:lnTo>
                        <a:pt x="0" y="0"/>
                      </a:lnTo>
                      <a:lnTo>
                        <a:pt x="7" y="0"/>
                      </a:lnTo>
                      <a:lnTo>
                        <a:pt x="13" y="0"/>
                      </a:lnTo>
                      <a:lnTo>
                        <a:pt x="19" y="0"/>
                      </a:lnTo>
                      <a:lnTo>
                        <a:pt x="13" y="12"/>
                      </a:lnTo>
                      <a:lnTo>
                        <a:pt x="7" y="24"/>
                      </a:lnTo>
                      <a:close/>
                    </a:path>
                  </a:pathLst>
                </a:custGeom>
                <a:solidFill>
                  <a:srgbClr val="000000"/>
                </a:solidFill>
                <a:ln w="9525">
                  <a:solidFill>
                    <a:srgbClr val="000000"/>
                  </a:solidFill>
                  <a:round/>
                </a:ln>
              </p:spPr>
              <p:txBody>
                <a:bodyPr/>
                <a:lstStyle/>
                <a:p>
                  <a:endParaRPr lang="en-US"/>
                </a:p>
              </p:txBody>
            </p:sp>
            <p:sp>
              <p:nvSpPr>
                <p:cNvPr id="951" name="Line 395"/>
                <p:cNvSpPr>
                  <a:spLocks noChangeShapeType="1"/>
                </p:cNvSpPr>
                <p:nvPr/>
              </p:nvSpPr>
              <p:spPr bwMode="auto">
                <a:xfrm>
                  <a:off x="3676" y="1936"/>
                  <a:ext cx="1" cy="61"/>
                </a:xfrm>
                <a:prstGeom prst="line">
                  <a:avLst/>
                </a:prstGeom>
                <a:noFill/>
                <a:ln w="9525">
                  <a:solidFill>
                    <a:srgbClr val="000000"/>
                  </a:solidFill>
                  <a:round/>
                </a:ln>
              </p:spPr>
              <p:txBody>
                <a:bodyPr/>
                <a:lstStyle/>
                <a:p>
                  <a:endParaRPr lang="en-US"/>
                </a:p>
              </p:txBody>
            </p:sp>
          </p:grpSp>
          <p:grpSp>
            <p:nvGrpSpPr>
              <p:cNvPr id="947" name="Group 399"/>
              <p:cNvGrpSpPr/>
              <p:nvPr/>
            </p:nvGrpSpPr>
            <p:grpSpPr bwMode="auto">
              <a:xfrm>
                <a:off x="3713" y="1936"/>
                <a:ext cx="24" cy="85"/>
                <a:chOff x="3713" y="1936"/>
                <a:chExt cx="24" cy="85"/>
              </a:xfrm>
            </p:grpSpPr>
            <p:sp>
              <p:nvSpPr>
                <p:cNvPr id="948" name="Freeform 397"/>
                <p:cNvSpPr/>
                <p:nvPr/>
              </p:nvSpPr>
              <p:spPr bwMode="auto">
                <a:xfrm>
                  <a:off x="3713" y="1936"/>
                  <a:ext cx="24" cy="30"/>
                </a:xfrm>
                <a:custGeom>
                  <a:avLst/>
                  <a:gdLst>
                    <a:gd name="T0" fmla="*/ 12 w 24"/>
                    <a:gd name="T1" fmla="*/ 0 h 30"/>
                    <a:gd name="T2" fmla="*/ 18 w 24"/>
                    <a:gd name="T3" fmla="*/ 18 h 30"/>
                    <a:gd name="T4" fmla="*/ 24 w 24"/>
                    <a:gd name="T5" fmla="*/ 30 h 30"/>
                    <a:gd name="T6" fmla="*/ 18 w 24"/>
                    <a:gd name="T7" fmla="*/ 30 h 30"/>
                    <a:gd name="T8" fmla="*/ 12 w 24"/>
                    <a:gd name="T9" fmla="*/ 30 h 30"/>
                    <a:gd name="T10" fmla="*/ 6 w 24"/>
                    <a:gd name="T11" fmla="*/ 30 h 30"/>
                    <a:gd name="T12" fmla="*/ 0 w 24"/>
                    <a:gd name="T13" fmla="*/ 30 h 30"/>
                    <a:gd name="T14" fmla="*/ 6 w 24"/>
                    <a:gd name="T15" fmla="*/ 18 h 30"/>
                    <a:gd name="T16" fmla="*/ 12 w 24"/>
                    <a:gd name="T17" fmla="*/ 0 h 30"/>
                    <a:gd name="T18" fmla="*/ 12 w 2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30"/>
                    <a:gd name="T32" fmla="*/ 24 w 24"/>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30">
                      <a:moveTo>
                        <a:pt x="12" y="0"/>
                      </a:moveTo>
                      <a:lnTo>
                        <a:pt x="18" y="18"/>
                      </a:lnTo>
                      <a:lnTo>
                        <a:pt x="24" y="30"/>
                      </a:lnTo>
                      <a:lnTo>
                        <a:pt x="18" y="30"/>
                      </a:lnTo>
                      <a:lnTo>
                        <a:pt x="12" y="30"/>
                      </a:lnTo>
                      <a:lnTo>
                        <a:pt x="6" y="30"/>
                      </a:lnTo>
                      <a:lnTo>
                        <a:pt x="0" y="30"/>
                      </a:lnTo>
                      <a:lnTo>
                        <a:pt x="6" y="18"/>
                      </a:lnTo>
                      <a:lnTo>
                        <a:pt x="12" y="0"/>
                      </a:lnTo>
                      <a:close/>
                    </a:path>
                  </a:pathLst>
                </a:custGeom>
                <a:solidFill>
                  <a:srgbClr val="000000"/>
                </a:solidFill>
                <a:ln w="9525">
                  <a:solidFill>
                    <a:srgbClr val="000000"/>
                  </a:solidFill>
                  <a:round/>
                </a:ln>
              </p:spPr>
              <p:txBody>
                <a:bodyPr/>
                <a:lstStyle/>
                <a:p>
                  <a:endParaRPr lang="en-US"/>
                </a:p>
              </p:txBody>
            </p:sp>
            <p:sp>
              <p:nvSpPr>
                <p:cNvPr id="949" name="Line 398"/>
                <p:cNvSpPr>
                  <a:spLocks noChangeShapeType="1"/>
                </p:cNvSpPr>
                <p:nvPr/>
              </p:nvSpPr>
              <p:spPr bwMode="auto">
                <a:xfrm flipV="1">
                  <a:off x="3725" y="1960"/>
                  <a:ext cx="1" cy="61"/>
                </a:xfrm>
                <a:prstGeom prst="line">
                  <a:avLst/>
                </a:prstGeom>
                <a:noFill/>
                <a:ln w="9525">
                  <a:solidFill>
                    <a:srgbClr val="000000"/>
                  </a:solidFill>
                  <a:round/>
                </a:ln>
              </p:spPr>
              <p:txBody>
                <a:bodyPr/>
                <a:lstStyle/>
                <a:p>
                  <a:endParaRPr lang="en-US"/>
                </a:p>
              </p:txBody>
            </p:sp>
          </p:grpSp>
        </p:grpSp>
        <p:grpSp>
          <p:nvGrpSpPr>
            <p:cNvPr id="730" name="Group 407"/>
            <p:cNvGrpSpPr/>
            <p:nvPr/>
          </p:nvGrpSpPr>
          <p:grpSpPr bwMode="auto">
            <a:xfrm>
              <a:off x="3786" y="1936"/>
              <a:ext cx="74" cy="85"/>
              <a:chOff x="3786" y="1936"/>
              <a:chExt cx="74" cy="85"/>
            </a:xfrm>
          </p:grpSpPr>
          <p:grpSp>
            <p:nvGrpSpPr>
              <p:cNvPr id="940" name="Group 403"/>
              <p:cNvGrpSpPr/>
              <p:nvPr/>
            </p:nvGrpSpPr>
            <p:grpSpPr bwMode="auto">
              <a:xfrm>
                <a:off x="3786" y="1936"/>
                <a:ext cx="25" cy="85"/>
                <a:chOff x="3786" y="1936"/>
                <a:chExt cx="25" cy="85"/>
              </a:xfrm>
            </p:grpSpPr>
            <p:sp>
              <p:nvSpPr>
                <p:cNvPr id="944" name="Freeform 401"/>
                <p:cNvSpPr/>
                <p:nvPr/>
              </p:nvSpPr>
              <p:spPr bwMode="auto">
                <a:xfrm>
                  <a:off x="3786" y="1997"/>
                  <a:ext cx="25" cy="24"/>
                </a:xfrm>
                <a:custGeom>
                  <a:avLst/>
                  <a:gdLst>
                    <a:gd name="T0" fmla="*/ 13 w 25"/>
                    <a:gd name="T1" fmla="*/ 24 h 24"/>
                    <a:gd name="T2" fmla="*/ 6 w 25"/>
                    <a:gd name="T3" fmla="*/ 12 h 24"/>
                    <a:gd name="T4" fmla="*/ 0 w 25"/>
                    <a:gd name="T5" fmla="*/ 0 h 24"/>
                    <a:gd name="T6" fmla="*/ 6 w 25"/>
                    <a:gd name="T7" fmla="*/ 0 h 24"/>
                    <a:gd name="T8" fmla="*/ 13 w 25"/>
                    <a:gd name="T9" fmla="*/ 0 h 24"/>
                    <a:gd name="T10" fmla="*/ 19 w 25"/>
                    <a:gd name="T11" fmla="*/ 0 h 24"/>
                    <a:gd name="T12" fmla="*/ 25 w 25"/>
                    <a:gd name="T13" fmla="*/ 0 h 24"/>
                    <a:gd name="T14" fmla="*/ 19 w 25"/>
                    <a:gd name="T15" fmla="*/ 12 h 24"/>
                    <a:gd name="T16" fmla="*/ 13 w 25"/>
                    <a:gd name="T17" fmla="*/ 24 h 24"/>
                    <a:gd name="T18" fmla="*/ 13 w 25"/>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3" y="24"/>
                      </a:moveTo>
                      <a:lnTo>
                        <a:pt x="6" y="12"/>
                      </a:lnTo>
                      <a:lnTo>
                        <a:pt x="0" y="0"/>
                      </a:lnTo>
                      <a:lnTo>
                        <a:pt x="6" y="0"/>
                      </a:lnTo>
                      <a:lnTo>
                        <a:pt x="13" y="0"/>
                      </a:lnTo>
                      <a:lnTo>
                        <a:pt x="19" y="0"/>
                      </a:lnTo>
                      <a:lnTo>
                        <a:pt x="25" y="0"/>
                      </a:lnTo>
                      <a:lnTo>
                        <a:pt x="19" y="12"/>
                      </a:lnTo>
                      <a:lnTo>
                        <a:pt x="13" y="24"/>
                      </a:lnTo>
                      <a:close/>
                    </a:path>
                  </a:pathLst>
                </a:custGeom>
                <a:solidFill>
                  <a:srgbClr val="000000"/>
                </a:solidFill>
                <a:ln w="9525">
                  <a:solidFill>
                    <a:srgbClr val="000000"/>
                  </a:solidFill>
                  <a:round/>
                </a:ln>
              </p:spPr>
              <p:txBody>
                <a:bodyPr/>
                <a:lstStyle/>
                <a:p>
                  <a:endParaRPr lang="en-US"/>
                </a:p>
              </p:txBody>
            </p:sp>
            <p:sp>
              <p:nvSpPr>
                <p:cNvPr id="945" name="Line 402"/>
                <p:cNvSpPr>
                  <a:spLocks noChangeShapeType="1"/>
                </p:cNvSpPr>
                <p:nvPr/>
              </p:nvSpPr>
              <p:spPr bwMode="auto">
                <a:xfrm>
                  <a:off x="3799" y="1936"/>
                  <a:ext cx="1" cy="61"/>
                </a:xfrm>
                <a:prstGeom prst="line">
                  <a:avLst/>
                </a:prstGeom>
                <a:noFill/>
                <a:ln w="9525">
                  <a:solidFill>
                    <a:srgbClr val="000000"/>
                  </a:solidFill>
                  <a:round/>
                </a:ln>
              </p:spPr>
              <p:txBody>
                <a:bodyPr/>
                <a:lstStyle/>
                <a:p>
                  <a:endParaRPr lang="en-US"/>
                </a:p>
              </p:txBody>
            </p:sp>
          </p:grpSp>
          <p:grpSp>
            <p:nvGrpSpPr>
              <p:cNvPr id="941" name="Group 406"/>
              <p:cNvGrpSpPr/>
              <p:nvPr/>
            </p:nvGrpSpPr>
            <p:grpSpPr bwMode="auto">
              <a:xfrm>
                <a:off x="3842" y="1936"/>
                <a:ext cx="18" cy="85"/>
                <a:chOff x="3842" y="1936"/>
                <a:chExt cx="18" cy="85"/>
              </a:xfrm>
            </p:grpSpPr>
            <p:sp>
              <p:nvSpPr>
                <p:cNvPr id="942" name="Freeform 404"/>
                <p:cNvSpPr/>
                <p:nvPr/>
              </p:nvSpPr>
              <p:spPr bwMode="auto">
                <a:xfrm>
                  <a:off x="3842" y="1936"/>
                  <a:ext cx="18" cy="30"/>
                </a:xfrm>
                <a:custGeom>
                  <a:avLst/>
                  <a:gdLst>
                    <a:gd name="T0" fmla="*/ 6 w 18"/>
                    <a:gd name="T1" fmla="*/ 0 h 30"/>
                    <a:gd name="T2" fmla="*/ 12 w 18"/>
                    <a:gd name="T3" fmla="*/ 18 h 30"/>
                    <a:gd name="T4" fmla="*/ 18 w 18"/>
                    <a:gd name="T5" fmla="*/ 30 h 30"/>
                    <a:gd name="T6" fmla="*/ 12 w 18"/>
                    <a:gd name="T7" fmla="*/ 30 h 30"/>
                    <a:gd name="T8" fmla="*/ 6 w 18"/>
                    <a:gd name="T9" fmla="*/ 30 h 30"/>
                    <a:gd name="T10" fmla="*/ 6 w 18"/>
                    <a:gd name="T11" fmla="*/ 30 h 30"/>
                    <a:gd name="T12" fmla="*/ 0 w 18"/>
                    <a:gd name="T13" fmla="*/ 30 h 30"/>
                    <a:gd name="T14" fmla="*/ 6 w 18"/>
                    <a:gd name="T15" fmla="*/ 18 h 30"/>
                    <a:gd name="T16" fmla="*/ 6 w 18"/>
                    <a:gd name="T17" fmla="*/ 0 h 30"/>
                    <a:gd name="T18" fmla="*/ 6 w 1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30"/>
                    <a:gd name="T32" fmla="*/ 18 w 1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30">
                      <a:moveTo>
                        <a:pt x="6" y="0"/>
                      </a:moveTo>
                      <a:lnTo>
                        <a:pt x="12" y="18"/>
                      </a:lnTo>
                      <a:lnTo>
                        <a:pt x="18" y="30"/>
                      </a:lnTo>
                      <a:lnTo>
                        <a:pt x="12" y="30"/>
                      </a:lnTo>
                      <a:lnTo>
                        <a:pt x="6" y="30"/>
                      </a:lnTo>
                      <a:lnTo>
                        <a:pt x="0" y="30"/>
                      </a:lnTo>
                      <a:lnTo>
                        <a:pt x="6" y="18"/>
                      </a:lnTo>
                      <a:lnTo>
                        <a:pt x="6" y="0"/>
                      </a:lnTo>
                      <a:close/>
                    </a:path>
                  </a:pathLst>
                </a:custGeom>
                <a:solidFill>
                  <a:srgbClr val="000000"/>
                </a:solidFill>
                <a:ln w="9525">
                  <a:solidFill>
                    <a:srgbClr val="000000"/>
                  </a:solidFill>
                  <a:round/>
                </a:ln>
              </p:spPr>
              <p:txBody>
                <a:bodyPr/>
                <a:lstStyle/>
                <a:p>
                  <a:endParaRPr lang="en-US"/>
                </a:p>
              </p:txBody>
            </p:sp>
            <p:sp>
              <p:nvSpPr>
                <p:cNvPr id="943" name="Line 405"/>
                <p:cNvSpPr>
                  <a:spLocks noChangeShapeType="1"/>
                </p:cNvSpPr>
                <p:nvPr/>
              </p:nvSpPr>
              <p:spPr bwMode="auto">
                <a:xfrm flipV="1">
                  <a:off x="3848" y="1960"/>
                  <a:ext cx="1" cy="61"/>
                </a:xfrm>
                <a:prstGeom prst="line">
                  <a:avLst/>
                </a:prstGeom>
                <a:noFill/>
                <a:ln w="9525">
                  <a:solidFill>
                    <a:srgbClr val="000000"/>
                  </a:solidFill>
                  <a:round/>
                </a:ln>
              </p:spPr>
              <p:txBody>
                <a:bodyPr/>
                <a:lstStyle/>
                <a:p>
                  <a:endParaRPr lang="en-US"/>
                </a:p>
              </p:txBody>
            </p:sp>
          </p:grpSp>
        </p:grpSp>
        <p:grpSp>
          <p:nvGrpSpPr>
            <p:cNvPr id="731" name="Group 414"/>
            <p:cNvGrpSpPr/>
            <p:nvPr/>
          </p:nvGrpSpPr>
          <p:grpSpPr bwMode="auto">
            <a:xfrm>
              <a:off x="4050" y="1936"/>
              <a:ext cx="74" cy="85"/>
              <a:chOff x="4050" y="1936"/>
              <a:chExt cx="74" cy="85"/>
            </a:xfrm>
          </p:grpSpPr>
          <p:grpSp>
            <p:nvGrpSpPr>
              <p:cNvPr id="934" name="Group 410"/>
              <p:cNvGrpSpPr/>
              <p:nvPr/>
            </p:nvGrpSpPr>
            <p:grpSpPr bwMode="auto">
              <a:xfrm>
                <a:off x="4050" y="1936"/>
                <a:ext cx="19" cy="85"/>
                <a:chOff x="4050" y="1936"/>
                <a:chExt cx="19" cy="85"/>
              </a:xfrm>
            </p:grpSpPr>
            <p:sp>
              <p:nvSpPr>
                <p:cNvPr id="938" name="Freeform 408"/>
                <p:cNvSpPr/>
                <p:nvPr/>
              </p:nvSpPr>
              <p:spPr bwMode="auto">
                <a:xfrm>
                  <a:off x="4050" y="1997"/>
                  <a:ext cx="19" cy="24"/>
                </a:xfrm>
                <a:custGeom>
                  <a:avLst/>
                  <a:gdLst>
                    <a:gd name="T0" fmla="*/ 6 w 19"/>
                    <a:gd name="T1" fmla="*/ 24 h 24"/>
                    <a:gd name="T2" fmla="*/ 6 w 19"/>
                    <a:gd name="T3" fmla="*/ 12 h 24"/>
                    <a:gd name="T4" fmla="*/ 0 w 19"/>
                    <a:gd name="T5" fmla="*/ 0 h 24"/>
                    <a:gd name="T6" fmla="*/ 6 w 19"/>
                    <a:gd name="T7" fmla="*/ 0 h 24"/>
                    <a:gd name="T8" fmla="*/ 6 w 19"/>
                    <a:gd name="T9" fmla="*/ 0 h 24"/>
                    <a:gd name="T10" fmla="*/ 13 w 19"/>
                    <a:gd name="T11" fmla="*/ 0 h 24"/>
                    <a:gd name="T12" fmla="*/ 19 w 19"/>
                    <a:gd name="T13" fmla="*/ 0 h 24"/>
                    <a:gd name="T14" fmla="*/ 13 w 19"/>
                    <a:gd name="T15" fmla="*/ 12 h 24"/>
                    <a:gd name="T16" fmla="*/ 6 w 19"/>
                    <a:gd name="T17" fmla="*/ 24 h 24"/>
                    <a:gd name="T18" fmla="*/ 6 w 19"/>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6" y="24"/>
                      </a:moveTo>
                      <a:lnTo>
                        <a:pt x="6" y="12"/>
                      </a:lnTo>
                      <a:lnTo>
                        <a:pt x="0" y="0"/>
                      </a:lnTo>
                      <a:lnTo>
                        <a:pt x="6" y="0"/>
                      </a:lnTo>
                      <a:lnTo>
                        <a:pt x="13" y="0"/>
                      </a:lnTo>
                      <a:lnTo>
                        <a:pt x="19" y="0"/>
                      </a:lnTo>
                      <a:lnTo>
                        <a:pt x="13" y="12"/>
                      </a:lnTo>
                      <a:lnTo>
                        <a:pt x="6" y="24"/>
                      </a:lnTo>
                      <a:close/>
                    </a:path>
                  </a:pathLst>
                </a:custGeom>
                <a:solidFill>
                  <a:srgbClr val="000000"/>
                </a:solidFill>
                <a:ln w="9525">
                  <a:solidFill>
                    <a:srgbClr val="000000"/>
                  </a:solidFill>
                  <a:round/>
                </a:ln>
              </p:spPr>
              <p:txBody>
                <a:bodyPr/>
                <a:lstStyle/>
                <a:p>
                  <a:endParaRPr lang="en-US"/>
                </a:p>
              </p:txBody>
            </p:sp>
            <p:sp>
              <p:nvSpPr>
                <p:cNvPr id="939" name="Line 409"/>
                <p:cNvSpPr>
                  <a:spLocks noChangeShapeType="1"/>
                </p:cNvSpPr>
                <p:nvPr/>
              </p:nvSpPr>
              <p:spPr bwMode="auto">
                <a:xfrm>
                  <a:off x="4063" y="1936"/>
                  <a:ext cx="1" cy="61"/>
                </a:xfrm>
                <a:prstGeom prst="line">
                  <a:avLst/>
                </a:prstGeom>
                <a:noFill/>
                <a:ln w="9525">
                  <a:solidFill>
                    <a:srgbClr val="000000"/>
                  </a:solidFill>
                  <a:round/>
                </a:ln>
              </p:spPr>
              <p:txBody>
                <a:bodyPr/>
                <a:lstStyle/>
                <a:p>
                  <a:endParaRPr lang="en-US"/>
                </a:p>
              </p:txBody>
            </p:sp>
          </p:grpSp>
          <p:grpSp>
            <p:nvGrpSpPr>
              <p:cNvPr id="935" name="Group 413"/>
              <p:cNvGrpSpPr/>
              <p:nvPr/>
            </p:nvGrpSpPr>
            <p:grpSpPr bwMode="auto">
              <a:xfrm>
                <a:off x="4099" y="1936"/>
                <a:ext cx="25" cy="85"/>
                <a:chOff x="4099" y="1936"/>
                <a:chExt cx="25" cy="85"/>
              </a:xfrm>
            </p:grpSpPr>
            <p:sp>
              <p:nvSpPr>
                <p:cNvPr id="936" name="Freeform 411"/>
                <p:cNvSpPr/>
                <p:nvPr/>
              </p:nvSpPr>
              <p:spPr bwMode="auto">
                <a:xfrm>
                  <a:off x="4099" y="1936"/>
                  <a:ext cx="25" cy="30"/>
                </a:xfrm>
                <a:custGeom>
                  <a:avLst/>
                  <a:gdLst>
                    <a:gd name="T0" fmla="*/ 13 w 25"/>
                    <a:gd name="T1" fmla="*/ 0 h 30"/>
                    <a:gd name="T2" fmla="*/ 19 w 25"/>
                    <a:gd name="T3" fmla="*/ 18 h 30"/>
                    <a:gd name="T4" fmla="*/ 25 w 25"/>
                    <a:gd name="T5" fmla="*/ 30 h 30"/>
                    <a:gd name="T6" fmla="*/ 19 w 25"/>
                    <a:gd name="T7" fmla="*/ 30 h 30"/>
                    <a:gd name="T8" fmla="*/ 13 w 25"/>
                    <a:gd name="T9" fmla="*/ 30 h 30"/>
                    <a:gd name="T10" fmla="*/ 7 w 25"/>
                    <a:gd name="T11" fmla="*/ 30 h 30"/>
                    <a:gd name="T12" fmla="*/ 0 w 25"/>
                    <a:gd name="T13" fmla="*/ 30 h 30"/>
                    <a:gd name="T14" fmla="*/ 7 w 25"/>
                    <a:gd name="T15" fmla="*/ 18 h 30"/>
                    <a:gd name="T16" fmla="*/ 13 w 25"/>
                    <a:gd name="T17" fmla="*/ 0 h 30"/>
                    <a:gd name="T18" fmla="*/ 13 w 2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30"/>
                    <a:gd name="T32" fmla="*/ 25 w 25"/>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30">
                      <a:moveTo>
                        <a:pt x="13" y="0"/>
                      </a:moveTo>
                      <a:lnTo>
                        <a:pt x="19" y="18"/>
                      </a:lnTo>
                      <a:lnTo>
                        <a:pt x="25" y="30"/>
                      </a:lnTo>
                      <a:lnTo>
                        <a:pt x="19" y="30"/>
                      </a:lnTo>
                      <a:lnTo>
                        <a:pt x="13" y="30"/>
                      </a:lnTo>
                      <a:lnTo>
                        <a:pt x="7" y="30"/>
                      </a:lnTo>
                      <a:lnTo>
                        <a:pt x="0" y="30"/>
                      </a:lnTo>
                      <a:lnTo>
                        <a:pt x="7" y="18"/>
                      </a:lnTo>
                      <a:lnTo>
                        <a:pt x="13" y="0"/>
                      </a:lnTo>
                      <a:close/>
                    </a:path>
                  </a:pathLst>
                </a:custGeom>
                <a:solidFill>
                  <a:srgbClr val="000000"/>
                </a:solidFill>
                <a:ln w="9525">
                  <a:solidFill>
                    <a:srgbClr val="000000"/>
                  </a:solidFill>
                  <a:round/>
                </a:ln>
              </p:spPr>
              <p:txBody>
                <a:bodyPr/>
                <a:lstStyle/>
                <a:p>
                  <a:endParaRPr lang="en-US"/>
                </a:p>
              </p:txBody>
            </p:sp>
            <p:sp>
              <p:nvSpPr>
                <p:cNvPr id="937" name="Line 412"/>
                <p:cNvSpPr>
                  <a:spLocks noChangeShapeType="1"/>
                </p:cNvSpPr>
                <p:nvPr/>
              </p:nvSpPr>
              <p:spPr bwMode="auto">
                <a:xfrm flipV="1">
                  <a:off x="4112" y="1960"/>
                  <a:ext cx="1" cy="61"/>
                </a:xfrm>
                <a:prstGeom prst="line">
                  <a:avLst/>
                </a:prstGeom>
                <a:noFill/>
                <a:ln w="9525">
                  <a:solidFill>
                    <a:srgbClr val="000000"/>
                  </a:solidFill>
                  <a:round/>
                </a:ln>
              </p:spPr>
              <p:txBody>
                <a:bodyPr/>
                <a:lstStyle/>
                <a:p>
                  <a:endParaRPr lang="en-US"/>
                </a:p>
              </p:txBody>
            </p:sp>
          </p:grpSp>
        </p:grpSp>
        <p:grpSp>
          <p:nvGrpSpPr>
            <p:cNvPr id="732" name="Group 421"/>
            <p:cNvGrpSpPr/>
            <p:nvPr/>
          </p:nvGrpSpPr>
          <p:grpSpPr bwMode="auto">
            <a:xfrm>
              <a:off x="4437" y="1936"/>
              <a:ext cx="74" cy="85"/>
              <a:chOff x="4437" y="1936"/>
              <a:chExt cx="74" cy="85"/>
            </a:xfrm>
          </p:grpSpPr>
          <p:grpSp>
            <p:nvGrpSpPr>
              <p:cNvPr id="928" name="Group 417"/>
              <p:cNvGrpSpPr/>
              <p:nvPr/>
            </p:nvGrpSpPr>
            <p:grpSpPr bwMode="auto">
              <a:xfrm>
                <a:off x="4437" y="1936"/>
                <a:ext cx="19" cy="85"/>
                <a:chOff x="4437" y="1936"/>
                <a:chExt cx="19" cy="85"/>
              </a:xfrm>
            </p:grpSpPr>
            <p:sp>
              <p:nvSpPr>
                <p:cNvPr id="932" name="Freeform 415"/>
                <p:cNvSpPr/>
                <p:nvPr/>
              </p:nvSpPr>
              <p:spPr bwMode="auto">
                <a:xfrm>
                  <a:off x="4437" y="1997"/>
                  <a:ext cx="19" cy="24"/>
                </a:xfrm>
                <a:custGeom>
                  <a:avLst/>
                  <a:gdLst>
                    <a:gd name="T0" fmla="*/ 6 w 19"/>
                    <a:gd name="T1" fmla="*/ 24 h 24"/>
                    <a:gd name="T2" fmla="*/ 6 w 19"/>
                    <a:gd name="T3" fmla="*/ 12 h 24"/>
                    <a:gd name="T4" fmla="*/ 0 w 19"/>
                    <a:gd name="T5" fmla="*/ 0 h 24"/>
                    <a:gd name="T6" fmla="*/ 6 w 19"/>
                    <a:gd name="T7" fmla="*/ 0 h 24"/>
                    <a:gd name="T8" fmla="*/ 6 w 19"/>
                    <a:gd name="T9" fmla="*/ 0 h 24"/>
                    <a:gd name="T10" fmla="*/ 13 w 19"/>
                    <a:gd name="T11" fmla="*/ 0 h 24"/>
                    <a:gd name="T12" fmla="*/ 19 w 19"/>
                    <a:gd name="T13" fmla="*/ 0 h 24"/>
                    <a:gd name="T14" fmla="*/ 13 w 19"/>
                    <a:gd name="T15" fmla="*/ 12 h 24"/>
                    <a:gd name="T16" fmla="*/ 6 w 19"/>
                    <a:gd name="T17" fmla="*/ 24 h 24"/>
                    <a:gd name="T18" fmla="*/ 6 w 19"/>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6" y="24"/>
                      </a:moveTo>
                      <a:lnTo>
                        <a:pt x="6" y="12"/>
                      </a:lnTo>
                      <a:lnTo>
                        <a:pt x="0" y="0"/>
                      </a:lnTo>
                      <a:lnTo>
                        <a:pt x="6" y="0"/>
                      </a:lnTo>
                      <a:lnTo>
                        <a:pt x="13" y="0"/>
                      </a:lnTo>
                      <a:lnTo>
                        <a:pt x="19" y="0"/>
                      </a:lnTo>
                      <a:lnTo>
                        <a:pt x="13" y="12"/>
                      </a:lnTo>
                      <a:lnTo>
                        <a:pt x="6" y="24"/>
                      </a:lnTo>
                      <a:close/>
                    </a:path>
                  </a:pathLst>
                </a:custGeom>
                <a:solidFill>
                  <a:srgbClr val="000000"/>
                </a:solidFill>
                <a:ln w="9525">
                  <a:solidFill>
                    <a:srgbClr val="000000"/>
                  </a:solidFill>
                  <a:round/>
                </a:ln>
              </p:spPr>
              <p:txBody>
                <a:bodyPr/>
                <a:lstStyle/>
                <a:p>
                  <a:endParaRPr lang="en-US"/>
                </a:p>
              </p:txBody>
            </p:sp>
            <p:sp>
              <p:nvSpPr>
                <p:cNvPr id="933" name="Line 416"/>
                <p:cNvSpPr>
                  <a:spLocks noChangeShapeType="1"/>
                </p:cNvSpPr>
                <p:nvPr/>
              </p:nvSpPr>
              <p:spPr bwMode="auto">
                <a:xfrm>
                  <a:off x="4450" y="1936"/>
                  <a:ext cx="1" cy="61"/>
                </a:xfrm>
                <a:prstGeom prst="line">
                  <a:avLst/>
                </a:prstGeom>
                <a:noFill/>
                <a:ln w="9525">
                  <a:solidFill>
                    <a:srgbClr val="000000"/>
                  </a:solidFill>
                  <a:round/>
                </a:ln>
              </p:spPr>
              <p:txBody>
                <a:bodyPr/>
                <a:lstStyle/>
                <a:p>
                  <a:endParaRPr lang="en-US"/>
                </a:p>
              </p:txBody>
            </p:sp>
          </p:grpSp>
          <p:grpSp>
            <p:nvGrpSpPr>
              <p:cNvPr id="929" name="Group 420"/>
              <p:cNvGrpSpPr/>
              <p:nvPr/>
            </p:nvGrpSpPr>
            <p:grpSpPr bwMode="auto">
              <a:xfrm>
                <a:off x="4486" y="1936"/>
                <a:ext cx="25" cy="85"/>
                <a:chOff x="4486" y="1936"/>
                <a:chExt cx="25" cy="85"/>
              </a:xfrm>
            </p:grpSpPr>
            <p:sp>
              <p:nvSpPr>
                <p:cNvPr id="930" name="Freeform 418"/>
                <p:cNvSpPr/>
                <p:nvPr/>
              </p:nvSpPr>
              <p:spPr bwMode="auto">
                <a:xfrm>
                  <a:off x="4486" y="1936"/>
                  <a:ext cx="25" cy="30"/>
                </a:xfrm>
                <a:custGeom>
                  <a:avLst/>
                  <a:gdLst>
                    <a:gd name="T0" fmla="*/ 13 w 25"/>
                    <a:gd name="T1" fmla="*/ 0 h 30"/>
                    <a:gd name="T2" fmla="*/ 19 w 25"/>
                    <a:gd name="T3" fmla="*/ 18 h 30"/>
                    <a:gd name="T4" fmla="*/ 25 w 25"/>
                    <a:gd name="T5" fmla="*/ 30 h 30"/>
                    <a:gd name="T6" fmla="*/ 19 w 25"/>
                    <a:gd name="T7" fmla="*/ 30 h 30"/>
                    <a:gd name="T8" fmla="*/ 13 w 25"/>
                    <a:gd name="T9" fmla="*/ 30 h 30"/>
                    <a:gd name="T10" fmla="*/ 7 w 25"/>
                    <a:gd name="T11" fmla="*/ 30 h 30"/>
                    <a:gd name="T12" fmla="*/ 0 w 25"/>
                    <a:gd name="T13" fmla="*/ 30 h 30"/>
                    <a:gd name="T14" fmla="*/ 7 w 25"/>
                    <a:gd name="T15" fmla="*/ 18 h 30"/>
                    <a:gd name="T16" fmla="*/ 13 w 25"/>
                    <a:gd name="T17" fmla="*/ 0 h 30"/>
                    <a:gd name="T18" fmla="*/ 13 w 2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30"/>
                    <a:gd name="T32" fmla="*/ 25 w 25"/>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30">
                      <a:moveTo>
                        <a:pt x="13" y="0"/>
                      </a:moveTo>
                      <a:lnTo>
                        <a:pt x="19" y="18"/>
                      </a:lnTo>
                      <a:lnTo>
                        <a:pt x="25" y="30"/>
                      </a:lnTo>
                      <a:lnTo>
                        <a:pt x="19" y="30"/>
                      </a:lnTo>
                      <a:lnTo>
                        <a:pt x="13" y="30"/>
                      </a:lnTo>
                      <a:lnTo>
                        <a:pt x="7" y="30"/>
                      </a:lnTo>
                      <a:lnTo>
                        <a:pt x="0" y="30"/>
                      </a:lnTo>
                      <a:lnTo>
                        <a:pt x="7" y="18"/>
                      </a:lnTo>
                      <a:lnTo>
                        <a:pt x="13" y="0"/>
                      </a:lnTo>
                      <a:close/>
                    </a:path>
                  </a:pathLst>
                </a:custGeom>
                <a:solidFill>
                  <a:srgbClr val="000000"/>
                </a:solidFill>
                <a:ln w="9525">
                  <a:solidFill>
                    <a:srgbClr val="000000"/>
                  </a:solidFill>
                  <a:round/>
                </a:ln>
              </p:spPr>
              <p:txBody>
                <a:bodyPr/>
                <a:lstStyle/>
                <a:p>
                  <a:endParaRPr lang="en-US"/>
                </a:p>
              </p:txBody>
            </p:sp>
            <p:sp>
              <p:nvSpPr>
                <p:cNvPr id="931" name="Line 419"/>
                <p:cNvSpPr>
                  <a:spLocks noChangeShapeType="1"/>
                </p:cNvSpPr>
                <p:nvPr/>
              </p:nvSpPr>
              <p:spPr bwMode="auto">
                <a:xfrm flipV="1">
                  <a:off x="4499" y="1960"/>
                  <a:ext cx="1" cy="61"/>
                </a:xfrm>
                <a:prstGeom prst="line">
                  <a:avLst/>
                </a:prstGeom>
                <a:noFill/>
                <a:ln w="9525">
                  <a:solidFill>
                    <a:srgbClr val="000000"/>
                  </a:solidFill>
                  <a:round/>
                </a:ln>
              </p:spPr>
              <p:txBody>
                <a:bodyPr/>
                <a:lstStyle/>
                <a:p>
                  <a:endParaRPr lang="en-US"/>
                </a:p>
              </p:txBody>
            </p:sp>
          </p:grpSp>
        </p:grpSp>
        <p:grpSp>
          <p:nvGrpSpPr>
            <p:cNvPr id="733" name="Group 428"/>
            <p:cNvGrpSpPr/>
            <p:nvPr/>
          </p:nvGrpSpPr>
          <p:grpSpPr bwMode="auto">
            <a:xfrm>
              <a:off x="4560" y="1936"/>
              <a:ext cx="74" cy="85"/>
              <a:chOff x="4560" y="1936"/>
              <a:chExt cx="74" cy="85"/>
            </a:xfrm>
          </p:grpSpPr>
          <p:grpSp>
            <p:nvGrpSpPr>
              <p:cNvPr id="922" name="Group 424"/>
              <p:cNvGrpSpPr/>
              <p:nvPr/>
            </p:nvGrpSpPr>
            <p:grpSpPr bwMode="auto">
              <a:xfrm>
                <a:off x="4560" y="1936"/>
                <a:ext cx="25" cy="85"/>
                <a:chOff x="4560" y="1936"/>
                <a:chExt cx="25" cy="85"/>
              </a:xfrm>
            </p:grpSpPr>
            <p:sp>
              <p:nvSpPr>
                <p:cNvPr id="926" name="Freeform 422"/>
                <p:cNvSpPr/>
                <p:nvPr/>
              </p:nvSpPr>
              <p:spPr bwMode="auto">
                <a:xfrm>
                  <a:off x="4560" y="1997"/>
                  <a:ext cx="25" cy="24"/>
                </a:xfrm>
                <a:custGeom>
                  <a:avLst/>
                  <a:gdLst>
                    <a:gd name="T0" fmla="*/ 12 w 25"/>
                    <a:gd name="T1" fmla="*/ 24 h 24"/>
                    <a:gd name="T2" fmla="*/ 6 w 25"/>
                    <a:gd name="T3" fmla="*/ 12 h 24"/>
                    <a:gd name="T4" fmla="*/ 0 w 25"/>
                    <a:gd name="T5" fmla="*/ 0 h 24"/>
                    <a:gd name="T6" fmla="*/ 6 w 25"/>
                    <a:gd name="T7" fmla="*/ 0 h 24"/>
                    <a:gd name="T8" fmla="*/ 12 w 25"/>
                    <a:gd name="T9" fmla="*/ 0 h 24"/>
                    <a:gd name="T10" fmla="*/ 19 w 25"/>
                    <a:gd name="T11" fmla="*/ 0 h 24"/>
                    <a:gd name="T12" fmla="*/ 25 w 25"/>
                    <a:gd name="T13" fmla="*/ 0 h 24"/>
                    <a:gd name="T14" fmla="*/ 19 w 25"/>
                    <a:gd name="T15" fmla="*/ 12 h 24"/>
                    <a:gd name="T16" fmla="*/ 12 w 25"/>
                    <a:gd name="T17" fmla="*/ 24 h 24"/>
                    <a:gd name="T18" fmla="*/ 12 w 25"/>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2" y="24"/>
                      </a:moveTo>
                      <a:lnTo>
                        <a:pt x="6" y="12"/>
                      </a:lnTo>
                      <a:lnTo>
                        <a:pt x="0" y="0"/>
                      </a:lnTo>
                      <a:lnTo>
                        <a:pt x="6" y="0"/>
                      </a:lnTo>
                      <a:lnTo>
                        <a:pt x="12" y="0"/>
                      </a:lnTo>
                      <a:lnTo>
                        <a:pt x="19" y="0"/>
                      </a:lnTo>
                      <a:lnTo>
                        <a:pt x="25" y="0"/>
                      </a:lnTo>
                      <a:lnTo>
                        <a:pt x="19" y="12"/>
                      </a:lnTo>
                      <a:lnTo>
                        <a:pt x="12" y="24"/>
                      </a:lnTo>
                      <a:close/>
                    </a:path>
                  </a:pathLst>
                </a:custGeom>
                <a:solidFill>
                  <a:srgbClr val="000000"/>
                </a:solidFill>
                <a:ln w="9525">
                  <a:solidFill>
                    <a:srgbClr val="000000"/>
                  </a:solidFill>
                  <a:round/>
                </a:ln>
              </p:spPr>
              <p:txBody>
                <a:bodyPr/>
                <a:lstStyle/>
                <a:p>
                  <a:endParaRPr lang="en-US"/>
                </a:p>
              </p:txBody>
            </p:sp>
            <p:sp>
              <p:nvSpPr>
                <p:cNvPr id="927" name="Line 423"/>
                <p:cNvSpPr>
                  <a:spLocks noChangeShapeType="1"/>
                </p:cNvSpPr>
                <p:nvPr/>
              </p:nvSpPr>
              <p:spPr bwMode="auto">
                <a:xfrm>
                  <a:off x="4572" y="1936"/>
                  <a:ext cx="1" cy="61"/>
                </a:xfrm>
                <a:prstGeom prst="line">
                  <a:avLst/>
                </a:prstGeom>
                <a:noFill/>
                <a:ln w="9525">
                  <a:solidFill>
                    <a:srgbClr val="000000"/>
                  </a:solidFill>
                  <a:round/>
                </a:ln>
              </p:spPr>
              <p:txBody>
                <a:bodyPr/>
                <a:lstStyle/>
                <a:p>
                  <a:endParaRPr lang="en-US"/>
                </a:p>
              </p:txBody>
            </p:sp>
          </p:grpSp>
          <p:grpSp>
            <p:nvGrpSpPr>
              <p:cNvPr id="923" name="Group 427"/>
              <p:cNvGrpSpPr/>
              <p:nvPr/>
            </p:nvGrpSpPr>
            <p:grpSpPr bwMode="auto">
              <a:xfrm>
                <a:off x="4615" y="1936"/>
                <a:ext cx="19" cy="85"/>
                <a:chOff x="4615" y="1936"/>
                <a:chExt cx="19" cy="85"/>
              </a:xfrm>
            </p:grpSpPr>
            <p:sp>
              <p:nvSpPr>
                <p:cNvPr id="924" name="Freeform 425"/>
                <p:cNvSpPr/>
                <p:nvPr/>
              </p:nvSpPr>
              <p:spPr bwMode="auto">
                <a:xfrm>
                  <a:off x="4615" y="1936"/>
                  <a:ext cx="19" cy="30"/>
                </a:xfrm>
                <a:custGeom>
                  <a:avLst/>
                  <a:gdLst>
                    <a:gd name="T0" fmla="*/ 7 w 19"/>
                    <a:gd name="T1" fmla="*/ 0 h 30"/>
                    <a:gd name="T2" fmla="*/ 13 w 19"/>
                    <a:gd name="T3" fmla="*/ 18 h 30"/>
                    <a:gd name="T4" fmla="*/ 19 w 19"/>
                    <a:gd name="T5" fmla="*/ 30 h 30"/>
                    <a:gd name="T6" fmla="*/ 13 w 19"/>
                    <a:gd name="T7" fmla="*/ 30 h 30"/>
                    <a:gd name="T8" fmla="*/ 7 w 19"/>
                    <a:gd name="T9" fmla="*/ 30 h 30"/>
                    <a:gd name="T10" fmla="*/ 7 w 19"/>
                    <a:gd name="T11" fmla="*/ 30 h 30"/>
                    <a:gd name="T12" fmla="*/ 0 w 19"/>
                    <a:gd name="T13" fmla="*/ 30 h 30"/>
                    <a:gd name="T14" fmla="*/ 7 w 19"/>
                    <a:gd name="T15" fmla="*/ 18 h 30"/>
                    <a:gd name="T16" fmla="*/ 7 w 19"/>
                    <a:gd name="T17" fmla="*/ 0 h 30"/>
                    <a:gd name="T18" fmla="*/ 7 w 1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0"/>
                    <a:gd name="T32" fmla="*/ 19 w 19"/>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0">
                      <a:moveTo>
                        <a:pt x="7" y="0"/>
                      </a:moveTo>
                      <a:lnTo>
                        <a:pt x="13" y="18"/>
                      </a:lnTo>
                      <a:lnTo>
                        <a:pt x="19" y="30"/>
                      </a:lnTo>
                      <a:lnTo>
                        <a:pt x="13" y="30"/>
                      </a:lnTo>
                      <a:lnTo>
                        <a:pt x="7" y="30"/>
                      </a:lnTo>
                      <a:lnTo>
                        <a:pt x="0" y="30"/>
                      </a:lnTo>
                      <a:lnTo>
                        <a:pt x="7" y="18"/>
                      </a:lnTo>
                      <a:lnTo>
                        <a:pt x="7" y="0"/>
                      </a:lnTo>
                      <a:close/>
                    </a:path>
                  </a:pathLst>
                </a:custGeom>
                <a:solidFill>
                  <a:srgbClr val="000000"/>
                </a:solidFill>
                <a:ln w="9525">
                  <a:solidFill>
                    <a:srgbClr val="000000"/>
                  </a:solidFill>
                  <a:round/>
                </a:ln>
              </p:spPr>
              <p:txBody>
                <a:bodyPr/>
                <a:lstStyle/>
                <a:p>
                  <a:endParaRPr lang="en-US"/>
                </a:p>
              </p:txBody>
            </p:sp>
            <p:sp>
              <p:nvSpPr>
                <p:cNvPr id="925" name="Line 426"/>
                <p:cNvSpPr>
                  <a:spLocks noChangeShapeType="1"/>
                </p:cNvSpPr>
                <p:nvPr/>
              </p:nvSpPr>
              <p:spPr bwMode="auto">
                <a:xfrm flipV="1">
                  <a:off x="4622" y="1960"/>
                  <a:ext cx="1" cy="61"/>
                </a:xfrm>
                <a:prstGeom prst="line">
                  <a:avLst/>
                </a:prstGeom>
                <a:noFill/>
                <a:ln w="9525">
                  <a:solidFill>
                    <a:srgbClr val="000000"/>
                  </a:solidFill>
                  <a:round/>
                </a:ln>
              </p:spPr>
              <p:txBody>
                <a:bodyPr/>
                <a:lstStyle/>
                <a:p>
                  <a:endParaRPr lang="en-US"/>
                </a:p>
              </p:txBody>
            </p:sp>
          </p:grpSp>
        </p:grpSp>
        <p:sp>
          <p:nvSpPr>
            <p:cNvPr id="734" name="Rectangle 429"/>
            <p:cNvSpPr>
              <a:spLocks noChangeArrowheads="1"/>
            </p:cNvSpPr>
            <p:nvPr/>
          </p:nvSpPr>
          <p:spPr bwMode="auto">
            <a:xfrm>
              <a:off x="3980" y="1189"/>
              <a:ext cx="288" cy="103"/>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735" name="Rectangle 430"/>
            <p:cNvSpPr>
              <a:spLocks noChangeArrowheads="1"/>
            </p:cNvSpPr>
            <p:nvPr/>
          </p:nvSpPr>
          <p:spPr bwMode="auto">
            <a:xfrm>
              <a:off x="4367" y="1189"/>
              <a:ext cx="288" cy="103"/>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sp>
          <p:nvSpPr>
            <p:cNvPr id="736" name="Rectangle 431"/>
            <p:cNvSpPr>
              <a:spLocks noChangeArrowheads="1"/>
            </p:cNvSpPr>
            <p:nvPr/>
          </p:nvSpPr>
          <p:spPr bwMode="auto">
            <a:xfrm>
              <a:off x="2951" y="1198"/>
              <a:ext cx="75" cy="77"/>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In</a:t>
              </a:r>
              <a:endParaRPr lang="en-US" sz="2000" b="0"/>
            </a:p>
          </p:txBody>
        </p:sp>
        <p:sp>
          <p:nvSpPr>
            <p:cNvPr id="737" name="Rectangle 432"/>
            <p:cNvSpPr>
              <a:spLocks noChangeArrowheads="1"/>
            </p:cNvSpPr>
            <p:nvPr/>
          </p:nvSpPr>
          <p:spPr bwMode="auto">
            <a:xfrm>
              <a:off x="4843" y="1198"/>
              <a:ext cx="126" cy="77"/>
            </a:xfrm>
            <a:prstGeom prst="rect">
              <a:avLst/>
            </a:prstGeom>
            <a:noFill/>
            <a:ln w="9525">
              <a:noFill/>
              <a:miter lim="800000"/>
            </a:ln>
          </p:spPr>
          <p:txBody>
            <a:bodyPr wrap="none" lIns="0" tIns="0" rIns="0" bIns="0">
              <a:spAutoFit/>
            </a:bodyPr>
            <a:lstStyle/>
            <a:p>
              <a:pPr eaLnBrk="1" hangingPunct="1">
                <a:lnSpc>
                  <a:spcPct val="100000"/>
                </a:lnSpc>
                <a:buFontTx/>
                <a:buChar char="•"/>
              </a:pPr>
              <a:r>
                <a:rPr lang="en-US" sz="900">
                  <a:solidFill>
                    <a:srgbClr val="000000"/>
                  </a:solidFill>
                </a:rPr>
                <a:t>Out</a:t>
              </a:r>
              <a:endParaRPr lang="en-US" sz="2000" b="0"/>
            </a:p>
          </p:txBody>
        </p:sp>
        <p:grpSp>
          <p:nvGrpSpPr>
            <p:cNvPr id="738" name="Group 442"/>
            <p:cNvGrpSpPr/>
            <p:nvPr/>
          </p:nvGrpSpPr>
          <p:grpSpPr bwMode="auto">
            <a:xfrm>
              <a:off x="3971" y="1198"/>
              <a:ext cx="300" cy="85"/>
              <a:chOff x="3971" y="1198"/>
              <a:chExt cx="300" cy="85"/>
            </a:xfrm>
          </p:grpSpPr>
          <p:sp>
            <p:nvSpPr>
              <p:cNvPr id="913" name="Rectangle 433"/>
              <p:cNvSpPr>
                <a:spLocks noChangeArrowheads="1"/>
              </p:cNvSpPr>
              <p:nvPr/>
            </p:nvSpPr>
            <p:spPr bwMode="auto">
              <a:xfrm>
                <a:off x="4038" y="1198"/>
                <a:ext cx="68"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14" name="Line 434"/>
              <p:cNvSpPr>
                <a:spLocks noChangeShapeType="1"/>
              </p:cNvSpPr>
              <p:nvPr/>
            </p:nvSpPr>
            <p:spPr bwMode="auto">
              <a:xfrm>
                <a:off x="3971" y="1210"/>
                <a:ext cx="67" cy="1"/>
              </a:xfrm>
              <a:prstGeom prst="line">
                <a:avLst/>
              </a:prstGeom>
              <a:noFill/>
              <a:ln w="19050">
                <a:solidFill>
                  <a:srgbClr val="FFFFFF"/>
                </a:solidFill>
                <a:round/>
              </a:ln>
            </p:spPr>
            <p:txBody>
              <a:bodyPr/>
              <a:lstStyle/>
              <a:p>
                <a:endParaRPr lang="en-US"/>
              </a:p>
            </p:txBody>
          </p:sp>
          <p:sp>
            <p:nvSpPr>
              <p:cNvPr id="915" name="Line 435"/>
              <p:cNvSpPr>
                <a:spLocks noChangeShapeType="1"/>
              </p:cNvSpPr>
              <p:nvPr/>
            </p:nvSpPr>
            <p:spPr bwMode="auto">
              <a:xfrm>
                <a:off x="4063" y="1216"/>
                <a:ext cx="1" cy="31"/>
              </a:xfrm>
              <a:prstGeom prst="line">
                <a:avLst/>
              </a:prstGeom>
              <a:noFill/>
              <a:ln w="19050">
                <a:solidFill>
                  <a:srgbClr val="FFFFFF"/>
                </a:solidFill>
                <a:round/>
              </a:ln>
            </p:spPr>
            <p:txBody>
              <a:bodyPr/>
              <a:lstStyle/>
              <a:p>
                <a:endParaRPr lang="en-US"/>
              </a:p>
            </p:txBody>
          </p:sp>
          <p:sp>
            <p:nvSpPr>
              <p:cNvPr id="916" name="Line 436"/>
              <p:cNvSpPr>
                <a:spLocks noChangeShapeType="1"/>
              </p:cNvSpPr>
              <p:nvPr/>
            </p:nvSpPr>
            <p:spPr bwMode="auto">
              <a:xfrm>
                <a:off x="4094" y="1216"/>
                <a:ext cx="73" cy="42"/>
              </a:xfrm>
              <a:prstGeom prst="line">
                <a:avLst/>
              </a:prstGeom>
              <a:noFill/>
              <a:ln w="9525">
                <a:solidFill>
                  <a:srgbClr val="FFFFFF"/>
                </a:solidFill>
                <a:round/>
              </a:ln>
            </p:spPr>
            <p:txBody>
              <a:bodyPr/>
              <a:lstStyle/>
              <a:p>
                <a:endParaRPr lang="en-US"/>
              </a:p>
            </p:txBody>
          </p:sp>
          <p:sp>
            <p:nvSpPr>
              <p:cNvPr id="917" name="Line 437"/>
              <p:cNvSpPr>
                <a:spLocks noChangeShapeType="1"/>
              </p:cNvSpPr>
              <p:nvPr/>
            </p:nvSpPr>
            <p:spPr bwMode="auto">
              <a:xfrm>
                <a:off x="4198" y="1222"/>
                <a:ext cx="1" cy="37"/>
              </a:xfrm>
              <a:prstGeom prst="line">
                <a:avLst/>
              </a:prstGeom>
              <a:noFill/>
              <a:ln w="19050">
                <a:solidFill>
                  <a:srgbClr val="FFFFFF"/>
                </a:solidFill>
                <a:round/>
              </a:ln>
            </p:spPr>
            <p:txBody>
              <a:bodyPr/>
              <a:lstStyle/>
              <a:p>
                <a:endParaRPr lang="en-US"/>
              </a:p>
            </p:txBody>
          </p:sp>
          <p:sp>
            <p:nvSpPr>
              <p:cNvPr id="918" name="Rectangle 438"/>
              <p:cNvSpPr>
                <a:spLocks noChangeArrowheads="1"/>
              </p:cNvSpPr>
              <p:nvPr/>
            </p:nvSpPr>
            <p:spPr bwMode="auto">
              <a:xfrm>
                <a:off x="4026" y="1247"/>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19" name="Rectangle 439"/>
              <p:cNvSpPr>
                <a:spLocks noChangeArrowheads="1"/>
              </p:cNvSpPr>
              <p:nvPr/>
            </p:nvSpPr>
            <p:spPr bwMode="auto">
              <a:xfrm>
                <a:off x="4155" y="1204"/>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20" name="Rectangle 440"/>
              <p:cNvSpPr>
                <a:spLocks noChangeArrowheads="1"/>
              </p:cNvSpPr>
              <p:nvPr/>
            </p:nvSpPr>
            <p:spPr bwMode="auto">
              <a:xfrm>
                <a:off x="4167" y="1253"/>
                <a:ext cx="68"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21" name="Line 441"/>
              <p:cNvSpPr>
                <a:spLocks noChangeShapeType="1"/>
              </p:cNvSpPr>
              <p:nvPr/>
            </p:nvSpPr>
            <p:spPr bwMode="auto">
              <a:xfrm>
                <a:off x="4216" y="1216"/>
                <a:ext cx="55" cy="1"/>
              </a:xfrm>
              <a:prstGeom prst="line">
                <a:avLst/>
              </a:prstGeom>
              <a:noFill/>
              <a:ln w="19050">
                <a:solidFill>
                  <a:srgbClr val="FFFFFF"/>
                </a:solidFill>
                <a:round/>
              </a:ln>
            </p:spPr>
            <p:txBody>
              <a:bodyPr/>
              <a:lstStyle/>
              <a:p>
                <a:endParaRPr lang="en-US"/>
              </a:p>
            </p:txBody>
          </p:sp>
        </p:grpSp>
        <p:grpSp>
          <p:nvGrpSpPr>
            <p:cNvPr id="739" name="Group 452"/>
            <p:cNvGrpSpPr/>
            <p:nvPr/>
          </p:nvGrpSpPr>
          <p:grpSpPr bwMode="auto">
            <a:xfrm>
              <a:off x="4364" y="1198"/>
              <a:ext cx="294" cy="85"/>
              <a:chOff x="4364" y="1198"/>
              <a:chExt cx="294" cy="85"/>
            </a:xfrm>
          </p:grpSpPr>
          <p:sp>
            <p:nvSpPr>
              <p:cNvPr id="904" name="Rectangle 443"/>
              <p:cNvSpPr>
                <a:spLocks noChangeArrowheads="1"/>
              </p:cNvSpPr>
              <p:nvPr/>
            </p:nvSpPr>
            <p:spPr bwMode="auto">
              <a:xfrm>
                <a:off x="4425" y="1198"/>
                <a:ext cx="68"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05" name="Line 444"/>
              <p:cNvSpPr>
                <a:spLocks noChangeShapeType="1"/>
              </p:cNvSpPr>
              <p:nvPr/>
            </p:nvSpPr>
            <p:spPr bwMode="auto">
              <a:xfrm>
                <a:off x="4364" y="1210"/>
                <a:ext cx="67" cy="1"/>
              </a:xfrm>
              <a:prstGeom prst="line">
                <a:avLst/>
              </a:prstGeom>
              <a:noFill/>
              <a:ln w="19050">
                <a:solidFill>
                  <a:srgbClr val="FFFFFF"/>
                </a:solidFill>
                <a:round/>
              </a:ln>
            </p:spPr>
            <p:txBody>
              <a:bodyPr/>
              <a:lstStyle/>
              <a:p>
                <a:endParaRPr lang="en-US"/>
              </a:p>
            </p:txBody>
          </p:sp>
          <p:sp>
            <p:nvSpPr>
              <p:cNvPr id="906" name="Line 445"/>
              <p:cNvSpPr>
                <a:spLocks noChangeShapeType="1"/>
              </p:cNvSpPr>
              <p:nvPr/>
            </p:nvSpPr>
            <p:spPr bwMode="auto">
              <a:xfrm>
                <a:off x="4450" y="1216"/>
                <a:ext cx="1" cy="31"/>
              </a:xfrm>
              <a:prstGeom prst="line">
                <a:avLst/>
              </a:prstGeom>
              <a:noFill/>
              <a:ln w="19050">
                <a:solidFill>
                  <a:srgbClr val="FFFFFF"/>
                </a:solidFill>
                <a:round/>
              </a:ln>
            </p:spPr>
            <p:txBody>
              <a:bodyPr/>
              <a:lstStyle/>
              <a:p>
                <a:endParaRPr lang="en-US"/>
              </a:p>
            </p:txBody>
          </p:sp>
          <p:sp>
            <p:nvSpPr>
              <p:cNvPr id="907" name="Line 446"/>
              <p:cNvSpPr>
                <a:spLocks noChangeShapeType="1"/>
              </p:cNvSpPr>
              <p:nvPr/>
            </p:nvSpPr>
            <p:spPr bwMode="auto">
              <a:xfrm>
                <a:off x="4487" y="1216"/>
                <a:ext cx="73" cy="42"/>
              </a:xfrm>
              <a:prstGeom prst="line">
                <a:avLst/>
              </a:prstGeom>
              <a:noFill/>
              <a:ln w="9525">
                <a:solidFill>
                  <a:srgbClr val="FFFFFF"/>
                </a:solidFill>
                <a:round/>
              </a:ln>
            </p:spPr>
            <p:txBody>
              <a:bodyPr/>
              <a:lstStyle/>
              <a:p>
                <a:endParaRPr lang="en-US"/>
              </a:p>
            </p:txBody>
          </p:sp>
          <p:sp>
            <p:nvSpPr>
              <p:cNvPr id="908" name="Line 447"/>
              <p:cNvSpPr>
                <a:spLocks noChangeShapeType="1"/>
              </p:cNvSpPr>
              <p:nvPr/>
            </p:nvSpPr>
            <p:spPr bwMode="auto">
              <a:xfrm>
                <a:off x="4585" y="1222"/>
                <a:ext cx="1" cy="37"/>
              </a:xfrm>
              <a:prstGeom prst="line">
                <a:avLst/>
              </a:prstGeom>
              <a:noFill/>
              <a:ln w="19050">
                <a:solidFill>
                  <a:srgbClr val="FFFFFF"/>
                </a:solidFill>
                <a:round/>
              </a:ln>
            </p:spPr>
            <p:txBody>
              <a:bodyPr/>
              <a:lstStyle/>
              <a:p>
                <a:endParaRPr lang="en-US"/>
              </a:p>
            </p:txBody>
          </p:sp>
          <p:sp>
            <p:nvSpPr>
              <p:cNvPr id="909" name="Rectangle 448"/>
              <p:cNvSpPr>
                <a:spLocks noChangeArrowheads="1"/>
              </p:cNvSpPr>
              <p:nvPr/>
            </p:nvSpPr>
            <p:spPr bwMode="auto">
              <a:xfrm>
                <a:off x="4419" y="1247"/>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10" name="Rectangle 449"/>
              <p:cNvSpPr>
                <a:spLocks noChangeArrowheads="1"/>
              </p:cNvSpPr>
              <p:nvPr/>
            </p:nvSpPr>
            <p:spPr bwMode="auto">
              <a:xfrm>
                <a:off x="4542" y="1204"/>
                <a:ext cx="67"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11" name="Rectangle 450"/>
              <p:cNvSpPr>
                <a:spLocks noChangeArrowheads="1"/>
              </p:cNvSpPr>
              <p:nvPr/>
            </p:nvSpPr>
            <p:spPr bwMode="auto">
              <a:xfrm>
                <a:off x="4554" y="1253"/>
                <a:ext cx="68"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912" name="Line 451"/>
              <p:cNvSpPr>
                <a:spLocks noChangeShapeType="1"/>
              </p:cNvSpPr>
              <p:nvPr/>
            </p:nvSpPr>
            <p:spPr bwMode="auto">
              <a:xfrm>
                <a:off x="4609" y="1216"/>
                <a:ext cx="49" cy="1"/>
              </a:xfrm>
              <a:prstGeom prst="line">
                <a:avLst/>
              </a:prstGeom>
              <a:noFill/>
              <a:ln w="19050">
                <a:solidFill>
                  <a:srgbClr val="FFFFFF"/>
                </a:solidFill>
                <a:round/>
              </a:ln>
            </p:spPr>
            <p:txBody>
              <a:bodyPr/>
              <a:lstStyle/>
              <a:p>
                <a:endParaRPr lang="en-US"/>
              </a:p>
            </p:txBody>
          </p:sp>
        </p:grpSp>
        <p:grpSp>
          <p:nvGrpSpPr>
            <p:cNvPr id="740" name="Group 455"/>
            <p:cNvGrpSpPr/>
            <p:nvPr/>
          </p:nvGrpSpPr>
          <p:grpSpPr bwMode="auto">
            <a:xfrm>
              <a:off x="4066" y="1366"/>
              <a:ext cx="49" cy="30"/>
              <a:chOff x="4066" y="1366"/>
              <a:chExt cx="49" cy="30"/>
            </a:xfrm>
          </p:grpSpPr>
          <p:sp>
            <p:nvSpPr>
              <p:cNvPr id="902" name="Oval 453"/>
              <p:cNvSpPr>
                <a:spLocks noChangeArrowheads="1"/>
              </p:cNvSpPr>
              <p:nvPr/>
            </p:nvSpPr>
            <p:spPr bwMode="auto">
              <a:xfrm>
                <a:off x="4066" y="1366"/>
                <a:ext cx="49" cy="30"/>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03" name="Line 454"/>
              <p:cNvSpPr>
                <a:spLocks noChangeShapeType="1"/>
              </p:cNvSpPr>
              <p:nvPr/>
            </p:nvSpPr>
            <p:spPr bwMode="auto">
              <a:xfrm flipV="1">
                <a:off x="4084" y="1371"/>
                <a:ext cx="15" cy="4"/>
              </a:xfrm>
              <a:prstGeom prst="line">
                <a:avLst/>
              </a:prstGeom>
              <a:noFill/>
              <a:ln w="9525">
                <a:solidFill>
                  <a:srgbClr val="000000"/>
                </a:solidFill>
                <a:round/>
              </a:ln>
            </p:spPr>
            <p:txBody>
              <a:bodyPr/>
              <a:lstStyle/>
              <a:p>
                <a:endParaRPr lang="en-US"/>
              </a:p>
            </p:txBody>
          </p:sp>
        </p:grpSp>
        <p:grpSp>
          <p:nvGrpSpPr>
            <p:cNvPr id="741" name="Group 458"/>
            <p:cNvGrpSpPr/>
            <p:nvPr/>
          </p:nvGrpSpPr>
          <p:grpSpPr bwMode="auto">
            <a:xfrm>
              <a:off x="4453" y="1366"/>
              <a:ext cx="49" cy="30"/>
              <a:chOff x="4453" y="1366"/>
              <a:chExt cx="49" cy="30"/>
            </a:xfrm>
          </p:grpSpPr>
          <p:sp>
            <p:nvSpPr>
              <p:cNvPr id="900" name="Oval 456"/>
              <p:cNvSpPr>
                <a:spLocks noChangeArrowheads="1"/>
              </p:cNvSpPr>
              <p:nvPr/>
            </p:nvSpPr>
            <p:spPr bwMode="auto">
              <a:xfrm>
                <a:off x="4453" y="1366"/>
                <a:ext cx="49" cy="30"/>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901" name="Line 457"/>
              <p:cNvSpPr>
                <a:spLocks noChangeShapeType="1"/>
              </p:cNvSpPr>
              <p:nvPr/>
            </p:nvSpPr>
            <p:spPr bwMode="auto">
              <a:xfrm flipV="1">
                <a:off x="4471" y="1371"/>
                <a:ext cx="15" cy="4"/>
              </a:xfrm>
              <a:prstGeom prst="line">
                <a:avLst/>
              </a:prstGeom>
              <a:noFill/>
              <a:ln w="9525">
                <a:solidFill>
                  <a:srgbClr val="000000"/>
                </a:solidFill>
                <a:round/>
              </a:ln>
            </p:spPr>
            <p:txBody>
              <a:bodyPr/>
              <a:lstStyle/>
              <a:p>
                <a:endParaRPr lang="en-US"/>
              </a:p>
            </p:txBody>
          </p:sp>
        </p:grpSp>
        <p:grpSp>
          <p:nvGrpSpPr>
            <p:cNvPr id="742" name="Group 461"/>
            <p:cNvGrpSpPr/>
            <p:nvPr/>
          </p:nvGrpSpPr>
          <p:grpSpPr bwMode="auto">
            <a:xfrm>
              <a:off x="4575" y="1366"/>
              <a:ext cx="50" cy="30"/>
              <a:chOff x="4575" y="1366"/>
              <a:chExt cx="50" cy="30"/>
            </a:xfrm>
          </p:grpSpPr>
          <p:sp>
            <p:nvSpPr>
              <p:cNvPr id="898" name="Oval 459"/>
              <p:cNvSpPr>
                <a:spLocks noChangeArrowheads="1"/>
              </p:cNvSpPr>
              <p:nvPr/>
            </p:nvSpPr>
            <p:spPr bwMode="auto">
              <a:xfrm>
                <a:off x="4575" y="1366"/>
                <a:ext cx="50" cy="30"/>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899" name="Line 460"/>
              <p:cNvSpPr>
                <a:spLocks noChangeShapeType="1"/>
              </p:cNvSpPr>
              <p:nvPr/>
            </p:nvSpPr>
            <p:spPr bwMode="auto">
              <a:xfrm flipV="1">
                <a:off x="4591" y="1370"/>
                <a:ext cx="18" cy="5"/>
              </a:xfrm>
              <a:prstGeom prst="line">
                <a:avLst/>
              </a:prstGeom>
              <a:noFill/>
              <a:ln w="9525">
                <a:solidFill>
                  <a:srgbClr val="000000"/>
                </a:solidFill>
                <a:round/>
              </a:ln>
            </p:spPr>
            <p:txBody>
              <a:bodyPr/>
              <a:lstStyle/>
              <a:p>
                <a:endParaRPr lang="en-US"/>
              </a:p>
            </p:txBody>
          </p:sp>
        </p:grpSp>
        <p:grpSp>
          <p:nvGrpSpPr>
            <p:cNvPr id="743" name="Group 464"/>
            <p:cNvGrpSpPr/>
            <p:nvPr/>
          </p:nvGrpSpPr>
          <p:grpSpPr bwMode="auto">
            <a:xfrm>
              <a:off x="4271" y="1222"/>
              <a:ext cx="86" cy="25"/>
              <a:chOff x="4271" y="1222"/>
              <a:chExt cx="86" cy="25"/>
            </a:xfrm>
          </p:grpSpPr>
          <p:sp>
            <p:nvSpPr>
              <p:cNvPr id="896" name="Freeform 462"/>
              <p:cNvSpPr/>
              <p:nvPr/>
            </p:nvSpPr>
            <p:spPr bwMode="auto">
              <a:xfrm>
                <a:off x="4327" y="1222"/>
                <a:ext cx="30" cy="25"/>
              </a:xfrm>
              <a:custGeom>
                <a:avLst/>
                <a:gdLst>
                  <a:gd name="T0" fmla="*/ 30 w 30"/>
                  <a:gd name="T1" fmla="*/ 12 h 25"/>
                  <a:gd name="T2" fmla="*/ 18 w 30"/>
                  <a:gd name="T3" fmla="*/ 19 h 25"/>
                  <a:gd name="T4" fmla="*/ 0 w 30"/>
                  <a:gd name="T5" fmla="*/ 25 h 25"/>
                  <a:gd name="T6" fmla="*/ 0 w 30"/>
                  <a:gd name="T7" fmla="*/ 19 h 25"/>
                  <a:gd name="T8" fmla="*/ 0 w 30"/>
                  <a:gd name="T9" fmla="*/ 12 h 25"/>
                  <a:gd name="T10" fmla="*/ 0 w 30"/>
                  <a:gd name="T11" fmla="*/ 6 h 25"/>
                  <a:gd name="T12" fmla="*/ 0 w 30"/>
                  <a:gd name="T13" fmla="*/ 0 h 25"/>
                  <a:gd name="T14" fmla="*/ 18 w 30"/>
                  <a:gd name="T15" fmla="*/ 6 h 25"/>
                  <a:gd name="T16" fmla="*/ 30 w 30"/>
                  <a:gd name="T17" fmla="*/ 12 h 25"/>
                  <a:gd name="T18" fmla="*/ 30 w 30"/>
                  <a:gd name="T19" fmla="*/ 1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5"/>
                  <a:gd name="T32" fmla="*/ 30 w 30"/>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5">
                    <a:moveTo>
                      <a:pt x="30" y="12"/>
                    </a:moveTo>
                    <a:lnTo>
                      <a:pt x="18" y="19"/>
                    </a:lnTo>
                    <a:lnTo>
                      <a:pt x="0" y="25"/>
                    </a:lnTo>
                    <a:lnTo>
                      <a:pt x="0" y="19"/>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897" name="Line 463"/>
              <p:cNvSpPr>
                <a:spLocks noChangeShapeType="1"/>
              </p:cNvSpPr>
              <p:nvPr/>
            </p:nvSpPr>
            <p:spPr bwMode="auto">
              <a:xfrm>
                <a:off x="4271" y="1234"/>
                <a:ext cx="62" cy="1"/>
              </a:xfrm>
              <a:prstGeom prst="line">
                <a:avLst/>
              </a:prstGeom>
              <a:noFill/>
              <a:ln w="9525">
                <a:solidFill>
                  <a:srgbClr val="000000"/>
                </a:solidFill>
                <a:round/>
              </a:ln>
            </p:spPr>
            <p:txBody>
              <a:bodyPr/>
              <a:lstStyle/>
              <a:p>
                <a:endParaRPr lang="en-US"/>
              </a:p>
            </p:txBody>
          </p:sp>
        </p:grpSp>
        <p:grpSp>
          <p:nvGrpSpPr>
            <p:cNvPr id="744" name="Group 467"/>
            <p:cNvGrpSpPr/>
            <p:nvPr/>
          </p:nvGrpSpPr>
          <p:grpSpPr bwMode="auto">
            <a:xfrm>
              <a:off x="4658" y="1222"/>
              <a:ext cx="86" cy="25"/>
              <a:chOff x="4658" y="1222"/>
              <a:chExt cx="86" cy="25"/>
            </a:xfrm>
          </p:grpSpPr>
          <p:sp>
            <p:nvSpPr>
              <p:cNvPr id="894" name="Freeform 465"/>
              <p:cNvSpPr/>
              <p:nvPr/>
            </p:nvSpPr>
            <p:spPr bwMode="auto">
              <a:xfrm>
                <a:off x="4714" y="1222"/>
                <a:ext cx="30" cy="25"/>
              </a:xfrm>
              <a:custGeom>
                <a:avLst/>
                <a:gdLst>
                  <a:gd name="T0" fmla="*/ 30 w 30"/>
                  <a:gd name="T1" fmla="*/ 12 h 25"/>
                  <a:gd name="T2" fmla="*/ 18 w 30"/>
                  <a:gd name="T3" fmla="*/ 19 h 25"/>
                  <a:gd name="T4" fmla="*/ 0 w 30"/>
                  <a:gd name="T5" fmla="*/ 25 h 25"/>
                  <a:gd name="T6" fmla="*/ 0 w 30"/>
                  <a:gd name="T7" fmla="*/ 19 h 25"/>
                  <a:gd name="T8" fmla="*/ 0 w 30"/>
                  <a:gd name="T9" fmla="*/ 12 h 25"/>
                  <a:gd name="T10" fmla="*/ 0 w 30"/>
                  <a:gd name="T11" fmla="*/ 6 h 25"/>
                  <a:gd name="T12" fmla="*/ 0 w 30"/>
                  <a:gd name="T13" fmla="*/ 0 h 25"/>
                  <a:gd name="T14" fmla="*/ 18 w 30"/>
                  <a:gd name="T15" fmla="*/ 6 h 25"/>
                  <a:gd name="T16" fmla="*/ 30 w 30"/>
                  <a:gd name="T17" fmla="*/ 12 h 25"/>
                  <a:gd name="T18" fmla="*/ 30 w 30"/>
                  <a:gd name="T19" fmla="*/ 1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5"/>
                  <a:gd name="T32" fmla="*/ 30 w 30"/>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5">
                    <a:moveTo>
                      <a:pt x="30" y="12"/>
                    </a:moveTo>
                    <a:lnTo>
                      <a:pt x="18" y="19"/>
                    </a:lnTo>
                    <a:lnTo>
                      <a:pt x="0" y="25"/>
                    </a:lnTo>
                    <a:lnTo>
                      <a:pt x="0" y="19"/>
                    </a:lnTo>
                    <a:lnTo>
                      <a:pt x="0" y="12"/>
                    </a:lnTo>
                    <a:lnTo>
                      <a:pt x="0" y="6"/>
                    </a:lnTo>
                    <a:lnTo>
                      <a:pt x="0" y="0"/>
                    </a:lnTo>
                    <a:lnTo>
                      <a:pt x="18" y="6"/>
                    </a:lnTo>
                    <a:lnTo>
                      <a:pt x="30" y="12"/>
                    </a:lnTo>
                    <a:close/>
                  </a:path>
                </a:pathLst>
              </a:custGeom>
              <a:solidFill>
                <a:srgbClr val="000000"/>
              </a:solidFill>
              <a:ln w="9525">
                <a:solidFill>
                  <a:srgbClr val="000000"/>
                </a:solidFill>
                <a:round/>
              </a:ln>
            </p:spPr>
            <p:txBody>
              <a:bodyPr/>
              <a:lstStyle/>
              <a:p>
                <a:endParaRPr lang="en-US"/>
              </a:p>
            </p:txBody>
          </p:sp>
          <p:sp>
            <p:nvSpPr>
              <p:cNvPr id="895" name="Line 466"/>
              <p:cNvSpPr>
                <a:spLocks noChangeShapeType="1"/>
              </p:cNvSpPr>
              <p:nvPr/>
            </p:nvSpPr>
            <p:spPr bwMode="auto">
              <a:xfrm>
                <a:off x="4658" y="1234"/>
                <a:ext cx="62" cy="1"/>
              </a:xfrm>
              <a:prstGeom prst="line">
                <a:avLst/>
              </a:prstGeom>
              <a:noFill/>
              <a:ln w="9525">
                <a:solidFill>
                  <a:srgbClr val="000000"/>
                </a:solidFill>
                <a:round/>
              </a:ln>
            </p:spPr>
            <p:txBody>
              <a:bodyPr/>
              <a:lstStyle/>
              <a:p>
                <a:endParaRPr lang="en-US"/>
              </a:p>
            </p:txBody>
          </p:sp>
        </p:grpSp>
        <p:grpSp>
          <p:nvGrpSpPr>
            <p:cNvPr id="745" name="Group 497"/>
            <p:cNvGrpSpPr/>
            <p:nvPr/>
          </p:nvGrpSpPr>
          <p:grpSpPr bwMode="auto">
            <a:xfrm>
              <a:off x="3120" y="1497"/>
              <a:ext cx="1621" cy="143"/>
              <a:chOff x="3120" y="1497"/>
              <a:chExt cx="1621" cy="143"/>
            </a:xfrm>
          </p:grpSpPr>
          <p:sp>
            <p:nvSpPr>
              <p:cNvPr id="865" name="Line 468"/>
              <p:cNvSpPr>
                <a:spLocks noChangeShapeType="1"/>
              </p:cNvSpPr>
              <p:nvPr/>
            </p:nvSpPr>
            <p:spPr bwMode="auto">
              <a:xfrm>
                <a:off x="3190" y="1613"/>
                <a:ext cx="1499" cy="1"/>
              </a:xfrm>
              <a:prstGeom prst="line">
                <a:avLst/>
              </a:prstGeom>
              <a:noFill/>
              <a:ln w="9525">
                <a:solidFill>
                  <a:srgbClr val="000000"/>
                </a:solidFill>
                <a:round/>
              </a:ln>
            </p:spPr>
            <p:txBody>
              <a:bodyPr/>
              <a:lstStyle/>
              <a:p>
                <a:endParaRPr lang="en-US"/>
              </a:p>
            </p:txBody>
          </p:sp>
          <p:grpSp>
            <p:nvGrpSpPr>
              <p:cNvPr id="866" name="Group 475"/>
              <p:cNvGrpSpPr/>
              <p:nvPr/>
            </p:nvGrpSpPr>
            <p:grpSpPr bwMode="auto">
              <a:xfrm>
                <a:off x="3120" y="1497"/>
                <a:ext cx="86" cy="143"/>
                <a:chOff x="3120" y="1497"/>
                <a:chExt cx="86" cy="143"/>
              </a:xfrm>
            </p:grpSpPr>
            <p:grpSp>
              <p:nvGrpSpPr>
                <p:cNvPr id="888" name="Group 471"/>
                <p:cNvGrpSpPr/>
                <p:nvPr/>
              </p:nvGrpSpPr>
              <p:grpSpPr bwMode="auto">
                <a:xfrm>
                  <a:off x="3120" y="1591"/>
                  <a:ext cx="86" cy="49"/>
                  <a:chOff x="3120" y="1591"/>
                  <a:chExt cx="86" cy="49"/>
                </a:xfrm>
              </p:grpSpPr>
              <p:sp>
                <p:nvSpPr>
                  <p:cNvPr id="892" name="Oval 469"/>
                  <p:cNvSpPr>
                    <a:spLocks noChangeArrowheads="1"/>
                  </p:cNvSpPr>
                  <p:nvPr/>
                </p:nvSpPr>
                <p:spPr bwMode="auto">
                  <a:xfrm>
                    <a:off x="3120" y="1591"/>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893" name="Line 470"/>
                  <p:cNvSpPr>
                    <a:spLocks noChangeShapeType="1"/>
                  </p:cNvSpPr>
                  <p:nvPr/>
                </p:nvSpPr>
                <p:spPr bwMode="auto">
                  <a:xfrm flipV="1">
                    <a:off x="3154" y="1601"/>
                    <a:ext cx="24" cy="12"/>
                  </a:xfrm>
                  <a:prstGeom prst="line">
                    <a:avLst/>
                  </a:prstGeom>
                  <a:noFill/>
                  <a:ln w="9525">
                    <a:solidFill>
                      <a:srgbClr val="000000"/>
                    </a:solidFill>
                    <a:round/>
                  </a:ln>
                </p:spPr>
                <p:txBody>
                  <a:bodyPr/>
                  <a:lstStyle/>
                  <a:p>
                    <a:endParaRPr lang="en-US"/>
                  </a:p>
                </p:txBody>
              </p:sp>
            </p:grpSp>
            <p:grpSp>
              <p:nvGrpSpPr>
                <p:cNvPr id="889" name="Group 474"/>
                <p:cNvGrpSpPr/>
                <p:nvPr/>
              </p:nvGrpSpPr>
              <p:grpSpPr bwMode="auto">
                <a:xfrm>
                  <a:off x="3147" y="1497"/>
                  <a:ext cx="25" cy="79"/>
                  <a:chOff x="3147" y="1497"/>
                  <a:chExt cx="25" cy="79"/>
                </a:xfrm>
              </p:grpSpPr>
              <p:sp>
                <p:nvSpPr>
                  <p:cNvPr id="890" name="Freeform 472"/>
                  <p:cNvSpPr/>
                  <p:nvPr/>
                </p:nvSpPr>
                <p:spPr bwMode="auto">
                  <a:xfrm>
                    <a:off x="3147" y="1497"/>
                    <a:ext cx="25" cy="24"/>
                  </a:xfrm>
                  <a:custGeom>
                    <a:avLst/>
                    <a:gdLst>
                      <a:gd name="T0" fmla="*/ 13 w 25"/>
                      <a:gd name="T1" fmla="*/ 0 h 24"/>
                      <a:gd name="T2" fmla="*/ 19 w 25"/>
                      <a:gd name="T3" fmla="*/ 12 h 24"/>
                      <a:gd name="T4" fmla="*/ 25 w 25"/>
                      <a:gd name="T5" fmla="*/ 24 h 24"/>
                      <a:gd name="T6" fmla="*/ 19 w 25"/>
                      <a:gd name="T7" fmla="*/ 24 h 24"/>
                      <a:gd name="T8" fmla="*/ 13 w 25"/>
                      <a:gd name="T9" fmla="*/ 24 h 24"/>
                      <a:gd name="T10" fmla="*/ 7 w 25"/>
                      <a:gd name="T11" fmla="*/ 24 h 24"/>
                      <a:gd name="T12" fmla="*/ 0 w 25"/>
                      <a:gd name="T13" fmla="*/ 24 h 24"/>
                      <a:gd name="T14" fmla="*/ 7 w 25"/>
                      <a:gd name="T15" fmla="*/ 12 h 24"/>
                      <a:gd name="T16" fmla="*/ 13 w 25"/>
                      <a:gd name="T17" fmla="*/ 0 h 24"/>
                      <a:gd name="T18" fmla="*/ 13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3" y="0"/>
                        </a:moveTo>
                        <a:lnTo>
                          <a:pt x="19" y="12"/>
                        </a:lnTo>
                        <a:lnTo>
                          <a:pt x="25" y="24"/>
                        </a:lnTo>
                        <a:lnTo>
                          <a:pt x="19" y="24"/>
                        </a:lnTo>
                        <a:lnTo>
                          <a:pt x="13" y="24"/>
                        </a:lnTo>
                        <a:lnTo>
                          <a:pt x="7" y="24"/>
                        </a:lnTo>
                        <a:lnTo>
                          <a:pt x="0" y="24"/>
                        </a:lnTo>
                        <a:lnTo>
                          <a:pt x="7" y="12"/>
                        </a:lnTo>
                        <a:lnTo>
                          <a:pt x="13" y="0"/>
                        </a:lnTo>
                        <a:close/>
                      </a:path>
                    </a:pathLst>
                  </a:custGeom>
                  <a:solidFill>
                    <a:srgbClr val="000000"/>
                  </a:solidFill>
                  <a:ln w="9525">
                    <a:solidFill>
                      <a:srgbClr val="000000"/>
                    </a:solidFill>
                    <a:round/>
                  </a:ln>
                </p:spPr>
                <p:txBody>
                  <a:bodyPr/>
                  <a:lstStyle/>
                  <a:p>
                    <a:endParaRPr lang="en-US"/>
                  </a:p>
                </p:txBody>
              </p:sp>
              <p:sp>
                <p:nvSpPr>
                  <p:cNvPr id="891" name="Line 473"/>
                  <p:cNvSpPr>
                    <a:spLocks noChangeShapeType="1"/>
                  </p:cNvSpPr>
                  <p:nvPr/>
                </p:nvSpPr>
                <p:spPr bwMode="auto">
                  <a:xfrm flipV="1">
                    <a:off x="3160" y="1515"/>
                    <a:ext cx="1" cy="61"/>
                  </a:xfrm>
                  <a:prstGeom prst="line">
                    <a:avLst/>
                  </a:prstGeom>
                  <a:noFill/>
                  <a:ln w="9525">
                    <a:solidFill>
                      <a:srgbClr val="000000"/>
                    </a:solidFill>
                    <a:round/>
                  </a:ln>
                </p:spPr>
                <p:txBody>
                  <a:bodyPr/>
                  <a:lstStyle/>
                  <a:p>
                    <a:endParaRPr lang="en-US"/>
                  </a:p>
                </p:txBody>
              </p:sp>
            </p:grpSp>
          </p:grpSp>
          <p:grpSp>
            <p:nvGrpSpPr>
              <p:cNvPr id="867" name="Group 482"/>
              <p:cNvGrpSpPr/>
              <p:nvPr/>
            </p:nvGrpSpPr>
            <p:grpSpPr bwMode="auto">
              <a:xfrm>
                <a:off x="3888" y="1497"/>
                <a:ext cx="86" cy="143"/>
                <a:chOff x="3888" y="1497"/>
                <a:chExt cx="86" cy="143"/>
              </a:xfrm>
            </p:grpSpPr>
            <p:grpSp>
              <p:nvGrpSpPr>
                <p:cNvPr id="882" name="Group 478"/>
                <p:cNvGrpSpPr/>
                <p:nvPr/>
              </p:nvGrpSpPr>
              <p:grpSpPr bwMode="auto">
                <a:xfrm>
                  <a:off x="3888" y="1591"/>
                  <a:ext cx="86" cy="49"/>
                  <a:chOff x="3888" y="1591"/>
                  <a:chExt cx="86" cy="49"/>
                </a:xfrm>
              </p:grpSpPr>
              <p:sp>
                <p:nvSpPr>
                  <p:cNvPr id="886" name="Oval 476"/>
                  <p:cNvSpPr>
                    <a:spLocks noChangeArrowheads="1"/>
                  </p:cNvSpPr>
                  <p:nvPr/>
                </p:nvSpPr>
                <p:spPr bwMode="auto">
                  <a:xfrm>
                    <a:off x="3888" y="1591"/>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887" name="Line 477"/>
                  <p:cNvSpPr>
                    <a:spLocks noChangeShapeType="1"/>
                  </p:cNvSpPr>
                  <p:nvPr/>
                </p:nvSpPr>
                <p:spPr bwMode="auto">
                  <a:xfrm flipV="1">
                    <a:off x="3921" y="1601"/>
                    <a:ext cx="25" cy="12"/>
                  </a:xfrm>
                  <a:prstGeom prst="line">
                    <a:avLst/>
                  </a:prstGeom>
                  <a:noFill/>
                  <a:ln w="9525">
                    <a:solidFill>
                      <a:srgbClr val="000000"/>
                    </a:solidFill>
                    <a:round/>
                  </a:ln>
                </p:spPr>
                <p:txBody>
                  <a:bodyPr/>
                  <a:lstStyle/>
                  <a:p>
                    <a:endParaRPr lang="en-US"/>
                  </a:p>
                </p:txBody>
              </p:sp>
            </p:grpSp>
            <p:grpSp>
              <p:nvGrpSpPr>
                <p:cNvPr id="883" name="Group 481"/>
                <p:cNvGrpSpPr/>
                <p:nvPr/>
              </p:nvGrpSpPr>
              <p:grpSpPr bwMode="auto">
                <a:xfrm>
                  <a:off x="3915" y="1497"/>
                  <a:ext cx="19" cy="79"/>
                  <a:chOff x="3915" y="1497"/>
                  <a:chExt cx="19" cy="79"/>
                </a:xfrm>
              </p:grpSpPr>
              <p:sp>
                <p:nvSpPr>
                  <p:cNvPr id="884" name="Freeform 479"/>
                  <p:cNvSpPr/>
                  <p:nvPr/>
                </p:nvSpPr>
                <p:spPr bwMode="auto">
                  <a:xfrm>
                    <a:off x="3915" y="1497"/>
                    <a:ext cx="19" cy="24"/>
                  </a:xfrm>
                  <a:custGeom>
                    <a:avLst/>
                    <a:gdLst>
                      <a:gd name="T0" fmla="*/ 13 w 19"/>
                      <a:gd name="T1" fmla="*/ 0 h 24"/>
                      <a:gd name="T2" fmla="*/ 19 w 19"/>
                      <a:gd name="T3" fmla="*/ 12 h 24"/>
                      <a:gd name="T4" fmla="*/ 19 w 19"/>
                      <a:gd name="T5" fmla="*/ 24 h 24"/>
                      <a:gd name="T6" fmla="*/ 19 w 19"/>
                      <a:gd name="T7" fmla="*/ 24 h 24"/>
                      <a:gd name="T8" fmla="*/ 13 w 19"/>
                      <a:gd name="T9" fmla="*/ 24 h 24"/>
                      <a:gd name="T10" fmla="*/ 6 w 19"/>
                      <a:gd name="T11" fmla="*/ 24 h 24"/>
                      <a:gd name="T12" fmla="*/ 0 w 19"/>
                      <a:gd name="T13" fmla="*/ 24 h 24"/>
                      <a:gd name="T14" fmla="*/ 6 w 19"/>
                      <a:gd name="T15" fmla="*/ 12 h 24"/>
                      <a:gd name="T16" fmla="*/ 13 w 19"/>
                      <a:gd name="T17" fmla="*/ 0 h 24"/>
                      <a:gd name="T18" fmla="*/ 13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3" y="0"/>
                        </a:moveTo>
                        <a:lnTo>
                          <a:pt x="19" y="12"/>
                        </a:lnTo>
                        <a:lnTo>
                          <a:pt x="19" y="24"/>
                        </a:lnTo>
                        <a:lnTo>
                          <a:pt x="13" y="24"/>
                        </a:lnTo>
                        <a:lnTo>
                          <a:pt x="6" y="24"/>
                        </a:lnTo>
                        <a:lnTo>
                          <a:pt x="0" y="24"/>
                        </a:lnTo>
                        <a:lnTo>
                          <a:pt x="6" y="12"/>
                        </a:lnTo>
                        <a:lnTo>
                          <a:pt x="13" y="0"/>
                        </a:lnTo>
                        <a:close/>
                      </a:path>
                    </a:pathLst>
                  </a:custGeom>
                  <a:solidFill>
                    <a:srgbClr val="000000"/>
                  </a:solidFill>
                  <a:ln w="9525">
                    <a:solidFill>
                      <a:srgbClr val="000000"/>
                    </a:solidFill>
                    <a:round/>
                  </a:ln>
                </p:spPr>
                <p:txBody>
                  <a:bodyPr/>
                  <a:lstStyle/>
                  <a:p>
                    <a:endParaRPr lang="en-US"/>
                  </a:p>
                </p:txBody>
              </p:sp>
              <p:sp>
                <p:nvSpPr>
                  <p:cNvPr id="885" name="Line 480"/>
                  <p:cNvSpPr>
                    <a:spLocks noChangeShapeType="1"/>
                  </p:cNvSpPr>
                  <p:nvPr/>
                </p:nvSpPr>
                <p:spPr bwMode="auto">
                  <a:xfrm flipV="1">
                    <a:off x="3928" y="1515"/>
                    <a:ext cx="1" cy="61"/>
                  </a:xfrm>
                  <a:prstGeom prst="line">
                    <a:avLst/>
                  </a:prstGeom>
                  <a:noFill/>
                  <a:ln w="9525">
                    <a:solidFill>
                      <a:srgbClr val="000000"/>
                    </a:solidFill>
                    <a:round/>
                  </a:ln>
                </p:spPr>
                <p:txBody>
                  <a:bodyPr/>
                  <a:lstStyle/>
                  <a:p>
                    <a:endParaRPr lang="en-US"/>
                  </a:p>
                </p:txBody>
              </p:sp>
            </p:grpSp>
          </p:grpSp>
          <p:grpSp>
            <p:nvGrpSpPr>
              <p:cNvPr id="868" name="Group 489"/>
              <p:cNvGrpSpPr/>
              <p:nvPr/>
            </p:nvGrpSpPr>
            <p:grpSpPr bwMode="auto">
              <a:xfrm>
                <a:off x="4274" y="1497"/>
                <a:ext cx="87" cy="143"/>
                <a:chOff x="4274" y="1497"/>
                <a:chExt cx="87" cy="143"/>
              </a:xfrm>
            </p:grpSpPr>
            <p:grpSp>
              <p:nvGrpSpPr>
                <p:cNvPr id="876" name="Group 485"/>
                <p:cNvGrpSpPr/>
                <p:nvPr/>
              </p:nvGrpSpPr>
              <p:grpSpPr bwMode="auto">
                <a:xfrm>
                  <a:off x="4274" y="1591"/>
                  <a:ext cx="87" cy="49"/>
                  <a:chOff x="4274" y="1591"/>
                  <a:chExt cx="87" cy="49"/>
                </a:xfrm>
              </p:grpSpPr>
              <p:sp>
                <p:nvSpPr>
                  <p:cNvPr id="880" name="Oval 483"/>
                  <p:cNvSpPr>
                    <a:spLocks noChangeArrowheads="1"/>
                  </p:cNvSpPr>
                  <p:nvPr/>
                </p:nvSpPr>
                <p:spPr bwMode="auto">
                  <a:xfrm>
                    <a:off x="4274" y="1591"/>
                    <a:ext cx="87"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881" name="Line 484"/>
                  <p:cNvSpPr>
                    <a:spLocks noChangeShapeType="1"/>
                  </p:cNvSpPr>
                  <p:nvPr/>
                </p:nvSpPr>
                <p:spPr bwMode="auto">
                  <a:xfrm flipV="1">
                    <a:off x="4308" y="1601"/>
                    <a:ext cx="25" cy="12"/>
                  </a:xfrm>
                  <a:prstGeom prst="line">
                    <a:avLst/>
                  </a:prstGeom>
                  <a:noFill/>
                  <a:ln w="9525">
                    <a:solidFill>
                      <a:srgbClr val="000000"/>
                    </a:solidFill>
                    <a:round/>
                  </a:ln>
                </p:spPr>
                <p:txBody>
                  <a:bodyPr/>
                  <a:lstStyle/>
                  <a:p>
                    <a:endParaRPr lang="en-US"/>
                  </a:p>
                </p:txBody>
              </p:sp>
            </p:grpSp>
            <p:grpSp>
              <p:nvGrpSpPr>
                <p:cNvPr id="877" name="Group 488"/>
                <p:cNvGrpSpPr/>
                <p:nvPr/>
              </p:nvGrpSpPr>
              <p:grpSpPr bwMode="auto">
                <a:xfrm>
                  <a:off x="4302" y="1497"/>
                  <a:ext cx="19" cy="79"/>
                  <a:chOff x="4302" y="1497"/>
                  <a:chExt cx="19" cy="79"/>
                </a:xfrm>
              </p:grpSpPr>
              <p:sp>
                <p:nvSpPr>
                  <p:cNvPr id="878" name="Freeform 486"/>
                  <p:cNvSpPr/>
                  <p:nvPr/>
                </p:nvSpPr>
                <p:spPr bwMode="auto">
                  <a:xfrm>
                    <a:off x="4302" y="1497"/>
                    <a:ext cx="19" cy="24"/>
                  </a:xfrm>
                  <a:custGeom>
                    <a:avLst/>
                    <a:gdLst>
                      <a:gd name="T0" fmla="*/ 12 w 19"/>
                      <a:gd name="T1" fmla="*/ 0 h 24"/>
                      <a:gd name="T2" fmla="*/ 19 w 19"/>
                      <a:gd name="T3" fmla="*/ 12 h 24"/>
                      <a:gd name="T4" fmla="*/ 19 w 19"/>
                      <a:gd name="T5" fmla="*/ 24 h 24"/>
                      <a:gd name="T6" fmla="*/ 19 w 19"/>
                      <a:gd name="T7" fmla="*/ 24 h 24"/>
                      <a:gd name="T8" fmla="*/ 12 w 19"/>
                      <a:gd name="T9" fmla="*/ 24 h 24"/>
                      <a:gd name="T10" fmla="*/ 6 w 19"/>
                      <a:gd name="T11" fmla="*/ 24 h 24"/>
                      <a:gd name="T12" fmla="*/ 0 w 19"/>
                      <a:gd name="T13" fmla="*/ 24 h 24"/>
                      <a:gd name="T14" fmla="*/ 6 w 19"/>
                      <a:gd name="T15" fmla="*/ 12 h 24"/>
                      <a:gd name="T16" fmla="*/ 12 w 19"/>
                      <a:gd name="T17" fmla="*/ 0 h 24"/>
                      <a:gd name="T18" fmla="*/ 12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2" y="0"/>
                        </a:moveTo>
                        <a:lnTo>
                          <a:pt x="19" y="12"/>
                        </a:lnTo>
                        <a:lnTo>
                          <a:pt x="19"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879" name="Line 487"/>
                  <p:cNvSpPr>
                    <a:spLocks noChangeShapeType="1"/>
                  </p:cNvSpPr>
                  <p:nvPr/>
                </p:nvSpPr>
                <p:spPr bwMode="auto">
                  <a:xfrm flipV="1">
                    <a:off x="4314" y="1515"/>
                    <a:ext cx="1" cy="61"/>
                  </a:xfrm>
                  <a:prstGeom prst="line">
                    <a:avLst/>
                  </a:prstGeom>
                  <a:noFill/>
                  <a:ln w="9525">
                    <a:solidFill>
                      <a:srgbClr val="000000"/>
                    </a:solidFill>
                    <a:round/>
                  </a:ln>
                </p:spPr>
                <p:txBody>
                  <a:bodyPr/>
                  <a:lstStyle/>
                  <a:p>
                    <a:endParaRPr lang="en-US"/>
                  </a:p>
                </p:txBody>
              </p:sp>
            </p:grpSp>
          </p:grpSp>
          <p:grpSp>
            <p:nvGrpSpPr>
              <p:cNvPr id="869" name="Group 496"/>
              <p:cNvGrpSpPr/>
              <p:nvPr/>
            </p:nvGrpSpPr>
            <p:grpSpPr bwMode="auto">
              <a:xfrm>
                <a:off x="4655" y="1497"/>
                <a:ext cx="86" cy="143"/>
                <a:chOff x="4655" y="1497"/>
                <a:chExt cx="86" cy="143"/>
              </a:xfrm>
            </p:grpSpPr>
            <p:grpSp>
              <p:nvGrpSpPr>
                <p:cNvPr id="870" name="Group 492"/>
                <p:cNvGrpSpPr/>
                <p:nvPr/>
              </p:nvGrpSpPr>
              <p:grpSpPr bwMode="auto">
                <a:xfrm>
                  <a:off x="4655" y="1591"/>
                  <a:ext cx="86" cy="49"/>
                  <a:chOff x="4655" y="1591"/>
                  <a:chExt cx="86" cy="49"/>
                </a:xfrm>
              </p:grpSpPr>
              <p:sp>
                <p:nvSpPr>
                  <p:cNvPr id="874" name="Oval 490"/>
                  <p:cNvSpPr>
                    <a:spLocks noChangeArrowheads="1"/>
                  </p:cNvSpPr>
                  <p:nvPr/>
                </p:nvSpPr>
                <p:spPr bwMode="auto">
                  <a:xfrm>
                    <a:off x="4655" y="1591"/>
                    <a:ext cx="86" cy="49"/>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875" name="Line 491"/>
                  <p:cNvSpPr>
                    <a:spLocks noChangeShapeType="1"/>
                  </p:cNvSpPr>
                  <p:nvPr/>
                </p:nvSpPr>
                <p:spPr bwMode="auto">
                  <a:xfrm flipV="1">
                    <a:off x="4689" y="1601"/>
                    <a:ext cx="25" cy="12"/>
                  </a:xfrm>
                  <a:prstGeom prst="line">
                    <a:avLst/>
                  </a:prstGeom>
                  <a:noFill/>
                  <a:ln w="9525">
                    <a:solidFill>
                      <a:srgbClr val="000000"/>
                    </a:solidFill>
                    <a:round/>
                  </a:ln>
                </p:spPr>
                <p:txBody>
                  <a:bodyPr/>
                  <a:lstStyle/>
                  <a:p>
                    <a:endParaRPr lang="en-US"/>
                  </a:p>
                </p:txBody>
              </p:sp>
            </p:grpSp>
            <p:grpSp>
              <p:nvGrpSpPr>
                <p:cNvPr id="871" name="Group 495"/>
                <p:cNvGrpSpPr/>
                <p:nvPr/>
              </p:nvGrpSpPr>
              <p:grpSpPr bwMode="auto">
                <a:xfrm>
                  <a:off x="4683" y="1497"/>
                  <a:ext cx="25" cy="79"/>
                  <a:chOff x="4683" y="1497"/>
                  <a:chExt cx="25" cy="79"/>
                </a:xfrm>
              </p:grpSpPr>
              <p:sp>
                <p:nvSpPr>
                  <p:cNvPr id="872" name="Freeform 493"/>
                  <p:cNvSpPr/>
                  <p:nvPr/>
                </p:nvSpPr>
                <p:spPr bwMode="auto">
                  <a:xfrm>
                    <a:off x="4683" y="1497"/>
                    <a:ext cx="25" cy="24"/>
                  </a:xfrm>
                  <a:custGeom>
                    <a:avLst/>
                    <a:gdLst>
                      <a:gd name="T0" fmla="*/ 12 w 25"/>
                      <a:gd name="T1" fmla="*/ 0 h 24"/>
                      <a:gd name="T2" fmla="*/ 18 w 25"/>
                      <a:gd name="T3" fmla="*/ 12 h 24"/>
                      <a:gd name="T4" fmla="*/ 25 w 25"/>
                      <a:gd name="T5" fmla="*/ 24 h 24"/>
                      <a:gd name="T6" fmla="*/ 18 w 25"/>
                      <a:gd name="T7" fmla="*/ 24 h 24"/>
                      <a:gd name="T8" fmla="*/ 12 w 25"/>
                      <a:gd name="T9" fmla="*/ 24 h 24"/>
                      <a:gd name="T10" fmla="*/ 6 w 25"/>
                      <a:gd name="T11" fmla="*/ 24 h 24"/>
                      <a:gd name="T12" fmla="*/ 0 w 25"/>
                      <a:gd name="T13" fmla="*/ 24 h 24"/>
                      <a:gd name="T14" fmla="*/ 6 w 25"/>
                      <a:gd name="T15" fmla="*/ 12 h 24"/>
                      <a:gd name="T16" fmla="*/ 12 w 25"/>
                      <a:gd name="T17" fmla="*/ 0 h 24"/>
                      <a:gd name="T18" fmla="*/ 12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2" y="0"/>
                        </a:moveTo>
                        <a:lnTo>
                          <a:pt x="18" y="12"/>
                        </a:lnTo>
                        <a:lnTo>
                          <a:pt x="25" y="24"/>
                        </a:lnTo>
                        <a:lnTo>
                          <a:pt x="18"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873" name="Line 494"/>
                  <p:cNvSpPr>
                    <a:spLocks noChangeShapeType="1"/>
                  </p:cNvSpPr>
                  <p:nvPr/>
                </p:nvSpPr>
                <p:spPr bwMode="auto">
                  <a:xfrm flipV="1">
                    <a:off x="4695" y="1515"/>
                    <a:ext cx="1" cy="61"/>
                  </a:xfrm>
                  <a:prstGeom prst="line">
                    <a:avLst/>
                  </a:prstGeom>
                  <a:noFill/>
                  <a:ln w="9525">
                    <a:solidFill>
                      <a:srgbClr val="000000"/>
                    </a:solidFill>
                    <a:round/>
                  </a:ln>
                </p:spPr>
                <p:txBody>
                  <a:bodyPr/>
                  <a:lstStyle/>
                  <a:p>
                    <a:endParaRPr lang="en-US"/>
                  </a:p>
                </p:txBody>
              </p:sp>
            </p:grpSp>
          </p:grpSp>
        </p:grpSp>
        <p:grpSp>
          <p:nvGrpSpPr>
            <p:cNvPr id="746" name="Group 564"/>
            <p:cNvGrpSpPr/>
            <p:nvPr/>
          </p:nvGrpSpPr>
          <p:grpSpPr bwMode="auto">
            <a:xfrm>
              <a:off x="3203" y="1186"/>
              <a:ext cx="682" cy="210"/>
              <a:chOff x="3203" y="1186"/>
              <a:chExt cx="682" cy="210"/>
            </a:xfrm>
          </p:grpSpPr>
          <p:grpSp>
            <p:nvGrpSpPr>
              <p:cNvPr id="799" name="Group 500"/>
              <p:cNvGrpSpPr/>
              <p:nvPr/>
            </p:nvGrpSpPr>
            <p:grpSpPr bwMode="auto">
              <a:xfrm>
                <a:off x="3292" y="1366"/>
                <a:ext cx="49" cy="30"/>
                <a:chOff x="3292" y="1366"/>
                <a:chExt cx="49" cy="30"/>
              </a:xfrm>
            </p:grpSpPr>
            <p:sp>
              <p:nvSpPr>
                <p:cNvPr id="863" name="Oval 498"/>
                <p:cNvSpPr>
                  <a:spLocks noChangeArrowheads="1"/>
                </p:cNvSpPr>
                <p:nvPr/>
              </p:nvSpPr>
              <p:spPr bwMode="auto">
                <a:xfrm>
                  <a:off x="3292" y="1366"/>
                  <a:ext cx="49" cy="30"/>
                </a:xfrm>
                <a:prstGeom prst="ellipse">
                  <a:avLst/>
                </a:prstGeom>
                <a:blipFill dpi="0" rotWithShape="0">
                  <a:blip r:embed="rId5" cstate="print"/>
                  <a:srcRect/>
                  <a:tile tx="0" ty="0" sx="100000" sy="100000" flip="none" algn="tl"/>
                </a:blipFill>
                <a:ln w="9525">
                  <a:solidFill>
                    <a:srgbClr val="3F3F3F"/>
                  </a:solidFill>
                  <a:round/>
                </a:ln>
              </p:spPr>
              <p:txBody>
                <a:bodyPr/>
                <a:lstStyle/>
                <a:p>
                  <a:pPr eaLnBrk="1" hangingPunct="1">
                    <a:lnSpc>
                      <a:spcPct val="100000"/>
                    </a:lnSpc>
                    <a:buFontTx/>
                    <a:buChar char="•"/>
                  </a:pPr>
                  <a:endParaRPr lang="ru-RU" sz="2000" b="0"/>
                </a:p>
              </p:txBody>
            </p:sp>
            <p:sp>
              <p:nvSpPr>
                <p:cNvPr id="864" name="Freeform 499"/>
                <p:cNvSpPr/>
                <p:nvPr/>
              </p:nvSpPr>
              <p:spPr bwMode="auto">
                <a:xfrm>
                  <a:off x="3307" y="1369"/>
                  <a:ext cx="25" cy="12"/>
                </a:xfrm>
                <a:custGeom>
                  <a:avLst/>
                  <a:gdLst>
                    <a:gd name="T0" fmla="*/ 0 w 25"/>
                    <a:gd name="T1" fmla="*/ 6 h 12"/>
                    <a:gd name="T2" fmla="*/ 19 w 25"/>
                    <a:gd name="T3" fmla="*/ 0 h 12"/>
                    <a:gd name="T4" fmla="*/ 25 w 25"/>
                    <a:gd name="T5" fmla="*/ 0 h 12"/>
                    <a:gd name="T6" fmla="*/ 25 w 25"/>
                    <a:gd name="T7" fmla="*/ 6 h 12"/>
                    <a:gd name="T8" fmla="*/ 6 w 25"/>
                    <a:gd name="T9" fmla="*/ 12 h 12"/>
                    <a:gd name="T10" fmla="*/ 0 w 25"/>
                    <a:gd name="T11" fmla="*/ 12 h 12"/>
                    <a:gd name="T12" fmla="*/ 0 w 25"/>
                    <a:gd name="T13" fmla="*/ 6 h 12"/>
                    <a:gd name="T14" fmla="*/ 0 60000 65536"/>
                    <a:gd name="T15" fmla="*/ 0 60000 65536"/>
                    <a:gd name="T16" fmla="*/ 0 60000 65536"/>
                    <a:gd name="T17" fmla="*/ 0 60000 65536"/>
                    <a:gd name="T18" fmla="*/ 0 60000 65536"/>
                    <a:gd name="T19" fmla="*/ 0 60000 65536"/>
                    <a:gd name="T20" fmla="*/ 0 60000 65536"/>
                    <a:gd name="T21" fmla="*/ 0 w 25"/>
                    <a:gd name="T22" fmla="*/ 0 h 12"/>
                    <a:gd name="T23" fmla="*/ 25 w 25"/>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2">
                      <a:moveTo>
                        <a:pt x="0" y="6"/>
                      </a:moveTo>
                      <a:lnTo>
                        <a:pt x="19" y="0"/>
                      </a:lnTo>
                      <a:lnTo>
                        <a:pt x="25" y="0"/>
                      </a:lnTo>
                      <a:lnTo>
                        <a:pt x="25" y="6"/>
                      </a:lnTo>
                      <a:lnTo>
                        <a:pt x="6" y="12"/>
                      </a:lnTo>
                      <a:lnTo>
                        <a:pt x="0" y="12"/>
                      </a:lnTo>
                      <a:lnTo>
                        <a:pt x="0" y="6"/>
                      </a:lnTo>
                      <a:close/>
                    </a:path>
                  </a:pathLst>
                </a:custGeom>
                <a:blipFill dpi="0" rotWithShape="0">
                  <a:blip r:embed="rId6" cstate="print"/>
                  <a:srcRect/>
                  <a:tile tx="0" ty="0" sx="100000" sy="100000" flip="none" algn="tl"/>
                </a:blipFill>
                <a:ln w="9525">
                  <a:noFill/>
                  <a:round/>
                </a:ln>
              </p:spPr>
              <p:txBody>
                <a:bodyPr/>
                <a:lstStyle/>
                <a:p>
                  <a:endParaRPr lang="en-US"/>
                </a:p>
              </p:txBody>
            </p:sp>
          </p:grpSp>
          <p:grpSp>
            <p:nvGrpSpPr>
              <p:cNvPr id="800" name="Group 563"/>
              <p:cNvGrpSpPr/>
              <p:nvPr/>
            </p:nvGrpSpPr>
            <p:grpSpPr bwMode="auto">
              <a:xfrm>
                <a:off x="3203" y="1186"/>
                <a:ext cx="682" cy="210"/>
                <a:chOff x="3203" y="1186"/>
                <a:chExt cx="682" cy="210"/>
              </a:xfrm>
            </p:grpSpPr>
            <p:grpSp>
              <p:nvGrpSpPr>
                <p:cNvPr id="801" name="Group 507"/>
                <p:cNvGrpSpPr/>
                <p:nvPr/>
              </p:nvGrpSpPr>
              <p:grpSpPr bwMode="auto">
                <a:xfrm>
                  <a:off x="3276" y="1289"/>
                  <a:ext cx="74" cy="92"/>
                  <a:chOff x="3276" y="1289"/>
                  <a:chExt cx="74" cy="92"/>
                </a:xfrm>
              </p:grpSpPr>
              <p:grpSp>
                <p:nvGrpSpPr>
                  <p:cNvPr id="857" name="Group 503"/>
                  <p:cNvGrpSpPr/>
                  <p:nvPr/>
                </p:nvGrpSpPr>
                <p:grpSpPr bwMode="auto">
                  <a:xfrm>
                    <a:off x="3276" y="1289"/>
                    <a:ext cx="25" cy="86"/>
                    <a:chOff x="3276" y="1289"/>
                    <a:chExt cx="25" cy="86"/>
                  </a:xfrm>
                </p:grpSpPr>
                <p:sp>
                  <p:nvSpPr>
                    <p:cNvPr id="861" name="Freeform 501"/>
                    <p:cNvSpPr/>
                    <p:nvPr/>
                  </p:nvSpPr>
                  <p:spPr bwMode="auto">
                    <a:xfrm>
                      <a:off x="3276" y="1350"/>
                      <a:ext cx="25" cy="25"/>
                    </a:xfrm>
                    <a:custGeom>
                      <a:avLst/>
                      <a:gdLst>
                        <a:gd name="T0" fmla="*/ 13 w 25"/>
                        <a:gd name="T1" fmla="*/ 25 h 25"/>
                        <a:gd name="T2" fmla="*/ 7 w 25"/>
                        <a:gd name="T3" fmla="*/ 13 h 25"/>
                        <a:gd name="T4" fmla="*/ 0 w 25"/>
                        <a:gd name="T5" fmla="*/ 0 h 25"/>
                        <a:gd name="T6" fmla="*/ 7 w 25"/>
                        <a:gd name="T7" fmla="*/ 0 h 25"/>
                        <a:gd name="T8" fmla="*/ 13 w 25"/>
                        <a:gd name="T9" fmla="*/ 0 h 25"/>
                        <a:gd name="T10" fmla="*/ 19 w 25"/>
                        <a:gd name="T11" fmla="*/ 0 h 25"/>
                        <a:gd name="T12" fmla="*/ 25 w 25"/>
                        <a:gd name="T13" fmla="*/ 0 h 25"/>
                        <a:gd name="T14" fmla="*/ 19 w 25"/>
                        <a:gd name="T15" fmla="*/ 13 h 25"/>
                        <a:gd name="T16" fmla="*/ 13 w 25"/>
                        <a:gd name="T17" fmla="*/ 25 h 25"/>
                        <a:gd name="T18" fmla="*/ 13 w 25"/>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5"/>
                        <a:gd name="T32" fmla="*/ 25 w 2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5">
                          <a:moveTo>
                            <a:pt x="13" y="25"/>
                          </a:moveTo>
                          <a:lnTo>
                            <a:pt x="7" y="13"/>
                          </a:lnTo>
                          <a:lnTo>
                            <a:pt x="0" y="0"/>
                          </a:lnTo>
                          <a:lnTo>
                            <a:pt x="7" y="0"/>
                          </a:lnTo>
                          <a:lnTo>
                            <a:pt x="13" y="0"/>
                          </a:lnTo>
                          <a:lnTo>
                            <a:pt x="19" y="0"/>
                          </a:lnTo>
                          <a:lnTo>
                            <a:pt x="25" y="0"/>
                          </a:lnTo>
                          <a:lnTo>
                            <a:pt x="19" y="13"/>
                          </a:lnTo>
                          <a:lnTo>
                            <a:pt x="13" y="25"/>
                          </a:lnTo>
                          <a:close/>
                        </a:path>
                      </a:pathLst>
                    </a:custGeom>
                    <a:blipFill dpi="0" rotWithShape="0">
                      <a:blip r:embed="rId5" cstate="print"/>
                      <a:srcRect/>
                      <a:tile tx="0" ty="0" sx="100000" sy="100000" flip="none" algn="tl"/>
                    </a:blipFill>
                    <a:ln w="9525">
                      <a:solidFill>
                        <a:srgbClr val="3F3F3F"/>
                      </a:solidFill>
                      <a:round/>
                    </a:ln>
                  </p:spPr>
                  <p:txBody>
                    <a:bodyPr/>
                    <a:lstStyle/>
                    <a:p>
                      <a:endParaRPr lang="en-US"/>
                    </a:p>
                  </p:txBody>
                </p:sp>
                <p:sp>
                  <p:nvSpPr>
                    <p:cNvPr id="862" name="Rectangle 502"/>
                    <p:cNvSpPr>
                      <a:spLocks noChangeArrowheads="1"/>
                    </p:cNvSpPr>
                    <p:nvPr/>
                  </p:nvSpPr>
                  <p:spPr bwMode="auto">
                    <a:xfrm>
                      <a:off x="3289" y="1289"/>
                      <a:ext cx="6" cy="6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nvGrpSpPr>
                  <p:cNvPr id="858" name="Group 506"/>
                  <p:cNvGrpSpPr/>
                  <p:nvPr/>
                </p:nvGrpSpPr>
                <p:grpSpPr bwMode="auto">
                  <a:xfrm>
                    <a:off x="3332" y="1289"/>
                    <a:ext cx="18" cy="92"/>
                    <a:chOff x="3332" y="1289"/>
                    <a:chExt cx="18" cy="92"/>
                  </a:xfrm>
                </p:grpSpPr>
                <p:sp>
                  <p:nvSpPr>
                    <p:cNvPr id="859" name="Freeform 504"/>
                    <p:cNvSpPr/>
                    <p:nvPr/>
                  </p:nvSpPr>
                  <p:spPr bwMode="auto">
                    <a:xfrm>
                      <a:off x="3332" y="1289"/>
                      <a:ext cx="18" cy="31"/>
                    </a:xfrm>
                    <a:custGeom>
                      <a:avLst/>
                      <a:gdLst>
                        <a:gd name="T0" fmla="*/ 6 w 18"/>
                        <a:gd name="T1" fmla="*/ 0 h 31"/>
                        <a:gd name="T2" fmla="*/ 12 w 18"/>
                        <a:gd name="T3" fmla="*/ 19 h 31"/>
                        <a:gd name="T4" fmla="*/ 18 w 18"/>
                        <a:gd name="T5" fmla="*/ 31 h 31"/>
                        <a:gd name="T6" fmla="*/ 12 w 18"/>
                        <a:gd name="T7" fmla="*/ 31 h 31"/>
                        <a:gd name="T8" fmla="*/ 6 w 18"/>
                        <a:gd name="T9" fmla="*/ 31 h 31"/>
                        <a:gd name="T10" fmla="*/ 6 w 18"/>
                        <a:gd name="T11" fmla="*/ 31 h 31"/>
                        <a:gd name="T12" fmla="*/ 0 w 18"/>
                        <a:gd name="T13" fmla="*/ 31 h 31"/>
                        <a:gd name="T14" fmla="*/ 6 w 18"/>
                        <a:gd name="T15" fmla="*/ 19 h 31"/>
                        <a:gd name="T16" fmla="*/ 6 w 18"/>
                        <a:gd name="T17" fmla="*/ 0 h 31"/>
                        <a:gd name="T18" fmla="*/ 6 w 18"/>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31"/>
                        <a:gd name="T32" fmla="*/ 18 w 1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31">
                          <a:moveTo>
                            <a:pt x="6" y="0"/>
                          </a:moveTo>
                          <a:lnTo>
                            <a:pt x="12" y="19"/>
                          </a:lnTo>
                          <a:lnTo>
                            <a:pt x="18" y="31"/>
                          </a:lnTo>
                          <a:lnTo>
                            <a:pt x="12" y="31"/>
                          </a:lnTo>
                          <a:lnTo>
                            <a:pt x="6" y="31"/>
                          </a:lnTo>
                          <a:lnTo>
                            <a:pt x="0" y="31"/>
                          </a:lnTo>
                          <a:lnTo>
                            <a:pt x="6" y="19"/>
                          </a:lnTo>
                          <a:lnTo>
                            <a:pt x="6" y="0"/>
                          </a:lnTo>
                          <a:close/>
                        </a:path>
                      </a:pathLst>
                    </a:custGeom>
                    <a:blipFill dpi="0" rotWithShape="0">
                      <a:blip r:embed="rId5" cstate="print"/>
                      <a:srcRect/>
                      <a:tile tx="0" ty="0" sx="100000" sy="100000" flip="none" algn="tl"/>
                    </a:blipFill>
                    <a:ln w="9525">
                      <a:solidFill>
                        <a:srgbClr val="3F3F3F"/>
                      </a:solidFill>
                      <a:round/>
                    </a:ln>
                  </p:spPr>
                  <p:txBody>
                    <a:bodyPr/>
                    <a:lstStyle/>
                    <a:p>
                      <a:endParaRPr lang="en-US"/>
                    </a:p>
                  </p:txBody>
                </p:sp>
                <p:sp>
                  <p:nvSpPr>
                    <p:cNvPr id="860" name="Rectangle 505"/>
                    <p:cNvSpPr>
                      <a:spLocks noChangeArrowheads="1"/>
                    </p:cNvSpPr>
                    <p:nvPr/>
                  </p:nvSpPr>
                  <p:spPr bwMode="auto">
                    <a:xfrm>
                      <a:off x="3338" y="1314"/>
                      <a:ext cx="6" cy="6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sp>
              <p:nvSpPr>
                <p:cNvPr id="802" name="Rectangle 508"/>
                <p:cNvSpPr>
                  <a:spLocks noChangeArrowheads="1"/>
                </p:cNvSpPr>
                <p:nvPr/>
              </p:nvSpPr>
              <p:spPr bwMode="auto">
                <a:xfrm>
                  <a:off x="3203" y="1186"/>
                  <a:ext cx="295" cy="109"/>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03" name="Freeform 509"/>
                <p:cNvSpPr>
                  <a:spLocks noEditPoints="1"/>
                </p:cNvSpPr>
                <p:nvPr/>
              </p:nvSpPr>
              <p:spPr bwMode="auto">
                <a:xfrm>
                  <a:off x="3203" y="1186"/>
                  <a:ext cx="295" cy="109"/>
                </a:xfrm>
                <a:custGeom>
                  <a:avLst/>
                  <a:gdLst>
                    <a:gd name="T0" fmla="*/ 0 w 295"/>
                    <a:gd name="T1" fmla="*/ 0 h 109"/>
                    <a:gd name="T2" fmla="*/ 295 w 295"/>
                    <a:gd name="T3" fmla="*/ 0 h 109"/>
                    <a:gd name="T4" fmla="*/ 295 w 295"/>
                    <a:gd name="T5" fmla="*/ 109 h 109"/>
                    <a:gd name="T6" fmla="*/ 0 w 295"/>
                    <a:gd name="T7" fmla="*/ 109 h 109"/>
                    <a:gd name="T8" fmla="*/ 0 w 295"/>
                    <a:gd name="T9" fmla="*/ 0 h 109"/>
                    <a:gd name="T10" fmla="*/ 6 w 295"/>
                    <a:gd name="T11" fmla="*/ 6 h 109"/>
                    <a:gd name="T12" fmla="*/ 288 w 295"/>
                    <a:gd name="T13" fmla="*/ 6 h 109"/>
                    <a:gd name="T14" fmla="*/ 288 w 295"/>
                    <a:gd name="T15" fmla="*/ 103 h 109"/>
                    <a:gd name="T16" fmla="*/ 6 w 295"/>
                    <a:gd name="T17" fmla="*/ 103 h 109"/>
                    <a:gd name="T18" fmla="*/ 6 w 295"/>
                    <a:gd name="T19" fmla="*/ 6 h 1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109"/>
                    <a:gd name="T32" fmla="*/ 295 w 295"/>
                    <a:gd name="T33" fmla="*/ 109 h 1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109">
                      <a:moveTo>
                        <a:pt x="0" y="0"/>
                      </a:moveTo>
                      <a:lnTo>
                        <a:pt x="295" y="0"/>
                      </a:lnTo>
                      <a:lnTo>
                        <a:pt x="295" y="109"/>
                      </a:lnTo>
                      <a:lnTo>
                        <a:pt x="0" y="109"/>
                      </a:lnTo>
                      <a:lnTo>
                        <a:pt x="0" y="0"/>
                      </a:lnTo>
                      <a:close/>
                      <a:moveTo>
                        <a:pt x="6" y="6"/>
                      </a:moveTo>
                      <a:lnTo>
                        <a:pt x="288" y="6"/>
                      </a:lnTo>
                      <a:lnTo>
                        <a:pt x="288" y="103"/>
                      </a:lnTo>
                      <a:lnTo>
                        <a:pt x="6" y="103"/>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04" name="Rectangle 510"/>
                <p:cNvSpPr>
                  <a:spLocks noChangeArrowheads="1"/>
                </p:cNvSpPr>
                <p:nvPr/>
              </p:nvSpPr>
              <p:spPr bwMode="auto">
                <a:xfrm>
                  <a:off x="3590" y="1186"/>
                  <a:ext cx="295" cy="109"/>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05" name="Freeform 511"/>
                <p:cNvSpPr>
                  <a:spLocks noEditPoints="1"/>
                </p:cNvSpPr>
                <p:nvPr/>
              </p:nvSpPr>
              <p:spPr bwMode="auto">
                <a:xfrm>
                  <a:off x="3590" y="1186"/>
                  <a:ext cx="295" cy="109"/>
                </a:xfrm>
                <a:custGeom>
                  <a:avLst/>
                  <a:gdLst>
                    <a:gd name="T0" fmla="*/ 0 w 295"/>
                    <a:gd name="T1" fmla="*/ 0 h 109"/>
                    <a:gd name="T2" fmla="*/ 295 w 295"/>
                    <a:gd name="T3" fmla="*/ 0 h 109"/>
                    <a:gd name="T4" fmla="*/ 295 w 295"/>
                    <a:gd name="T5" fmla="*/ 109 h 109"/>
                    <a:gd name="T6" fmla="*/ 0 w 295"/>
                    <a:gd name="T7" fmla="*/ 109 h 109"/>
                    <a:gd name="T8" fmla="*/ 0 w 295"/>
                    <a:gd name="T9" fmla="*/ 0 h 109"/>
                    <a:gd name="T10" fmla="*/ 6 w 295"/>
                    <a:gd name="T11" fmla="*/ 6 h 109"/>
                    <a:gd name="T12" fmla="*/ 288 w 295"/>
                    <a:gd name="T13" fmla="*/ 6 h 109"/>
                    <a:gd name="T14" fmla="*/ 288 w 295"/>
                    <a:gd name="T15" fmla="*/ 103 h 109"/>
                    <a:gd name="T16" fmla="*/ 6 w 295"/>
                    <a:gd name="T17" fmla="*/ 103 h 109"/>
                    <a:gd name="T18" fmla="*/ 6 w 295"/>
                    <a:gd name="T19" fmla="*/ 6 h 1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109"/>
                    <a:gd name="T32" fmla="*/ 295 w 295"/>
                    <a:gd name="T33" fmla="*/ 109 h 1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109">
                      <a:moveTo>
                        <a:pt x="0" y="0"/>
                      </a:moveTo>
                      <a:lnTo>
                        <a:pt x="295" y="0"/>
                      </a:lnTo>
                      <a:lnTo>
                        <a:pt x="295" y="109"/>
                      </a:lnTo>
                      <a:lnTo>
                        <a:pt x="0" y="109"/>
                      </a:lnTo>
                      <a:lnTo>
                        <a:pt x="0" y="0"/>
                      </a:lnTo>
                      <a:close/>
                      <a:moveTo>
                        <a:pt x="6" y="6"/>
                      </a:moveTo>
                      <a:lnTo>
                        <a:pt x="288" y="6"/>
                      </a:lnTo>
                      <a:lnTo>
                        <a:pt x="288" y="103"/>
                      </a:lnTo>
                      <a:lnTo>
                        <a:pt x="6" y="103"/>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grpSp>
              <p:nvGrpSpPr>
                <p:cNvPr id="806" name="Group 525"/>
                <p:cNvGrpSpPr/>
                <p:nvPr/>
              </p:nvGrpSpPr>
              <p:grpSpPr bwMode="auto">
                <a:xfrm>
                  <a:off x="3203" y="1198"/>
                  <a:ext cx="295" cy="85"/>
                  <a:chOff x="3203" y="1198"/>
                  <a:chExt cx="295" cy="85"/>
                </a:xfrm>
              </p:grpSpPr>
              <p:sp>
                <p:nvSpPr>
                  <p:cNvPr id="844" name="Rectangle 512"/>
                  <p:cNvSpPr>
                    <a:spLocks noChangeArrowheads="1"/>
                  </p:cNvSpPr>
                  <p:nvPr/>
                </p:nvSpPr>
                <p:spPr bwMode="auto">
                  <a:xfrm>
                    <a:off x="3264" y="1198"/>
                    <a:ext cx="68"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45" name="Freeform 513"/>
                  <p:cNvSpPr>
                    <a:spLocks noEditPoints="1"/>
                  </p:cNvSpPr>
                  <p:nvPr/>
                </p:nvSpPr>
                <p:spPr bwMode="auto">
                  <a:xfrm>
                    <a:off x="3264" y="1198"/>
                    <a:ext cx="68" cy="30"/>
                  </a:xfrm>
                  <a:custGeom>
                    <a:avLst/>
                    <a:gdLst>
                      <a:gd name="T0" fmla="*/ 0 w 68"/>
                      <a:gd name="T1" fmla="*/ 0 h 30"/>
                      <a:gd name="T2" fmla="*/ 68 w 68"/>
                      <a:gd name="T3" fmla="*/ 0 h 30"/>
                      <a:gd name="T4" fmla="*/ 68 w 68"/>
                      <a:gd name="T5" fmla="*/ 30 h 30"/>
                      <a:gd name="T6" fmla="*/ 0 w 68"/>
                      <a:gd name="T7" fmla="*/ 30 h 30"/>
                      <a:gd name="T8" fmla="*/ 0 w 68"/>
                      <a:gd name="T9" fmla="*/ 0 h 30"/>
                      <a:gd name="T10" fmla="*/ 6 w 68"/>
                      <a:gd name="T11" fmla="*/ 6 h 30"/>
                      <a:gd name="T12" fmla="*/ 62 w 68"/>
                      <a:gd name="T13" fmla="*/ 6 h 30"/>
                      <a:gd name="T14" fmla="*/ 62 w 68"/>
                      <a:gd name="T15" fmla="*/ 24 h 30"/>
                      <a:gd name="T16" fmla="*/ 6 w 68"/>
                      <a:gd name="T17" fmla="*/ 24 h 30"/>
                      <a:gd name="T18" fmla="*/ 6 w 68"/>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0"/>
                      <a:gd name="T32" fmla="*/ 68 w 6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0">
                        <a:moveTo>
                          <a:pt x="0" y="0"/>
                        </a:moveTo>
                        <a:lnTo>
                          <a:pt x="68" y="0"/>
                        </a:lnTo>
                        <a:lnTo>
                          <a:pt x="68" y="30"/>
                        </a:lnTo>
                        <a:lnTo>
                          <a:pt x="0" y="30"/>
                        </a:lnTo>
                        <a:lnTo>
                          <a:pt x="0" y="0"/>
                        </a:lnTo>
                        <a:close/>
                        <a:moveTo>
                          <a:pt x="6" y="6"/>
                        </a:moveTo>
                        <a:lnTo>
                          <a:pt x="62" y="6"/>
                        </a:lnTo>
                        <a:lnTo>
                          <a:pt x="62"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46" name="Rectangle 514"/>
                  <p:cNvSpPr>
                    <a:spLocks noChangeArrowheads="1"/>
                  </p:cNvSpPr>
                  <p:nvPr/>
                </p:nvSpPr>
                <p:spPr bwMode="auto">
                  <a:xfrm>
                    <a:off x="3203" y="1204"/>
                    <a:ext cx="67" cy="12"/>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47" name="Rectangle 515"/>
                  <p:cNvSpPr>
                    <a:spLocks noChangeArrowheads="1"/>
                  </p:cNvSpPr>
                  <p:nvPr/>
                </p:nvSpPr>
                <p:spPr bwMode="auto">
                  <a:xfrm>
                    <a:off x="3283" y="1216"/>
                    <a:ext cx="12" cy="31"/>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48" name="Freeform 516"/>
                  <p:cNvSpPr/>
                  <p:nvPr/>
                </p:nvSpPr>
                <p:spPr bwMode="auto">
                  <a:xfrm>
                    <a:off x="3326" y="1216"/>
                    <a:ext cx="79" cy="49"/>
                  </a:xfrm>
                  <a:custGeom>
                    <a:avLst/>
                    <a:gdLst>
                      <a:gd name="T0" fmla="*/ 0 w 79"/>
                      <a:gd name="T1" fmla="*/ 0 h 49"/>
                      <a:gd name="T2" fmla="*/ 6 w 79"/>
                      <a:gd name="T3" fmla="*/ 0 h 49"/>
                      <a:gd name="T4" fmla="*/ 79 w 79"/>
                      <a:gd name="T5" fmla="*/ 43 h 49"/>
                      <a:gd name="T6" fmla="*/ 79 w 79"/>
                      <a:gd name="T7" fmla="*/ 49 h 49"/>
                      <a:gd name="T8" fmla="*/ 73 w 79"/>
                      <a:gd name="T9" fmla="*/ 49 h 49"/>
                      <a:gd name="T10" fmla="*/ 0 w 79"/>
                      <a:gd name="T11" fmla="*/ 6 h 49"/>
                      <a:gd name="T12" fmla="*/ 0 w 79"/>
                      <a:gd name="T13" fmla="*/ 0 h 49"/>
                      <a:gd name="T14" fmla="*/ 0 60000 65536"/>
                      <a:gd name="T15" fmla="*/ 0 60000 65536"/>
                      <a:gd name="T16" fmla="*/ 0 60000 65536"/>
                      <a:gd name="T17" fmla="*/ 0 60000 65536"/>
                      <a:gd name="T18" fmla="*/ 0 60000 65536"/>
                      <a:gd name="T19" fmla="*/ 0 60000 65536"/>
                      <a:gd name="T20" fmla="*/ 0 60000 65536"/>
                      <a:gd name="T21" fmla="*/ 0 w 79"/>
                      <a:gd name="T22" fmla="*/ 0 h 49"/>
                      <a:gd name="T23" fmla="*/ 79 w 79"/>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49">
                        <a:moveTo>
                          <a:pt x="0" y="0"/>
                        </a:moveTo>
                        <a:lnTo>
                          <a:pt x="6" y="0"/>
                        </a:lnTo>
                        <a:lnTo>
                          <a:pt x="79" y="43"/>
                        </a:lnTo>
                        <a:lnTo>
                          <a:pt x="79" y="49"/>
                        </a:lnTo>
                        <a:lnTo>
                          <a:pt x="73" y="49"/>
                        </a:lnTo>
                        <a:lnTo>
                          <a:pt x="0" y="6"/>
                        </a:lnTo>
                        <a:lnTo>
                          <a:pt x="0" y="0"/>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49" name="Rectangle 517"/>
                  <p:cNvSpPr>
                    <a:spLocks noChangeArrowheads="1"/>
                  </p:cNvSpPr>
                  <p:nvPr/>
                </p:nvSpPr>
                <p:spPr bwMode="auto">
                  <a:xfrm>
                    <a:off x="3418" y="1222"/>
                    <a:ext cx="12" cy="3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50" name="Rectangle 518"/>
                  <p:cNvSpPr>
                    <a:spLocks noChangeArrowheads="1"/>
                  </p:cNvSpPr>
                  <p:nvPr/>
                </p:nvSpPr>
                <p:spPr bwMode="auto">
                  <a:xfrm>
                    <a:off x="3258" y="1247"/>
                    <a:ext cx="68"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51" name="Freeform 519"/>
                  <p:cNvSpPr>
                    <a:spLocks noEditPoints="1"/>
                  </p:cNvSpPr>
                  <p:nvPr/>
                </p:nvSpPr>
                <p:spPr bwMode="auto">
                  <a:xfrm>
                    <a:off x="3258" y="1247"/>
                    <a:ext cx="68" cy="30"/>
                  </a:xfrm>
                  <a:custGeom>
                    <a:avLst/>
                    <a:gdLst>
                      <a:gd name="T0" fmla="*/ 0 w 68"/>
                      <a:gd name="T1" fmla="*/ 0 h 30"/>
                      <a:gd name="T2" fmla="*/ 68 w 68"/>
                      <a:gd name="T3" fmla="*/ 0 h 30"/>
                      <a:gd name="T4" fmla="*/ 68 w 68"/>
                      <a:gd name="T5" fmla="*/ 30 h 30"/>
                      <a:gd name="T6" fmla="*/ 0 w 68"/>
                      <a:gd name="T7" fmla="*/ 30 h 30"/>
                      <a:gd name="T8" fmla="*/ 0 w 68"/>
                      <a:gd name="T9" fmla="*/ 0 h 30"/>
                      <a:gd name="T10" fmla="*/ 6 w 68"/>
                      <a:gd name="T11" fmla="*/ 6 h 30"/>
                      <a:gd name="T12" fmla="*/ 61 w 68"/>
                      <a:gd name="T13" fmla="*/ 6 h 30"/>
                      <a:gd name="T14" fmla="*/ 61 w 68"/>
                      <a:gd name="T15" fmla="*/ 24 h 30"/>
                      <a:gd name="T16" fmla="*/ 6 w 68"/>
                      <a:gd name="T17" fmla="*/ 24 h 30"/>
                      <a:gd name="T18" fmla="*/ 6 w 68"/>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0"/>
                      <a:gd name="T32" fmla="*/ 68 w 6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0">
                        <a:moveTo>
                          <a:pt x="0" y="0"/>
                        </a:moveTo>
                        <a:lnTo>
                          <a:pt x="68" y="0"/>
                        </a:lnTo>
                        <a:lnTo>
                          <a:pt x="68" y="30"/>
                        </a:lnTo>
                        <a:lnTo>
                          <a:pt x="0" y="30"/>
                        </a:lnTo>
                        <a:lnTo>
                          <a:pt x="0" y="0"/>
                        </a:lnTo>
                        <a:close/>
                        <a:moveTo>
                          <a:pt x="6" y="6"/>
                        </a:moveTo>
                        <a:lnTo>
                          <a:pt x="61" y="6"/>
                        </a:lnTo>
                        <a:lnTo>
                          <a:pt x="61"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52" name="Rectangle 520"/>
                  <p:cNvSpPr>
                    <a:spLocks noChangeArrowheads="1"/>
                  </p:cNvSpPr>
                  <p:nvPr/>
                </p:nvSpPr>
                <p:spPr bwMode="auto">
                  <a:xfrm>
                    <a:off x="3381" y="1204"/>
                    <a:ext cx="67"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53" name="Freeform 521"/>
                  <p:cNvSpPr>
                    <a:spLocks noEditPoints="1"/>
                  </p:cNvSpPr>
                  <p:nvPr/>
                </p:nvSpPr>
                <p:spPr bwMode="auto">
                  <a:xfrm>
                    <a:off x="3381" y="1204"/>
                    <a:ext cx="67" cy="30"/>
                  </a:xfrm>
                  <a:custGeom>
                    <a:avLst/>
                    <a:gdLst>
                      <a:gd name="T0" fmla="*/ 0 w 67"/>
                      <a:gd name="T1" fmla="*/ 0 h 30"/>
                      <a:gd name="T2" fmla="*/ 67 w 67"/>
                      <a:gd name="T3" fmla="*/ 0 h 30"/>
                      <a:gd name="T4" fmla="*/ 67 w 67"/>
                      <a:gd name="T5" fmla="*/ 30 h 30"/>
                      <a:gd name="T6" fmla="*/ 0 w 67"/>
                      <a:gd name="T7" fmla="*/ 30 h 30"/>
                      <a:gd name="T8" fmla="*/ 0 w 67"/>
                      <a:gd name="T9" fmla="*/ 0 h 30"/>
                      <a:gd name="T10" fmla="*/ 6 w 67"/>
                      <a:gd name="T11" fmla="*/ 6 h 30"/>
                      <a:gd name="T12" fmla="*/ 61 w 67"/>
                      <a:gd name="T13" fmla="*/ 6 h 30"/>
                      <a:gd name="T14" fmla="*/ 61 w 67"/>
                      <a:gd name="T15" fmla="*/ 24 h 30"/>
                      <a:gd name="T16" fmla="*/ 6 w 67"/>
                      <a:gd name="T17" fmla="*/ 24 h 30"/>
                      <a:gd name="T18" fmla="*/ 6 w 67"/>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30"/>
                      <a:gd name="T32" fmla="*/ 67 w 67"/>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30">
                        <a:moveTo>
                          <a:pt x="0" y="0"/>
                        </a:moveTo>
                        <a:lnTo>
                          <a:pt x="67" y="0"/>
                        </a:lnTo>
                        <a:lnTo>
                          <a:pt x="67" y="30"/>
                        </a:lnTo>
                        <a:lnTo>
                          <a:pt x="0" y="30"/>
                        </a:lnTo>
                        <a:lnTo>
                          <a:pt x="0" y="0"/>
                        </a:lnTo>
                        <a:close/>
                        <a:moveTo>
                          <a:pt x="6" y="6"/>
                        </a:moveTo>
                        <a:lnTo>
                          <a:pt x="61" y="6"/>
                        </a:lnTo>
                        <a:lnTo>
                          <a:pt x="61"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54" name="Rectangle 522"/>
                  <p:cNvSpPr>
                    <a:spLocks noChangeArrowheads="1"/>
                  </p:cNvSpPr>
                  <p:nvPr/>
                </p:nvSpPr>
                <p:spPr bwMode="auto">
                  <a:xfrm>
                    <a:off x="3393" y="1253"/>
                    <a:ext cx="68"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55" name="Freeform 523"/>
                  <p:cNvSpPr>
                    <a:spLocks noEditPoints="1"/>
                  </p:cNvSpPr>
                  <p:nvPr/>
                </p:nvSpPr>
                <p:spPr bwMode="auto">
                  <a:xfrm>
                    <a:off x="3393" y="1253"/>
                    <a:ext cx="68" cy="30"/>
                  </a:xfrm>
                  <a:custGeom>
                    <a:avLst/>
                    <a:gdLst>
                      <a:gd name="T0" fmla="*/ 0 w 68"/>
                      <a:gd name="T1" fmla="*/ 0 h 30"/>
                      <a:gd name="T2" fmla="*/ 68 w 68"/>
                      <a:gd name="T3" fmla="*/ 0 h 30"/>
                      <a:gd name="T4" fmla="*/ 68 w 68"/>
                      <a:gd name="T5" fmla="*/ 30 h 30"/>
                      <a:gd name="T6" fmla="*/ 0 w 68"/>
                      <a:gd name="T7" fmla="*/ 30 h 30"/>
                      <a:gd name="T8" fmla="*/ 0 w 68"/>
                      <a:gd name="T9" fmla="*/ 0 h 30"/>
                      <a:gd name="T10" fmla="*/ 6 w 68"/>
                      <a:gd name="T11" fmla="*/ 6 h 30"/>
                      <a:gd name="T12" fmla="*/ 62 w 68"/>
                      <a:gd name="T13" fmla="*/ 6 h 30"/>
                      <a:gd name="T14" fmla="*/ 62 w 68"/>
                      <a:gd name="T15" fmla="*/ 24 h 30"/>
                      <a:gd name="T16" fmla="*/ 6 w 68"/>
                      <a:gd name="T17" fmla="*/ 24 h 30"/>
                      <a:gd name="T18" fmla="*/ 6 w 68"/>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0"/>
                      <a:gd name="T32" fmla="*/ 68 w 6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0">
                        <a:moveTo>
                          <a:pt x="0" y="0"/>
                        </a:moveTo>
                        <a:lnTo>
                          <a:pt x="68" y="0"/>
                        </a:lnTo>
                        <a:lnTo>
                          <a:pt x="68" y="30"/>
                        </a:lnTo>
                        <a:lnTo>
                          <a:pt x="0" y="30"/>
                        </a:lnTo>
                        <a:lnTo>
                          <a:pt x="0" y="0"/>
                        </a:lnTo>
                        <a:close/>
                        <a:moveTo>
                          <a:pt x="6" y="6"/>
                        </a:moveTo>
                        <a:lnTo>
                          <a:pt x="62" y="6"/>
                        </a:lnTo>
                        <a:lnTo>
                          <a:pt x="62"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56" name="Rectangle 524"/>
                  <p:cNvSpPr>
                    <a:spLocks noChangeArrowheads="1"/>
                  </p:cNvSpPr>
                  <p:nvPr/>
                </p:nvSpPr>
                <p:spPr bwMode="auto">
                  <a:xfrm>
                    <a:off x="3448" y="1210"/>
                    <a:ext cx="50" cy="12"/>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nvGrpSpPr>
                <p:cNvPr id="807" name="Group 539"/>
                <p:cNvGrpSpPr/>
                <p:nvPr/>
              </p:nvGrpSpPr>
              <p:grpSpPr bwMode="auto">
                <a:xfrm>
                  <a:off x="3584" y="1198"/>
                  <a:ext cx="301" cy="85"/>
                  <a:chOff x="3584" y="1198"/>
                  <a:chExt cx="301" cy="85"/>
                </a:xfrm>
              </p:grpSpPr>
              <p:sp>
                <p:nvSpPr>
                  <p:cNvPr id="831" name="Rectangle 526"/>
                  <p:cNvSpPr>
                    <a:spLocks noChangeArrowheads="1"/>
                  </p:cNvSpPr>
                  <p:nvPr/>
                </p:nvSpPr>
                <p:spPr bwMode="auto">
                  <a:xfrm>
                    <a:off x="3651" y="1198"/>
                    <a:ext cx="68"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32" name="Freeform 527"/>
                  <p:cNvSpPr>
                    <a:spLocks noEditPoints="1"/>
                  </p:cNvSpPr>
                  <p:nvPr/>
                </p:nvSpPr>
                <p:spPr bwMode="auto">
                  <a:xfrm>
                    <a:off x="3651" y="1198"/>
                    <a:ext cx="68" cy="30"/>
                  </a:xfrm>
                  <a:custGeom>
                    <a:avLst/>
                    <a:gdLst>
                      <a:gd name="T0" fmla="*/ 0 w 68"/>
                      <a:gd name="T1" fmla="*/ 0 h 30"/>
                      <a:gd name="T2" fmla="*/ 68 w 68"/>
                      <a:gd name="T3" fmla="*/ 0 h 30"/>
                      <a:gd name="T4" fmla="*/ 68 w 68"/>
                      <a:gd name="T5" fmla="*/ 30 h 30"/>
                      <a:gd name="T6" fmla="*/ 0 w 68"/>
                      <a:gd name="T7" fmla="*/ 30 h 30"/>
                      <a:gd name="T8" fmla="*/ 0 w 68"/>
                      <a:gd name="T9" fmla="*/ 0 h 30"/>
                      <a:gd name="T10" fmla="*/ 6 w 68"/>
                      <a:gd name="T11" fmla="*/ 6 h 30"/>
                      <a:gd name="T12" fmla="*/ 62 w 68"/>
                      <a:gd name="T13" fmla="*/ 6 h 30"/>
                      <a:gd name="T14" fmla="*/ 62 w 68"/>
                      <a:gd name="T15" fmla="*/ 24 h 30"/>
                      <a:gd name="T16" fmla="*/ 6 w 68"/>
                      <a:gd name="T17" fmla="*/ 24 h 30"/>
                      <a:gd name="T18" fmla="*/ 6 w 68"/>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0"/>
                      <a:gd name="T32" fmla="*/ 68 w 6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0">
                        <a:moveTo>
                          <a:pt x="0" y="0"/>
                        </a:moveTo>
                        <a:lnTo>
                          <a:pt x="68" y="0"/>
                        </a:lnTo>
                        <a:lnTo>
                          <a:pt x="68" y="30"/>
                        </a:lnTo>
                        <a:lnTo>
                          <a:pt x="0" y="30"/>
                        </a:lnTo>
                        <a:lnTo>
                          <a:pt x="0" y="0"/>
                        </a:lnTo>
                        <a:close/>
                        <a:moveTo>
                          <a:pt x="6" y="6"/>
                        </a:moveTo>
                        <a:lnTo>
                          <a:pt x="62" y="6"/>
                        </a:lnTo>
                        <a:lnTo>
                          <a:pt x="62"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33" name="Rectangle 528"/>
                  <p:cNvSpPr>
                    <a:spLocks noChangeArrowheads="1"/>
                  </p:cNvSpPr>
                  <p:nvPr/>
                </p:nvSpPr>
                <p:spPr bwMode="auto">
                  <a:xfrm>
                    <a:off x="3584" y="1204"/>
                    <a:ext cx="67" cy="12"/>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34" name="Rectangle 529"/>
                  <p:cNvSpPr>
                    <a:spLocks noChangeArrowheads="1"/>
                  </p:cNvSpPr>
                  <p:nvPr/>
                </p:nvSpPr>
                <p:spPr bwMode="auto">
                  <a:xfrm>
                    <a:off x="3670" y="1216"/>
                    <a:ext cx="12" cy="31"/>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35" name="Freeform 530"/>
                  <p:cNvSpPr/>
                  <p:nvPr/>
                </p:nvSpPr>
                <p:spPr bwMode="auto">
                  <a:xfrm>
                    <a:off x="3706" y="1216"/>
                    <a:ext cx="80" cy="49"/>
                  </a:xfrm>
                  <a:custGeom>
                    <a:avLst/>
                    <a:gdLst>
                      <a:gd name="T0" fmla="*/ 0 w 80"/>
                      <a:gd name="T1" fmla="*/ 0 h 49"/>
                      <a:gd name="T2" fmla="*/ 7 w 80"/>
                      <a:gd name="T3" fmla="*/ 0 h 49"/>
                      <a:gd name="T4" fmla="*/ 80 w 80"/>
                      <a:gd name="T5" fmla="*/ 43 h 49"/>
                      <a:gd name="T6" fmla="*/ 80 w 80"/>
                      <a:gd name="T7" fmla="*/ 49 h 49"/>
                      <a:gd name="T8" fmla="*/ 74 w 80"/>
                      <a:gd name="T9" fmla="*/ 49 h 49"/>
                      <a:gd name="T10" fmla="*/ 0 w 80"/>
                      <a:gd name="T11" fmla="*/ 6 h 49"/>
                      <a:gd name="T12" fmla="*/ 0 w 80"/>
                      <a:gd name="T13" fmla="*/ 0 h 49"/>
                      <a:gd name="T14" fmla="*/ 0 60000 65536"/>
                      <a:gd name="T15" fmla="*/ 0 60000 65536"/>
                      <a:gd name="T16" fmla="*/ 0 60000 65536"/>
                      <a:gd name="T17" fmla="*/ 0 60000 65536"/>
                      <a:gd name="T18" fmla="*/ 0 60000 65536"/>
                      <a:gd name="T19" fmla="*/ 0 60000 65536"/>
                      <a:gd name="T20" fmla="*/ 0 60000 65536"/>
                      <a:gd name="T21" fmla="*/ 0 w 80"/>
                      <a:gd name="T22" fmla="*/ 0 h 49"/>
                      <a:gd name="T23" fmla="*/ 80 w 80"/>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49">
                        <a:moveTo>
                          <a:pt x="0" y="0"/>
                        </a:moveTo>
                        <a:lnTo>
                          <a:pt x="7" y="0"/>
                        </a:lnTo>
                        <a:lnTo>
                          <a:pt x="80" y="43"/>
                        </a:lnTo>
                        <a:lnTo>
                          <a:pt x="80" y="49"/>
                        </a:lnTo>
                        <a:lnTo>
                          <a:pt x="74" y="49"/>
                        </a:lnTo>
                        <a:lnTo>
                          <a:pt x="0" y="6"/>
                        </a:lnTo>
                        <a:lnTo>
                          <a:pt x="0" y="0"/>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36" name="Rectangle 531"/>
                  <p:cNvSpPr>
                    <a:spLocks noChangeArrowheads="1"/>
                  </p:cNvSpPr>
                  <p:nvPr/>
                </p:nvSpPr>
                <p:spPr bwMode="auto">
                  <a:xfrm>
                    <a:off x="3805" y="1222"/>
                    <a:ext cx="12" cy="3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37" name="Rectangle 532"/>
                  <p:cNvSpPr>
                    <a:spLocks noChangeArrowheads="1"/>
                  </p:cNvSpPr>
                  <p:nvPr/>
                </p:nvSpPr>
                <p:spPr bwMode="auto">
                  <a:xfrm>
                    <a:off x="3639" y="1247"/>
                    <a:ext cx="67"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38" name="Freeform 533"/>
                  <p:cNvSpPr>
                    <a:spLocks noEditPoints="1"/>
                  </p:cNvSpPr>
                  <p:nvPr/>
                </p:nvSpPr>
                <p:spPr bwMode="auto">
                  <a:xfrm>
                    <a:off x="3639" y="1247"/>
                    <a:ext cx="67" cy="30"/>
                  </a:xfrm>
                  <a:custGeom>
                    <a:avLst/>
                    <a:gdLst>
                      <a:gd name="T0" fmla="*/ 0 w 67"/>
                      <a:gd name="T1" fmla="*/ 0 h 30"/>
                      <a:gd name="T2" fmla="*/ 67 w 67"/>
                      <a:gd name="T3" fmla="*/ 0 h 30"/>
                      <a:gd name="T4" fmla="*/ 67 w 67"/>
                      <a:gd name="T5" fmla="*/ 30 h 30"/>
                      <a:gd name="T6" fmla="*/ 0 w 67"/>
                      <a:gd name="T7" fmla="*/ 30 h 30"/>
                      <a:gd name="T8" fmla="*/ 0 w 67"/>
                      <a:gd name="T9" fmla="*/ 0 h 30"/>
                      <a:gd name="T10" fmla="*/ 6 w 67"/>
                      <a:gd name="T11" fmla="*/ 6 h 30"/>
                      <a:gd name="T12" fmla="*/ 61 w 67"/>
                      <a:gd name="T13" fmla="*/ 6 h 30"/>
                      <a:gd name="T14" fmla="*/ 61 w 67"/>
                      <a:gd name="T15" fmla="*/ 24 h 30"/>
                      <a:gd name="T16" fmla="*/ 6 w 67"/>
                      <a:gd name="T17" fmla="*/ 24 h 30"/>
                      <a:gd name="T18" fmla="*/ 6 w 67"/>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30"/>
                      <a:gd name="T32" fmla="*/ 67 w 67"/>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30">
                        <a:moveTo>
                          <a:pt x="0" y="0"/>
                        </a:moveTo>
                        <a:lnTo>
                          <a:pt x="67" y="0"/>
                        </a:lnTo>
                        <a:lnTo>
                          <a:pt x="67" y="30"/>
                        </a:lnTo>
                        <a:lnTo>
                          <a:pt x="0" y="30"/>
                        </a:lnTo>
                        <a:lnTo>
                          <a:pt x="0" y="0"/>
                        </a:lnTo>
                        <a:close/>
                        <a:moveTo>
                          <a:pt x="6" y="6"/>
                        </a:moveTo>
                        <a:lnTo>
                          <a:pt x="61" y="6"/>
                        </a:lnTo>
                        <a:lnTo>
                          <a:pt x="61"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39" name="Rectangle 534"/>
                  <p:cNvSpPr>
                    <a:spLocks noChangeArrowheads="1"/>
                  </p:cNvSpPr>
                  <p:nvPr/>
                </p:nvSpPr>
                <p:spPr bwMode="auto">
                  <a:xfrm>
                    <a:off x="3768" y="1204"/>
                    <a:ext cx="67"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40" name="Freeform 535"/>
                  <p:cNvSpPr>
                    <a:spLocks noEditPoints="1"/>
                  </p:cNvSpPr>
                  <p:nvPr/>
                </p:nvSpPr>
                <p:spPr bwMode="auto">
                  <a:xfrm>
                    <a:off x="3768" y="1204"/>
                    <a:ext cx="67" cy="30"/>
                  </a:xfrm>
                  <a:custGeom>
                    <a:avLst/>
                    <a:gdLst>
                      <a:gd name="T0" fmla="*/ 0 w 67"/>
                      <a:gd name="T1" fmla="*/ 0 h 30"/>
                      <a:gd name="T2" fmla="*/ 67 w 67"/>
                      <a:gd name="T3" fmla="*/ 0 h 30"/>
                      <a:gd name="T4" fmla="*/ 67 w 67"/>
                      <a:gd name="T5" fmla="*/ 30 h 30"/>
                      <a:gd name="T6" fmla="*/ 0 w 67"/>
                      <a:gd name="T7" fmla="*/ 30 h 30"/>
                      <a:gd name="T8" fmla="*/ 0 w 67"/>
                      <a:gd name="T9" fmla="*/ 0 h 30"/>
                      <a:gd name="T10" fmla="*/ 6 w 67"/>
                      <a:gd name="T11" fmla="*/ 6 h 30"/>
                      <a:gd name="T12" fmla="*/ 61 w 67"/>
                      <a:gd name="T13" fmla="*/ 6 h 30"/>
                      <a:gd name="T14" fmla="*/ 61 w 67"/>
                      <a:gd name="T15" fmla="*/ 24 h 30"/>
                      <a:gd name="T16" fmla="*/ 6 w 67"/>
                      <a:gd name="T17" fmla="*/ 24 h 30"/>
                      <a:gd name="T18" fmla="*/ 6 w 67"/>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30"/>
                      <a:gd name="T32" fmla="*/ 67 w 67"/>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30">
                        <a:moveTo>
                          <a:pt x="0" y="0"/>
                        </a:moveTo>
                        <a:lnTo>
                          <a:pt x="67" y="0"/>
                        </a:lnTo>
                        <a:lnTo>
                          <a:pt x="67" y="30"/>
                        </a:lnTo>
                        <a:lnTo>
                          <a:pt x="0" y="30"/>
                        </a:lnTo>
                        <a:lnTo>
                          <a:pt x="0" y="0"/>
                        </a:lnTo>
                        <a:close/>
                        <a:moveTo>
                          <a:pt x="6" y="6"/>
                        </a:moveTo>
                        <a:lnTo>
                          <a:pt x="61" y="6"/>
                        </a:lnTo>
                        <a:lnTo>
                          <a:pt x="61"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41" name="Rectangle 536"/>
                  <p:cNvSpPr>
                    <a:spLocks noChangeArrowheads="1"/>
                  </p:cNvSpPr>
                  <p:nvPr/>
                </p:nvSpPr>
                <p:spPr bwMode="auto">
                  <a:xfrm>
                    <a:off x="3780" y="1253"/>
                    <a:ext cx="68" cy="30"/>
                  </a:xfrm>
                  <a:prstGeom prst="rect">
                    <a:avLst/>
                  </a:prstGeom>
                  <a:blipFill dpi="0" rotWithShape="0">
                    <a:blip r:embed="rId5"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sp>
                <p:nvSpPr>
                  <p:cNvPr id="842" name="Freeform 537"/>
                  <p:cNvSpPr>
                    <a:spLocks noEditPoints="1"/>
                  </p:cNvSpPr>
                  <p:nvPr/>
                </p:nvSpPr>
                <p:spPr bwMode="auto">
                  <a:xfrm>
                    <a:off x="3780" y="1253"/>
                    <a:ext cx="68" cy="30"/>
                  </a:xfrm>
                  <a:custGeom>
                    <a:avLst/>
                    <a:gdLst>
                      <a:gd name="T0" fmla="*/ 0 w 68"/>
                      <a:gd name="T1" fmla="*/ 0 h 30"/>
                      <a:gd name="T2" fmla="*/ 68 w 68"/>
                      <a:gd name="T3" fmla="*/ 0 h 30"/>
                      <a:gd name="T4" fmla="*/ 68 w 68"/>
                      <a:gd name="T5" fmla="*/ 30 h 30"/>
                      <a:gd name="T6" fmla="*/ 0 w 68"/>
                      <a:gd name="T7" fmla="*/ 30 h 30"/>
                      <a:gd name="T8" fmla="*/ 0 w 68"/>
                      <a:gd name="T9" fmla="*/ 0 h 30"/>
                      <a:gd name="T10" fmla="*/ 6 w 68"/>
                      <a:gd name="T11" fmla="*/ 6 h 30"/>
                      <a:gd name="T12" fmla="*/ 62 w 68"/>
                      <a:gd name="T13" fmla="*/ 6 h 30"/>
                      <a:gd name="T14" fmla="*/ 62 w 68"/>
                      <a:gd name="T15" fmla="*/ 24 h 30"/>
                      <a:gd name="T16" fmla="*/ 6 w 68"/>
                      <a:gd name="T17" fmla="*/ 24 h 30"/>
                      <a:gd name="T18" fmla="*/ 6 w 68"/>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0"/>
                      <a:gd name="T32" fmla="*/ 68 w 6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0">
                        <a:moveTo>
                          <a:pt x="0" y="0"/>
                        </a:moveTo>
                        <a:lnTo>
                          <a:pt x="68" y="0"/>
                        </a:lnTo>
                        <a:lnTo>
                          <a:pt x="68" y="30"/>
                        </a:lnTo>
                        <a:lnTo>
                          <a:pt x="0" y="30"/>
                        </a:lnTo>
                        <a:lnTo>
                          <a:pt x="0" y="0"/>
                        </a:lnTo>
                        <a:close/>
                        <a:moveTo>
                          <a:pt x="6" y="6"/>
                        </a:moveTo>
                        <a:lnTo>
                          <a:pt x="62" y="6"/>
                        </a:lnTo>
                        <a:lnTo>
                          <a:pt x="62" y="24"/>
                        </a:lnTo>
                        <a:lnTo>
                          <a:pt x="6" y="24"/>
                        </a:lnTo>
                        <a:lnTo>
                          <a:pt x="6" y="6"/>
                        </a:lnTo>
                        <a:close/>
                      </a:path>
                    </a:pathLst>
                  </a:custGeom>
                  <a:blipFill dpi="0" rotWithShape="0">
                    <a:blip r:embed="rId6" cstate="print"/>
                    <a:srcRect/>
                    <a:tile tx="0" ty="0" sx="100000" sy="100000" flip="none" algn="tl"/>
                  </a:blipFill>
                  <a:ln w="9525">
                    <a:noFill/>
                    <a:round/>
                  </a:ln>
                </p:spPr>
                <p:txBody>
                  <a:bodyPr/>
                  <a:lstStyle/>
                  <a:p>
                    <a:endParaRPr lang="en-US"/>
                  </a:p>
                </p:txBody>
              </p:sp>
              <p:sp>
                <p:nvSpPr>
                  <p:cNvPr id="843" name="Rectangle 538"/>
                  <p:cNvSpPr>
                    <a:spLocks noChangeArrowheads="1"/>
                  </p:cNvSpPr>
                  <p:nvPr/>
                </p:nvSpPr>
                <p:spPr bwMode="auto">
                  <a:xfrm>
                    <a:off x="3829" y="1210"/>
                    <a:ext cx="56" cy="12"/>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nvGrpSpPr>
                <p:cNvPr id="808" name="Group 542"/>
                <p:cNvGrpSpPr/>
                <p:nvPr/>
              </p:nvGrpSpPr>
              <p:grpSpPr bwMode="auto">
                <a:xfrm>
                  <a:off x="3679" y="1366"/>
                  <a:ext cx="49" cy="30"/>
                  <a:chOff x="3679" y="1366"/>
                  <a:chExt cx="49" cy="30"/>
                </a:xfrm>
              </p:grpSpPr>
              <p:sp>
                <p:nvSpPr>
                  <p:cNvPr id="829" name="Oval 540"/>
                  <p:cNvSpPr>
                    <a:spLocks noChangeArrowheads="1"/>
                  </p:cNvSpPr>
                  <p:nvPr/>
                </p:nvSpPr>
                <p:spPr bwMode="auto">
                  <a:xfrm>
                    <a:off x="3679" y="1366"/>
                    <a:ext cx="49" cy="30"/>
                  </a:xfrm>
                  <a:prstGeom prst="ellipse">
                    <a:avLst/>
                  </a:prstGeom>
                  <a:blipFill dpi="0" rotWithShape="0">
                    <a:blip r:embed="rId5" cstate="print"/>
                    <a:srcRect/>
                    <a:tile tx="0" ty="0" sx="100000" sy="100000" flip="none" algn="tl"/>
                  </a:blipFill>
                  <a:ln w="9525">
                    <a:solidFill>
                      <a:srgbClr val="3F3F3F"/>
                    </a:solidFill>
                    <a:round/>
                  </a:ln>
                </p:spPr>
                <p:txBody>
                  <a:bodyPr/>
                  <a:lstStyle/>
                  <a:p>
                    <a:pPr eaLnBrk="1" hangingPunct="1">
                      <a:lnSpc>
                        <a:spcPct val="100000"/>
                      </a:lnSpc>
                      <a:buFontTx/>
                      <a:buChar char="•"/>
                    </a:pPr>
                    <a:endParaRPr lang="ru-RU" sz="2000" b="0"/>
                  </a:p>
                </p:txBody>
              </p:sp>
              <p:sp>
                <p:nvSpPr>
                  <p:cNvPr id="830" name="Freeform 541"/>
                  <p:cNvSpPr/>
                  <p:nvPr/>
                </p:nvSpPr>
                <p:spPr bwMode="auto">
                  <a:xfrm>
                    <a:off x="3694" y="1369"/>
                    <a:ext cx="25" cy="12"/>
                  </a:xfrm>
                  <a:custGeom>
                    <a:avLst/>
                    <a:gdLst>
                      <a:gd name="T0" fmla="*/ 0 w 25"/>
                      <a:gd name="T1" fmla="*/ 6 h 12"/>
                      <a:gd name="T2" fmla="*/ 19 w 25"/>
                      <a:gd name="T3" fmla="*/ 0 h 12"/>
                      <a:gd name="T4" fmla="*/ 25 w 25"/>
                      <a:gd name="T5" fmla="*/ 0 h 12"/>
                      <a:gd name="T6" fmla="*/ 25 w 25"/>
                      <a:gd name="T7" fmla="*/ 6 h 12"/>
                      <a:gd name="T8" fmla="*/ 6 w 25"/>
                      <a:gd name="T9" fmla="*/ 12 h 12"/>
                      <a:gd name="T10" fmla="*/ 0 w 25"/>
                      <a:gd name="T11" fmla="*/ 12 h 12"/>
                      <a:gd name="T12" fmla="*/ 0 w 25"/>
                      <a:gd name="T13" fmla="*/ 6 h 12"/>
                      <a:gd name="T14" fmla="*/ 0 60000 65536"/>
                      <a:gd name="T15" fmla="*/ 0 60000 65536"/>
                      <a:gd name="T16" fmla="*/ 0 60000 65536"/>
                      <a:gd name="T17" fmla="*/ 0 60000 65536"/>
                      <a:gd name="T18" fmla="*/ 0 60000 65536"/>
                      <a:gd name="T19" fmla="*/ 0 60000 65536"/>
                      <a:gd name="T20" fmla="*/ 0 60000 65536"/>
                      <a:gd name="T21" fmla="*/ 0 w 25"/>
                      <a:gd name="T22" fmla="*/ 0 h 12"/>
                      <a:gd name="T23" fmla="*/ 25 w 25"/>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2">
                        <a:moveTo>
                          <a:pt x="0" y="6"/>
                        </a:moveTo>
                        <a:lnTo>
                          <a:pt x="19" y="0"/>
                        </a:lnTo>
                        <a:lnTo>
                          <a:pt x="25" y="0"/>
                        </a:lnTo>
                        <a:lnTo>
                          <a:pt x="25" y="6"/>
                        </a:lnTo>
                        <a:lnTo>
                          <a:pt x="6" y="12"/>
                        </a:lnTo>
                        <a:lnTo>
                          <a:pt x="0" y="12"/>
                        </a:lnTo>
                        <a:lnTo>
                          <a:pt x="0" y="6"/>
                        </a:lnTo>
                        <a:close/>
                      </a:path>
                    </a:pathLst>
                  </a:custGeom>
                  <a:blipFill dpi="0" rotWithShape="0">
                    <a:blip r:embed="rId6" cstate="print"/>
                    <a:srcRect/>
                    <a:tile tx="0" ty="0" sx="100000" sy="100000" flip="none" algn="tl"/>
                  </a:blipFill>
                  <a:ln w="9525">
                    <a:noFill/>
                    <a:round/>
                  </a:ln>
                </p:spPr>
                <p:txBody>
                  <a:bodyPr/>
                  <a:lstStyle/>
                  <a:p>
                    <a:endParaRPr lang="en-US"/>
                  </a:p>
                </p:txBody>
              </p:sp>
            </p:grpSp>
            <p:grpSp>
              <p:nvGrpSpPr>
                <p:cNvPr id="809" name="Group 545"/>
                <p:cNvGrpSpPr/>
                <p:nvPr/>
              </p:nvGrpSpPr>
              <p:grpSpPr bwMode="auto">
                <a:xfrm>
                  <a:off x="3802" y="1366"/>
                  <a:ext cx="49" cy="30"/>
                  <a:chOff x="3802" y="1366"/>
                  <a:chExt cx="49" cy="30"/>
                </a:xfrm>
              </p:grpSpPr>
              <p:sp>
                <p:nvSpPr>
                  <p:cNvPr id="827" name="Oval 543"/>
                  <p:cNvSpPr>
                    <a:spLocks noChangeArrowheads="1"/>
                  </p:cNvSpPr>
                  <p:nvPr/>
                </p:nvSpPr>
                <p:spPr bwMode="auto">
                  <a:xfrm>
                    <a:off x="3802" y="1366"/>
                    <a:ext cx="49" cy="30"/>
                  </a:xfrm>
                  <a:prstGeom prst="ellipse">
                    <a:avLst/>
                  </a:prstGeom>
                  <a:blipFill dpi="0" rotWithShape="0">
                    <a:blip r:embed="rId5" cstate="print"/>
                    <a:srcRect/>
                    <a:tile tx="0" ty="0" sx="100000" sy="100000" flip="none" algn="tl"/>
                  </a:blipFill>
                  <a:ln w="9525">
                    <a:solidFill>
                      <a:srgbClr val="3F3F3F"/>
                    </a:solidFill>
                    <a:round/>
                  </a:ln>
                </p:spPr>
                <p:txBody>
                  <a:bodyPr/>
                  <a:lstStyle/>
                  <a:p>
                    <a:pPr eaLnBrk="1" hangingPunct="1">
                      <a:lnSpc>
                        <a:spcPct val="100000"/>
                      </a:lnSpc>
                      <a:buFontTx/>
                      <a:buChar char="•"/>
                    </a:pPr>
                    <a:endParaRPr lang="ru-RU" sz="2000" b="0"/>
                  </a:p>
                </p:txBody>
              </p:sp>
              <p:sp>
                <p:nvSpPr>
                  <p:cNvPr id="828" name="Freeform 544"/>
                  <p:cNvSpPr/>
                  <p:nvPr/>
                </p:nvSpPr>
                <p:spPr bwMode="auto">
                  <a:xfrm>
                    <a:off x="3817" y="1369"/>
                    <a:ext cx="25" cy="12"/>
                  </a:xfrm>
                  <a:custGeom>
                    <a:avLst/>
                    <a:gdLst>
                      <a:gd name="T0" fmla="*/ 0 w 25"/>
                      <a:gd name="T1" fmla="*/ 6 h 12"/>
                      <a:gd name="T2" fmla="*/ 18 w 25"/>
                      <a:gd name="T3" fmla="*/ 0 h 12"/>
                      <a:gd name="T4" fmla="*/ 25 w 25"/>
                      <a:gd name="T5" fmla="*/ 0 h 12"/>
                      <a:gd name="T6" fmla="*/ 25 w 25"/>
                      <a:gd name="T7" fmla="*/ 6 h 12"/>
                      <a:gd name="T8" fmla="*/ 6 w 25"/>
                      <a:gd name="T9" fmla="*/ 12 h 12"/>
                      <a:gd name="T10" fmla="*/ 0 w 25"/>
                      <a:gd name="T11" fmla="*/ 12 h 12"/>
                      <a:gd name="T12" fmla="*/ 0 w 25"/>
                      <a:gd name="T13" fmla="*/ 6 h 12"/>
                      <a:gd name="T14" fmla="*/ 0 60000 65536"/>
                      <a:gd name="T15" fmla="*/ 0 60000 65536"/>
                      <a:gd name="T16" fmla="*/ 0 60000 65536"/>
                      <a:gd name="T17" fmla="*/ 0 60000 65536"/>
                      <a:gd name="T18" fmla="*/ 0 60000 65536"/>
                      <a:gd name="T19" fmla="*/ 0 60000 65536"/>
                      <a:gd name="T20" fmla="*/ 0 60000 65536"/>
                      <a:gd name="T21" fmla="*/ 0 w 25"/>
                      <a:gd name="T22" fmla="*/ 0 h 12"/>
                      <a:gd name="T23" fmla="*/ 25 w 25"/>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2">
                        <a:moveTo>
                          <a:pt x="0" y="6"/>
                        </a:moveTo>
                        <a:lnTo>
                          <a:pt x="18" y="0"/>
                        </a:lnTo>
                        <a:lnTo>
                          <a:pt x="25" y="0"/>
                        </a:lnTo>
                        <a:lnTo>
                          <a:pt x="25" y="6"/>
                        </a:lnTo>
                        <a:lnTo>
                          <a:pt x="6" y="12"/>
                        </a:lnTo>
                        <a:lnTo>
                          <a:pt x="0" y="12"/>
                        </a:lnTo>
                        <a:lnTo>
                          <a:pt x="0" y="6"/>
                        </a:lnTo>
                        <a:close/>
                      </a:path>
                    </a:pathLst>
                  </a:custGeom>
                  <a:blipFill dpi="0" rotWithShape="0">
                    <a:blip r:embed="rId6" cstate="print"/>
                    <a:srcRect/>
                    <a:tile tx="0" ty="0" sx="100000" sy="100000" flip="none" algn="tl"/>
                  </a:blipFill>
                  <a:ln w="9525">
                    <a:noFill/>
                    <a:round/>
                  </a:ln>
                </p:spPr>
                <p:txBody>
                  <a:bodyPr/>
                  <a:lstStyle/>
                  <a:p>
                    <a:endParaRPr lang="en-US"/>
                  </a:p>
                </p:txBody>
              </p:sp>
            </p:grpSp>
            <p:grpSp>
              <p:nvGrpSpPr>
                <p:cNvPr id="810" name="Group 548"/>
                <p:cNvGrpSpPr/>
                <p:nvPr/>
              </p:nvGrpSpPr>
              <p:grpSpPr bwMode="auto">
                <a:xfrm>
                  <a:off x="3498" y="1222"/>
                  <a:ext cx="86" cy="25"/>
                  <a:chOff x="3498" y="1222"/>
                  <a:chExt cx="86" cy="25"/>
                </a:xfrm>
              </p:grpSpPr>
              <p:sp>
                <p:nvSpPr>
                  <p:cNvPr id="825" name="Freeform 546"/>
                  <p:cNvSpPr/>
                  <p:nvPr/>
                </p:nvSpPr>
                <p:spPr bwMode="auto">
                  <a:xfrm>
                    <a:off x="3553" y="1222"/>
                    <a:ext cx="31" cy="25"/>
                  </a:xfrm>
                  <a:custGeom>
                    <a:avLst/>
                    <a:gdLst>
                      <a:gd name="T0" fmla="*/ 31 w 31"/>
                      <a:gd name="T1" fmla="*/ 12 h 25"/>
                      <a:gd name="T2" fmla="*/ 18 w 31"/>
                      <a:gd name="T3" fmla="*/ 19 h 25"/>
                      <a:gd name="T4" fmla="*/ 0 w 31"/>
                      <a:gd name="T5" fmla="*/ 25 h 25"/>
                      <a:gd name="T6" fmla="*/ 0 w 31"/>
                      <a:gd name="T7" fmla="*/ 19 h 25"/>
                      <a:gd name="T8" fmla="*/ 0 w 31"/>
                      <a:gd name="T9" fmla="*/ 12 h 25"/>
                      <a:gd name="T10" fmla="*/ 0 w 31"/>
                      <a:gd name="T11" fmla="*/ 6 h 25"/>
                      <a:gd name="T12" fmla="*/ 0 w 31"/>
                      <a:gd name="T13" fmla="*/ 0 h 25"/>
                      <a:gd name="T14" fmla="*/ 18 w 31"/>
                      <a:gd name="T15" fmla="*/ 6 h 25"/>
                      <a:gd name="T16" fmla="*/ 31 w 31"/>
                      <a:gd name="T17" fmla="*/ 12 h 25"/>
                      <a:gd name="T18" fmla="*/ 31 w 31"/>
                      <a:gd name="T19" fmla="*/ 1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5"/>
                      <a:gd name="T32" fmla="*/ 31 w 3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5">
                        <a:moveTo>
                          <a:pt x="31" y="12"/>
                        </a:moveTo>
                        <a:lnTo>
                          <a:pt x="18" y="19"/>
                        </a:lnTo>
                        <a:lnTo>
                          <a:pt x="0" y="25"/>
                        </a:lnTo>
                        <a:lnTo>
                          <a:pt x="0" y="19"/>
                        </a:lnTo>
                        <a:lnTo>
                          <a:pt x="0" y="12"/>
                        </a:lnTo>
                        <a:lnTo>
                          <a:pt x="0" y="6"/>
                        </a:lnTo>
                        <a:lnTo>
                          <a:pt x="0" y="0"/>
                        </a:lnTo>
                        <a:lnTo>
                          <a:pt x="18" y="6"/>
                        </a:lnTo>
                        <a:lnTo>
                          <a:pt x="31" y="12"/>
                        </a:lnTo>
                        <a:close/>
                      </a:path>
                    </a:pathLst>
                  </a:custGeom>
                  <a:blipFill dpi="0" rotWithShape="0">
                    <a:blip r:embed="rId5" cstate="print"/>
                    <a:srcRect/>
                    <a:tile tx="0" ty="0" sx="100000" sy="100000" flip="none" algn="tl"/>
                  </a:blipFill>
                  <a:ln w="9525">
                    <a:solidFill>
                      <a:srgbClr val="3F3F3F"/>
                    </a:solidFill>
                    <a:round/>
                  </a:ln>
                </p:spPr>
                <p:txBody>
                  <a:bodyPr/>
                  <a:lstStyle/>
                  <a:p>
                    <a:endParaRPr lang="en-US"/>
                  </a:p>
                </p:txBody>
              </p:sp>
              <p:sp>
                <p:nvSpPr>
                  <p:cNvPr id="826" name="Rectangle 547"/>
                  <p:cNvSpPr>
                    <a:spLocks noChangeArrowheads="1"/>
                  </p:cNvSpPr>
                  <p:nvPr/>
                </p:nvSpPr>
                <p:spPr bwMode="auto">
                  <a:xfrm>
                    <a:off x="3498" y="1234"/>
                    <a:ext cx="67" cy="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nvGrpSpPr>
                <p:cNvPr id="811" name="Group 555"/>
                <p:cNvGrpSpPr/>
                <p:nvPr/>
              </p:nvGrpSpPr>
              <p:grpSpPr bwMode="auto">
                <a:xfrm>
                  <a:off x="3663" y="1289"/>
                  <a:ext cx="74" cy="92"/>
                  <a:chOff x="3663" y="1289"/>
                  <a:chExt cx="74" cy="92"/>
                </a:xfrm>
              </p:grpSpPr>
              <p:grpSp>
                <p:nvGrpSpPr>
                  <p:cNvPr id="819" name="Group 551"/>
                  <p:cNvGrpSpPr/>
                  <p:nvPr/>
                </p:nvGrpSpPr>
                <p:grpSpPr bwMode="auto">
                  <a:xfrm>
                    <a:off x="3663" y="1289"/>
                    <a:ext cx="19" cy="86"/>
                    <a:chOff x="3663" y="1289"/>
                    <a:chExt cx="19" cy="86"/>
                  </a:xfrm>
                </p:grpSpPr>
                <p:sp>
                  <p:nvSpPr>
                    <p:cNvPr id="823" name="Freeform 549"/>
                    <p:cNvSpPr/>
                    <p:nvPr/>
                  </p:nvSpPr>
                  <p:spPr bwMode="auto">
                    <a:xfrm>
                      <a:off x="3663" y="1350"/>
                      <a:ext cx="19" cy="25"/>
                    </a:xfrm>
                    <a:custGeom>
                      <a:avLst/>
                      <a:gdLst>
                        <a:gd name="T0" fmla="*/ 7 w 19"/>
                        <a:gd name="T1" fmla="*/ 25 h 25"/>
                        <a:gd name="T2" fmla="*/ 7 w 19"/>
                        <a:gd name="T3" fmla="*/ 13 h 25"/>
                        <a:gd name="T4" fmla="*/ 0 w 19"/>
                        <a:gd name="T5" fmla="*/ 0 h 25"/>
                        <a:gd name="T6" fmla="*/ 7 w 19"/>
                        <a:gd name="T7" fmla="*/ 0 h 25"/>
                        <a:gd name="T8" fmla="*/ 7 w 19"/>
                        <a:gd name="T9" fmla="*/ 0 h 25"/>
                        <a:gd name="T10" fmla="*/ 13 w 19"/>
                        <a:gd name="T11" fmla="*/ 0 h 25"/>
                        <a:gd name="T12" fmla="*/ 19 w 19"/>
                        <a:gd name="T13" fmla="*/ 0 h 25"/>
                        <a:gd name="T14" fmla="*/ 13 w 19"/>
                        <a:gd name="T15" fmla="*/ 13 h 25"/>
                        <a:gd name="T16" fmla="*/ 7 w 19"/>
                        <a:gd name="T17" fmla="*/ 25 h 25"/>
                        <a:gd name="T18" fmla="*/ 7 w 19"/>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5"/>
                        <a:gd name="T32" fmla="*/ 19 w 1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5">
                          <a:moveTo>
                            <a:pt x="7" y="25"/>
                          </a:moveTo>
                          <a:lnTo>
                            <a:pt x="7" y="13"/>
                          </a:lnTo>
                          <a:lnTo>
                            <a:pt x="0" y="0"/>
                          </a:lnTo>
                          <a:lnTo>
                            <a:pt x="7" y="0"/>
                          </a:lnTo>
                          <a:lnTo>
                            <a:pt x="13" y="0"/>
                          </a:lnTo>
                          <a:lnTo>
                            <a:pt x="19" y="0"/>
                          </a:lnTo>
                          <a:lnTo>
                            <a:pt x="13" y="13"/>
                          </a:lnTo>
                          <a:lnTo>
                            <a:pt x="7" y="25"/>
                          </a:lnTo>
                          <a:close/>
                        </a:path>
                      </a:pathLst>
                    </a:custGeom>
                    <a:blipFill dpi="0" rotWithShape="0">
                      <a:blip r:embed="rId5" cstate="print"/>
                      <a:srcRect/>
                      <a:tile tx="0" ty="0" sx="100000" sy="100000" flip="none" algn="tl"/>
                    </a:blipFill>
                    <a:ln w="9525">
                      <a:solidFill>
                        <a:srgbClr val="3F3F3F"/>
                      </a:solidFill>
                      <a:round/>
                    </a:ln>
                  </p:spPr>
                  <p:txBody>
                    <a:bodyPr/>
                    <a:lstStyle/>
                    <a:p>
                      <a:endParaRPr lang="en-US"/>
                    </a:p>
                  </p:txBody>
                </p:sp>
                <p:sp>
                  <p:nvSpPr>
                    <p:cNvPr id="824" name="Rectangle 550"/>
                    <p:cNvSpPr>
                      <a:spLocks noChangeArrowheads="1"/>
                    </p:cNvSpPr>
                    <p:nvPr/>
                  </p:nvSpPr>
                  <p:spPr bwMode="auto">
                    <a:xfrm>
                      <a:off x="3676" y="1289"/>
                      <a:ext cx="6" cy="6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nvGrpSpPr>
                  <p:cNvPr id="820" name="Group 554"/>
                  <p:cNvGrpSpPr/>
                  <p:nvPr/>
                </p:nvGrpSpPr>
                <p:grpSpPr bwMode="auto">
                  <a:xfrm>
                    <a:off x="3713" y="1289"/>
                    <a:ext cx="24" cy="92"/>
                    <a:chOff x="3713" y="1289"/>
                    <a:chExt cx="24" cy="92"/>
                  </a:xfrm>
                </p:grpSpPr>
                <p:sp>
                  <p:nvSpPr>
                    <p:cNvPr id="821" name="Freeform 552"/>
                    <p:cNvSpPr/>
                    <p:nvPr/>
                  </p:nvSpPr>
                  <p:spPr bwMode="auto">
                    <a:xfrm>
                      <a:off x="3713" y="1289"/>
                      <a:ext cx="24" cy="31"/>
                    </a:xfrm>
                    <a:custGeom>
                      <a:avLst/>
                      <a:gdLst>
                        <a:gd name="T0" fmla="*/ 12 w 24"/>
                        <a:gd name="T1" fmla="*/ 0 h 31"/>
                        <a:gd name="T2" fmla="*/ 18 w 24"/>
                        <a:gd name="T3" fmla="*/ 19 h 31"/>
                        <a:gd name="T4" fmla="*/ 24 w 24"/>
                        <a:gd name="T5" fmla="*/ 31 h 31"/>
                        <a:gd name="T6" fmla="*/ 18 w 24"/>
                        <a:gd name="T7" fmla="*/ 31 h 31"/>
                        <a:gd name="T8" fmla="*/ 12 w 24"/>
                        <a:gd name="T9" fmla="*/ 31 h 31"/>
                        <a:gd name="T10" fmla="*/ 6 w 24"/>
                        <a:gd name="T11" fmla="*/ 31 h 31"/>
                        <a:gd name="T12" fmla="*/ 0 w 24"/>
                        <a:gd name="T13" fmla="*/ 31 h 31"/>
                        <a:gd name="T14" fmla="*/ 6 w 24"/>
                        <a:gd name="T15" fmla="*/ 19 h 31"/>
                        <a:gd name="T16" fmla="*/ 12 w 24"/>
                        <a:gd name="T17" fmla="*/ 0 h 31"/>
                        <a:gd name="T18" fmla="*/ 12 w 24"/>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31"/>
                        <a:gd name="T32" fmla="*/ 24 w 24"/>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31">
                          <a:moveTo>
                            <a:pt x="12" y="0"/>
                          </a:moveTo>
                          <a:lnTo>
                            <a:pt x="18" y="19"/>
                          </a:lnTo>
                          <a:lnTo>
                            <a:pt x="24" y="31"/>
                          </a:lnTo>
                          <a:lnTo>
                            <a:pt x="18" y="31"/>
                          </a:lnTo>
                          <a:lnTo>
                            <a:pt x="12" y="31"/>
                          </a:lnTo>
                          <a:lnTo>
                            <a:pt x="6" y="31"/>
                          </a:lnTo>
                          <a:lnTo>
                            <a:pt x="0" y="31"/>
                          </a:lnTo>
                          <a:lnTo>
                            <a:pt x="6" y="19"/>
                          </a:lnTo>
                          <a:lnTo>
                            <a:pt x="12" y="0"/>
                          </a:lnTo>
                          <a:close/>
                        </a:path>
                      </a:pathLst>
                    </a:custGeom>
                    <a:blipFill dpi="0" rotWithShape="0">
                      <a:blip r:embed="rId5" cstate="print"/>
                      <a:srcRect/>
                      <a:tile tx="0" ty="0" sx="100000" sy="100000" flip="none" algn="tl"/>
                    </a:blipFill>
                    <a:ln w="9525">
                      <a:solidFill>
                        <a:srgbClr val="3F3F3F"/>
                      </a:solidFill>
                      <a:round/>
                    </a:ln>
                  </p:spPr>
                  <p:txBody>
                    <a:bodyPr/>
                    <a:lstStyle/>
                    <a:p>
                      <a:endParaRPr lang="en-US"/>
                    </a:p>
                  </p:txBody>
                </p:sp>
                <p:sp>
                  <p:nvSpPr>
                    <p:cNvPr id="822" name="Rectangle 553"/>
                    <p:cNvSpPr>
                      <a:spLocks noChangeArrowheads="1"/>
                    </p:cNvSpPr>
                    <p:nvPr/>
                  </p:nvSpPr>
                  <p:spPr bwMode="auto">
                    <a:xfrm>
                      <a:off x="3725" y="1314"/>
                      <a:ext cx="6" cy="6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grpSp>
              <p:nvGrpSpPr>
                <p:cNvPr id="812" name="Group 562"/>
                <p:cNvGrpSpPr/>
                <p:nvPr/>
              </p:nvGrpSpPr>
              <p:grpSpPr bwMode="auto">
                <a:xfrm>
                  <a:off x="3786" y="1289"/>
                  <a:ext cx="74" cy="92"/>
                  <a:chOff x="3786" y="1289"/>
                  <a:chExt cx="74" cy="92"/>
                </a:xfrm>
              </p:grpSpPr>
              <p:grpSp>
                <p:nvGrpSpPr>
                  <p:cNvPr id="813" name="Group 558"/>
                  <p:cNvGrpSpPr/>
                  <p:nvPr/>
                </p:nvGrpSpPr>
                <p:grpSpPr bwMode="auto">
                  <a:xfrm>
                    <a:off x="3786" y="1289"/>
                    <a:ext cx="25" cy="86"/>
                    <a:chOff x="3786" y="1289"/>
                    <a:chExt cx="25" cy="86"/>
                  </a:xfrm>
                </p:grpSpPr>
                <p:sp>
                  <p:nvSpPr>
                    <p:cNvPr id="817" name="Freeform 556"/>
                    <p:cNvSpPr/>
                    <p:nvPr/>
                  </p:nvSpPr>
                  <p:spPr bwMode="auto">
                    <a:xfrm>
                      <a:off x="3786" y="1350"/>
                      <a:ext cx="25" cy="25"/>
                    </a:xfrm>
                    <a:custGeom>
                      <a:avLst/>
                      <a:gdLst>
                        <a:gd name="T0" fmla="*/ 13 w 25"/>
                        <a:gd name="T1" fmla="*/ 25 h 25"/>
                        <a:gd name="T2" fmla="*/ 6 w 25"/>
                        <a:gd name="T3" fmla="*/ 13 h 25"/>
                        <a:gd name="T4" fmla="*/ 0 w 25"/>
                        <a:gd name="T5" fmla="*/ 0 h 25"/>
                        <a:gd name="T6" fmla="*/ 6 w 25"/>
                        <a:gd name="T7" fmla="*/ 0 h 25"/>
                        <a:gd name="T8" fmla="*/ 13 w 25"/>
                        <a:gd name="T9" fmla="*/ 0 h 25"/>
                        <a:gd name="T10" fmla="*/ 19 w 25"/>
                        <a:gd name="T11" fmla="*/ 0 h 25"/>
                        <a:gd name="T12" fmla="*/ 25 w 25"/>
                        <a:gd name="T13" fmla="*/ 0 h 25"/>
                        <a:gd name="T14" fmla="*/ 19 w 25"/>
                        <a:gd name="T15" fmla="*/ 13 h 25"/>
                        <a:gd name="T16" fmla="*/ 13 w 25"/>
                        <a:gd name="T17" fmla="*/ 25 h 25"/>
                        <a:gd name="T18" fmla="*/ 13 w 25"/>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5"/>
                        <a:gd name="T32" fmla="*/ 25 w 2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5">
                          <a:moveTo>
                            <a:pt x="13" y="25"/>
                          </a:moveTo>
                          <a:lnTo>
                            <a:pt x="6" y="13"/>
                          </a:lnTo>
                          <a:lnTo>
                            <a:pt x="0" y="0"/>
                          </a:lnTo>
                          <a:lnTo>
                            <a:pt x="6" y="0"/>
                          </a:lnTo>
                          <a:lnTo>
                            <a:pt x="13" y="0"/>
                          </a:lnTo>
                          <a:lnTo>
                            <a:pt x="19" y="0"/>
                          </a:lnTo>
                          <a:lnTo>
                            <a:pt x="25" y="0"/>
                          </a:lnTo>
                          <a:lnTo>
                            <a:pt x="19" y="13"/>
                          </a:lnTo>
                          <a:lnTo>
                            <a:pt x="13" y="25"/>
                          </a:lnTo>
                          <a:close/>
                        </a:path>
                      </a:pathLst>
                    </a:custGeom>
                    <a:blipFill dpi="0" rotWithShape="0">
                      <a:blip r:embed="rId5" cstate="print"/>
                      <a:srcRect/>
                      <a:tile tx="0" ty="0" sx="100000" sy="100000" flip="none" algn="tl"/>
                    </a:blipFill>
                    <a:ln w="9525">
                      <a:solidFill>
                        <a:srgbClr val="3F3F3F"/>
                      </a:solidFill>
                      <a:round/>
                    </a:ln>
                  </p:spPr>
                  <p:txBody>
                    <a:bodyPr/>
                    <a:lstStyle/>
                    <a:p>
                      <a:endParaRPr lang="en-US"/>
                    </a:p>
                  </p:txBody>
                </p:sp>
                <p:sp>
                  <p:nvSpPr>
                    <p:cNvPr id="818" name="Rectangle 557"/>
                    <p:cNvSpPr>
                      <a:spLocks noChangeArrowheads="1"/>
                    </p:cNvSpPr>
                    <p:nvPr/>
                  </p:nvSpPr>
                  <p:spPr bwMode="auto">
                    <a:xfrm>
                      <a:off x="3799" y="1289"/>
                      <a:ext cx="6" cy="6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nvGrpSpPr>
                  <p:cNvPr id="814" name="Group 561"/>
                  <p:cNvGrpSpPr/>
                  <p:nvPr/>
                </p:nvGrpSpPr>
                <p:grpSpPr bwMode="auto">
                  <a:xfrm>
                    <a:off x="3842" y="1289"/>
                    <a:ext cx="18" cy="92"/>
                    <a:chOff x="3842" y="1289"/>
                    <a:chExt cx="18" cy="92"/>
                  </a:xfrm>
                </p:grpSpPr>
                <p:sp>
                  <p:nvSpPr>
                    <p:cNvPr id="815" name="Freeform 559"/>
                    <p:cNvSpPr/>
                    <p:nvPr/>
                  </p:nvSpPr>
                  <p:spPr bwMode="auto">
                    <a:xfrm>
                      <a:off x="3842" y="1289"/>
                      <a:ext cx="18" cy="31"/>
                    </a:xfrm>
                    <a:custGeom>
                      <a:avLst/>
                      <a:gdLst>
                        <a:gd name="T0" fmla="*/ 6 w 18"/>
                        <a:gd name="T1" fmla="*/ 0 h 31"/>
                        <a:gd name="T2" fmla="*/ 12 w 18"/>
                        <a:gd name="T3" fmla="*/ 19 h 31"/>
                        <a:gd name="T4" fmla="*/ 18 w 18"/>
                        <a:gd name="T5" fmla="*/ 31 h 31"/>
                        <a:gd name="T6" fmla="*/ 12 w 18"/>
                        <a:gd name="T7" fmla="*/ 31 h 31"/>
                        <a:gd name="T8" fmla="*/ 6 w 18"/>
                        <a:gd name="T9" fmla="*/ 31 h 31"/>
                        <a:gd name="T10" fmla="*/ 6 w 18"/>
                        <a:gd name="T11" fmla="*/ 31 h 31"/>
                        <a:gd name="T12" fmla="*/ 0 w 18"/>
                        <a:gd name="T13" fmla="*/ 31 h 31"/>
                        <a:gd name="T14" fmla="*/ 6 w 18"/>
                        <a:gd name="T15" fmla="*/ 19 h 31"/>
                        <a:gd name="T16" fmla="*/ 6 w 18"/>
                        <a:gd name="T17" fmla="*/ 0 h 31"/>
                        <a:gd name="T18" fmla="*/ 6 w 18"/>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31"/>
                        <a:gd name="T32" fmla="*/ 18 w 1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31">
                          <a:moveTo>
                            <a:pt x="6" y="0"/>
                          </a:moveTo>
                          <a:lnTo>
                            <a:pt x="12" y="19"/>
                          </a:lnTo>
                          <a:lnTo>
                            <a:pt x="18" y="31"/>
                          </a:lnTo>
                          <a:lnTo>
                            <a:pt x="12" y="31"/>
                          </a:lnTo>
                          <a:lnTo>
                            <a:pt x="6" y="31"/>
                          </a:lnTo>
                          <a:lnTo>
                            <a:pt x="0" y="31"/>
                          </a:lnTo>
                          <a:lnTo>
                            <a:pt x="6" y="19"/>
                          </a:lnTo>
                          <a:lnTo>
                            <a:pt x="6" y="0"/>
                          </a:lnTo>
                          <a:close/>
                        </a:path>
                      </a:pathLst>
                    </a:custGeom>
                    <a:blipFill dpi="0" rotWithShape="0">
                      <a:blip r:embed="rId5" cstate="print"/>
                      <a:srcRect/>
                      <a:tile tx="0" ty="0" sx="100000" sy="100000" flip="none" algn="tl"/>
                    </a:blipFill>
                    <a:ln w="9525">
                      <a:solidFill>
                        <a:srgbClr val="3F3F3F"/>
                      </a:solidFill>
                      <a:round/>
                    </a:ln>
                  </p:spPr>
                  <p:txBody>
                    <a:bodyPr/>
                    <a:lstStyle/>
                    <a:p>
                      <a:endParaRPr lang="en-US"/>
                    </a:p>
                  </p:txBody>
                </p:sp>
                <p:sp>
                  <p:nvSpPr>
                    <p:cNvPr id="816" name="Rectangle 560"/>
                    <p:cNvSpPr>
                      <a:spLocks noChangeArrowheads="1"/>
                    </p:cNvSpPr>
                    <p:nvPr/>
                  </p:nvSpPr>
                  <p:spPr bwMode="auto">
                    <a:xfrm>
                      <a:off x="3848" y="1314"/>
                      <a:ext cx="6" cy="67"/>
                    </a:xfrm>
                    <a:prstGeom prst="rect">
                      <a:avLst/>
                    </a:prstGeom>
                    <a:blipFill dpi="0" rotWithShape="0">
                      <a:blip r:embed="rId6" cstate="print"/>
                      <a:srcRect/>
                      <a:tile tx="0" ty="0" sx="100000" sy="100000" flip="none" algn="tl"/>
                    </a:blipFill>
                    <a:ln w="9525">
                      <a:noFill/>
                      <a:miter lim="800000"/>
                    </a:ln>
                  </p:spPr>
                  <p:txBody>
                    <a:bodyPr/>
                    <a:lstStyle/>
                    <a:p>
                      <a:pPr eaLnBrk="1" hangingPunct="1">
                        <a:lnSpc>
                          <a:spcPct val="100000"/>
                        </a:lnSpc>
                        <a:buFontTx/>
                        <a:buChar char="•"/>
                      </a:pPr>
                      <a:endParaRPr lang="ru-RU" sz="2000" b="0"/>
                    </a:p>
                  </p:txBody>
                </p:sp>
              </p:grpSp>
            </p:grpSp>
          </p:grpSp>
        </p:grpSp>
        <p:grpSp>
          <p:nvGrpSpPr>
            <p:cNvPr id="747" name="Group 571"/>
            <p:cNvGrpSpPr/>
            <p:nvPr/>
          </p:nvGrpSpPr>
          <p:grpSpPr bwMode="auto">
            <a:xfrm>
              <a:off x="4050" y="1289"/>
              <a:ext cx="74" cy="86"/>
              <a:chOff x="4050" y="1289"/>
              <a:chExt cx="74" cy="86"/>
            </a:xfrm>
          </p:grpSpPr>
          <p:grpSp>
            <p:nvGrpSpPr>
              <p:cNvPr id="793" name="Group 567"/>
              <p:cNvGrpSpPr/>
              <p:nvPr/>
            </p:nvGrpSpPr>
            <p:grpSpPr bwMode="auto">
              <a:xfrm>
                <a:off x="4050" y="1289"/>
                <a:ext cx="19" cy="86"/>
                <a:chOff x="4050" y="1289"/>
                <a:chExt cx="19" cy="86"/>
              </a:xfrm>
            </p:grpSpPr>
            <p:sp>
              <p:nvSpPr>
                <p:cNvPr id="797" name="Freeform 565"/>
                <p:cNvSpPr/>
                <p:nvPr/>
              </p:nvSpPr>
              <p:spPr bwMode="auto">
                <a:xfrm>
                  <a:off x="4050" y="1350"/>
                  <a:ext cx="19" cy="25"/>
                </a:xfrm>
                <a:custGeom>
                  <a:avLst/>
                  <a:gdLst>
                    <a:gd name="T0" fmla="*/ 6 w 19"/>
                    <a:gd name="T1" fmla="*/ 25 h 25"/>
                    <a:gd name="T2" fmla="*/ 6 w 19"/>
                    <a:gd name="T3" fmla="*/ 13 h 25"/>
                    <a:gd name="T4" fmla="*/ 0 w 19"/>
                    <a:gd name="T5" fmla="*/ 0 h 25"/>
                    <a:gd name="T6" fmla="*/ 6 w 19"/>
                    <a:gd name="T7" fmla="*/ 0 h 25"/>
                    <a:gd name="T8" fmla="*/ 6 w 19"/>
                    <a:gd name="T9" fmla="*/ 0 h 25"/>
                    <a:gd name="T10" fmla="*/ 13 w 19"/>
                    <a:gd name="T11" fmla="*/ 0 h 25"/>
                    <a:gd name="T12" fmla="*/ 19 w 19"/>
                    <a:gd name="T13" fmla="*/ 0 h 25"/>
                    <a:gd name="T14" fmla="*/ 13 w 19"/>
                    <a:gd name="T15" fmla="*/ 13 h 25"/>
                    <a:gd name="T16" fmla="*/ 6 w 19"/>
                    <a:gd name="T17" fmla="*/ 25 h 25"/>
                    <a:gd name="T18" fmla="*/ 6 w 19"/>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5"/>
                    <a:gd name="T32" fmla="*/ 19 w 1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5">
                      <a:moveTo>
                        <a:pt x="6" y="25"/>
                      </a:moveTo>
                      <a:lnTo>
                        <a:pt x="6" y="13"/>
                      </a:lnTo>
                      <a:lnTo>
                        <a:pt x="0" y="0"/>
                      </a:lnTo>
                      <a:lnTo>
                        <a:pt x="6" y="0"/>
                      </a:lnTo>
                      <a:lnTo>
                        <a:pt x="13" y="0"/>
                      </a:lnTo>
                      <a:lnTo>
                        <a:pt x="19" y="0"/>
                      </a:lnTo>
                      <a:lnTo>
                        <a:pt x="13" y="13"/>
                      </a:lnTo>
                      <a:lnTo>
                        <a:pt x="6" y="25"/>
                      </a:lnTo>
                      <a:close/>
                    </a:path>
                  </a:pathLst>
                </a:custGeom>
                <a:solidFill>
                  <a:srgbClr val="000000"/>
                </a:solidFill>
                <a:ln w="9525">
                  <a:solidFill>
                    <a:srgbClr val="000000"/>
                  </a:solidFill>
                  <a:round/>
                </a:ln>
              </p:spPr>
              <p:txBody>
                <a:bodyPr/>
                <a:lstStyle/>
                <a:p>
                  <a:endParaRPr lang="en-US"/>
                </a:p>
              </p:txBody>
            </p:sp>
            <p:sp>
              <p:nvSpPr>
                <p:cNvPr id="798" name="Line 566"/>
                <p:cNvSpPr>
                  <a:spLocks noChangeShapeType="1"/>
                </p:cNvSpPr>
                <p:nvPr/>
              </p:nvSpPr>
              <p:spPr bwMode="auto">
                <a:xfrm>
                  <a:off x="4063" y="1289"/>
                  <a:ext cx="1" cy="61"/>
                </a:xfrm>
                <a:prstGeom prst="line">
                  <a:avLst/>
                </a:prstGeom>
                <a:noFill/>
                <a:ln w="9525">
                  <a:solidFill>
                    <a:srgbClr val="000000"/>
                  </a:solidFill>
                  <a:round/>
                </a:ln>
              </p:spPr>
              <p:txBody>
                <a:bodyPr/>
                <a:lstStyle/>
                <a:p>
                  <a:endParaRPr lang="en-US"/>
                </a:p>
              </p:txBody>
            </p:sp>
          </p:grpSp>
          <p:grpSp>
            <p:nvGrpSpPr>
              <p:cNvPr id="794" name="Group 570"/>
              <p:cNvGrpSpPr/>
              <p:nvPr/>
            </p:nvGrpSpPr>
            <p:grpSpPr bwMode="auto">
              <a:xfrm>
                <a:off x="4099" y="1289"/>
                <a:ext cx="25" cy="86"/>
                <a:chOff x="4099" y="1289"/>
                <a:chExt cx="25" cy="86"/>
              </a:xfrm>
            </p:grpSpPr>
            <p:sp>
              <p:nvSpPr>
                <p:cNvPr id="795" name="Freeform 568"/>
                <p:cNvSpPr/>
                <p:nvPr/>
              </p:nvSpPr>
              <p:spPr bwMode="auto">
                <a:xfrm>
                  <a:off x="4099" y="1289"/>
                  <a:ext cx="25" cy="31"/>
                </a:xfrm>
                <a:custGeom>
                  <a:avLst/>
                  <a:gdLst>
                    <a:gd name="T0" fmla="*/ 13 w 25"/>
                    <a:gd name="T1" fmla="*/ 0 h 31"/>
                    <a:gd name="T2" fmla="*/ 19 w 25"/>
                    <a:gd name="T3" fmla="*/ 19 h 31"/>
                    <a:gd name="T4" fmla="*/ 25 w 25"/>
                    <a:gd name="T5" fmla="*/ 31 h 31"/>
                    <a:gd name="T6" fmla="*/ 19 w 25"/>
                    <a:gd name="T7" fmla="*/ 31 h 31"/>
                    <a:gd name="T8" fmla="*/ 13 w 25"/>
                    <a:gd name="T9" fmla="*/ 31 h 31"/>
                    <a:gd name="T10" fmla="*/ 7 w 25"/>
                    <a:gd name="T11" fmla="*/ 31 h 31"/>
                    <a:gd name="T12" fmla="*/ 0 w 25"/>
                    <a:gd name="T13" fmla="*/ 31 h 31"/>
                    <a:gd name="T14" fmla="*/ 7 w 25"/>
                    <a:gd name="T15" fmla="*/ 19 h 31"/>
                    <a:gd name="T16" fmla="*/ 13 w 25"/>
                    <a:gd name="T17" fmla="*/ 0 h 31"/>
                    <a:gd name="T18" fmla="*/ 13 w 25"/>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31"/>
                    <a:gd name="T32" fmla="*/ 25 w 25"/>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31">
                      <a:moveTo>
                        <a:pt x="13" y="0"/>
                      </a:moveTo>
                      <a:lnTo>
                        <a:pt x="19" y="19"/>
                      </a:lnTo>
                      <a:lnTo>
                        <a:pt x="25" y="31"/>
                      </a:lnTo>
                      <a:lnTo>
                        <a:pt x="19" y="31"/>
                      </a:lnTo>
                      <a:lnTo>
                        <a:pt x="13" y="31"/>
                      </a:lnTo>
                      <a:lnTo>
                        <a:pt x="7" y="31"/>
                      </a:lnTo>
                      <a:lnTo>
                        <a:pt x="0" y="31"/>
                      </a:lnTo>
                      <a:lnTo>
                        <a:pt x="7" y="19"/>
                      </a:lnTo>
                      <a:lnTo>
                        <a:pt x="13" y="0"/>
                      </a:lnTo>
                      <a:close/>
                    </a:path>
                  </a:pathLst>
                </a:custGeom>
                <a:solidFill>
                  <a:srgbClr val="000000"/>
                </a:solidFill>
                <a:ln w="9525">
                  <a:solidFill>
                    <a:srgbClr val="000000"/>
                  </a:solidFill>
                  <a:round/>
                </a:ln>
              </p:spPr>
              <p:txBody>
                <a:bodyPr/>
                <a:lstStyle/>
                <a:p>
                  <a:endParaRPr lang="en-US"/>
                </a:p>
              </p:txBody>
            </p:sp>
            <p:sp>
              <p:nvSpPr>
                <p:cNvPr id="796" name="Line 569"/>
                <p:cNvSpPr>
                  <a:spLocks noChangeShapeType="1"/>
                </p:cNvSpPr>
                <p:nvPr/>
              </p:nvSpPr>
              <p:spPr bwMode="auto">
                <a:xfrm flipV="1">
                  <a:off x="4112" y="1314"/>
                  <a:ext cx="1" cy="61"/>
                </a:xfrm>
                <a:prstGeom prst="line">
                  <a:avLst/>
                </a:prstGeom>
                <a:noFill/>
                <a:ln w="9525">
                  <a:solidFill>
                    <a:srgbClr val="000000"/>
                  </a:solidFill>
                  <a:round/>
                </a:ln>
              </p:spPr>
              <p:txBody>
                <a:bodyPr/>
                <a:lstStyle/>
                <a:p>
                  <a:endParaRPr lang="en-US"/>
                </a:p>
              </p:txBody>
            </p:sp>
          </p:grpSp>
        </p:grpSp>
        <p:grpSp>
          <p:nvGrpSpPr>
            <p:cNvPr id="748" name="Group 578"/>
            <p:cNvGrpSpPr/>
            <p:nvPr/>
          </p:nvGrpSpPr>
          <p:grpSpPr bwMode="auto">
            <a:xfrm>
              <a:off x="4437" y="1289"/>
              <a:ext cx="74" cy="86"/>
              <a:chOff x="4437" y="1289"/>
              <a:chExt cx="74" cy="86"/>
            </a:xfrm>
          </p:grpSpPr>
          <p:grpSp>
            <p:nvGrpSpPr>
              <p:cNvPr id="787" name="Group 574"/>
              <p:cNvGrpSpPr/>
              <p:nvPr/>
            </p:nvGrpSpPr>
            <p:grpSpPr bwMode="auto">
              <a:xfrm>
                <a:off x="4437" y="1289"/>
                <a:ext cx="19" cy="86"/>
                <a:chOff x="4437" y="1289"/>
                <a:chExt cx="19" cy="86"/>
              </a:xfrm>
            </p:grpSpPr>
            <p:sp>
              <p:nvSpPr>
                <p:cNvPr id="791" name="Freeform 572"/>
                <p:cNvSpPr/>
                <p:nvPr/>
              </p:nvSpPr>
              <p:spPr bwMode="auto">
                <a:xfrm>
                  <a:off x="4437" y="1350"/>
                  <a:ext cx="19" cy="25"/>
                </a:xfrm>
                <a:custGeom>
                  <a:avLst/>
                  <a:gdLst>
                    <a:gd name="T0" fmla="*/ 6 w 19"/>
                    <a:gd name="T1" fmla="*/ 25 h 25"/>
                    <a:gd name="T2" fmla="*/ 6 w 19"/>
                    <a:gd name="T3" fmla="*/ 13 h 25"/>
                    <a:gd name="T4" fmla="*/ 0 w 19"/>
                    <a:gd name="T5" fmla="*/ 0 h 25"/>
                    <a:gd name="T6" fmla="*/ 6 w 19"/>
                    <a:gd name="T7" fmla="*/ 0 h 25"/>
                    <a:gd name="T8" fmla="*/ 6 w 19"/>
                    <a:gd name="T9" fmla="*/ 0 h 25"/>
                    <a:gd name="T10" fmla="*/ 13 w 19"/>
                    <a:gd name="T11" fmla="*/ 0 h 25"/>
                    <a:gd name="T12" fmla="*/ 19 w 19"/>
                    <a:gd name="T13" fmla="*/ 0 h 25"/>
                    <a:gd name="T14" fmla="*/ 13 w 19"/>
                    <a:gd name="T15" fmla="*/ 13 h 25"/>
                    <a:gd name="T16" fmla="*/ 6 w 19"/>
                    <a:gd name="T17" fmla="*/ 25 h 25"/>
                    <a:gd name="T18" fmla="*/ 6 w 19"/>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5"/>
                    <a:gd name="T32" fmla="*/ 19 w 1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5">
                      <a:moveTo>
                        <a:pt x="6" y="25"/>
                      </a:moveTo>
                      <a:lnTo>
                        <a:pt x="6" y="13"/>
                      </a:lnTo>
                      <a:lnTo>
                        <a:pt x="0" y="0"/>
                      </a:lnTo>
                      <a:lnTo>
                        <a:pt x="6" y="0"/>
                      </a:lnTo>
                      <a:lnTo>
                        <a:pt x="13" y="0"/>
                      </a:lnTo>
                      <a:lnTo>
                        <a:pt x="19" y="0"/>
                      </a:lnTo>
                      <a:lnTo>
                        <a:pt x="13" y="13"/>
                      </a:lnTo>
                      <a:lnTo>
                        <a:pt x="6" y="25"/>
                      </a:lnTo>
                      <a:close/>
                    </a:path>
                  </a:pathLst>
                </a:custGeom>
                <a:solidFill>
                  <a:srgbClr val="000000"/>
                </a:solidFill>
                <a:ln w="9525">
                  <a:solidFill>
                    <a:srgbClr val="000000"/>
                  </a:solidFill>
                  <a:round/>
                </a:ln>
              </p:spPr>
              <p:txBody>
                <a:bodyPr/>
                <a:lstStyle/>
                <a:p>
                  <a:endParaRPr lang="en-US"/>
                </a:p>
              </p:txBody>
            </p:sp>
            <p:sp>
              <p:nvSpPr>
                <p:cNvPr id="792" name="Line 573"/>
                <p:cNvSpPr>
                  <a:spLocks noChangeShapeType="1"/>
                </p:cNvSpPr>
                <p:nvPr/>
              </p:nvSpPr>
              <p:spPr bwMode="auto">
                <a:xfrm>
                  <a:off x="4450" y="1289"/>
                  <a:ext cx="1" cy="61"/>
                </a:xfrm>
                <a:prstGeom prst="line">
                  <a:avLst/>
                </a:prstGeom>
                <a:noFill/>
                <a:ln w="9525">
                  <a:solidFill>
                    <a:srgbClr val="000000"/>
                  </a:solidFill>
                  <a:round/>
                </a:ln>
              </p:spPr>
              <p:txBody>
                <a:bodyPr/>
                <a:lstStyle/>
                <a:p>
                  <a:endParaRPr lang="en-US"/>
                </a:p>
              </p:txBody>
            </p:sp>
          </p:grpSp>
          <p:grpSp>
            <p:nvGrpSpPr>
              <p:cNvPr id="788" name="Group 577"/>
              <p:cNvGrpSpPr/>
              <p:nvPr/>
            </p:nvGrpSpPr>
            <p:grpSpPr bwMode="auto">
              <a:xfrm>
                <a:off x="4486" y="1289"/>
                <a:ext cx="25" cy="86"/>
                <a:chOff x="4486" y="1289"/>
                <a:chExt cx="25" cy="86"/>
              </a:xfrm>
            </p:grpSpPr>
            <p:sp>
              <p:nvSpPr>
                <p:cNvPr id="789" name="Freeform 575"/>
                <p:cNvSpPr/>
                <p:nvPr/>
              </p:nvSpPr>
              <p:spPr bwMode="auto">
                <a:xfrm>
                  <a:off x="4486" y="1289"/>
                  <a:ext cx="25" cy="31"/>
                </a:xfrm>
                <a:custGeom>
                  <a:avLst/>
                  <a:gdLst>
                    <a:gd name="T0" fmla="*/ 13 w 25"/>
                    <a:gd name="T1" fmla="*/ 0 h 31"/>
                    <a:gd name="T2" fmla="*/ 19 w 25"/>
                    <a:gd name="T3" fmla="*/ 19 h 31"/>
                    <a:gd name="T4" fmla="*/ 25 w 25"/>
                    <a:gd name="T5" fmla="*/ 31 h 31"/>
                    <a:gd name="T6" fmla="*/ 19 w 25"/>
                    <a:gd name="T7" fmla="*/ 31 h 31"/>
                    <a:gd name="T8" fmla="*/ 13 w 25"/>
                    <a:gd name="T9" fmla="*/ 31 h 31"/>
                    <a:gd name="T10" fmla="*/ 7 w 25"/>
                    <a:gd name="T11" fmla="*/ 31 h 31"/>
                    <a:gd name="T12" fmla="*/ 0 w 25"/>
                    <a:gd name="T13" fmla="*/ 31 h 31"/>
                    <a:gd name="T14" fmla="*/ 7 w 25"/>
                    <a:gd name="T15" fmla="*/ 19 h 31"/>
                    <a:gd name="T16" fmla="*/ 13 w 25"/>
                    <a:gd name="T17" fmla="*/ 0 h 31"/>
                    <a:gd name="T18" fmla="*/ 13 w 25"/>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31"/>
                    <a:gd name="T32" fmla="*/ 25 w 25"/>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31">
                      <a:moveTo>
                        <a:pt x="13" y="0"/>
                      </a:moveTo>
                      <a:lnTo>
                        <a:pt x="19" y="19"/>
                      </a:lnTo>
                      <a:lnTo>
                        <a:pt x="25" y="31"/>
                      </a:lnTo>
                      <a:lnTo>
                        <a:pt x="19" y="31"/>
                      </a:lnTo>
                      <a:lnTo>
                        <a:pt x="13" y="31"/>
                      </a:lnTo>
                      <a:lnTo>
                        <a:pt x="7" y="31"/>
                      </a:lnTo>
                      <a:lnTo>
                        <a:pt x="0" y="31"/>
                      </a:lnTo>
                      <a:lnTo>
                        <a:pt x="7" y="19"/>
                      </a:lnTo>
                      <a:lnTo>
                        <a:pt x="13" y="0"/>
                      </a:lnTo>
                      <a:close/>
                    </a:path>
                  </a:pathLst>
                </a:custGeom>
                <a:solidFill>
                  <a:srgbClr val="000000"/>
                </a:solidFill>
                <a:ln w="9525">
                  <a:solidFill>
                    <a:srgbClr val="000000"/>
                  </a:solidFill>
                  <a:round/>
                </a:ln>
              </p:spPr>
              <p:txBody>
                <a:bodyPr/>
                <a:lstStyle/>
                <a:p>
                  <a:endParaRPr lang="en-US"/>
                </a:p>
              </p:txBody>
            </p:sp>
            <p:sp>
              <p:nvSpPr>
                <p:cNvPr id="790" name="Line 576"/>
                <p:cNvSpPr>
                  <a:spLocks noChangeShapeType="1"/>
                </p:cNvSpPr>
                <p:nvPr/>
              </p:nvSpPr>
              <p:spPr bwMode="auto">
                <a:xfrm flipV="1">
                  <a:off x="4499" y="1314"/>
                  <a:ext cx="1" cy="61"/>
                </a:xfrm>
                <a:prstGeom prst="line">
                  <a:avLst/>
                </a:prstGeom>
                <a:noFill/>
                <a:ln w="9525">
                  <a:solidFill>
                    <a:srgbClr val="000000"/>
                  </a:solidFill>
                  <a:round/>
                </a:ln>
              </p:spPr>
              <p:txBody>
                <a:bodyPr/>
                <a:lstStyle/>
                <a:p>
                  <a:endParaRPr lang="en-US"/>
                </a:p>
              </p:txBody>
            </p:sp>
          </p:grpSp>
        </p:grpSp>
        <p:grpSp>
          <p:nvGrpSpPr>
            <p:cNvPr id="749" name="Group 585"/>
            <p:cNvGrpSpPr/>
            <p:nvPr/>
          </p:nvGrpSpPr>
          <p:grpSpPr bwMode="auto">
            <a:xfrm>
              <a:off x="4560" y="1289"/>
              <a:ext cx="74" cy="86"/>
              <a:chOff x="4560" y="1289"/>
              <a:chExt cx="74" cy="86"/>
            </a:xfrm>
          </p:grpSpPr>
          <p:grpSp>
            <p:nvGrpSpPr>
              <p:cNvPr id="781" name="Group 581"/>
              <p:cNvGrpSpPr/>
              <p:nvPr/>
            </p:nvGrpSpPr>
            <p:grpSpPr bwMode="auto">
              <a:xfrm>
                <a:off x="4560" y="1289"/>
                <a:ext cx="25" cy="86"/>
                <a:chOff x="4560" y="1289"/>
                <a:chExt cx="25" cy="86"/>
              </a:xfrm>
            </p:grpSpPr>
            <p:sp>
              <p:nvSpPr>
                <p:cNvPr id="785" name="Freeform 579"/>
                <p:cNvSpPr/>
                <p:nvPr/>
              </p:nvSpPr>
              <p:spPr bwMode="auto">
                <a:xfrm>
                  <a:off x="4560" y="1350"/>
                  <a:ext cx="25" cy="25"/>
                </a:xfrm>
                <a:custGeom>
                  <a:avLst/>
                  <a:gdLst>
                    <a:gd name="T0" fmla="*/ 12 w 25"/>
                    <a:gd name="T1" fmla="*/ 25 h 25"/>
                    <a:gd name="T2" fmla="*/ 6 w 25"/>
                    <a:gd name="T3" fmla="*/ 13 h 25"/>
                    <a:gd name="T4" fmla="*/ 0 w 25"/>
                    <a:gd name="T5" fmla="*/ 0 h 25"/>
                    <a:gd name="T6" fmla="*/ 6 w 25"/>
                    <a:gd name="T7" fmla="*/ 0 h 25"/>
                    <a:gd name="T8" fmla="*/ 12 w 25"/>
                    <a:gd name="T9" fmla="*/ 0 h 25"/>
                    <a:gd name="T10" fmla="*/ 19 w 25"/>
                    <a:gd name="T11" fmla="*/ 0 h 25"/>
                    <a:gd name="T12" fmla="*/ 25 w 25"/>
                    <a:gd name="T13" fmla="*/ 0 h 25"/>
                    <a:gd name="T14" fmla="*/ 19 w 25"/>
                    <a:gd name="T15" fmla="*/ 13 h 25"/>
                    <a:gd name="T16" fmla="*/ 12 w 25"/>
                    <a:gd name="T17" fmla="*/ 25 h 25"/>
                    <a:gd name="T18" fmla="*/ 12 w 25"/>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5"/>
                    <a:gd name="T32" fmla="*/ 25 w 2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5">
                      <a:moveTo>
                        <a:pt x="12" y="25"/>
                      </a:moveTo>
                      <a:lnTo>
                        <a:pt x="6" y="13"/>
                      </a:lnTo>
                      <a:lnTo>
                        <a:pt x="0" y="0"/>
                      </a:lnTo>
                      <a:lnTo>
                        <a:pt x="6" y="0"/>
                      </a:lnTo>
                      <a:lnTo>
                        <a:pt x="12" y="0"/>
                      </a:lnTo>
                      <a:lnTo>
                        <a:pt x="19" y="0"/>
                      </a:lnTo>
                      <a:lnTo>
                        <a:pt x="25" y="0"/>
                      </a:lnTo>
                      <a:lnTo>
                        <a:pt x="19" y="13"/>
                      </a:lnTo>
                      <a:lnTo>
                        <a:pt x="12" y="25"/>
                      </a:lnTo>
                      <a:close/>
                    </a:path>
                  </a:pathLst>
                </a:custGeom>
                <a:solidFill>
                  <a:srgbClr val="000000"/>
                </a:solidFill>
                <a:ln w="9525">
                  <a:solidFill>
                    <a:srgbClr val="000000"/>
                  </a:solidFill>
                  <a:round/>
                </a:ln>
              </p:spPr>
              <p:txBody>
                <a:bodyPr/>
                <a:lstStyle/>
                <a:p>
                  <a:endParaRPr lang="en-US"/>
                </a:p>
              </p:txBody>
            </p:sp>
            <p:sp>
              <p:nvSpPr>
                <p:cNvPr id="786" name="Line 580"/>
                <p:cNvSpPr>
                  <a:spLocks noChangeShapeType="1"/>
                </p:cNvSpPr>
                <p:nvPr/>
              </p:nvSpPr>
              <p:spPr bwMode="auto">
                <a:xfrm>
                  <a:off x="4572" y="1289"/>
                  <a:ext cx="1" cy="61"/>
                </a:xfrm>
                <a:prstGeom prst="line">
                  <a:avLst/>
                </a:prstGeom>
                <a:noFill/>
                <a:ln w="9525">
                  <a:solidFill>
                    <a:srgbClr val="000000"/>
                  </a:solidFill>
                  <a:round/>
                </a:ln>
              </p:spPr>
              <p:txBody>
                <a:bodyPr/>
                <a:lstStyle/>
                <a:p>
                  <a:endParaRPr lang="en-US"/>
                </a:p>
              </p:txBody>
            </p:sp>
          </p:grpSp>
          <p:grpSp>
            <p:nvGrpSpPr>
              <p:cNvPr id="782" name="Group 584"/>
              <p:cNvGrpSpPr/>
              <p:nvPr/>
            </p:nvGrpSpPr>
            <p:grpSpPr bwMode="auto">
              <a:xfrm>
                <a:off x="4615" y="1289"/>
                <a:ext cx="19" cy="86"/>
                <a:chOff x="4615" y="1289"/>
                <a:chExt cx="19" cy="86"/>
              </a:xfrm>
            </p:grpSpPr>
            <p:sp>
              <p:nvSpPr>
                <p:cNvPr id="783" name="Freeform 582"/>
                <p:cNvSpPr/>
                <p:nvPr/>
              </p:nvSpPr>
              <p:spPr bwMode="auto">
                <a:xfrm>
                  <a:off x="4615" y="1289"/>
                  <a:ext cx="19" cy="31"/>
                </a:xfrm>
                <a:custGeom>
                  <a:avLst/>
                  <a:gdLst>
                    <a:gd name="T0" fmla="*/ 7 w 19"/>
                    <a:gd name="T1" fmla="*/ 0 h 31"/>
                    <a:gd name="T2" fmla="*/ 13 w 19"/>
                    <a:gd name="T3" fmla="*/ 19 h 31"/>
                    <a:gd name="T4" fmla="*/ 19 w 19"/>
                    <a:gd name="T5" fmla="*/ 31 h 31"/>
                    <a:gd name="T6" fmla="*/ 13 w 19"/>
                    <a:gd name="T7" fmla="*/ 31 h 31"/>
                    <a:gd name="T8" fmla="*/ 7 w 19"/>
                    <a:gd name="T9" fmla="*/ 31 h 31"/>
                    <a:gd name="T10" fmla="*/ 7 w 19"/>
                    <a:gd name="T11" fmla="*/ 31 h 31"/>
                    <a:gd name="T12" fmla="*/ 0 w 19"/>
                    <a:gd name="T13" fmla="*/ 31 h 31"/>
                    <a:gd name="T14" fmla="*/ 7 w 19"/>
                    <a:gd name="T15" fmla="*/ 19 h 31"/>
                    <a:gd name="T16" fmla="*/ 7 w 19"/>
                    <a:gd name="T17" fmla="*/ 0 h 31"/>
                    <a:gd name="T18" fmla="*/ 7 w 1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1"/>
                    <a:gd name="T32" fmla="*/ 19 w 1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1">
                      <a:moveTo>
                        <a:pt x="7" y="0"/>
                      </a:moveTo>
                      <a:lnTo>
                        <a:pt x="13" y="19"/>
                      </a:lnTo>
                      <a:lnTo>
                        <a:pt x="19" y="31"/>
                      </a:lnTo>
                      <a:lnTo>
                        <a:pt x="13" y="31"/>
                      </a:lnTo>
                      <a:lnTo>
                        <a:pt x="7" y="31"/>
                      </a:lnTo>
                      <a:lnTo>
                        <a:pt x="0" y="31"/>
                      </a:lnTo>
                      <a:lnTo>
                        <a:pt x="7" y="19"/>
                      </a:lnTo>
                      <a:lnTo>
                        <a:pt x="7" y="0"/>
                      </a:lnTo>
                      <a:close/>
                    </a:path>
                  </a:pathLst>
                </a:custGeom>
                <a:solidFill>
                  <a:srgbClr val="000000"/>
                </a:solidFill>
                <a:ln w="9525">
                  <a:solidFill>
                    <a:srgbClr val="000000"/>
                  </a:solidFill>
                  <a:round/>
                </a:ln>
              </p:spPr>
              <p:txBody>
                <a:bodyPr/>
                <a:lstStyle/>
                <a:p>
                  <a:endParaRPr lang="en-US"/>
                </a:p>
              </p:txBody>
            </p:sp>
            <p:sp>
              <p:nvSpPr>
                <p:cNvPr id="784" name="Line 583"/>
                <p:cNvSpPr>
                  <a:spLocks noChangeShapeType="1"/>
                </p:cNvSpPr>
                <p:nvPr/>
              </p:nvSpPr>
              <p:spPr bwMode="auto">
                <a:xfrm flipV="1">
                  <a:off x="4622" y="1314"/>
                  <a:ext cx="1" cy="61"/>
                </a:xfrm>
                <a:prstGeom prst="line">
                  <a:avLst/>
                </a:prstGeom>
                <a:noFill/>
                <a:ln w="9525">
                  <a:solidFill>
                    <a:srgbClr val="000000"/>
                  </a:solidFill>
                  <a:round/>
                </a:ln>
              </p:spPr>
              <p:txBody>
                <a:bodyPr/>
                <a:lstStyle/>
                <a:p>
                  <a:endParaRPr lang="en-US"/>
                </a:p>
              </p:txBody>
            </p:sp>
          </p:grpSp>
        </p:grpSp>
        <p:grpSp>
          <p:nvGrpSpPr>
            <p:cNvPr id="750" name="Group 607"/>
            <p:cNvGrpSpPr/>
            <p:nvPr/>
          </p:nvGrpSpPr>
          <p:grpSpPr bwMode="auto">
            <a:xfrm>
              <a:off x="3381" y="1390"/>
              <a:ext cx="301" cy="207"/>
              <a:chOff x="3381" y="1390"/>
              <a:chExt cx="301" cy="207"/>
            </a:xfrm>
          </p:grpSpPr>
          <p:grpSp>
            <p:nvGrpSpPr>
              <p:cNvPr id="760" name="Group 592"/>
              <p:cNvGrpSpPr/>
              <p:nvPr/>
            </p:nvGrpSpPr>
            <p:grpSpPr bwMode="auto">
              <a:xfrm>
                <a:off x="3461" y="1497"/>
                <a:ext cx="73" cy="85"/>
                <a:chOff x="3461" y="1497"/>
                <a:chExt cx="73" cy="85"/>
              </a:xfrm>
            </p:grpSpPr>
            <p:grpSp>
              <p:nvGrpSpPr>
                <p:cNvPr id="775" name="Group 588"/>
                <p:cNvGrpSpPr/>
                <p:nvPr/>
              </p:nvGrpSpPr>
              <p:grpSpPr bwMode="auto">
                <a:xfrm>
                  <a:off x="3461" y="1497"/>
                  <a:ext cx="24" cy="85"/>
                  <a:chOff x="3461" y="1497"/>
                  <a:chExt cx="24" cy="85"/>
                </a:xfrm>
              </p:grpSpPr>
              <p:sp>
                <p:nvSpPr>
                  <p:cNvPr id="779" name="Freeform 586"/>
                  <p:cNvSpPr/>
                  <p:nvPr/>
                </p:nvSpPr>
                <p:spPr bwMode="auto">
                  <a:xfrm>
                    <a:off x="3461" y="1552"/>
                    <a:ext cx="24" cy="30"/>
                  </a:xfrm>
                  <a:custGeom>
                    <a:avLst/>
                    <a:gdLst>
                      <a:gd name="T0" fmla="*/ 12 w 24"/>
                      <a:gd name="T1" fmla="*/ 30 h 30"/>
                      <a:gd name="T2" fmla="*/ 6 w 24"/>
                      <a:gd name="T3" fmla="*/ 18 h 30"/>
                      <a:gd name="T4" fmla="*/ 0 w 24"/>
                      <a:gd name="T5" fmla="*/ 0 h 30"/>
                      <a:gd name="T6" fmla="*/ 6 w 24"/>
                      <a:gd name="T7" fmla="*/ 0 h 30"/>
                      <a:gd name="T8" fmla="*/ 12 w 24"/>
                      <a:gd name="T9" fmla="*/ 0 h 30"/>
                      <a:gd name="T10" fmla="*/ 18 w 24"/>
                      <a:gd name="T11" fmla="*/ 0 h 30"/>
                      <a:gd name="T12" fmla="*/ 24 w 24"/>
                      <a:gd name="T13" fmla="*/ 0 h 30"/>
                      <a:gd name="T14" fmla="*/ 18 w 24"/>
                      <a:gd name="T15" fmla="*/ 18 h 30"/>
                      <a:gd name="T16" fmla="*/ 12 w 24"/>
                      <a:gd name="T17" fmla="*/ 30 h 30"/>
                      <a:gd name="T18" fmla="*/ 12 w 24"/>
                      <a:gd name="T19" fmla="*/ 3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30"/>
                      <a:gd name="T32" fmla="*/ 24 w 24"/>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30">
                        <a:moveTo>
                          <a:pt x="12" y="30"/>
                        </a:moveTo>
                        <a:lnTo>
                          <a:pt x="6" y="18"/>
                        </a:lnTo>
                        <a:lnTo>
                          <a:pt x="0" y="0"/>
                        </a:lnTo>
                        <a:lnTo>
                          <a:pt x="6" y="0"/>
                        </a:lnTo>
                        <a:lnTo>
                          <a:pt x="12" y="0"/>
                        </a:lnTo>
                        <a:lnTo>
                          <a:pt x="18" y="0"/>
                        </a:lnTo>
                        <a:lnTo>
                          <a:pt x="24" y="0"/>
                        </a:lnTo>
                        <a:lnTo>
                          <a:pt x="18" y="18"/>
                        </a:lnTo>
                        <a:lnTo>
                          <a:pt x="12" y="30"/>
                        </a:lnTo>
                        <a:close/>
                      </a:path>
                    </a:pathLst>
                  </a:custGeom>
                  <a:solidFill>
                    <a:srgbClr val="000000"/>
                  </a:solidFill>
                  <a:ln w="9525">
                    <a:solidFill>
                      <a:srgbClr val="000000"/>
                    </a:solidFill>
                    <a:round/>
                  </a:ln>
                </p:spPr>
                <p:txBody>
                  <a:bodyPr/>
                  <a:lstStyle/>
                  <a:p>
                    <a:endParaRPr lang="en-US"/>
                  </a:p>
                </p:txBody>
              </p:sp>
              <p:sp>
                <p:nvSpPr>
                  <p:cNvPr id="780" name="Line 587"/>
                  <p:cNvSpPr>
                    <a:spLocks noChangeShapeType="1"/>
                  </p:cNvSpPr>
                  <p:nvPr/>
                </p:nvSpPr>
                <p:spPr bwMode="auto">
                  <a:xfrm>
                    <a:off x="3473" y="1497"/>
                    <a:ext cx="1" cy="61"/>
                  </a:xfrm>
                  <a:prstGeom prst="line">
                    <a:avLst/>
                  </a:prstGeom>
                  <a:noFill/>
                  <a:ln w="9525">
                    <a:solidFill>
                      <a:srgbClr val="000000"/>
                    </a:solidFill>
                    <a:round/>
                  </a:ln>
                </p:spPr>
                <p:txBody>
                  <a:bodyPr/>
                  <a:lstStyle/>
                  <a:p>
                    <a:endParaRPr lang="en-US"/>
                  </a:p>
                </p:txBody>
              </p:sp>
            </p:grpSp>
            <p:grpSp>
              <p:nvGrpSpPr>
                <p:cNvPr id="776" name="Group 591"/>
                <p:cNvGrpSpPr/>
                <p:nvPr/>
              </p:nvGrpSpPr>
              <p:grpSpPr bwMode="auto">
                <a:xfrm>
                  <a:off x="3510" y="1497"/>
                  <a:ext cx="24" cy="85"/>
                  <a:chOff x="3510" y="1497"/>
                  <a:chExt cx="24" cy="85"/>
                </a:xfrm>
              </p:grpSpPr>
              <p:sp>
                <p:nvSpPr>
                  <p:cNvPr id="777" name="Freeform 589"/>
                  <p:cNvSpPr/>
                  <p:nvPr/>
                </p:nvSpPr>
                <p:spPr bwMode="auto">
                  <a:xfrm>
                    <a:off x="3510" y="1497"/>
                    <a:ext cx="24" cy="24"/>
                  </a:xfrm>
                  <a:custGeom>
                    <a:avLst/>
                    <a:gdLst>
                      <a:gd name="T0" fmla="*/ 12 w 24"/>
                      <a:gd name="T1" fmla="*/ 0 h 24"/>
                      <a:gd name="T2" fmla="*/ 18 w 24"/>
                      <a:gd name="T3" fmla="*/ 12 h 24"/>
                      <a:gd name="T4" fmla="*/ 24 w 24"/>
                      <a:gd name="T5" fmla="*/ 24 h 24"/>
                      <a:gd name="T6" fmla="*/ 18 w 24"/>
                      <a:gd name="T7" fmla="*/ 24 h 24"/>
                      <a:gd name="T8" fmla="*/ 12 w 24"/>
                      <a:gd name="T9" fmla="*/ 24 h 24"/>
                      <a:gd name="T10" fmla="*/ 6 w 24"/>
                      <a:gd name="T11" fmla="*/ 24 h 24"/>
                      <a:gd name="T12" fmla="*/ 0 w 24"/>
                      <a:gd name="T13" fmla="*/ 24 h 24"/>
                      <a:gd name="T14" fmla="*/ 6 w 24"/>
                      <a:gd name="T15" fmla="*/ 12 h 24"/>
                      <a:gd name="T16" fmla="*/ 12 w 24"/>
                      <a:gd name="T17" fmla="*/ 0 h 24"/>
                      <a:gd name="T18" fmla="*/ 12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12" y="0"/>
                        </a:moveTo>
                        <a:lnTo>
                          <a:pt x="18" y="12"/>
                        </a:lnTo>
                        <a:lnTo>
                          <a:pt x="24" y="24"/>
                        </a:lnTo>
                        <a:lnTo>
                          <a:pt x="18" y="24"/>
                        </a:lnTo>
                        <a:lnTo>
                          <a:pt x="12" y="24"/>
                        </a:lnTo>
                        <a:lnTo>
                          <a:pt x="6" y="24"/>
                        </a:lnTo>
                        <a:lnTo>
                          <a:pt x="0" y="24"/>
                        </a:lnTo>
                        <a:lnTo>
                          <a:pt x="6" y="12"/>
                        </a:lnTo>
                        <a:lnTo>
                          <a:pt x="12" y="0"/>
                        </a:lnTo>
                        <a:close/>
                      </a:path>
                    </a:pathLst>
                  </a:custGeom>
                  <a:solidFill>
                    <a:srgbClr val="000000"/>
                  </a:solidFill>
                  <a:ln w="9525">
                    <a:solidFill>
                      <a:srgbClr val="000000"/>
                    </a:solidFill>
                    <a:round/>
                  </a:ln>
                </p:spPr>
                <p:txBody>
                  <a:bodyPr/>
                  <a:lstStyle/>
                  <a:p>
                    <a:endParaRPr lang="en-US"/>
                  </a:p>
                </p:txBody>
              </p:sp>
              <p:sp>
                <p:nvSpPr>
                  <p:cNvPr id="778" name="Line 590"/>
                  <p:cNvSpPr>
                    <a:spLocks noChangeShapeType="1"/>
                  </p:cNvSpPr>
                  <p:nvPr/>
                </p:nvSpPr>
                <p:spPr bwMode="auto">
                  <a:xfrm flipV="1">
                    <a:off x="3522" y="1521"/>
                    <a:ext cx="1" cy="61"/>
                  </a:xfrm>
                  <a:prstGeom prst="line">
                    <a:avLst/>
                  </a:prstGeom>
                  <a:noFill/>
                  <a:ln w="9525">
                    <a:solidFill>
                      <a:srgbClr val="000000"/>
                    </a:solidFill>
                    <a:round/>
                  </a:ln>
                </p:spPr>
                <p:txBody>
                  <a:bodyPr/>
                  <a:lstStyle/>
                  <a:p>
                    <a:endParaRPr lang="en-US"/>
                  </a:p>
                </p:txBody>
              </p:sp>
            </p:grpSp>
          </p:grpSp>
          <p:sp>
            <p:nvSpPr>
              <p:cNvPr id="761" name="Rectangle 593"/>
              <p:cNvSpPr>
                <a:spLocks noChangeArrowheads="1"/>
              </p:cNvSpPr>
              <p:nvPr/>
            </p:nvSpPr>
            <p:spPr bwMode="auto">
              <a:xfrm>
                <a:off x="3390" y="1390"/>
                <a:ext cx="289" cy="104"/>
              </a:xfrm>
              <a:prstGeom prst="rect">
                <a:avLst/>
              </a:prstGeom>
              <a:solidFill>
                <a:srgbClr val="000000"/>
              </a:solidFill>
              <a:ln w="9525">
                <a:solidFill>
                  <a:srgbClr val="000000"/>
                </a:solidFill>
                <a:miter lim="800000"/>
              </a:ln>
            </p:spPr>
            <p:txBody>
              <a:bodyPr/>
              <a:lstStyle/>
              <a:p>
                <a:pPr eaLnBrk="1" hangingPunct="1">
                  <a:lnSpc>
                    <a:spcPct val="100000"/>
                  </a:lnSpc>
                  <a:buFontTx/>
                  <a:buChar char="•"/>
                </a:pPr>
                <a:endParaRPr lang="ru-RU" sz="2000" b="0"/>
              </a:p>
            </p:txBody>
          </p:sp>
          <p:grpSp>
            <p:nvGrpSpPr>
              <p:cNvPr id="762" name="Group 603"/>
              <p:cNvGrpSpPr/>
              <p:nvPr/>
            </p:nvGrpSpPr>
            <p:grpSpPr bwMode="auto">
              <a:xfrm>
                <a:off x="3381" y="1399"/>
                <a:ext cx="301" cy="92"/>
                <a:chOff x="3381" y="1399"/>
                <a:chExt cx="301" cy="92"/>
              </a:xfrm>
            </p:grpSpPr>
            <p:sp>
              <p:nvSpPr>
                <p:cNvPr id="766" name="Rectangle 594"/>
                <p:cNvSpPr>
                  <a:spLocks noChangeArrowheads="1"/>
                </p:cNvSpPr>
                <p:nvPr/>
              </p:nvSpPr>
              <p:spPr bwMode="auto">
                <a:xfrm>
                  <a:off x="3448" y="1399"/>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767" name="Line 595"/>
                <p:cNvSpPr>
                  <a:spLocks noChangeShapeType="1"/>
                </p:cNvSpPr>
                <p:nvPr/>
              </p:nvSpPr>
              <p:spPr bwMode="auto">
                <a:xfrm>
                  <a:off x="3381" y="1411"/>
                  <a:ext cx="67" cy="1"/>
                </a:xfrm>
                <a:prstGeom prst="line">
                  <a:avLst/>
                </a:prstGeom>
                <a:noFill/>
                <a:ln w="19050">
                  <a:solidFill>
                    <a:srgbClr val="FFFFFF"/>
                  </a:solidFill>
                  <a:round/>
                </a:ln>
              </p:spPr>
              <p:txBody>
                <a:bodyPr/>
                <a:lstStyle/>
                <a:p>
                  <a:endParaRPr lang="en-US"/>
                </a:p>
              </p:txBody>
            </p:sp>
            <p:sp>
              <p:nvSpPr>
                <p:cNvPr id="768" name="Line 596"/>
                <p:cNvSpPr>
                  <a:spLocks noChangeShapeType="1"/>
                </p:cNvSpPr>
                <p:nvPr/>
              </p:nvSpPr>
              <p:spPr bwMode="auto">
                <a:xfrm>
                  <a:off x="3473" y="1417"/>
                  <a:ext cx="1" cy="31"/>
                </a:xfrm>
                <a:prstGeom prst="line">
                  <a:avLst/>
                </a:prstGeom>
                <a:noFill/>
                <a:ln w="19050">
                  <a:solidFill>
                    <a:srgbClr val="FFFFFF"/>
                  </a:solidFill>
                  <a:round/>
                </a:ln>
              </p:spPr>
              <p:txBody>
                <a:bodyPr/>
                <a:lstStyle/>
                <a:p>
                  <a:endParaRPr lang="en-US"/>
                </a:p>
              </p:txBody>
            </p:sp>
            <p:sp>
              <p:nvSpPr>
                <p:cNvPr id="769" name="Line 597"/>
                <p:cNvSpPr>
                  <a:spLocks noChangeShapeType="1"/>
                </p:cNvSpPr>
                <p:nvPr/>
              </p:nvSpPr>
              <p:spPr bwMode="auto">
                <a:xfrm>
                  <a:off x="3511" y="1424"/>
                  <a:ext cx="66" cy="41"/>
                </a:xfrm>
                <a:prstGeom prst="line">
                  <a:avLst/>
                </a:prstGeom>
                <a:noFill/>
                <a:ln w="9525">
                  <a:solidFill>
                    <a:srgbClr val="FFFFFF"/>
                  </a:solidFill>
                  <a:round/>
                </a:ln>
              </p:spPr>
              <p:txBody>
                <a:bodyPr/>
                <a:lstStyle/>
                <a:p>
                  <a:endParaRPr lang="en-US"/>
                </a:p>
              </p:txBody>
            </p:sp>
            <p:sp>
              <p:nvSpPr>
                <p:cNvPr id="770" name="Line 598"/>
                <p:cNvSpPr>
                  <a:spLocks noChangeShapeType="1"/>
                </p:cNvSpPr>
                <p:nvPr/>
              </p:nvSpPr>
              <p:spPr bwMode="auto">
                <a:xfrm>
                  <a:off x="3608" y="1430"/>
                  <a:ext cx="1" cy="36"/>
                </a:xfrm>
                <a:prstGeom prst="line">
                  <a:avLst/>
                </a:prstGeom>
                <a:noFill/>
                <a:ln w="19050">
                  <a:solidFill>
                    <a:srgbClr val="FFFFFF"/>
                  </a:solidFill>
                  <a:round/>
                </a:ln>
              </p:spPr>
              <p:txBody>
                <a:bodyPr/>
                <a:lstStyle/>
                <a:p>
                  <a:endParaRPr lang="en-US"/>
                </a:p>
              </p:txBody>
            </p:sp>
            <p:sp>
              <p:nvSpPr>
                <p:cNvPr id="771" name="Rectangle 599"/>
                <p:cNvSpPr>
                  <a:spLocks noChangeArrowheads="1"/>
                </p:cNvSpPr>
                <p:nvPr/>
              </p:nvSpPr>
              <p:spPr bwMode="auto">
                <a:xfrm>
                  <a:off x="3436" y="1448"/>
                  <a:ext cx="68" cy="30"/>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772" name="Rectangle 600"/>
                <p:cNvSpPr>
                  <a:spLocks noChangeArrowheads="1"/>
                </p:cNvSpPr>
                <p:nvPr/>
              </p:nvSpPr>
              <p:spPr bwMode="auto">
                <a:xfrm>
                  <a:off x="3565" y="1405"/>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773" name="Rectangle 601"/>
                <p:cNvSpPr>
                  <a:spLocks noChangeArrowheads="1"/>
                </p:cNvSpPr>
                <p:nvPr/>
              </p:nvSpPr>
              <p:spPr bwMode="auto">
                <a:xfrm>
                  <a:off x="3577" y="1460"/>
                  <a:ext cx="68" cy="31"/>
                </a:xfrm>
                <a:prstGeom prst="rect">
                  <a:avLst/>
                </a:prstGeom>
                <a:solidFill>
                  <a:srgbClr val="FFFFFF"/>
                </a:solidFill>
                <a:ln w="9525">
                  <a:noFill/>
                  <a:miter lim="800000"/>
                </a:ln>
              </p:spPr>
              <p:txBody>
                <a:bodyPr/>
                <a:lstStyle/>
                <a:p>
                  <a:pPr eaLnBrk="1" hangingPunct="1">
                    <a:lnSpc>
                      <a:spcPct val="100000"/>
                    </a:lnSpc>
                    <a:buFontTx/>
                    <a:buChar char="•"/>
                  </a:pPr>
                  <a:endParaRPr lang="ru-RU" sz="2000" b="0"/>
                </a:p>
              </p:txBody>
            </p:sp>
            <p:sp>
              <p:nvSpPr>
                <p:cNvPr id="774" name="Line 602"/>
                <p:cNvSpPr>
                  <a:spLocks noChangeShapeType="1"/>
                </p:cNvSpPr>
                <p:nvPr/>
              </p:nvSpPr>
              <p:spPr bwMode="auto">
                <a:xfrm>
                  <a:off x="3627" y="1424"/>
                  <a:ext cx="55" cy="1"/>
                </a:xfrm>
                <a:prstGeom prst="line">
                  <a:avLst/>
                </a:prstGeom>
                <a:noFill/>
                <a:ln w="19050">
                  <a:solidFill>
                    <a:srgbClr val="FFFFFF"/>
                  </a:solidFill>
                  <a:round/>
                </a:ln>
              </p:spPr>
              <p:txBody>
                <a:bodyPr/>
                <a:lstStyle/>
                <a:p>
                  <a:endParaRPr lang="en-US"/>
                </a:p>
              </p:txBody>
            </p:sp>
          </p:grpSp>
          <p:grpSp>
            <p:nvGrpSpPr>
              <p:cNvPr id="763" name="Group 606"/>
              <p:cNvGrpSpPr/>
              <p:nvPr/>
            </p:nvGrpSpPr>
            <p:grpSpPr bwMode="auto">
              <a:xfrm>
                <a:off x="3476" y="1567"/>
                <a:ext cx="49" cy="30"/>
                <a:chOff x="3476" y="1567"/>
                <a:chExt cx="49" cy="30"/>
              </a:xfrm>
            </p:grpSpPr>
            <p:sp>
              <p:nvSpPr>
                <p:cNvPr id="764" name="Oval 604"/>
                <p:cNvSpPr>
                  <a:spLocks noChangeArrowheads="1"/>
                </p:cNvSpPr>
                <p:nvPr/>
              </p:nvSpPr>
              <p:spPr bwMode="auto">
                <a:xfrm>
                  <a:off x="3476" y="1567"/>
                  <a:ext cx="49" cy="30"/>
                </a:xfrm>
                <a:prstGeom prst="ellipse">
                  <a:avLst/>
                </a:prstGeom>
                <a:solidFill>
                  <a:srgbClr val="FFFFFF"/>
                </a:solidFill>
                <a:ln w="9525">
                  <a:solidFill>
                    <a:srgbClr val="000000"/>
                  </a:solidFill>
                  <a:round/>
                </a:ln>
              </p:spPr>
              <p:txBody>
                <a:bodyPr/>
                <a:lstStyle/>
                <a:p>
                  <a:pPr eaLnBrk="1" hangingPunct="1">
                    <a:lnSpc>
                      <a:spcPct val="100000"/>
                    </a:lnSpc>
                    <a:buFontTx/>
                    <a:buChar char="•"/>
                  </a:pPr>
                  <a:endParaRPr lang="ru-RU" sz="2000" b="0"/>
                </a:p>
              </p:txBody>
            </p:sp>
            <p:sp>
              <p:nvSpPr>
                <p:cNvPr id="765" name="Line 605"/>
                <p:cNvSpPr>
                  <a:spLocks noChangeShapeType="1"/>
                </p:cNvSpPr>
                <p:nvPr/>
              </p:nvSpPr>
              <p:spPr bwMode="auto">
                <a:xfrm flipV="1">
                  <a:off x="3492" y="1571"/>
                  <a:ext cx="12" cy="11"/>
                </a:xfrm>
                <a:prstGeom prst="line">
                  <a:avLst/>
                </a:prstGeom>
                <a:noFill/>
                <a:ln w="9525">
                  <a:solidFill>
                    <a:srgbClr val="000000"/>
                  </a:solidFill>
                  <a:round/>
                </a:ln>
              </p:spPr>
              <p:txBody>
                <a:bodyPr/>
                <a:lstStyle/>
                <a:p>
                  <a:endParaRPr lang="en-US"/>
                </a:p>
              </p:txBody>
            </p:sp>
          </p:grpSp>
        </p:grpSp>
        <p:grpSp>
          <p:nvGrpSpPr>
            <p:cNvPr id="751" name="Group 610"/>
            <p:cNvGrpSpPr/>
            <p:nvPr/>
          </p:nvGrpSpPr>
          <p:grpSpPr bwMode="auto">
            <a:xfrm>
              <a:off x="3215" y="1161"/>
              <a:ext cx="658" cy="171"/>
              <a:chOff x="3215" y="1161"/>
              <a:chExt cx="658" cy="171"/>
            </a:xfrm>
          </p:grpSpPr>
          <p:sp>
            <p:nvSpPr>
              <p:cNvPr id="758" name="Oval 608"/>
              <p:cNvSpPr>
                <a:spLocks noChangeArrowheads="1"/>
              </p:cNvSpPr>
              <p:nvPr/>
            </p:nvSpPr>
            <p:spPr bwMode="auto">
              <a:xfrm>
                <a:off x="3215" y="1161"/>
                <a:ext cx="658" cy="171"/>
              </a:xfrm>
              <a:prstGeom prst="ellipse">
                <a:avLst/>
              </a:prstGeom>
              <a:noFill/>
              <a:ln w="39688">
                <a:solidFill>
                  <a:srgbClr val="000000"/>
                </a:solidFill>
                <a:round/>
              </a:ln>
            </p:spPr>
            <p:txBody>
              <a:bodyPr/>
              <a:lstStyle/>
              <a:p>
                <a:pPr eaLnBrk="1" hangingPunct="1">
                  <a:lnSpc>
                    <a:spcPct val="100000"/>
                  </a:lnSpc>
                  <a:buFontTx/>
                  <a:buChar char="•"/>
                </a:pPr>
                <a:endParaRPr lang="ru-RU" sz="2000" b="0"/>
              </a:p>
            </p:txBody>
          </p:sp>
          <p:sp>
            <p:nvSpPr>
              <p:cNvPr id="759" name="Line 609"/>
              <p:cNvSpPr>
                <a:spLocks noChangeShapeType="1"/>
              </p:cNvSpPr>
              <p:nvPr/>
            </p:nvSpPr>
            <p:spPr bwMode="auto">
              <a:xfrm>
                <a:off x="3283" y="1195"/>
                <a:ext cx="559" cy="89"/>
              </a:xfrm>
              <a:prstGeom prst="line">
                <a:avLst/>
              </a:prstGeom>
              <a:noFill/>
              <a:ln w="39688">
                <a:solidFill>
                  <a:srgbClr val="000000"/>
                </a:solidFill>
                <a:round/>
              </a:ln>
            </p:spPr>
            <p:txBody>
              <a:bodyPr/>
              <a:lstStyle/>
              <a:p>
                <a:endParaRPr lang="en-US"/>
              </a:p>
            </p:txBody>
          </p:sp>
        </p:grpSp>
        <p:grpSp>
          <p:nvGrpSpPr>
            <p:cNvPr id="752" name="Group 613"/>
            <p:cNvGrpSpPr/>
            <p:nvPr/>
          </p:nvGrpSpPr>
          <p:grpSpPr bwMode="auto">
            <a:xfrm>
              <a:off x="3676" y="1228"/>
              <a:ext cx="295" cy="226"/>
              <a:chOff x="3676" y="1228"/>
              <a:chExt cx="295" cy="226"/>
            </a:xfrm>
          </p:grpSpPr>
          <p:sp>
            <p:nvSpPr>
              <p:cNvPr id="756" name="Freeform 611"/>
              <p:cNvSpPr/>
              <p:nvPr/>
            </p:nvSpPr>
            <p:spPr bwMode="auto">
              <a:xfrm>
                <a:off x="3946" y="1228"/>
                <a:ext cx="25" cy="25"/>
              </a:xfrm>
              <a:custGeom>
                <a:avLst/>
                <a:gdLst>
                  <a:gd name="T0" fmla="*/ 25 w 25"/>
                  <a:gd name="T1" fmla="*/ 0 h 25"/>
                  <a:gd name="T2" fmla="*/ 18 w 25"/>
                  <a:gd name="T3" fmla="*/ 13 h 25"/>
                  <a:gd name="T4" fmla="*/ 12 w 25"/>
                  <a:gd name="T5" fmla="*/ 25 h 25"/>
                  <a:gd name="T6" fmla="*/ 12 w 25"/>
                  <a:gd name="T7" fmla="*/ 25 h 25"/>
                  <a:gd name="T8" fmla="*/ 6 w 25"/>
                  <a:gd name="T9" fmla="*/ 19 h 25"/>
                  <a:gd name="T10" fmla="*/ 6 w 25"/>
                  <a:gd name="T11" fmla="*/ 19 h 25"/>
                  <a:gd name="T12" fmla="*/ 0 w 25"/>
                  <a:gd name="T13" fmla="*/ 13 h 25"/>
                  <a:gd name="T14" fmla="*/ 12 w 25"/>
                  <a:gd name="T15" fmla="*/ 6 h 25"/>
                  <a:gd name="T16" fmla="*/ 25 w 25"/>
                  <a:gd name="T17" fmla="*/ 0 h 25"/>
                  <a:gd name="T18" fmla="*/ 25 w 25"/>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5"/>
                  <a:gd name="T32" fmla="*/ 25 w 2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5">
                    <a:moveTo>
                      <a:pt x="25" y="0"/>
                    </a:moveTo>
                    <a:lnTo>
                      <a:pt x="18" y="13"/>
                    </a:lnTo>
                    <a:lnTo>
                      <a:pt x="12" y="25"/>
                    </a:lnTo>
                    <a:lnTo>
                      <a:pt x="6" y="19"/>
                    </a:lnTo>
                    <a:lnTo>
                      <a:pt x="0" y="13"/>
                    </a:lnTo>
                    <a:lnTo>
                      <a:pt x="12" y="6"/>
                    </a:lnTo>
                    <a:lnTo>
                      <a:pt x="25" y="0"/>
                    </a:lnTo>
                    <a:close/>
                  </a:path>
                </a:pathLst>
              </a:custGeom>
              <a:solidFill>
                <a:srgbClr val="000000"/>
              </a:solidFill>
              <a:ln w="9525">
                <a:solidFill>
                  <a:srgbClr val="000000"/>
                </a:solidFill>
                <a:round/>
              </a:ln>
            </p:spPr>
            <p:txBody>
              <a:bodyPr/>
              <a:lstStyle/>
              <a:p>
                <a:endParaRPr lang="en-US"/>
              </a:p>
            </p:txBody>
          </p:sp>
          <p:sp>
            <p:nvSpPr>
              <p:cNvPr id="757" name="Line 612"/>
              <p:cNvSpPr>
                <a:spLocks noChangeShapeType="1"/>
              </p:cNvSpPr>
              <p:nvPr/>
            </p:nvSpPr>
            <p:spPr bwMode="auto">
              <a:xfrm flipV="1">
                <a:off x="3676" y="1247"/>
                <a:ext cx="276" cy="207"/>
              </a:xfrm>
              <a:prstGeom prst="line">
                <a:avLst/>
              </a:prstGeom>
              <a:noFill/>
              <a:ln w="9525">
                <a:solidFill>
                  <a:srgbClr val="000000"/>
                </a:solidFill>
                <a:round/>
              </a:ln>
            </p:spPr>
            <p:txBody>
              <a:bodyPr/>
              <a:lstStyle/>
              <a:p>
                <a:endParaRPr lang="en-US"/>
              </a:p>
            </p:txBody>
          </p:sp>
        </p:grpSp>
        <p:grpSp>
          <p:nvGrpSpPr>
            <p:cNvPr id="753" name="Group 616"/>
            <p:cNvGrpSpPr/>
            <p:nvPr/>
          </p:nvGrpSpPr>
          <p:grpSpPr bwMode="auto">
            <a:xfrm>
              <a:off x="3117" y="1259"/>
              <a:ext cx="258" cy="195"/>
              <a:chOff x="3117" y="1259"/>
              <a:chExt cx="258" cy="195"/>
            </a:xfrm>
          </p:grpSpPr>
          <p:sp>
            <p:nvSpPr>
              <p:cNvPr id="754" name="Freeform 614"/>
              <p:cNvSpPr/>
              <p:nvPr/>
            </p:nvSpPr>
            <p:spPr bwMode="auto">
              <a:xfrm>
                <a:off x="3350" y="1424"/>
                <a:ext cx="25" cy="30"/>
              </a:xfrm>
              <a:custGeom>
                <a:avLst/>
                <a:gdLst>
                  <a:gd name="T0" fmla="*/ 25 w 25"/>
                  <a:gd name="T1" fmla="*/ 30 h 30"/>
                  <a:gd name="T2" fmla="*/ 12 w 25"/>
                  <a:gd name="T3" fmla="*/ 24 h 30"/>
                  <a:gd name="T4" fmla="*/ 0 w 25"/>
                  <a:gd name="T5" fmla="*/ 18 h 30"/>
                  <a:gd name="T6" fmla="*/ 6 w 25"/>
                  <a:gd name="T7" fmla="*/ 18 h 30"/>
                  <a:gd name="T8" fmla="*/ 6 w 25"/>
                  <a:gd name="T9" fmla="*/ 12 h 30"/>
                  <a:gd name="T10" fmla="*/ 12 w 25"/>
                  <a:gd name="T11" fmla="*/ 6 h 30"/>
                  <a:gd name="T12" fmla="*/ 19 w 25"/>
                  <a:gd name="T13" fmla="*/ 0 h 30"/>
                  <a:gd name="T14" fmla="*/ 25 w 25"/>
                  <a:gd name="T15" fmla="*/ 18 h 30"/>
                  <a:gd name="T16" fmla="*/ 25 w 25"/>
                  <a:gd name="T17" fmla="*/ 30 h 30"/>
                  <a:gd name="T18" fmla="*/ 25 w 25"/>
                  <a:gd name="T19" fmla="*/ 3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30"/>
                  <a:gd name="T32" fmla="*/ 25 w 25"/>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30">
                    <a:moveTo>
                      <a:pt x="25" y="30"/>
                    </a:moveTo>
                    <a:lnTo>
                      <a:pt x="12" y="24"/>
                    </a:lnTo>
                    <a:lnTo>
                      <a:pt x="0" y="18"/>
                    </a:lnTo>
                    <a:lnTo>
                      <a:pt x="6" y="18"/>
                    </a:lnTo>
                    <a:lnTo>
                      <a:pt x="6" y="12"/>
                    </a:lnTo>
                    <a:lnTo>
                      <a:pt x="12" y="6"/>
                    </a:lnTo>
                    <a:lnTo>
                      <a:pt x="19" y="0"/>
                    </a:lnTo>
                    <a:lnTo>
                      <a:pt x="25" y="18"/>
                    </a:lnTo>
                    <a:lnTo>
                      <a:pt x="25" y="30"/>
                    </a:lnTo>
                    <a:close/>
                  </a:path>
                </a:pathLst>
              </a:custGeom>
              <a:solidFill>
                <a:srgbClr val="000000"/>
              </a:solidFill>
              <a:ln w="9525">
                <a:solidFill>
                  <a:srgbClr val="000000"/>
                </a:solidFill>
                <a:round/>
              </a:ln>
            </p:spPr>
            <p:txBody>
              <a:bodyPr/>
              <a:lstStyle/>
              <a:p>
                <a:endParaRPr lang="en-US"/>
              </a:p>
            </p:txBody>
          </p:sp>
          <p:sp>
            <p:nvSpPr>
              <p:cNvPr id="755" name="Line 615"/>
              <p:cNvSpPr>
                <a:spLocks noChangeShapeType="1"/>
              </p:cNvSpPr>
              <p:nvPr/>
            </p:nvSpPr>
            <p:spPr bwMode="auto">
              <a:xfrm>
                <a:off x="3117" y="1259"/>
                <a:ext cx="245" cy="176"/>
              </a:xfrm>
              <a:prstGeom prst="line">
                <a:avLst/>
              </a:prstGeom>
              <a:noFill/>
              <a:ln w="9525">
                <a:solidFill>
                  <a:srgbClr val="000000"/>
                </a:solidFill>
                <a:round/>
              </a:ln>
            </p:spPr>
            <p:txBody>
              <a:bodyPr/>
              <a:lstStyle/>
              <a:p>
                <a:endParaRPr lang="en-US"/>
              </a:p>
            </p:txBody>
          </p:sp>
        </p:grpSp>
      </p:grpSp>
      <p:sp>
        <p:nvSpPr>
          <p:cNvPr id="3" name="灯片编号占位符 2"/>
          <p:cNvSpPr>
            <a:spLocks noGrp="1"/>
          </p:cNvSpPr>
          <p:nvPr>
            <p:ph type="sldNum" sz="quarter" idx="10"/>
          </p:nvPr>
        </p:nvSpPr>
        <p:spPr/>
        <p:txBody>
          <a:bodyPr/>
          <a:lstStyle/>
          <a:p>
            <a:pPr>
              <a:defRPr/>
            </a:pPr>
            <a:fld id="{F580E0BC-3B62-467F-89E9-F47414FE43A7}" type="slidenum">
              <a:rPr lang="en-US"/>
              <a:t>14</a:t>
            </a:fld>
            <a:endParaRPr 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nvGraphicFramePr>
        <p:xfrm>
          <a:off x="1107440" y="1750060"/>
          <a:ext cx="6275705" cy="805815"/>
        </p:xfrm>
        <a:graphic>
          <a:graphicData uri="http://schemas.openxmlformats.org/drawingml/2006/table">
            <a:tbl>
              <a:tblPr>
                <a:tableStyleId>{5C22544A-7EE6-4342-B048-85BDC9FD1C3A}</a:tableStyleId>
              </a:tblPr>
              <a:tblGrid>
                <a:gridCol w="6275705"/>
              </a:tblGrid>
              <a:tr h="287655">
                <a:tc>
                  <a:txBody>
                    <a:bodyPr/>
                    <a:lstStyle/>
                    <a:p>
                      <a:pPr algn="ctr" fontAlgn="ctr"/>
                      <a:r>
                        <a:rPr lang="en-IN" sz="1800" b="1" u="none" strike="noStrike" dirty="0">
                          <a:effectLst/>
                        </a:rPr>
                        <a:t>Project 1</a:t>
                      </a:r>
                      <a:r>
                        <a:rPr lang="ja-JP" altLang="en-US" sz="1800" b="1" u="none" strike="noStrike">
                          <a:effectLst/>
                        </a:rPr>
                        <a:t>项目</a:t>
                      </a:r>
                      <a:r>
                        <a:rPr lang="en-US" altLang="ja-JP" sz="1800" b="1" u="none" strike="noStrike" dirty="0">
                          <a:effectLst/>
                        </a:rPr>
                        <a:t>1</a:t>
                      </a:r>
                      <a:endParaRPr lang="en-US" altLang="ja-JP" sz="1800" b="1" i="0" u="none" strike="noStrike" dirty="0">
                        <a:effectLst/>
                        <a:latin typeface="Arial" panose="020B0604020202020204" pitchFamily="34" charset="0"/>
                      </a:endParaRPr>
                    </a:p>
                  </a:txBody>
                  <a:tcPr marL="0" marR="0" marT="0" marB="0" anchor="ctr"/>
                </a:tc>
              </a:tr>
              <a:tr h="518160">
                <a:tc>
                  <a:txBody>
                    <a:bodyPr/>
                    <a:lstStyle/>
                    <a:p>
                      <a:pPr algn="l" fontAlgn="ctr"/>
                      <a:r>
                        <a:rPr lang="en-IN" sz="1400" b="0" i="0" u="none" strike="noStrike" dirty="0">
                          <a:effectLst/>
                          <a:latin typeface="宋体" panose="02010600030101010101" pitchFamily="2" charset="-122"/>
                          <a:ea typeface="宋体" panose="02010600030101010101" pitchFamily="2" charset="-122"/>
                        </a:rPr>
                        <a:t>城市绿地综合管理系统Integrated urban green space management system</a:t>
                      </a:r>
                    </a:p>
                  </a:txBody>
                  <a:tcPr marL="0" marR="0" marT="0" marB="0" anchor="ctr"/>
                </a:tc>
              </a:tr>
            </a:tbl>
          </a:graphicData>
        </a:graphic>
      </p:graphicFrame>
      <p:graphicFrame>
        <p:nvGraphicFramePr>
          <p:cNvPr id="5" name="Table 4"/>
          <p:cNvGraphicFramePr>
            <a:graphicFrameLocks noGrp="1"/>
          </p:cNvGraphicFramePr>
          <p:nvPr/>
        </p:nvGraphicFramePr>
        <p:xfrm>
          <a:off x="1091906" y="2559417"/>
          <a:ext cx="6299494" cy="848790"/>
        </p:xfrm>
        <a:graphic>
          <a:graphicData uri="http://schemas.openxmlformats.org/drawingml/2006/table">
            <a:tbl>
              <a:tblPr>
                <a:tableStyleId>{5C22544A-7EE6-4342-B048-85BDC9FD1C3A}</a:tableStyleId>
              </a:tblPr>
              <a:tblGrid>
                <a:gridCol w="6299494"/>
              </a:tblGrid>
              <a:tr h="218913">
                <a:tc>
                  <a:txBody>
                    <a:bodyPr/>
                    <a:lstStyle/>
                    <a:p>
                      <a:pPr algn="ctr" fontAlgn="ctr"/>
                      <a:r>
                        <a:rPr lang="en-IN" sz="1800" b="1" u="none" strike="noStrike" dirty="0">
                          <a:effectLst/>
                        </a:rPr>
                        <a:t>Project 2</a:t>
                      </a:r>
                      <a:r>
                        <a:rPr lang="ja-JP" altLang="en-US" sz="1800" b="1" u="none" strike="noStrike">
                          <a:effectLst/>
                        </a:rPr>
                        <a:t>项目</a:t>
                      </a:r>
                      <a:r>
                        <a:rPr lang="en-US" altLang="ja-JP" sz="1800" b="1" u="none" strike="noStrike" dirty="0">
                          <a:effectLst/>
                        </a:rPr>
                        <a:t>2</a:t>
                      </a:r>
                      <a:endParaRPr lang="en-US" altLang="ja-JP" sz="1800" b="1" i="0" u="none" strike="noStrike" dirty="0">
                        <a:effectLst/>
                        <a:latin typeface="Arial" panose="020B0604020202020204" pitchFamily="34" charset="0"/>
                      </a:endParaRPr>
                    </a:p>
                  </a:txBody>
                  <a:tcPr marL="0" marR="0" marT="0" marB="0" anchor="ctr"/>
                </a:tc>
              </a:tr>
              <a:tr h="574470">
                <a:tc>
                  <a:txBody>
                    <a:bodyPr/>
                    <a:lstStyle/>
                    <a:p>
                      <a:pPr algn="l" fontAlgn="ctr"/>
                      <a:r>
                        <a:rPr lang="en-US" altLang="en-IN" sz="1400" b="0" i="0" u="none" strike="noStrike" dirty="0">
                          <a:effectLst/>
                          <a:latin typeface="宋体" panose="02010600030101010101" pitchFamily="2" charset="-122"/>
                          <a:ea typeface="宋体" panose="02010600030101010101" pitchFamily="2" charset="-122"/>
                        </a:rPr>
                        <a:t>智慧小镇综合管控平台Smart Town Integrated Management and Control Platform</a:t>
                      </a:r>
                    </a:p>
                  </a:txBody>
                  <a:tcPr marL="0" marR="0" marT="0" marB="0" anchor="ctr"/>
                </a:tc>
              </a:tr>
            </a:tbl>
          </a:graphicData>
        </a:graphic>
      </p:graphicFrame>
      <p:graphicFrame>
        <p:nvGraphicFramePr>
          <p:cNvPr id="6" name="Table 5"/>
          <p:cNvGraphicFramePr>
            <a:graphicFrameLocks noGrp="1"/>
          </p:cNvGraphicFramePr>
          <p:nvPr/>
        </p:nvGraphicFramePr>
        <p:xfrm>
          <a:off x="1091906" y="3376515"/>
          <a:ext cx="6299200" cy="1022743"/>
        </p:xfrm>
        <a:graphic>
          <a:graphicData uri="http://schemas.openxmlformats.org/drawingml/2006/table">
            <a:tbl>
              <a:tblPr>
                <a:tableStyleId>{5C22544A-7EE6-4342-B048-85BDC9FD1C3A}</a:tableStyleId>
              </a:tblPr>
              <a:tblGrid>
                <a:gridCol w="6299200"/>
              </a:tblGrid>
              <a:tr h="218462">
                <a:tc>
                  <a:txBody>
                    <a:bodyPr/>
                    <a:lstStyle/>
                    <a:p>
                      <a:pPr algn="ctr" fontAlgn="ctr"/>
                      <a:r>
                        <a:rPr lang="en-IN" sz="1800" b="1" u="none" strike="noStrike" dirty="0">
                          <a:effectLst/>
                        </a:rPr>
                        <a:t>Project 3</a:t>
                      </a:r>
                      <a:r>
                        <a:rPr lang="ja-JP" altLang="en-US" sz="1800" b="1" u="none" strike="noStrike">
                          <a:effectLst/>
                        </a:rPr>
                        <a:t>项目</a:t>
                      </a:r>
                      <a:r>
                        <a:rPr lang="en-US" altLang="ja-JP" sz="1800" b="1" u="none" strike="noStrike" dirty="0">
                          <a:effectLst/>
                        </a:rPr>
                        <a:t>3</a:t>
                      </a:r>
                      <a:endParaRPr lang="en-US" altLang="ja-JP" sz="1800" b="1" i="0" u="none" strike="noStrike" dirty="0">
                        <a:effectLst/>
                        <a:latin typeface="Arial" panose="020B0604020202020204" pitchFamily="34" charset="0"/>
                      </a:endParaRPr>
                    </a:p>
                  </a:txBody>
                  <a:tcPr marL="0" marR="0" marT="0" marB="0" anchor="ctr"/>
                </a:tc>
              </a:tr>
              <a:tr h="748423">
                <a:tc>
                  <a:txBody>
                    <a:bodyPr/>
                    <a:lstStyle/>
                    <a:p>
                      <a:pPr algn="l" fontAlgn="ctr"/>
                      <a:r>
                        <a:rPr lang="en-US" altLang="en-IN" sz="1400" b="0" i="0" u="none" strike="noStrike" dirty="0">
                          <a:effectLst/>
                          <a:latin typeface="宋体" panose="02010600030101010101" pitchFamily="2" charset="-122"/>
                          <a:ea typeface="宋体" panose="02010600030101010101" pitchFamily="2" charset="-122"/>
                        </a:rPr>
                        <a:t>大连湾海底隧道对接可视化平台系统Dalian Bay Subsea Tunnel Docking Visualization Platform System</a:t>
                      </a:r>
                    </a:p>
                  </a:txBody>
                  <a:tcPr marL="0" marR="0" marT="0" marB="0" anchor="ctr"/>
                </a:tc>
              </a:tr>
            </a:tbl>
          </a:graphicData>
        </a:graphic>
      </p:graphicFrame>
      <p:graphicFrame>
        <p:nvGraphicFramePr>
          <p:cNvPr id="7" name="Table 2"/>
          <p:cNvGraphicFramePr>
            <a:graphicFrameLocks noGrp="1"/>
          </p:cNvGraphicFramePr>
          <p:nvPr/>
        </p:nvGraphicFramePr>
        <p:xfrm>
          <a:off x="1106805" y="4374515"/>
          <a:ext cx="6285230" cy="963295"/>
        </p:xfrm>
        <a:graphic>
          <a:graphicData uri="http://schemas.openxmlformats.org/drawingml/2006/table">
            <a:tbl>
              <a:tblPr>
                <a:tableStyleId>{5C22544A-7EE6-4342-B048-85BDC9FD1C3A}</a:tableStyleId>
              </a:tblPr>
              <a:tblGrid>
                <a:gridCol w="6285230"/>
              </a:tblGrid>
              <a:tr h="274320">
                <a:tc>
                  <a:txBody>
                    <a:bodyPr/>
                    <a:lstStyle/>
                    <a:p>
                      <a:pPr algn="ctr" fontAlgn="ctr"/>
                      <a:r>
                        <a:rPr lang="en-IN" sz="1800" b="1" u="none" strike="noStrike" dirty="0">
                          <a:effectLst/>
                        </a:rPr>
                        <a:t>Project </a:t>
                      </a:r>
                      <a:r>
                        <a:rPr lang="en-US" altLang="en-IN" sz="1800" b="1" u="none" strike="noStrike" dirty="0">
                          <a:effectLst/>
                        </a:rPr>
                        <a:t>4</a:t>
                      </a:r>
                      <a:r>
                        <a:rPr lang="ja-JP" altLang="en-US" sz="1800" b="1" u="none" strike="noStrike">
                          <a:effectLst/>
                        </a:rPr>
                        <a:t>项目</a:t>
                      </a:r>
                      <a:r>
                        <a:rPr lang="en-US" altLang="ja-JP" sz="1800" b="1" u="none" strike="noStrike">
                          <a:effectLst/>
                        </a:rPr>
                        <a:t>4</a:t>
                      </a:r>
                      <a:endParaRPr lang="en-US" altLang="ja-JP" sz="1800" b="1" i="0" u="none" strike="noStrike" dirty="0">
                        <a:effectLst/>
                        <a:latin typeface="Arial" panose="020B0604020202020204" pitchFamily="34" charset="0"/>
                      </a:endParaRPr>
                    </a:p>
                  </a:txBody>
                  <a:tcPr marL="0" marR="0" marT="0" marB="0" anchor="ctr"/>
                </a:tc>
              </a:tr>
              <a:tr h="688975">
                <a:tc>
                  <a:txBody>
                    <a:bodyPr/>
                    <a:lstStyle/>
                    <a:p>
                      <a:pPr algn="l" fontAlgn="ctr"/>
                      <a:r>
                        <a:rPr lang="en-IN" sz="1400" b="0" i="0" u="none" strike="noStrike" dirty="0">
                          <a:effectLst/>
                          <a:latin typeface="宋体" panose="02010600030101010101" pitchFamily="2" charset="-122"/>
                          <a:ea typeface="宋体" panose="02010600030101010101" pitchFamily="2" charset="-122"/>
                        </a:rPr>
                        <a:t>智慧城市时空大数据信息云平台Smart City Spatio-temporal Big Data Information Cloud Platform</a:t>
                      </a:r>
                    </a:p>
                  </a:txBody>
                  <a:tcPr marL="0" marR="0" marT="0" marB="0" anchor="ctr"/>
                </a:tc>
              </a:tr>
            </a:tbl>
          </a:graphicData>
        </a:graphic>
      </p:graphicFrame>
      <p:graphicFrame>
        <p:nvGraphicFramePr>
          <p:cNvPr id="8" name="Table 2"/>
          <p:cNvGraphicFramePr>
            <a:graphicFrameLocks noGrp="1"/>
          </p:cNvGraphicFramePr>
          <p:nvPr/>
        </p:nvGraphicFramePr>
        <p:xfrm>
          <a:off x="1056218" y="5291992"/>
          <a:ext cx="6335182" cy="1061428"/>
        </p:xfrm>
        <a:graphic>
          <a:graphicData uri="http://schemas.openxmlformats.org/drawingml/2006/table">
            <a:tbl>
              <a:tblPr>
                <a:tableStyleId>{5C22544A-7EE6-4342-B048-85BDC9FD1C3A}</a:tableStyleId>
              </a:tblPr>
              <a:tblGrid>
                <a:gridCol w="6335182"/>
              </a:tblGrid>
              <a:tr h="274320">
                <a:tc>
                  <a:txBody>
                    <a:bodyPr/>
                    <a:lstStyle/>
                    <a:p>
                      <a:pPr algn="ctr" fontAlgn="ctr"/>
                      <a:r>
                        <a:rPr lang="en-IN" sz="1800" b="1" u="none" strike="noStrike" dirty="0">
                          <a:effectLst/>
                        </a:rPr>
                        <a:t>Project </a:t>
                      </a:r>
                      <a:r>
                        <a:rPr lang="en-US" altLang="en-IN" sz="1800" b="1" u="none" strike="noStrike" dirty="0">
                          <a:effectLst/>
                        </a:rPr>
                        <a:t>5</a:t>
                      </a:r>
                      <a:r>
                        <a:rPr lang="ja-JP" altLang="en-US" sz="1800" b="1" u="none" strike="noStrike">
                          <a:effectLst/>
                        </a:rPr>
                        <a:t>项目</a:t>
                      </a:r>
                      <a:r>
                        <a:rPr lang="en-US" altLang="ja-JP" sz="1800" b="1" u="none" strike="noStrike">
                          <a:effectLst/>
                        </a:rPr>
                        <a:t>5</a:t>
                      </a:r>
                      <a:endParaRPr lang="en-US" altLang="ja-JP" sz="1800" b="1" i="0" u="none" strike="noStrike" dirty="0">
                        <a:effectLst/>
                        <a:latin typeface="Arial" panose="020B0604020202020204" pitchFamily="34" charset="0"/>
                      </a:endParaRPr>
                    </a:p>
                  </a:txBody>
                  <a:tcPr marL="0" marR="0" marT="0" marB="0" anchor="ctr"/>
                </a:tc>
              </a:tr>
              <a:tr h="787108">
                <a:tc>
                  <a:txBody>
                    <a:bodyPr/>
                    <a:lstStyle/>
                    <a:p>
                      <a:pPr algn="l" fontAlgn="ctr"/>
                      <a:r>
                        <a:rPr lang="en-IN" sz="1400" b="0" i="0" u="none" strike="noStrike" dirty="0">
                          <a:effectLst/>
                          <a:latin typeface="宋体" panose="02010600030101010101" pitchFamily="2" charset="-122"/>
                          <a:ea typeface="宋体" panose="02010600030101010101" pitchFamily="2" charset="-122"/>
                        </a:rPr>
                        <a:t>港珠澳大桥岛隧工程沉管安装可视化平台Visualization platform for immersed pipe installation of Hong Kong-Zhuhai-Macao Bridge Island Tunnel Project</a:t>
                      </a:r>
                    </a:p>
                  </a:txBody>
                  <a:tcPr marL="0" marR="0" marT="0" marB="0" anchor="ctr"/>
                </a:tc>
              </a:tr>
            </a:tbl>
          </a:graphicData>
        </a:graphic>
      </p:graphicFrame>
      <p:sp>
        <p:nvSpPr>
          <p:cNvPr id="9" name="Rectangle 3"/>
          <p:cNvSpPr>
            <a:spLocks noChangeArrowheads="1"/>
          </p:cNvSpPr>
          <p:nvPr/>
        </p:nvSpPr>
        <p:spPr bwMode="auto">
          <a:xfrm>
            <a:off x="50800" y="554038"/>
            <a:ext cx="9144000" cy="548640"/>
          </a:xfrm>
          <a:prstGeom prst="rect">
            <a:avLst/>
          </a:prstGeom>
          <a:noFill/>
          <a:ln w="9525">
            <a:noFill/>
            <a:round/>
          </a:ln>
        </p:spPr>
        <p:txBody>
          <a:bodyPr lIns="63720" tIns="25560" rIns="63720" bIns="25560">
            <a:spAutoFit/>
          </a:bodyPr>
          <a:lstStyle/>
          <a:p>
            <a:pPr indent="0" algn="ctr">
              <a:lnSpc>
                <a:spcPct val="90000"/>
              </a:lnSpc>
              <a:spcBef>
                <a:spcPts val="2025"/>
              </a:spcBef>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000000"/>
                </a:solidFill>
                <a:latin typeface="Calibri" panose="020F0502020204030204" pitchFamily="34" charset="0"/>
              </a:rPr>
              <a:t>Projects to be appraised</a:t>
            </a:r>
            <a:endParaRPr lang="en-US" altLang="en-US" sz="3600" b="1">
              <a:solidFill>
                <a:srgbClr val="000000"/>
              </a:solidFill>
              <a:latin typeface="Calibri" panose="020F0502020204030204" pitchFamily="34" charset="0"/>
              <a:ea typeface="宋体" panose="02010600030101010101" pitchFamily="2" charset="-122"/>
            </a:endParaRPr>
          </a:p>
        </p:txBody>
      </p:sp>
      <p:sp>
        <p:nvSpPr>
          <p:cNvPr id="11" name="灯片编号占位符 10"/>
          <p:cNvSpPr>
            <a:spLocks noGrp="1"/>
          </p:cNvSpPr>
          <p:nvPr>
            <p:ph type="sldNum" sz="quarter" idx="10"/>
          </p:nvPr>
        </p:nvSpPr>
        <p:spPr/>
        <p:txBody>
          <a:bodyPr/>
          <a:lstStyle/>
          <a:p>
            <a:pPr>
              <a:defRPr/>
            </a:pPr>
            <a:fld id="{F580E0BC-3B62-467F-89E9-F47414FE43A7}" type="slidenum">
              <a:rPr lang="en-US"/>
              <a:t>15</a:t>
            </a:fld>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83894" y="2203451"/>
          <a:ext cx="8631555" cy="2286000"/>
        </p:xfrm>
        <a:graphic>
          <a:graphicData uri="http://schemas.openxmlformats.org/drawingml/2006/table">
            <a:tbl>
              <a:tblPr firstRow="1" bandRow="1">
                <a:tableStyleId>{5C22544A-7EE6-4342-B048-85BDC9FD1C3A}</a:tableStyleId>
              </a:tblPr>
              <a:tblGrid>
                <a:gridCol w="8631555"/>
              </a:tblGrid>
              <a:tr h="3962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normalizeH="0" baseline="0" dirty="0">
                          <a:ln>
                            <a:noFill/>
                          </a:ln>
                          <a:solidFill>
                            <a:schemeClr val="tx1"/>
                          </a:solidFill>
                          <a:effectLst/>
                          <a:latin typeface="Calibri" panose="020F0502020204030204" pitchFamily="34" charset="0"/>
                          <a:ea typeface="WenQuanYi Micro Hei" charset="0"/>
                          <a:cs typeface="Calibri" panose="020F0502020204030204" pitchFamily="34" charset="0"/>
                        </a:rPr>
                        <a:t>Project Managers</a:t>
                      </a:r>
                      <a:r>
                        <a:rPr kumimoji="0" lang="zh-CN" altLang="en-US" sz="2000" b="1" i="0" u="none" strike="noStrike" kern="1200" cap="none" normalizeH="0" baseline="0" dirty="0">
                          <a:ln>
                            <a:noFill/>
                          </a:ln>
                          <a:solidFill>
                            <a:schemeClr val="tx1"/>
                          </a:solidFill>
                          <a:effectLst/>
                          <a:latin typeface="Calibri" panose="020F0502020204030204" pitchFamily="34" charset="0"/>
                          <a:ea typeface="WenQuanYi Micro Hei" charset="0"/>
                          <a:cs typeface="Calibri" panose="020F0502020204030204" pitchFamily="34" charset="0"/>
                        </a:rPr>
                        <a:t>项目经理</a:t>
                      </a:r>
                      <a:endParaRPr kumimoji="0" lang="en-US" altLang="zh-CN" sz="2000" b="1" i="0" u="none" strike="noStrike" kern="1200" cap="none" normalizeH="0" baseline="0" dirty="0">
                        <a:ln>
                          <a:noFill/>
                        </a:ln>
                        <a:solidFill>
                          <a:schemeClr val="tx1"/>
                        </a:solidFill>
                        <a:effectLst/>
                        <a:latin typeface="Calibri" panose="020F0502020204030204" pitchFamily="34" charset="0"/>
                        <a:ea typeface="WenQuanYi Micro Hei" charset="0"/>
                        <a:cs typeface="Calibri" panose="020F0502020204030204" pitchFamily="34" charset="0"/>
                      </a:endParaRPr>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tx1"/>
                          </a:solidFill>
                          <a:latin typeface="Calibri" panose="020F0502020204030204" pitchFamily="34" charset="0"/>
                          <a:ea typeface="WenQuanYi Micro Hei" charset="0"/>
                          <a:cs typeface="Calibri" panose="020F0502020204030204" pitchFamily="34" charset="0"/>
                        </a:rPr>
                        <a:t>SOFTWARE ENGINEERING GROUP</a:t>
                      </a:r>
                      <a:r>
                        <a:rPr lang="zh-CN" altLang="en-US" sz="2000" b="1" dirty="0">
                          <a:solidFill>
                            <a:schemeClr val="tx1"/>
                          </a:solidFill>
                          <a:latin typeface="Calibri" panose="020F0502020204030204" pitchFamily="34" charset="0"/>
                          <a:ea typeface="宋体" panose="02010600030101010101" pitchFamily="2" charset="-122"/>
                          <a:cs typeface="Calibri" panose="020F0502020204030204" pitchFamily="34" charset="0"/>
                        </a:rPr>
                        <a:t>软件工程组</a:t>
                      </a:r>
                      <a:endParaRPr lang="zh-CN" altLang="en-US" sz="2000" b="1" dirty="0">
                        <a:solidFill>
                          <a:schemeClr val="tx1"/>
                        </a:solidFill>
                      </a:endParaRPr>
                    </a:p>
                  </a:txBody>
                  <a:tcPr anchor="ctr"/>
                </a:tc>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tx1"/>
                          </a:solidFill>
                          <a:latin typeface="Calibri" panose="020F0502020204030204" pitchFamily="34" charset="0"/>
                          <a:ea typeface="WenQuanYi Micro Hei" charset="0"/>
                          <a:cs typeface="Calibri" panose="020F0502020204030204" pitchFamily="34" charset="0"/>
                        </a:rPr>
                        <a:t>SEPG+ PPQA+ METRICS</a:t>
                      </a:r>
                      <a:endParaRPr lang="zh-CN" altLang="en-US" sz="2000" b="1" dirty="0">
                        <a:solidFill>
                          <a:schemeClr val="tx1"/>
                        </a:solidFill>
                      </a:endParaRPr>
                    </a:p>
                  </a:txBody>
                  <a:tcPr anchor="ctr"/>
                </a:tc>
              </a:tr>
              <a:tr h="370840">
                <a:tc>
                  <a:txBody>
                    <a:bodyPr/>
                    <a:lstStyle/>
                    <a:p>
                      <a:pPr algn="ctr" fontAlgn="auto"/>
                      <a:r>
                        <a:rPr lang="en-US" altLang="zh-CN" sz="2000" b="1" dirty="0">
                          <a:solidFill>
                            <a:schemeClr val="tx1"/>
                          </a:solidFill>
                          <a:latin typeface="Calibri" panose="020F0502020204030204" pitchFamily="34" charset="0"/>
                          <a:ea typeface="WenQuanYi Micro Hei" charset="0"/>
                          <a:cs typeface="Calibri" panose="020F0502020204030204" pitchFamily="34" charset="0"/>
                        </a:rPr>
                        <a:t>Training</a:t>
                      </a:r>
                      <a:endParaRPr lang="en-IN" altLang="zh-CN" sz="2000" b="1" dirty="0">
                        <a:solidFill>
                          <a:schemeClr val="tx1"/>
                        </a:solidFill>
                        <a:latin typeface="Calibri" panose="020F0502020204030204" pitchFamily="34" charset="0"/>
                        <a:ea typeface="WenQuanYi Micro Hei" charset="0"/>
                        <a:cs typeface="Calibri" panose="020F0502020204030204" pitchFamily="34" charset="0"/>
                      </a:endParaRPr>
                    </a:p>
                    <a:p>
                      <a:pPr algn="ctr"/>
                      <a:r>
                        <a:rPr lang="en-US" altLang="zh-CN" sz="2000" b="1" dirty="0">
                          <a:solidFill>
                            <a:schemeClr val="tx1"/>
                          </a:solidFill>
                          <a:latin typeface="Calibri" panose="020F0502020204030204" pitchFamily="34" charset="0"/>
                          <a:ea typeface="WenQuanYi Micro Hei" charset="0"/>
                          <a:cs typeface="Calibri" panose="020F0502020204030204" pitchFamily="34" charset="0"/>
                        </a:rPr>
                        <a:t>CM</a:t>
                      </a:r>
                      <a:endParaRPr lang="zh-CN" altLang="en-US" sz="2000" b="1" dirty="0">
                        <a:solidFill>
                          <a:schemeClr val="tx1"/>
                        </a:solidFill>
                      </a:endParaRPr>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tx1"/>
                          </a:solidFill>
                          <a:latin typeface="Calibri" panose="020F0502020204030204" pitchFamily="34" charset="0"/>
                          <a:ea typeface="WenQuanYi Micro Hei" charset="0"/>
                          <a:cs typeface="Calibri" panose="020F0502020204030204" pitchFamily="34" charset="0"/>
                        </a:rPr>
                        <a:t>Senior Management</a:t>
                      </a:r>
                      <a:endParaRPr lang="zh-CN" altLang="en-US" sz="2000" b="1" dirty="0">
                        <a:solidFill>
                          <a:schemeClr val="tx1"/>
                        </a:solidFill>
                      </a:endParaRPr>
                    </a:p>
                  </a:txBody>
                  <a:tcPr anchor="ctr"/>
                </a:tc>
              </a:tr>
            </a:tbl>
          </a:graphicData>
        </a:graphic>
      </p:graphicFrame>
      <p:sp>
        <p:nvSpPr>
          <p:cNvPr id="37892" name="Rectangle 3"/>
          <p:cNvSpPr>
            <a:spLocks noChangeArrowheads="1"/>
          </p:cNvSpPr>
          <p:nvPr/>
        </p:nvSpPr>
        <p:spPr bwMode="auto">
          <a:xfrm>
            <a:off x="1752600" y="533400"/>
            <a:ext cx="5715000" cy="604520"/>
          </a:xfrm>
          <a:prstGeom prst="rect">
            <a:avLst/>
          </a:prstGeom>
          <a:noFill/>
          <a:ln w="9525">
            <a:noFill/>
            <a:round/>
          </a:ln>
        </p:spPr>
        <p:txBody>
          <a:bodyPr lIns="63720" tIns="25560" rIns="63720" bIns="25560">
            <a:spAutoFit/>
          </a:bodyPr>
          <a:lstStyle/>
          <a:p>
            <a:pPr algn="ctr">
              <a:lnSpc>
                <a:spcPct val="90000"/>
              </a:lnSpc>
              <a:spcBef>
                <a:spcPts val="2025"/>
              </a:spcBef>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000000"/>
                </a:solidFill>
                <a:latin typeface="Calibri" panose="020F0502020204030204" pitchFamily="34" charset="0"/>
              </a:rPr>
              <a:t>Interviewees</a:t>
            </a:r>
            <a:endParaRPr lang="en-US" altLang="en-US" sz="4000" b="1">
              <a:solidFill>
                <a:srgbClr val="000000"/>
              </a:solidFill>
              <a:latin typeface="Calibri" panose="020F0502020204030204" pitchFamily="34" charset="0"/>
              <a:ea typeface="宋体" panose="02010600030101010101" pitchFamily="2" charset="-122"/>
            </a:endParaRPr>
          </a:p>
        </p:txBody>
      </p:sp>
      <p:sp>
        <p:nvSpPr>
          <p:cNvPr id="6" name="灯片编号占位符 5"/>
          <p:cNvSpPr>
            <a:spLocks noGrp="1"/>
          </p:cNvSpPr>
          <p:nvPr>
            <p:ph type="sldNum" sz="quarter" idx="10"/>
          </p:nvPr>
        </p:nvSpPr>
        <p:spPr/>
        <p:txBody>
          <a:bodyPr/>
          <a:lstStyle/>
          <a:p>
            <a:pPr>
              <a:defRPr/>
            </a:pPr>
            <a:fld id="{F580E0BC-3B62-467F-89E9-F47414FE43A7}" type="slidenum">
              <a:rPr lang="en-US"/>
              <a:t>16</a:t>
            </a:fld>
            <a:endParaRPr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54506" y="527064"/>
            <a:ext cx="6307889" cy="602743"/>
          </a:xfrm>
        </p:spPr>
        <p:txBody>
          <a:bodyPr/>
          <a:lstStyle/>
          <a:p>
            <a:r>
              <a:rPr lang="en-US" sz="4000" b="1" dirty="0" smtClean="0"/>
              <a:t>CMMI ver 1.3 Scope </a:t>
            </a:r>
            <a:endParaRPr lang="en-US" sz="5400" dirty="0"/>
          </a:p>
        </p:txBody>
      </p:sp>
      <p:sp>
        <p:nvSpPr>
          <p:cNvPr id="2" name="矩形 1"/>
          <p:cNvSpPr/>
          <p:nvPr/>
        </p:nvSpPr>
        <p:spPr>
          <a:xfrm>
            <a:off x="404495" y="2052955"/>
            <a:ext cx="8233410" cy="2246769"/>
          </a:xfrm>
          <a:prstGeom prst="rect">
            <a:avLst/>
          </a:prstGeom>
        </p:spPr>
        <p:txBody>
          <a:bodyPr wrap="square">
            <a:spAutoFit/>
          </a:bodyPr>
          <a:lstStyle/>
          <a:p>
            <a:r>
              <a:rPr lang="en-IN" sz="2800" dirty="0"/>
              <a:t>5 out of 5 Projects representing Development of software along with EPG, PPQA, CM, and Training support </a:t>
            </a:r>
            <a:r>
              <a:rPr lang="en-IN" sz="2800" dirty="0" smtClean="0"/>
              <a:t>groups</a:t>
            </a:r>
          </a:p>
          <a:p>
            <a:r>
              <a:rPr lang="en-US" altLang="en-GB" sz="2800" i="1" dirty="0" smtClean="0"/>
              <a:t>5</a:t>
            </a:r>
            <a:r>
              <a:rPr lang="en-GB" altLang="zh-CN" sz="2800" i="1" dirty="0" err="1"/>
              <a:t>个项目</a:t>
            </a:r>
            <a:r>
              <a:rPr lang="zh-CN" altLang="en-GB" sz="2800" i="1" dirty="0">
                <a:ea typeface="宋体" panose="02010600030101010101" pitchFamily="2" charset="-122"/>
              </a:rPr>
              <a:t>抽取</a:t>
            </a:r>
            <a:r>
              <a:rPr lang="en-US" altLang="zh-CN" sz="2800" i="1" dirty="0">
                <a:ea typeface="宋体" panose="02010600030101010101" pitchFamily="2" charset="-122"/>
              </a:rPr>
              <a:t>5</a:t>
            </a:r>
            <a:r>
              <a:rPr lang="zh-CN" altLang="en-US" sz="2800" i="1" dirty="0">
                <a:ea typeface="宋体" panose="02010600030101010101" pitchFamily="2" charset="-122"/>
              </a:rPr>
              <a:t>个项目</a:t>
            </a:r>
            <a:r>
              <a:rPr lang="en-GB" altLang="zh-CN" sz="2800" i="1" dirty="0" err="1">
                <a:solidFill>
                  <a:srgbClr val="FF0000"/>
                </a:solidFill>
              </a:rPr>
              <a:t>代表</a:t>
            </a:r>
            <a:r>
              <a:rPr lang="zh-CN" altLang="en-GB" sz="2800" i="1" dirty="0">
                <a:solidFill>
                  <a:srgbClr val="FF0000"/>
                </a:solidFill>
                <a:ea typeface="宋体" panose="02010600030101010101" pitchFamily="2" charset="-122"/>
              </a:rPr>
              <a:t>项目研发和管理中心</a:t>
            </a:r>
            <a:r>
              <a:rPr lang="en-GB" altLang="zh-CN" sz="2800" i="1" dirty="0" err="1">
                <a:solidFill>
                  <a:srgbClr val="FF0000"/>
                </a:solidFill>
              </a:rPr>
              <a:t>以及</a:t>
            </a:r>
            <a:r>
              <a:rPr lang="en-GB" altLang="zh-CN" sz="2800" i="1" dirty="0" err="1"/>
              <a:t>EPG，PPQA，CM和培训支持小组</a:t>
            </a:r>
            <a:endParaRPr lang="zh-CN" altLang="en-US" sz="2800" dirty="0"/>
          </a:p>
        </p:txBody>
      </p:sp>
      <p:sp>
        <p:nvSpPr>
          <p:cNvPr id="4" name="灯片编号占位符 3"/>
          <p:cNvSpPr>
            <a:spLocks noGrp="1"/>
          </p:cNvSpPr>
          <p:nvPr>
            <p:ph type="sldNum" sz="quarter" idx="10"/>
          </p:nvPr>
        </p:nvSpPr>
        <p:spPr/>
        <p:txBody>
          <a:bodyPr/>
          <a:lstStyle/>
          <a:p>
            <a:pPr>
              <a:defRPr/>
            </a:pPr>
            <a:fld id="{F580E0BC-3B62-467F-89E9-F47414FE43A7}" type="slidenum">
              <a:rPr lang="en-US"/>
              <a:t>17</a:t>
            </a:fld>
            <a:endParaRPr lang="en-US">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11706" y="603264"/>
            <a:ext cx="6307889" cy="602743"/>
          </a:xfrm>
        </p:spPr>
        <p:txBody>
          <a:bodyPr/>
          <a:lstStyle/>
          <a:p>
            <a:pPr algn="ctr" eaLnBrk="1" hangingPunct="1">
              <a:defRPr/>
            </a:pPr>
            <a:r>
              <a:rPr lang="en-US" sz="4000" b="1" dirty="0" smtClean="0"/>
              <a:t>Appraisal Activities</a:t>
            </a:r>
          </a:p>
        </p:txBody>
      </p:sp>
      <p:sp>
        <p:nvSpPr>
          <p:cNvPr id="4" name="AutoShape 2"/>
          <p:cNvSpPr>
            <a:spLocks noChangeArrowheads="1"/>
          </p:cNvSpPr>
          <p:nvPr/>
        </p:nvSpPr>
        <p:spPr bwMode="auto">
          <a:xfrm>
            <a:off x="450850" y="1667608"/>
            <a:ext cx="8310563" cy="4673600"/>
          </a:xfrm>
          <a:custGeom>
            <a:avLst/>
            <a:gdLst>
              <a:gd name="T0" fmla="*/ 8310563 w 8310562"/>
              <a:gd name="T1" fmla="*/ 2336800 h 4673600"/>
              <a:gd name="T2" fmla="*/ 4155296 w 8310562"/>
              <a:gd name="T3" fmla="*/ 4673600 h 4673600"/>
              <a:gd name="T4" fmla="*/ 0 w 8310562"/>
              <a:gd name="T5" fmla="*/ 2336800 h 4673600"/>
              <a:gd name="T6" fmla="*/ 4155296 w 8310562"/>
              <a:gd name="T7" fmla="*/ 0 h 4673600"/>
              <a:gd name="T8" fmla="*/ 0 60000 65536"/>
              <a:gd name="T9" fmla="*/ 5898240 60000 65536"/>
              <a:gd name="T10" fmla="*/ 11796480 60000 65536"/>
              <a:gd name="T11" fmla="*/ 17694720 60000 65536"/>
              <a:gd name="T12" fmla="*/ 0 w 8310562"/>
              <a:gd name="T13" fmla="*/ 0 h 4673600"/>
              <a:gd name="T14" fmla="*/ 8310562 w 8310562"/>
              <a:gd name="T15" fmla="*/ 4673600 h 4673600"/>
            </a:gdLst>
            <a:ahLst/>
            <a:cxnLst>
              <a:cxn ang="T8">
                <a:pos x="T0" y="T1"/>
              </a:cxn>
              <a:cxn ang="T9">
                <a:pos x="T2" y="T3"/>
              </a:cxn>
              <a:cxn ang="T10">
                <a:pos x="T4" y="T5"/>
              </a:cxn>
              <a:cxn ang="T11">
                <a:pos x="T6" y="T7"/>
              </a:cxn>
            </a:cxnLst>
            <a:rect l="T12" t="T13" r="T14" b="T15"/>
            <a:pathLst>
              <a:path w="8310562" h="4673600">
                <a:moveTo>
                  <a:pt x="0" y="0"/>
                </a:moveTo>
                <a:lnTo>
                  <a:pt x="22676" y="0"/>
                </a:lnTo>
                <a:lnTo>
                  <a:pt x="22676" y="13416"/>
                </a:lnTo>
                <a:lnTo>
                  <a:pt x="0" y="13416"/>
                </a:lnTo>
                <a:close/>
              </a:path>
            </a:pathLst>
          </a:custGeom>
          <a:noFill/>
          <a:ln w="9525">
            <a:noFill/>
            <a:round/>
          </a:ln>
        </p:spPr>
        <p:txBody>
          <a:bodyPr lIns="90000" tIns="45000" rIns="90000" bIns="45000"/>
          <a:lstStyle/>
          <a:p>
            <a:pPr>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u="sng" dirty="0">
              <a:solidFill>
                <a:srgbClr val="666666"/>
              </a:solidFill>
            </a:endParaRPr>
          </a:p>
          <a:p>
            <a:pPr>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u="sng" dirty="0">
                <a:sym typeface="+mn-ea"/>
              </a:rPr>
              <a:t>On site period:</a:t>
            </a:r>
            <a:endParaRPr lang="en-US" sz="2400" u="sng" dirty="0">
              <a:solidFill>
                <a:schemeClr val="tx1"/>
              </a:solidFill>
              <a:latin typeface="Calibri" panose="020F0502020204030204" pitchFamily="34" charset="0"/>
              <a:cs typeface="Calibri" panose="020F0502020204030204" pitchFamily="34" charset="0"/>
            </a:endParaRPr>
          </a:p>
          <a:p>
            <a:pPr>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chemeClr val="tx1"/>
              </a:solidFill>
              <a:latin typeface="Calibri" panose="020F0502020204030204" pitchFamily="34" charset="0"/>
              <a:cs typeface="Calibri" panose="020F0502020204030204" pitchFamily="34" charset="0"/>
            </a:endParaRPr>
          </a:p>
          <a:p>
            <a:pPr marL="431800" lvl="1" indent="-215900">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i="1" dirty="0">
                <a:solidFill>
                  <a:schemeClr val="tx1"/>
                </a:solidFill>
                <a:latin typeface="Calibri" panose="020F0502020204030204" pitchFamily="34" charset="0"/>
                <a:cs typeface="Calibri" panose="020F0502020204030204" pitchFamily="34" charset="0"/>
              </a:rPr>
              <a:t>JAN 11 – JAN17, 2020 – According to the schedule</a:t>
            </a:r>
          </a:p>
        </p:txBody>
      </p:sp>
      <p:sp>
        <p:nvSpPr>
          <p:cNvPr id="3" name="灯片编号占位符 2"/>
          <p:cNvSpPr>
            <a:spLocks noGrp="1"/>
          </p:cNvSpPr>
          <p:nvPr>
            <p:ph type="sldNum" sz="quarter" idx="10"/>
          </p:nvPr>
        </p:nvSpPr>
        <p:spPr/>
        <p:txBody>
          <a:bodyPr/>
          <a:lstStyle/>
          <a:p>
            <a:pPr>
              <a:defRPr/>
            </a:pPr>
            <a:fld id="{F580E0BC-3B62-467F-89E9-F47414FE43A7}" type="slidenum">
              <a:rPr lang="en-US"/>
              <a:t>18</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362" name="Text Box 2"/>
          <p:cNvSpPr txBox="1">
            <a:spLocks noChangeArrowheads="1"/>
          </p:cNvSpPr>
          <p:nvPr/>
        </p:nvSpPr>
        <p:spPr bwMode="auto">
          <a:xfrm>
            <a:off x="2057400" y="3124200"/>
            <a:ext cx="4953000" cy="646331"/>
          </a:xfrm>
          <a:prstGeom prst="rect">
            <a:avLst/>
          </a:prstGeom>
          <a:noFill/>
          <a:ln w="9525">
            <a:noFill/>
            <a:miter lim="800000"/>
          </a:ln>
          <a:effectLst/>
        </p:spPr>
        <p:txBody>
          <a:bodyPr>
            <a:spAutoFit/>
          </a:bodyPr>
          <a:lstStyle/>
          <a:p>
            <a:pPr algn="ctr">
              <a:lnSpc>
                <a:spcPct val="90000"/>
              </a:lnSpc>
              <a:spcBef>
                <a:spcPct val="45000"/>
              </a:spcBef>
              <a:buNone/>
            </a:pPr>
            <a:r>
              <a:rPr lang="en-US" altLang="zh-CN" sz="4000" b="1" cap="all" dirty="0">
                <a:latin typeface="Calibri" panose="020F0502020204030204" pitchFamily="34" charset="0"/>
                <a:ea typeface="+mn-ea"/>
              </a:rPr>
              <a:t>Non CMMI Findings</a:t>
            </a:r>
          </a:p>
        </p:txBody>
      </p:sp>
      <p:sp>
        <p:nvSpPr>
          <p:cNvPr id="3" name="灯片编号占位符 2"/>
          <p:cNvSpPr>
            <a:spLocks noGrp="1"/>
          </p:cNvSpPr>
          <p:nvPr>
            <p:ph type="sldNum" sz="quarter" idx="10"/>
          </p:nvPr>
        </p:nvSpPr>
        <p:spPr/>
        <p:txBody>
          <a:bodyPr/>
          <a:lstStyle/>
          <a:p>
            <a:pPr>
              <a:defRPr/>
            </a:pPr>
            <a:fld id="{F580E0BC-3B62-467F-89E9-F47414FE43A7}" type="slidenum">
              <a:rPr lang="en-US"/>
              <a:t>19</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7" name="Rectangle 3"/>
          <p:cNvSpPr>
            <a:spLocks noGrp="1" noChangeArrowheads="1"/>
          </p:cNvSpPr>
          <p:nvPr>
            <p:ph type="body" idx="1"/>
          </p:nvPr>
        </p:nvSpPr>
        <p:spPr bwMode="auto">
          <a:xfrm>
            <a:off x="527050" y="1593850"/>
            <a:ext cx="6878955" cy="3811270"/>
          </a:xfrm>
          <a:noFill/>
          <a:ln w="12700">
            <a:miter lim="800000"/>
          </a:ln>
        </p:spPr>
        <p:txBody>
          <a:bodyPr vert="horz" wrap="square" lIns="63306" tIns="25317" rIns="63306" bIns="25317" numCol="1" anchor="t" anchorCtr="0" compatLnSpc="1">
            <a:spAutoFit/>
          </a:bodyPr>
          <a:lstStyle/>
          <a:p>
            <a:pPr marL="456565" indent="-456565" defTabSz="913130">
              <a:lnSpc>
                <a:spcPct val="89000"/>
              </a:lnSpc>
              <a:spcBef>
                <a:spcPct val="44000"/>
              </a:spcBef>
              <a:buBlip>
                <a:blip r:embed="rId3"/>
              </a:buBlip>
            </a:pPr>
            <a:r>
              <a:rPr lang="en-US" altLang="zh-TW" sz="2400" dirty="0">
                <a:sym typeface="+mn-ea"/>
              </a:rPr>
              <a:t>Objectives of Appraisal</a:t>
            </a:r>
            <a:r>
              <a:rPr lang="zh-CN" altLang="en-US" sz="2400" dirty="0">
                <a:ea typeface="宋体" panose="02010600030101010101" pitchFamily="2" charset="-122"/>
                <a:sym typeface="+mn-ea"/>
              </a:rPr>
              <a:t>评估的目标</a:t>
            </a:r>
            <a:endParaRPr lang="en-US" altLang="zh-TW" sz="2400" dirty="0"/>
          </a:p>
          <a:p>
            <a:pPr marL="456565" indent="-456565" defTabSz="913130">
              <a:lnSpc>
                <a:spcPct val="89000"/>
              </a:lnSpc>
              <a:spcBef>
                <a:spcPct val="44000"/>
              </a:spcBef>
              <a:buBlip>
                <a:blip r:embed="rId3"/>
              </a:buBlip>
            </a:pPr>
            <a:r>
              <a:rPr lang="en-US" altLang="zh-TW" sz="2400" dirty="0">
                <a:sym typeface="+mn-ea"/>
              </a:rPr>
              <a:t>Overview of Appraisal</a:t>
            </a:r>
            <a:r>
              <a:rPr lang="zh-CN" altLang="en-US" sz="2400" dirty="0">
                <a:ea typeface="宋体" panose="02010600030101010101" pitchFamily="2" charset="-122"/>
                <a:sym typeface="+mn-ea"/>
              </a:rPr>
              <a:t>评估概览</a:t>
            </a:r>
            <a:endParaRPr lang="en-US" altLang="zh-TW" sz="2400" dirty="0"/>
          </a:p>
          <a:p>
            <a:pPr marL="456565" indent="-456565" defTabSz="913130">
              <a:lnSpc>
                <a:spcPct val="89000"/>
              </a:lnSpc>
              <a:spcBef>
                <a:spcPct val="44000"/>
              </a:spcBef>
              <a:buBlip>
                <a:blip r:embed="rId3"/>
              </a:buBlip>
            </a:pPr>
            <a:r>
              <a:rPr lang="en-US" altLang="zh-TW" sz="2400" dirty="0">
                <a:sym typeface="+mn-ea"/>
              </a:rPr>
              <a:t>Appraisal Activities</a:t>
            </a:r>
            <a:r>
              <a:rPr lang="zh-CN" altLang="en-US" sz="2400" dirty="0">
                <a:ea typeface="宋体" panose="02010600030101010101" pitchFamily="2" charset="-122"/>
                <a:sym typeface="+mn-ea"/>
              </a:rPr>
              <a:t>评估活动</a:t>
            </a:r>
            <a:endParaRPr lang="en-US" altLang="zh-TW" sz="2400" dirty="0"/>
          </a:p>
          <a:p>
            <a:pPr marL="456565" indent="-456565" defTabSz="913130">
              <a:lnSpc>
                <a:spcPct val="89000"/>
              </a:lnSpc>
              <a:spcBef>
                <a:spcPct val="44000"/>
              </a:spcBef>
              <a:buBlip>
                <a:blip r:embed="rId3"/>
              </a:buBlip>
            </a:pPr>
            <a:r>
              <a:rPr lang="en-US" altLang="zh-TW" sz="2400" dirty="0">
                <a:sym typeface="+mn-ea"/>
              </a:rPr>
              <a:t>Scope of Appraisal</a:t>
            </a:r>
            <a:r>
              <a:rPr lang="zh-CN" altLang="en-US" sz="2400" dirty="0">
                <a:ea typeface="宋体" panose="02010600030101010101" pitchFamily="2" charset="-122"/>
                <a:sym typeface="+mn-ea"/>
              </a:rPr>
              <a:t>评估范围</a:t>
            </a:r>
            <a:endParaRPr lang="en-US" altLang="zh-TW" sz="2400" dirty="0"/>
          </a:p>
          <a:p>
            <a:pPr marL="456565" indent="-456565" defTabSz="913130">
              <a:lnSpc>
                <a:spcPct val="89000"/>
              </a:lnSpc>
              <a:spcBef>
                <a:spcPct val="44000"/>
              </a:spcBef>
              <a:buBlip>
                <a:blip r:embed="rId3"/>
              </a:buBlip>
            </a:pPr>
            <a:r>
              <a:rPr lang="en-US" altLang="zh-TW" sz="2400" dirty="0">
                <a:sym typeface="+mn-ea"/>
              </a:rPr>
              <a:t>Capability Maturity Model Integration</a:t>
            </a:r>
            <a:r>
              <a:rPr lang="en-US" altLang="zh-TW" sz="2400" baseline="54000" dirty="0">
                <a:sym typeface="+mn-ea"/>
              </a:rPr>
              <a:t>® </a:t>
            </a:r>
            <a:r>
              <a:rPr lang="zh-CN" altLang="en-US" sz="2400" baseline="54000" dirty="0">
                <a:ea typeface="宋体" panose="02010600030101010101" pitchFamily="2" charset="-122"/>
                <a:sym typeface="+mn-ea"/>
              </a:rPr>
              <a:t>能力成熟度模型</a:t>
            </a:r>
            <a:endParaRPr lang="en-US" altLang="zh-TW" sz="2400" baseline="54000" dirty="0"/>
          </a:p>
          <a:p>
            <a:pPr marL="456565" indent="-456565" defTabSz="913130">
              <a:lnSpc>
                <a:spcPct val="89000"/>
              </a:lnSpc>
              <a:spcBef>
                <a:spcPct val="44000"/>
              </a:spcBef>
              <a:buBlip>
                <a:blip r:embed="rId3"/>
              </a:buBlip>
            </a:pPr>
            <a:r>
              <a:rPr lang="en-US" altLang="zh-TW" sz="2400" dirty="0">
                <a:sym typeface="+mn-ea"/>
              </a:rPr>
              <a:t>Findings</a:t>
            </a:r>
            <a:r>
              <a:rPr lang="zh-CN" altLang="en-US" sz="2400" dirty="0">
                <a:ea typeface="宋体" panose="02010600030101010101" pitchFamily="2" charset="-122"/>
                <a:sym typeface="+mn-ea"/>
              </a:rPr>
              <a:t>发现</a:t>
            </a:r>
            <a:endParaRPr lang="en-US" altLang="zh-TW" sz="2400" dirty="0"/>
          </a:p>
          <a:p>
            <a:pPr marL="456565" indent="-456565" defTabSz="913130">
              <a:lnSpc>
                <a:spcPct val="89000"/>
              </a:lnSpc>
              <a:spcBef>
                <a:spcPct val="44000"/>
              </a:spcBef>
              <a:buBlip>
                <a:blip r:embed="rId3"/>
              </a:buBlip>
            </a:pPr>
            <a:r>
              <a:rPr lang="en-US" altLang="zh-TW" sz="2400" dirty="0">
                <a:sym typeface="+mn-ea"/>
              </a:rPr>
              <a:t>Ratings</a:t>
            </a:r>
            <a:r>
              <a:rPr lang="zh-CN" altLang="en-US" sz="2400" dirty="0">
                <a:ea typeface="宋体" panose="02010600030101010101" pitchFamily="2" charset="-122"/>
                <a:sym typeface="+mn-ea"/>
              </a:rPr>
              <a:t>评级</a:t>
            </a:r>
            <a:endParaRPr lang="en-US" altLang="zh-TW" sz="2400" dirty="0"/>
          </a:p>
          <a:p>
            <a:pPr marL="456565" indent="-456565" defTabSz="913130">
              <a:lnSpc>
                <a:spcPct val="89000"/>
              </a:lnSpc>
              <a:spcBef>
                <a:spcPct val="44000"/>
              </a:spcBef>
              <a:buBlip>
                <a:blip r:embed="rId3"/>
              </a:buBlip>
            </a:pPr>
            <a:r>
              <a:rPr lang="en-US" altLang="zh-TW" sz="2400" dirty="0">
                <a:sym typeface="+mn-ea"/>
              </a:rPr>
              <a:t>Next Steps </a:t>
            </a:r>
            <a:r>
              <a:rPr lang="zh-CN" altLang="en-US" sz="2400" dirty="0">
                <a:ea typeface="宋体" panose="02010600030101010101" pitchFamily="2" charset="-122"/>
                <a:sym typeface="+mn-ea"/>
              </a:rPr>
              <a:t>下一步</a:t>
            </a:r>
            <a:endParaRPr lang="en-US" altLang="zh-TW" sz="2400" dirty="0"/>
          </a:p>
        </p:txBody>
      </p:sp>
      <p:pic>
        <p:nvPicPr>
          <p:cNvPr id="8" name="Picture 5" descr="j0286663[1]"/>
          <p:cNvPicPr>
            <a:picLocks noChangeAspect="1" noChangeArrowheads="1" noCrop="1"/>
          </p:cNvPicPr>
          <p:nvPr/>
        </p:nvPicPr>
        <p:blipFill>
          <a:blip r:embed="rId4" cstate="print"/>
          <a:srcRect/>
          <a:stretch>
            <a:fillRect/>
          </a:stretch>
        </p:blipFill>
        <p:spPr bwMode="auto">
          <a:xfrm>
            <a:off x="7315200" y="4419600"/>
            <a:ext cx="1143000" cy="1235075"/>
          </a:xfrm>
          <a:prstGeom prst="rect">
            <a:avLst/>
          </a:prstGeom>
          <a:noFill/>
        </p:spPr>
      </p:pic>
      <p:sp>
        <p:nvSpPr>
          <p:cNvPr id="2" name="标题 1"/>
          <p:cNvSpPr/>
          <p:nvPr/>
        </p:nvSpPr>
        <p:spPr>
          <a:xfrm>
            <a:off x="1259306" y="1060464"/>
            <a:ext cx="6307889" cy="602743"/>
          </a:xfrm>
          <a:prstGeom prst="rect">
            <a:avLst/>
          </a:prstGeom>
          <a:noFill/>
          <a:ln w="12700">
            <a:noFill/>
            <a:miter lim="800000"/>
          </a:ln>
        </p:spPr>
        <p:txBody>
          <a:bodyPr vert="horz" wrap="square" lIns="90205" tIns="44321" rIns="90205" bIns="44321" numCol="1" anchor="b" anchorCtr="0" compatLnSpc="1"/>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indent="0">
              <a:buNone/>
            </a:pPr>
            <a:r>
              <a:rPr lang="en-US" altLang="zh-TW" sz="4000" b="1" dirty="0">
                <a:ea typeface="+mn-ea"/>
                <a:cs typeface="+mn-cs"/>
                <a:sym typeface="+mn-ea"/>
              </a:rPr>
              <a:t>Briefing Overview</a:t>
            </a:r>
            <a:r>
              <a:rPr lang="en-US" altLang="zh-TW" sz="4000" b="1" dirty="0">
                <a:latin typeface="Calibri" panose="020F0502020204030204" pitchFamily="34" charset="0"/>
                <a:ea typeface="+mn-ea"/>
                <a:cs typeface="+mn-cs"/>
              </a:rPr>
              <a:t/>
            </a:r>
            <a:br>
              <a:rPr lang="en-US" altLang="zh-TW" sz="4000" b="1" dirty="0">
                <a:latin typeface="Calibri" panose="020F0502020204030204" pitchFamily="34" charset="0"/>
                <a:ea typeface="+mn-ea"/>
                <a:cs typeface="+mn-cs"/>
              </a:rPr>
            </a:br>
            <a:endParaRPr lang="zh-CN" altLang="en-US"/>
          </a:p>
        </p:txBody>
      </p:sp>
      <p:sp>
        <p:nvSpPr>
          <p:cNvPr id="5" name="灯片编号占位符 4"/>
          <p:cNvSpPr>
            <a:spLocks noGrp="1"/>
          </p:cNvSpPr>
          <p:nvPr>
            <p:ph type="sldNum" sz="quarter" idx="10"/>
          </p:nvPr>
        </p:nvSpPr>
        <p:spPr/>
        <p:txBody>
          <a:bodyPr/>
          <a:lstStyle/>
          <a:p>
            <a:pPr>
              <a:defRPr/>
            </a:pPr>
            <a:fld id="{F580E0BC-3B62-467F-89E9-F47414FE43A7}" type="slidenum">
              <a:rPr lang="en-US"/>
              <a:t>2</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386" name="Rectangle 2"/>
          <p:cNvSpPr>
            <a:spLocks noGrp="1" noChangeArrowheads="1"/>
          </p:cNvSpPr>
          <p:nvPr>
            <p:ph type="title"/>
          </p:nvPr>
        </p:nvSpPr>
        <p:spPr>
          <a:xfrm>
            <a:off x="931278" y="450864"/>
            <a:ext cx="7421145" cy="602743"/>
          </a:xfrm>
        </p:spPr>
        <p:txBody>
          <a:bodyPr lIns="91294" tIns="45647" rIns="91294" bIns="45647"/>
          <a:lstStyle/>
          <a:p>
            <a:pPr marL="863600" indent="0" algn="l" defTabSz="914400" eaLnBrk="1" hangingPunct="1">
              <a:buClrTx/>
              <a:buSzTx/>
              <a:buFontTx/>
              <a:buNone/>
            </a:pPr>
            <a:r>
              <a:rPr lang="en-US" altLang="zh-TW" sz="3200" b="1" kern="1200" dirty="0">
                <a:solidFill>
                  <a:schemeClr val="hlink"/>
                </a:solidFill>
                <a:effectLst>
                  <a:outerShdw blurRad="38100" dist="38100" dir="2700000" algn="tl">
                    <a:srgbClr val="000000"/>
                  </a:outerShdw>
                </a:effectLst>
                <a:latin typeface="Batang" pitchFamily="18" charset="-127"/>
              </a:rPr>
              <a:t>What we heard from you...</a:t>
            </a:r>
          </a:p>
        </p:txBody>
      </p:sp>
      <p:sp>
        <p:nvSpPr>
          <p:cNvPr id="2320387" name="Rectangle 3"/>
          <p:cNvSpPr>
            <a:spLocks noGrp="1" noChangeArrowheads="1"/>
          </p:cNvSpPr>
          <p:nvPr>
            <p:ph idx="1"/>
          </p:nvPr>
        </p:nvSpPr>
        <p:spPr bwMode="auto">
          <a:xfrm>
            <a:off x="1959610" y="1822451"/>
            <a:ext cx="5212080" cy="4650478"/>
          </a:xfrm>
          <a:noFill/>
          <a:ln>
            <a:miter lim="800000"/>
          </a:ln>
        </p:spPr>
        <p:txBody>
          <a:bodyPr vert="horz" wrap="square" lIns="91294" tIns="45647" rIns="91294" bIns="45647" numCol="1" anchor="t" anchorCtr="0" compatLnSpc="1"/>
          <a:lstStyle/>
          <a:p>
            <a:pPr marL="1371600" indent="-508000" defTabSz="914400"/>
            <a:endParaRPr lang="zh-TW" altLang="en-US" sz="4000" dirty="0"/>
          </a:p>
          <a:p>
            <a:pPr marL="340360" lvl="2" indent="-340360" defTabSz="454660">
              <a:lnSpc>
                <a:spcPct val="84000"/>
              </a:lnSpc>
              <a:spcBef>
                <a:spcPct val="47000"/>
              </a:spcBef>
              <a:buSzPct val="90000"/>
              <a:buFont typeface="Calibri" panose="020F0502020204030204" pitchFamily="34" charset="0"/>
              <a:buChar char="•"/>
              <a:tabLst>
                <a:tab pos="342265" algn="l"/>
              </a:tabLst>
            </a:pPr>
            <a:r>
              <a:rPr lang="en-US" altLang="zh-TW" sz="4400" b="1" kern="1200" dirty="0">
                <a:solidFill>
                  <a:schemeClr val="hlink"/>
                </a:solidFill>
                <a:effectLst>
                  <a:outerShdw blurRad="38100" dist="38100" dir="2700000" algn="tl">
                    <a:srgbClr val="000000"/>
                  </a:outerShdw>
                </a:effectLst>
                <a:latin typeface="Batang" pitchFamily="18" charset="-127"/>
                <a:ea typeface="+mj-ea"/>
                <a:cs typeface="+mj-cs"/>
              </a:rPr>
              <a:t>Strengths </a:t>
            </a:r>
            <a:endParaRPr lang="en-US" altLang="zh-TW" sz="3200" b="1" kern="1200" dirty="0">
              <a:solidFill>
                <a:schemeClr val="hlink"/>
              </a:solidFill>
              <a:effectLst>
                <a:outerShdw blurRad="38100" dist="38100" dir="2700000" algn="tl">
                  <a:srgbClr val="000000"/>
                </a:outerShdw>
              </a:effectLst>
              <a:latin typeface="Batang" pitchFamily="18" charset="-127"/>
              <a:ea typeface="+mj-ea"/>
              <a:cs typeface="+mj-cs"/>
            </a:endParaRPr>
          </a:p>
          <a:p>
            <a:pPr marL="340360" lvl="2" indent="-340360" defTabSz="454660">
              <a:lnSpc>
                <a:spcPct val="84000"/>
              </a:lnSpc>
              <a:spcBef>
                <a:spcPct val="47000"/>
              </a:spcBef>
              <a:buSzPct val="90000"/>
              <a:buFont typeface="Calibri" panose="020F0502020204030204" pitchFamily="34" charset="0"/>
              <a:buChar char="•"/>
              <a:tabLst>
                <a:tab pos="342265" algn="l"/>
              </a:tabLst>
            </a:pPr>
            <a:r>
              <a:rPr lang="en-US" altLang="zh-TW" sz="2800" b="1" kern="1200" dirty="0">
                <a:solidFill>
                  <a:schemeClr val="hlink"/>
                </a:solidFill>
                <a:effectLst>
                  <a:outerShdw blurRad="38100" dist="38100" dir="2700000" algn="tl">
                    <a:srgbClr val="000000"/>
                  </a:outerShdw>
                </a:effectLst>
                <a:latin typeface="Batang" pitchFamily="18" charset="-127"/>
                <a:ea typeface="+mj-ea"/>
                <a:cs typeface="+mj-cs"/>
              </a:rPr>
              <a:t>Improvements</a:t>
            </a:r>
          </a:p>
        </p:txBody>
      </p:sp>
      <p:sp>
        <p:nvSpPr>
          <p:cNvPr id="3" name="灯片编号占位符 2"/>
          <p:cNvSpPr>
            <a:spLocks noGrp="1"/>
          </p:cNvSpPr>
          <p:nvPr>
            <p:ph type="sldNum" sz="quarter" idx="10"/>
          </p:nvPr>
        </p:nvSpPr>
        <p:spPr/>
        <p:txBody>
          <a:bodyPr/>
          <a:lstStyle/>
          <a:p>
            <a:pPr>
              <a:defRPr/>
            </a:pPr>
            <a:fld id="{F580E0BC-3B62-467F-89E9-F47414FE43A7}" type="slidenum">
              <a:rPr lang="en-US"/>
              <a:t>20</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1706" y="374650"/>
            <a:ext cx="6307889" cy="602743"/>
          </a:xfrm>
        </p:spPr>
        <p:txBody>
          <a:bodyPr/>
          <a:lstStyle/>
          <a:p>
            <a:r>
              <a:rPr lang="en-US" altLang="zh-TW" sz="2800" b="1" kern="1200" dirty="0">
                <a:solidFill>
                  <a:schemeClr val="hlink"/>
                </a:solidFill>
                <a:effectLst>
                  <a:outerShdw blurRad="38100" dist="38100" dir="2700000" algn="tl">
                    <a:srgbClr val="000000"/>
                  </a:outerShdw>
                </a:effectLst>
                <a:latin typeface="Batang" pitchFamily="18" charset="-127"/>
              </a:rPr>
              <a:t>Strengths</a:t>
            </a:r>
            <a:r>
              <a:rPr lang="zh-CN" altLang="en-US" sz="2800" b="1" kern="1200" dirty="0">
                <a:solidFill>
                  <a:schemeClr val="hlink"/>
                </a:solidFill>
                <a:effectLst>
                  <a:outerShdw blurRad="38100" dist="38100" dir="2700000" algn="tl">
                    <a:srgbClr val="000000"/>
                  </a:outerShdw>
                </a:effectLst>
                <a:latin typeface="Batang" pitchFamily="18" charset="-127"/>
                <a:ea typeface="宋体" panose="02010600030101010101" pitchFamily="2" charset="-122"/>
              </a:rPr>
              <a:t>（</a:t>
            </a:r>
            <a:r>
              <a:rPr lang="en-US" altLang="zh-CN" sz="2800" b="1" kern="1200" dirty="0">
                <a:solidFill>
                  <a:schemeClr val="hlink"/>
                </a:solidFill>
                <a:effectLst>
                  <a:outerShdw blurRad="38100" dist="38100" dir="2700000" algn="tl">
                    <a:srgbClr val="000000"/>
                  </a:outerShdw>
                </a:effectLst>
                <a:latin typeface="Batang" pitchFamily="18" charset="-127"/>
                <a:ea typeface="宋体" panose="02010600030101010101" pitchFamily="2" charset="-122"/>
              </a:rPr>
              <a:t>1</a:t>
            </a:r>
            <a:r>
              <a:rPr lang="zh-CN" altLang="en-US" sz="2800" b="1" kern="1200" dirty="0">
                <a:solidFill>
                  <a:schemeClr val="hlink"/>
                </a:solidFill>
                <a:effectLst>
                  <a:outerShdw blurRad="38100" dist="38100" dir="2700000" algn="tl">
                    <a:srgbClr val="000000"/>
                  </a:outerShdw>
                </a:effectLst>
                <a:latin typeface="Batang" pitchFamily="18" charset="-127"/>
                <a:ea typeface="宋体" panose="02010600030101010101" pitchFamily="2" charset="-122"/>
              </a:rPr>
              <a:t>）</a:t>
            </a:r>
          </a:p>
        </p:txBody>
      </p:sp>
      <p:sp>
        <p:nvSpPr>
          <p:cNvPr id="5" name="Rectangle 3"/>
          <p:cNvSpPr txBox="1">
            <a:spLocks noChangeArrowheads="1"/>
          </p:cNvSpPr>
          <p:nvPr/>
        </p:nvSpPr>
        <p:spPr bwMode="gray">
          <a:xfrm>
            <a:off x="228600" y="1219200"/>
            <a:ext cx="7691438" cy="4792663"/>
          </a:xfrm>
          <a:prstGeom prst="rect">
            <a:avLst/>
          </a:prstGeom>
          <a:noFill/>
          <a:ln w="12700">
            <a:noFill/>
            <a:miter lim="800000"/>
          </a:ln>
        </p:spPr>
        <p:txBody>
          <a:bodyPr vert="horz" wrap="square" lIns="91285" tIns="45642" rIns="91285" bIns="45642" numCol="1" anchor="t" anchorCtr="0" compatLnSpc="1"/>
          <a:lstStyle>
            <a:lvl1pPr marL="175895" indent="-175895" algn="l" rtl="0" eaLnBrk="0" fontAlgn="base" hangingPunct="0">
              <a:spcBef>
                <a:spcPct val="20000"/>
              </a:spcBef>
              <a:spcAft>
                <a:spcPct val="0"/>
              </a:spcAft>
              <a:buClr>
                <a:srgbClr val="666666"/>
              </a:buClr>
              <a:buSzPct val="90000"/>
              <a:buFont typeface="Times" pitchFamily="-62" charset="0"/>
              <a:buChar char="•"/>
              <a:defRPr sz="2600">
                <a:solidFill>
                  <a:srgbClr val="666666"/>
                </a:solidFill>
                <a:latin typeface="Calibri" panose="020F0502020204030204" pitchFamily="34" charset="0"/>
                <a:ea typeface="+mn-ea"/>
                <a:cs typeface="+mn-cs"/>
              </a:defRPr>
            </a:lvl1pPr>
            <a:lvl2pPr marL="574675" indent="-285115" algn="l" rtl="0" eaLnBrk="0" fontAlgn="base" hangingPunct="0">
              <a:spcBef>
                <a:spcPct val="20000"/>
              </a:spcBef>
              <a:spcAft>
                <a:spcPct val="0"/>
              </a:spcAft>
              <a:buClr>
                <a:srgbClr val="666666"/>
              </a:buClr>
              <a:buChar char="–"/>
              <a:defRPr sz="2400">
                <a:solidFill>
                  <a:srgbClr val="666666"/>
                </a:solidFill>
                <a:latin typeface="+mn-lt"/>
              </a:defRPr>
            </a:lvl2pPr>
            <a:lvl3pPr marL="855980" indent="-167640" algn="l" rtl="0" eaLnBrk="0" fontAlgn="base" hangingPunct="0">
              <a:spcBef>
                <a:spcPct val="20000"/>
              </a:spcBef>
              <a:spcAft>
                <a:spcPct val="0"/>
              </a:spcAft>
              <a:buClr>
                <a:srgbClr val="666666"/>
              </a:buClr>
              <a:buFont typeface="Times" pitchFamily="-62" charset="0"/>
              <a:buChar char="•"/>
              <a:defRPr sz="2000">
                <a:solidFill>
                  <a:srgbClr val="666666"/>
                </a:solidFill>
                <a:latin typeface="+mn-lt"/>
              </a:defRPr>
            </a:lvl3pPr>
            <a:lvl4pPr marL="1196340" indent="-226060" algn="l" rtl="0" eaLnBrk="0" fontAlgn="base" hangingPunct="0">
              <a:spcBef>
                <a:spcPct val="20000"/>
              </a:spcBef>
              <a:spcAft>
                <a:spcPct val="0"/>
              </a:spcAft>
              <a:buClr>
                <a:srgbClr val="666666"/>
              </a:buClr>
              <a:buChar char="–"/>
              <a:defRPr>
                <a:solidFill>
                  <a:srgbClr val="666666"/>
                </a:solidFill>
                <a:latin typeface="+mn-lt"/>
              </a:defRPr>
            </a:lvl4pPr>
            <a:lvl5pPr marL="147637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5pPr>
            <a:lvl6pPr marL="193230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6pPr>
            <a:lvl7pPr marL="238823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7pPr>
            <a:lvl8pPr marL="284416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8pPr>
            <a:lvl9pPr marL="330009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9pPr>
          </a:lstStyle>
          <a:p>
            <a:pPr marL="342900" lvl="1" indent="0" defTabSz="762000" eaLnBrk="1" fontAlgn="b" hangingPunct="1">
              <a:lnSpc>
                <a:spcPct val="80000"/>
              </a:lnSpc>
              <a:spcAft>
                <a:spcPct val="50000"/>
              </a:spcAft>
              <a:buClr>
                <a:schemeClr val="tx1"/>
              </a:buClr>
              <a:buFontTx/>
              <a:buNone/>
            </a:pPr>
            <a:r>
              <a:rPr lang="en-US" altLang="zh-CN" sz="2800" b="1" u="sng" dirty="0" smtClean="0"/>
              <a:t>  </a:t>
            </a:r>
            <a:r>
              <a:rPr lang="en-US" altLang="zh-CN" sz="2800" b="1" u="sng" dirty="0" smtClean="0"/>
              <a:t>Organization</a:t>
            </a:r>
            <a:endParaRPr lang="en-US" altLang="zh-CN" sz="1800" b="1" u="sng" dirty="0" smtClean="0"/>
          </a:p>
          <a:p>
            <a:pPr marL="685800" lvl="1" indent="-342900" defTabSz="762000" eaLnBrk="1" fontAlgn="b" hangingPunct="1">
              <a:lnSpc>
                <a:spcPct val="80000"/>
              </a:lnSpc>
              <a:spcAft>
                <a:spcPct val="50000"/>
              </a:spcAft>
              <a:buClr>
                <a:schemeClr val="tx1"/>
              </a:buClr>
              <a:buFontTx/>
              <a:buBlip>
                <a:blip r:embed="rId2"/>
              </a:buBlip>
            </a:pPr>
            <a:r>
              <a:rPr lang="zh-CN" altLang="zh-CN" sz="1800" dirty="0" smtClean="0"/>
              <a:t>团队年轻有活力，积极向上</a:t>
            </a:r>
          </a:p>
          <a:p>
            <a:pPr marL="685800" lvl="1" indent="-342900" defTabSz="762000" eaLnBrk="1" fontAlgn="b" hangingPunct="1">
              <a:lnSpc>
                <a:spcPct val="80000"/>
              </a:lnSpc>
              <a:spcAft>
                <a:spcPct val="50000"/>
              </a:spcAft>
              <a:buClr>
                <a:schemeClr val="tx1"/>
              </a:buClr>
              <a:buFontTx/>
              <a:buBlip>
                <a:blip r:embed="rId2"/>
              </a:buBlip>
            </a:pPr>
            <a:r>
              <a:rPr lang="en-US" altLang="zh-CN" sz="1800" dirty="0" smtClean="0"/>
              <a:t>The team is young and energetic, positive</a:t>
            </a:r>
          </a:p>
          <a:p>
            <a:pPr marL="685800" lvl="1" indent="-342900" defTabSz="762000" eaLnBrk="1" fontAlgn="b" hangingPunct="1">
              <a:lnSpc>
                <a:spcPct val="80000"/>
              </a:lnSpc>
              <a:spcAft>
                <a:spcPct val="50000"/>
              </a:spcAft>
              <a:buClr>
                <a:schemeClr val="tx1"/>
              </a:buClr>
              <a:buFontTx/>
              <a:buBlip>
                <a:blip r:embed="rId2"/>
              </a:buBlip>
            </a:pPr>
            <a:r>
              <a:rPr lang="zh-CN" altLang="en-US" sz="1800" dirty="0" smtClean="0"/>
              <a:t>公司各项福利体制完善</a:t>
            </a:r>
          </a:p>
          <a:p>
            <a:pPr marL="685800" lvl="1" indent="-342900" defTabSz="762000" eaLnBrk="1" fontAlgn="b" hangingPunct="1">
              <a:lnSpc>
                <a:spcPct val="80000"/>
              </a:lnSpc>
              <a:spcAft>
                <a:spcPct val="50000"/>
              </a:spcAft>
              <a:buClr>
                <a:schemeClr val="tx1"/>
              </a:buClr>
              <a:buFontTx/>
              <a:buBlip>
                <a:blip r:embed="rId2"/>
              </a:buBlip>
            </a:pPr>
            <a:r>
              <a:rPr lang="en-US" altLang="zh-CN" sz="1800" dirty="0" smtClean="0"/>
              <a:t> Company has various welfare systems</a:t>
            </a:r>
          </a:p>
          <a:p>
            <a:pPr marL="685800" lvl="1" indent="-342900" defTabSz="762000" eaLnBrk="1" fontAlgn="b" hangingPunct="1">
              <a:lnSpc>
                <a:spcPct val="80000"/>
              </a:lnSpc>
              <a:spcAft>
                <a:spcPct val="50000"/>
              </a:spcAft>
              <a:buClr>
                <a:schemeClr val="tx1"/>
              </a:buClr>
              <a:buFontTx/>
              <a:buBlip>
                <a:blip r:embed="rId2"/>
              </a:buBlip>
            </a:pPr>
            <a:r>
              <a:rPr lang="zh-CN" altLang="zh-CN" sz="1800" dirty="0" smtClean="0"/>
              <a:t>人员交流紧密，管理人性化</a:t>
            </a:r>
            <a:r>
              <a:rPr lang="zh-CN" altLang="en-US" sz="1800" dirty="0" smtClean="0"/>
              <a:t>，</a:t>
            </a:r>
            <a:r>
              <a:rPr lang="zh-CN" altLang="zh-CN" sz="1800" dirty="0" smtClean="0"/>
              <a:t>企业文化氛围好 </a:t>
            </a:r>
          </a:p>
          <a:p>
            <a:pPr marL="685800" lvl="1" indent="-342900" defTabSz="762000" eaLnBrk="1" fontAlgn="b" hangingPunct="1">
              <a:lnSpc>
                <a:spcPct val="80000"/>
              </a:lnSpc>
              <a:spcAft>
                <a:spcPct val="50000"/>
              </a:spcAft>
              <a:buClr>
                <a:schemeClr val="tx1"/>
              </a:buClr>
              <a:buFontTx/>
              <a:buBlip>
                <a:blip r:embed="rId2"/>
              </a:buBlip>
            </a:pPr>
            <a:r>
              <a:rPr lang="en-US" altLang="zh-CN" sz="1800" dirty="0" smtClean="0"/>
              <a:t>Close staff communication, humanized management, good corporate culture</a:t>
            </a:r>
          </a:p>
          <a:p>
            <a:pPr marL="685800" lvl="1" indent="-342900" defTabSz="762000" eaLnBrk="1" fontAlgn="b" hangingPunct="1">
              <a:lnSpc>
                <a:spcPct val="80000"/>
              </a:lnSpc>
              <a:spcAft>
                <a:spcPct val="50000"/>
              </a:spcAft>
              <a:buClr>
                <a:schemeClr val="tx1"/>
              </a:buClr>
              <a:buFontTx/>
              <a:buBlip>
                <a:blip r:embed="rId2"/>
              </a:buBlip>
            </a:pPr>
            <a:r>
              <a:rPr lang="zh-CN" altLang="zh-CN" sz="1800" dirty="0" smtClean="0"/>
              <a:t>节假日有团建活动</a:t>
            </a:r>
          </a:p>
          <a:p>
            <a:pPr marL="685800" lvl="1" indent="-342900" defTabSz="762000" eaLnBrk="1" fontAlgn="b" hangingPunct="1">
              <a:lnSpc>
                <a:spcPct val="80000"/>
              </a:lnSpc>
              <a:spcAft>
                <a:spcPct val="50000"/>
              </a:spcAft>
              <a:buClr>
                <a:schemeClr val="tx1"/>
              </a:buClr>
              <a:buFontTx/>
              <a:buBlip>
                <a:blip r:embed="rId2"/>
              </a:buBlip>
            </a:pPr>
            <a:r>
              <a:rPr lang="zh-CN" altLang="zh-CN" sz="1800" dirty="0" smtClean="0"/>
              <a:t>Group building activities on holidays</a:t>
            </a:r>
          </a:p>
          <a:p>
            <a:pPr marL="685800" lvl="1" indent="-342900" defTabSz="762000" eaLnBrk="1" fontAlgn="b" hangingPunct="1">
              <a:lnSpc>
                <a:spcPct val="80000"/>
              </a:lnSpc>
              <a:spcAft>
                <a:spcPct val="50000"/>
              </a:spcAft>
              <a:buClr>
                <a:schemeClr val="tx1"/>
              </a:buClr>
              <a:buFontTx/>
              <a:buBlip>
                <a:blip r:embed="rId2"/>
              </a:buBlip>
            </a:pPr>
            <a:r>
              <a:rPr lang="zh-CN" altLang="zh-CN" sz="1800" dirty="0" smtClean="0"/>
              <a:t>创新能力强</a:t>
            </a:r>
            <a:r>
              <a:rPr lang="zh-CN" altLang="en-US" sz="1800" dirty="0" smtClean="0"/>
              <a:t>，人员</a:t>
            </a:r>
            <a:r>
              <a:rPr lang="zh-CN" altLang="zh-CN" sz="1800" dirty="0" smtClean="0"/>
              <a:t>有创新精神</a:t>
            </a:r>
            <a:r>
              <a:rPr lang="zh-CN" altLang="en-US" sz="1800" dirty="0" smtClean="0"/>
              <a:t>，</a:t>
            </a:r>
            <a:r>
              <a:rPr lang="zh-CN" altLang="zh-CN" sz="1800" dirty="0" smtClean="0"/>
              <a:t>技术能力强</a:t>
            </a:r>
          </a:p>
          <a:p>
            <a:pPr marL="685800" lvl="1" indent="-342900" defTabSz="762000" eaLnBrk="1" fontAlgn="b" hangingPunct="1">
              <a:lnSpc>
                <a:spcPct val="80000"/>
              </a:lnSpc>
              <a:spcAft>
                <a:spcPct val="50000"/>
              </a:spcAft>
              <a:buClr>
                <a:schemeClr val="tx1"/>
              </a:buClr>
              <a:buFontTx/>
              <a:buBlip>
                <a:blip r:embed="rId2"/>
              </a:buBlip>
            </a:pPr>
            <a:r>
              <a:rPr lang="zh-CN" altLang="zh-CN" sz="1800" dirty="0" smtClean="0"/>
              <a:t>Strong innovation </a:t>
            </a:r>
            <a:r>
              <a:rPr lang="en-US" altLang="zh-CN" sz="1800" dirty="0" smtClean="0"/>
              <a:t>and</a:t>
            </a:r>
            <a:r>
              <a:rPr lang="zh-CN" altLang="zh-CN" sz="1800" dirty="0" smtClean="0"/>
              <a:t> technical ability</a:t>
            </a:r>
          </a:p>
          <a:p>
            <a:pPr marL="685800" lvl="1" indent="-342900" defTabSz="762000" eaLnBrk="1" fontAlgn="b" hangingPunct="1">
              <a:lnSpc>
                <a:spcPct val="80000"/>
              </a:lnSpc>
              <a:spcAft>
                <a:spcPct val="50000"/>
              </a:spcAft>
              <a:buClr>
                <a:schemeClr val="tx1"/>
              </a:buClr>
              <a:buFontTx/>
              <a:buBlip>
                <a:blip r:embed="rId2"/>
              </a:buBlip>
            </a:pPr>
            <a:endParaRPr lang="zh-CN" altLang="zh-CN" sz="1800" dirty="0" smtClean="0"/>
          </a:p>
          <a:p>
            <a:pPr defTabSz="762000" eaLnBrk="1" hangingPunct="1"/>
            <a:endParaRPr lang="zh-CN" altLang="zh-CN" dirty="0" smtClean="0"/>
          </a:p>
          <a:p>
            <a:pPr defTabSz="762000" eaLnBrk="1" hangingPunct="1"/>
            <a:endParaRPr lang="zh-CN" altLang="zh-CN" dirty="0" smtClean="0"/>
          </a:p>
          <a:p>
            <a:pPr defTabSz="762000" eaLnBrk="1" hangingPunct="1"/>
            <a:endParaRPr lang="zh-CN" altLang="zh-CN" sz="2400" dirty="0" smtClean="0"/>
          </a:p>
        </p:txBody>
      </p:sp>
      <p:sp>
        <p:nvSpPr>
          <p:cNvPr id="3" name="灯片编号占位符 2"/>
          <p:cNvSpPr>
            <a:spLocks noGrp="1"/>
          </p:cNvSpPr>
          <p:nvPr>
            <p:ph type="sldNum" sz="quarter" idx="10"/>
          </p:nvPr>
        </p:nvSpPr>
        <p:spPr/>
        <p:txBody>
          <a:bodyPr/>
          <a:lstStyle/>
          <a:p>
            <a:pPr>
              <a:defRPr/>
            </a:pPr>
            <a:fld id="{F580E0BC-3B62-467F-89E9-F47414FE43A7}" type="slidenum">
              <a:rPr lang="en-US"/>
              <a:t>21</a:t>
            </a:fld>
            <a:endParaRPr lang="en-US">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094" y="1517651"/>
            <a:ext cx="8631933" cy="4650478"/>
          </a:xfrm>
        </p:spPr>
        <p:txBody>
          <a:bodyPr/>
          <a:lstStyle/>
          <a:p>
            <a:pPr marL="342900" lvl="1" indent="0" defTabSz="762000" eaLnBrk="1" fontAlgn="b" hangingPunct="1">
              <a:lnSpc>
                <a:spcPct val="80000"/>
              </a:lnSpc>
              <a:spcAft>
                <a:spcPct val="50000"/>
              </a:spcAft>
              <a:buClr>
                <a:schemeClr val="tx1"/>
              </a:buClr>
              <a:buFontTx/>
              <a:buNone/>
            </a:pPr>
            <a:r>
              <a:rPr lang="en-US" altLang="zh-CN" sz="2800" smtClean="0">
                <a:sym typeface="+mn-ea"/>
              </a:rPr>
              <a:t>organization</a:t>
            </a:r>
            <a:endParaRPr lang="en-US" altLang="zh-CN" sz="1800" smtClean="0">
              <a:sym typeface="+mn-ea"/>
            </a:endParaRP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sym typeface="+mn-ea"/>
              </a:rPr>
              <a:t>注重人才培养和质量提升，人员有发展空间</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rPr>
              <a:t>Focus on talent training and quality improvement, personnel have room for development</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sym typeface="+mn-ea"/>
              </a:rPr>
              <a:t>技术力量雄厚，工程经验丰富</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rPr>
              <a:t>Strong technical force and rich engineering experience</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sym typeface="+mn-ea"/>
              </a:rPr>
              <a:t>双休不加班，弹性工作</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rPr>
              <a:t>No overtime on weekends, flexible work</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sym typeface="+mn-ea"/>
              </a:rPr>
              <a:t>硬件设施较好，办公环境整洁</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smtClean="0">
                <a:ea typeface="PMingLiU" pitchFamily="18" charset="-120"/>
                <a:cs typeface="+mn-cs"/>
              </a:rPr>
              <a:t>Good hardware facilities, clean office environment</a:t>
            </a:r>
          </a:p>
          <a:p>
            <a:pPr marL="342900" lvl="1" indent="0" defTabSz="762000" eaLnBrk="1" fontAlgn="b" hangingPunct="1">
              <a:lnSpc>
                <a:spcPct val="80000"/>
              </a:lnSpc>
              <a:spcAft>
                <a:spcPct val="50000"/>
              </a:spcAft>
              <a:buClr>
                <a:schemeClr val="tx1"/>
              </a:buClr>
              <a:buFontTx/>
              <a:buNone/>
            </a:pPr>
            <a:endParaRPr lang="en-US" altLang="zh-CN" sz="1800" kern="1200" smtClean="0">
              <a:ea typeface="PMingLiU" pitchFamily="18" charset="-120"/>
              <a:cs typeface="+mn-cs"/>
            </a:endParaRPr>
          </a:p>
        </p:txBody>
      </p:sp>
      <p:sp>
        <p:nvSpPr>
          <p:cNvPr id="5" name="标题 4"/>
          <p:cNvSpPr>
            <a:spLocks noGrp="1"/>
          </p:cNvSpPr>
          <p:nvPr>
            <p:ph type="title"/>
          </p:nvPr>
        </p:nvSpPr>
        <p:spPr>
          <a:xfrm>
            <a:off x="1411706" y="374650"/>
            <a:ext cx="6307889" cy="602743"/>
          </a:xfrm>
        </p:spPr>
        <p:txBody>
          <a:bodyPr/>
          <a:lstStyle/>
          <a:p>
            <a:r>
              <a:rPr lang="en-US" altLang="zh-TW" sz="2800" b="1" kern="1200" dirty="0">
                <a:solidFill>
                  <a:schemeClr val="hlink"/>
                </a:solidFill>
                <a:effectLst>
                  <a:outerShdw blurRad="38100" dist="38100" dir="2700000" algn="tl">
                    <a:srgbClr val="000000"/>
                  </a:outerShdw>
                </a:effectLst>
                <a:latin typeface="Batang" pitchFamily="18" charset="-127"/>
              </a:rPr>
              <a:t>Strengths</a:t>
            </a:r>
            <a:r>
              <a:rPr lang="zh-CN" altLang="en-US" sz="2800" b="1" kern="1200" dirty="0">
                <a:solidFill>
                  <a:schemeClr val="hlink"/>
                </a:solidFill>
                <a:effectLst>
                  <a:outerShdw blurRad="38100" dist="38100" dir="2700000" algn="tl">
                    <a:srgbClr val="000000"/>
                  </a:outerShdw>
                </a:effectLst>
                <a:latin typeface="Batang" pitchFamily="18" charset="-127"/>
                <a:ea typeface="宋体" panose="02010600030101010101" pitchFamily="2" charset="-122"/>
              </a:rPr>
              <a:t>（</a:t>
            </a:r>
            <a:r>
              <a:rPr lang="en-US" altLang="zh-CN" sz="2800" b="1" kern="1200" dirty="0">
                <a:solidFill>
                  <a:schemeClr val="hlink"/>
                </a:solidFill>
                <a:effectLst>
                  <a:outerShdw blurRad="38100" dist="38100" dir="2700000" algn="tl">
                    <a:srgbClr val="000000"/>
                  </a:outerShdw>
                </a:effectLst>
                <a:latin typeface="Batang" pitchFamily="18" charset="-127"/>
                <a:ea typeface="宋体" panose="02010600030101010101" pitchFamily="2" charset="-122"/>
              </a:rPr>
              <a:t>2</a:t>
            </a:r>
            <a:r>
              <a:rPr lang="zh-CN" altLang="en-US" sz="2800" b="1" kern="1200" dirty="0">
                <a:solidFill>
                  <a:schemeClr val="hlink"/>
                </a:solidFill>
                <a:effectLst>
                  <a:outerShdw blurRad="38100" dist="38100" dir="2700000" algn="tl">
                    <a:srgbClr val="000000"/>
                  </a:outerShdw>
                </a:effectLst>
                <a:latin typeface="Batang" pitchFamily="18" charset="-127"/>
                <a:ea typeface="宋体" panose="02010600030101010101" pitchFamily="2" charset="-122"/>
              </a:rPr>
              <a:t>）</a:t>
            </a:r>
          </a:p>
        </p:txBody>
      </p:sp>
      <p:sp>
        <p:nvSpPr>
          <p:cNvPr id="7" name="灯片编号占位符 6"/>
          <p:cNvSpPr>
            <a:spLocks noGrp="1"/>
          </p:cNvSpPr>
          <p:nvPr>
            <p:ph type="sldNum" sz="quarter" idx="10"/>
          </p:nvPr>
        </p:nvSpPr>
        <p:spPr/>
        <p:txBody>
          <a:bodyPr/>
          <a:lstStyle/>
          <a:p>
            <a:pPr>
              <a:defRPr/>
            </a:pPr>
            <a:fld id="{F580E0BC-3B62-467F-89E9-F47414FE43A7}" type="slidenum">
              <a:rPr lang="en-US"/>
              <a:t>22</a:t>
            </a:fld>
            <a:endParaRPr 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386" name="Rectangle 2"/>
          <p:cNvSpPr>
            <a:spLocks noGrp="1" noChangeArrowheads="1"/>
          </p:cNvSpPr>
          <p:nvPr>
            <p:ph type="title"/>
          </p:nvPr>
        </p:nvSpPr>
        <p:spPr>
          <a:xfrm>
            <a:off x="1007478" y="527064"/>
            <a:ext cx="7421145" cy="602743"/>
          </a:xfrm>
        </p:spPr>
        <p:txBody>
          <a:bodyPr lIns="91294" tIns="45647" rIns="91294" bIns="45647"/>
          <a:lstStyle/>
          <a:p>
            <a:pPr marL="457200" lvl="3" indent="0" algn="l" defTabSz="454660">
              <a:lnSpc>
                <a:spcPct val="84000"/>
              </a:lnSpc>
              <a:spcBef>
                <a:spcPct val="47000"/>
              </a:spcBef>
              <a:buClr>
                <a:srgbClr val="666666"/>
              </a:buClr>
              <a:buSzPct val="90000"/>
              <a:buFont typeface="Calibri" panose="020F0502020204030204" pitchFamily="34" charset="0"/>
              <a:buNone/>
              <a:tabLst>
                <a:tab pos="342265" algn="l"/>
              </a:tabLst>
            </a:pPr>
            <a:r>
              <a:rPr lang="en-US" altLang="zh-TW" sz="3600" b="1" kern="1200" dirty="0">
                <a:solidFill>
                  <a:schemeClr val="hlink"/>
                </a:solidFill>
                <a:effectLst>
                  <a:outerShdw blurRad="38100" dist="38100" dir="2700000" algn="tl">
                    <a:srgbClr val="000000"/>
                  </a:outerShdw>
                </a:effectLst>
                <a:latin typeface="Batang" pitchFamily="18" charset="-127"/>
                <a:ea typeface="+mj-ea"/>
                <a:cs typeface="+mj-cs"/>
              </a:rPr>
              <a:t>What we heard from you...</a:t>
            </a:r>
          </a:p>
        </p:txBody>
      </p:sp>
      <p:sp>
        <p:nvSpPr>
          <p:cNvPr id="2320387" name="Rectangle 3"/>
          <p:cNvSpPr>
            <a:spLocks noGrp="1" noChangeArrowheads="1"/>
          </p:cNvSpPr>
          <p:nvPr>
            <p:ph idx="1"/>
          </p:nvPr>
        </p:nvSpPr>
        <p:spPr bwMode="auto">
          <a:xfrm>
            <a:off x="1959610" y="1822451"/>
            <a:ext cx="5212080" cy="4650478"/>
          </a:xfrm>
          <a:noFill/>
          <a:ln>
            <a:miter lim="800000"/>
          </a:ln>
        </p:spPr>
        <p:txBody>
          <a:bodyPr vert="horz" wrap="square" lIns="91294" tIns="45647" rIns="91294" bIns="45647" numCol="1" anchor="t" anchorCtr="0" compatLnSpc="1"/>
          <a:lstStyle/>
          <a:p>
            <a:pPr marL="1371600" indent="-508000" defTabSz="914400"/>
            <a:endParaRPr lang="zh-TW" altLang="en-US" sz="4000" dirty="0"/>
          </a:p>
          <a:p>
            <a:pPr marL="797560" lvl="3" indent="-340360" algn="l" defTabSz="454660">
              <a:lnSpc>
                <a:spcPct val="84000"/>
              </a:lnSpc>
              <a:spcBef>
                <a:spcPct val="47000"/>
              </a:spcBef>
              <a:buSzPct val="90000"/>
              <a:buFont typeface="Calibri" panose="020F0502020204030204" pitchFamily="34" charset="0"/>
              <a:buChar char="•"/>
              <a:tabLst>
                <a:tab pos="342265" algn="l"/>
              </a:tabLst>
            </a:pPr>
            <a:r>
              <a:rPr lang="en-US" altLang="zh-TW" sz="2800" b="1" kern="1200" dirty="0">
                <a:solidFill>
                  <a:schemeClr val="hlink"/>
                </a:solidFill>
                <a:effectLst>
                  <a:outerShdw blurRad="38100" dist="38100" dir="2700000" algn="tl">
                    <a:srgbClr val="000000"/>
                  </a:outerShdw>
                </a:effectLst>
                <a:latin typeface="Batang" pitchFamily="18" charset="-127"/>
                <a:ea typeface="+mj-ea"/>
                <a:cs typeface="+mj-cs"/>
              </a:rPr>
              <a:t>Strengths </a:t>
            </a:r>
          </a:p>
          <a:p>
            <a:pPr marL="797560" lvl="3" indent="-340360" defTabSz="454660">
              <a:lnSpc>
                <a:spcPct val="84000"/>
              </a:lnSpc>
              <a:spcBef>
                <a:spcPct val="47000"/>
              </a:spcBef>
              <a:buSzPct val="90000"/>
              <a:buFont typeface="Calibri" panose="020F0502020204030204" pitchFamily="34" charset="0"/>
              <a:buChar char="•"/>
              <a:tabLst>
                <a:tab pos="342265" algn="l"/>
              </a:tabLst>
            </a:pPr>
            <a:r>
              <a:rPr lang="en-US" altLang="zh-TW" sz="4000" b="1" kern="1200" dirty="0">
                <a:solidFill>
                  <a:schemeClr val="hlink"/>
                </a:solidFill>
                <a:effectLst>
                  <a:outerShdw blurRad="38100" dist="38100" dir="2700000" algn="tl">
                    <a:srgbClr val="000000"/>
                  </a:outerShdw>
                </a:effectLst>
                <a:latin typeface="Batang" pitchFamily="18" charset="-127"/>
                <a:ea typeface="+mj-ea"/>
                <a:cs typeface="+mj-cs"/>
              </a:rPr>
              <a:t>Improvements</a:t>
            </a:r>
          </a:p>
        </p:txBody>
      </p:sp>
      <p:sp>
        <p:nvSpPr>
          <p:cNvPr id="3" name="灯片编号占位符 2"/>
          <p:cNvSpPr>
            <a:spLocks noGrp="1"/>
          </p:cNvSpPr>
          <p:nvPr>
            <p:ph type="sldNum" sz="quarter" idx="10"/>
          </p:nvPr>
        </p:nvSpPr>
        <p:spPr/>
        <p:txBody>
          <a:bodyPr/>
          <a:lstStyle/>
          <a:p>
            <a:pPr>
              <a:defRPr/>
            </a:pPr>
            <a:fld id="{F580E0BC-3B62-467F-89E9-F47414FE43A7}" type="slidenum">
              <a:rPr lang="en-US"/>
              <a:t>23</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150" y="1428750"/>
            <a:ext cx="8632190" cy="5044440"/>
          </a:xfrm>
        </p:spPr>
        <p:txBody>
          <a:bodyPr/>
          <a:lstStyle/>
          <a:p>
            <a:pPr marL="342900" lvl="1" indent="0" defTabSz="762000" eaLnBrk="1" fontAlgn="b" hangingPunct="1">
              <a:lnSpc>
                <a:spcPct val="80000"/>
              </a:lnSpc>
              <a:spcAft>
                <a:spcPct val="50000"/>
              </a:spcAft>
              <a:buClr>
                <a:schemeClr val="tx1"/>
              </a:buClr>
              <a:buFontTx/>
              <a:buNone/>
            </a:pPr>
            <a:r>
              <a:rPr lang="en-US" altLang="zh-CN" kern="1200" dirty="0" smtClean="0">
                <a:ea typeface="PMingLiU" pitchFamily="18" charset="-120"/>
                <a:cs typeface="+mn-cs"/>
                <a:sym typeface="+mn-ea"/>
              </a:rPr>
              <a:t>Organization</a:t>
            </a:r>
            <a:endParaRPr lang="en-US" altLang="zh-CN" sz="1800" kern="1200" dirty="0" smtClean="0">
              <a:ea typeface="PMingLiU" pitchFamily="18" charset="-120"/>
              <a:cs typeface="+mn-cs"/>
              <a:sym typeface="+mn-ea"/>
            </a:endParaRP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sym typeface="+mn-ea"/>
              </a:rPr>
              <a:t>多增加对项目资金的投入</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rPr>
              <a:t>Increase investment in project funds</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sym typeface="+mn-ea"/>
              </a:rPr>
              <a:t>提高代码复用率</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sym typeface="+mn-ea"/>
              </a:rPr>
              <a:t>Improve code reuse</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sym typeface="+mn-ea"/>
              </a:rPr>
              <a:t>审批流程比较麻烦</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sym typeface="+mn-ea"/>
              </a:rPr>
              <a:t>Reimbursement approval process is troublesome</a:t>
            </a: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sym typeface="+mn-ea"/>
              </a:rPr>
              <a:t>因为管理层主要集中在中测，研发人员办公地点主要在海源，导致有时沟通不太方便</a:t>
            </a:r>
            <a:endParaRPr lang="en-US" altLang="zh-CN" sz="1800" kern="1200" dirty="0" smtClean="0">
              <a:ea typeface="PMingLiU" pitchFamily="18" charset="-120"/>
              <a:cs typeface="+mn-cs"/>
            </a:endParaRPr>
          </a:p>
          <a:p>
            <a:pPr marL="685800" lvl="1" indent="-342900" defTabSz="762000" eaLnBrk="1" fontAlgn="b" hangingPunct="1">
              <a:lnSpc>
                <a:spcPct val="80000"/>
              </a:lnSpc>
              <a:spcAft>
                <a:spcPct val="50000"/>
              </a:spcAft>
              <a:buClr>
                <a:schemeClr val="tx1"/>
              </a:buClr>
              <a:buFontTx/>
              <a:buBlip>
                <a:blip r:embed="rId2"/>
              </a:buBlip>
            </a:pPr>
            <a:r>
              <a:rPr lang="en-US" altLang="zh-CN" sz="1800" kern="1200" dirty="0" smtClean="0">
                <a:ea typeface="PMingLiU" pitchFamily="18" charset="-120"/>
                <a:cs typeface="+mn-cs"/>
                <a:sym typeface="+mn-ea"/>
              </a:rPr>
              <a:t>Because the management is mainly concentrated in the TOPRS, the R &amp; D personnel's office is mainly in Haiyuan, which sometimes makes communication difficult.</a:t>
            </a:r>
          </a:p>
          <a:p>
            <a:pPr marL="685800" lvl="1" indent="-342900" defTabSz="762000" eaLnBrk="1" fontAlgn="b" hangingPunct="1">
              <a:lnSpc>
                <a:spcPct val="80000"/>
              </a:lnSpc>
              <a:spcAft>
                <a:spcPct val="50000"/>
              </a:spcAft>
              <a:buClr>
                <a:schemeClr val="tx1"/>
              </a:buClr>
              <a:buFontTx/>
              <a:buBlip>
                <a:blip r:embed="rId2"/>
              </a:buBlip>
            </a:pPr>
            <a:r>
              <a:rPr lang="zh-CN" altLang="en-US" sz="1800" dirty="0" smtClean="0">
                <a:sym typeface="+mn-ea"/>
              </a:rPr>
              <a:t>管理模式不太成熟</a:t>
            </a:r>
            <a:endParaRPr lang="zh-CN" altLang="en-US" sz="1800" dirty="0" smtClean="0"/>
          </a:p>
          <a:p>
            <a:pPr marL="685800" lvl="1" indent="-342900" defTabSz="762000" eaLnBrk="1" fontAlgn="b" hangingPunct="1">
              <a:lnSpc>
                <a:spcPct val="80000"/>
              </a:lnSpc>
              <a:spcAft>
                <a:spcPct val="50000"/>
              </a:spcAft>
              <a:buClr>
                <a:schemeClr val="tx1"/>
              </a:buClr>
              <a:buFontTx/>
              <a:buBlip>
                <a:blip r:embed="rId2"/>
              </a:buBlip>
            </a:pPr>
            <a:r>
              <a:rPr lang="zh-CN" altLang="en-US" sz="1800" dirty="0" smtClean="0">
                <a:sym typeface="+mn-ea"/>
              </a:rPr>
              <a:t>Management model is not mature</a:t>
            </a:r>
            <a:endParaRPr lang="en-US" altLang="zh-CN" sz="1800" kern="1200" dirty="0" smtClean="0">
              <a:ea typeface="PMingLiU" pitchFamily="18" charset="-120"/>
              <a:cs typeface="+mn-cs"/>
              <a:sym typeface="+mn-ea"/>
            </a:endParaRPr>
          </a:p>
          <a:p>
            <a:pPr marL="342900" lvl="1" indent="0" defTabSz="762000" eaLnBrk="1" fontAlgn="b" hangingPunct="1">
              <a:lnSpc>
                <a:spcPct val="80000"/>
              </a:lnSpc>
              <a:spcAft>
                <a:spcPct val="50000"/>
              </a:spcAft>
              <a:buClr>
                <a:schemeClr val="tx1"/>
              </a:buClr>
              <a:buFontTx/>
              <a:buNone/>
            </a:pPr>
            <a:endParaRPr lang="en-US" altLang="zh-CN" sz="1800" kern="1200" dirty="0" smtClean="0">
              <a:ea typeface="PMingLiU" pitchFamily="18" charset="-120"/>
              <a:cs typeface="+mn-cs"/>
              <a:sym typeface="+mn-ea"/>
            </a:endParaRPr>
          </a:p>
          <a:p>
            <a:pPr marL="685800" lvl="1" indent="-342900" defTabSz="762000" eaLnBrk="1" fontAlgn="b" hangingPunct="1">
              <a:lnSpc>
                <a:spcPct val="80000"/>
              </a:lnSpc>
              <a:spcAft>
                <a:spcPct val="50000"/>
              </a:spcAft>
              <a:buClr>
                <a:schemeClr val="tx1"/>
              </a:buClr>
              <a:buFontTx/>
              <a:buBlip>
                <a:blip r:embed="rId2"/>
              </a:buBlip>
            </a:pPr>
            <a:endParaRPr lang="en-US" altLang="zh-CN" sz="1800" kern="1200" dirty="0" smtClean="0">
              <a:ea typeface="PMingLiU" pitchFamily="18" charset="-120"/>
              <a:cs typeface="+mn-cs"/>
            </a:endParaRPr>
          </a:p>
        </p:txBody>
      </p:sp>
      <p:sp>
        <p:nvSpPr>
          <p:cNvPr id="5" name="Rectangle 2"/>
          <p:cNvSpPr>
            <a:spLocks noGrp="1" noChangeArrowheads="1"/>
          </p:cNvSpPr>
          <p:nvPr/>
        </p:nvSpPr>
        <p:spPr>
          <a:xfrm>
            <a:off x="831850" y="603250"/>
            <a:ext cx="7543800" cy="560388"/>
          </a:xfrm>
          <a:prstGeom prst="rect">
            <a:avLst/>
          </a:prstGeom>
          <a:noFill/>
          <a:ln w="12700">
            <a:noFill/>
            <a:miter lim="800000"/>
          </a:ln>
        </p:spPr>
        <p:txBody>
          <a:bodyPr vert="horz" wrap="square" lIns="91285" tIns="45642" rIns="91285" bIns="45642" numCol="1" anchor="b" anchorCtr="0" compatLnSpc="1"/>
          <a:lstStyle/>
          <a:p>
            <a:pPr eaLnBrk="1" hangingPunct="1">
              <a:defRPr/>
            </a:pPr>
            <a:r>
              <a:rPr lang="en-US" altLang="zh-TW" sz="2800" b="1">
                <a:solidFill>
                  <a:srgbClr val="92D050"/>
                </a:solidFill>
                <a:effectLst>
                  <a:outerShdw blurRad="38100" dist="38100" dir="2700000" algn="tl">
                    <a:srgbClr val="000000"/>
                  </a:outerShdw>
                </a:effectLst>
                <a:latin typeface="Batang" pitchFamily="18" charset="-127"/>
              </a:rPr>
              <a:t>OPPORTUNITIES FOR IMPROVEMENT (1)</a:t>
            </a:r>
          </a:p>
        </p:txBody>
      </p:sp>
      <p:sp>
        <p:nvSpPr>
          <p:cNvPr id="7" name="灯片编号占位符 6"/>
          <p:cNvSpPr>
            <a:spLocks noGrp="1"/>
          </p:cNvSpPr>
          <p:nvPr>
            <p:ph type="sldNum" sz="quarter" idx="10"/>
          </p:nvPr>
        </p:nvSpPr>
        <p:spPr/>
        <p:txBody>
          <a:bodyPr/>
          <a:lstStyle/>
          <a:p>
            <a:pPr>
              <a:defRPr/>
            </a:pPr>
            <a:fld id="{F580E0BC-3B62-467F-89E9-F47414FE43A7}" type="slidenum">
              <a:rPr lang="en-US"/>
              <a:t>24</a:t>
            </a:fld>
            <a:endParaRPr lang="en-US">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259080" y="1442720"/>
            <a:ext cx="7496175" cy="4415155"/>
          </a:xfrm>
          <a:prstGeom prst="rect">
            <a:avLst/>
          </a:prstGeom>
          <a:noFill/>
          <a:ln w="12700">
            <a:noFill/>
            <a:miter lim="800000"/>
          </a:ln>
        </p:spPr>
        <p:txBody>
          <a:bodyPr vert="horz" wrap="square" lIns="91285" tIns="45642" rIns="91285" bIns="45642" numCol="1" anchor="t" anchorCtr="0" compatLnSpc="1"/>
          <a:lstStyle>
            <a:lvl1pPr marL="175895" indent="-175895" algn="l" rtl="0" eaLnBrk="0" fontAlgn="base" hangingPunct="0">
              <a:spcBef>
                <a:spcPct val="20000"/>
              </a:spcBef>
              <a:spcAft>
                <a:spcPct val="0"/>
              </a:spcAft>
              <a:buClr>
                <a:srgbClr val="666666"/>
              </a:buClr>
              <a:buSzPct val="90000"/>
              <a:buFont typeface="Times" pitchFamily="-62" charset="0"/>
              <a:buChar char="•"/>
              <a:defRPr sz="2600">
                <a:solidFill>
                  <a:srgbClr val="666666"/>
                </a:solidFill>
                <a:latin typeface="Calibri" panose="020F0502020204030204" pitchFamily="34" charset="0"/>
                <a:ea typeface="+mn-ea"/>
                <a:cs typeface="+mn-cs"/>
              </a:defRPr>
            </a:lvl1pPr>
            <a:lvl2pPr marL="574675" indent="-285115" algn="l" rtl="0" eaLnBrk="0" fontAlgn="base" hangingPunct="0">
              <a:spcBef>
                <a:spcPct val="20000"/>
              </a:spcBef>
              <a:spcAft>
                <a:spcPct val="0"/>
              </a:spcAft>
              <a:buClr>
                <a:srgbClr val="666666"/>
              </a:buClr>
              <a:buChar char="–"/>
              <a:defRPr sz="2400">
                <a:solidFill>
                  <a:srgbClr val="666666"/>
                </a:solidFill>
                <a:latin typeface="+mn-lt"/>
              </a:defRPr>
            </a:lvl2pPr>
            <a:lvl3pPr marL="855980" indent="-167640" algn="l" rtl="0" eaLnBrk="0" fontAlgn="base" hangingPunct="0">
              <a:spcBef>
                <a:spcPct val="20000"/>
              </a:spcBef>
              <a:spcAft>
                <a:spcPct val="0"/>
              </a:spcAft>
              <a:buClr>
                <a:srgbClr val="666666"/>
              </a:buClr>
              <a:buFont typeface="Times" pitchFamily="-62" charset="0"/>
              <a:buChar char="•"/>
              <a:defRPr sz="2000">
                <a:solidFill>
                  <a:srgbClr val="666666"/>
                </a:solidFill>
                <a:latin typeface="+mn-lt"/>
              </a:defRPr>
            </a:lvl3pPr>
            <a:lvl4pPr marL="1196340" indent="-226060" algn="l" rtl="0" eaLnBrk="0" fontAlgn="base" hangingPunct="0">
              <a:spcBef>
                <a:spcPct val="20000"/>
              </a:spcBef>
              <a:spcAft>
                <a:spcPct val="0"/>
              </a:spcAft>
              <a:buClr>
                <a:srgbClr val="666666"/>
              </a:buClr>
              <a:buChar char="–"/>
              <a:defRPr>
                <a:solidFill>
                  <a:srgbClr val="666666"/>
                </a:solidFill>
                <a:latin typeface="+mn-lt"/>
              </a:defRPr>
            </a:lvl4pPr>
            <a:lvl5pPr marL="147637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5pPr>
            <a:lvl6pPr marL="193230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6pPr>
            <a:lvl7pPr marL="238823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7pPr>
            <a:lvl8pPr marL="284416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8pPr>
            <a:lvl9pPr marL="330009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9pPr>
          </a:lstStyle>
          <a:p>
            <a:pPr marL="342900" lvl="1" indent="0" defTabSz="762000" eaLnBrk="1" fontAlgn="b" hangingPunct="1">
              <a:lnSpc>
                <a:spcPct val="80000"/>
              </a:lnSpc>
              <a:spcAft>
                <a:spcPct val="50000"/>
              </a:spcAft>
              <a:buClr>
                <a:schemeClr val="tx1"/>
              </a:buClr>
              <a:buFontTx/>
              <a:buNone/>
            </a:pPr>
            <a:r>
              <a:rPr lang="en-US" altLang="zh-CN" sz="1800" dirty="0" smtClean="0"/>
              <a:t> </a:t>
            </a:r>
            <a:r>
              <a:rPr lang="en-US" altLang="zh-CN" sz="2800" dirty="0" smtClean="0"/>
              <a:t>TRAINING</a:t>
            </a:r>
            <a:endParaRPr lang="en-US" altLang="zh-CN" sz="1800" dirty="0" smtClean="0"/>
          </a:p>
          <a:p>
            <a:pPr marL="685800" lvl="1" indent="-342900" defTabSz="762000" eaLnBrk="1" fontAlgn="b" hangingPunct="1">
              <a:lnSpc>
                <a:spcPct val="80000"/>
              </a:lnSpc>
              <a:spcAft>
                <a:spcPct val="50000"/>
              </a:spcAft>
              <a:buClr>
                <a:schemeClr val="tx1"/>
              </a:buClr>
              <a:buFontTx/>
              <a:buBlip>
                <a:blip r:embed="rId3"/>
              </a:buBlip>
            </a:pPr>
            <a:r>
              <a:rPr lang="zh-CN" altLang="en-US" sz="1800" dirty="0" smtClean="0"/>
              <a:t>增加人才方面的投入</a:t>
            </a:r>
          </a:p>
          <a:p>
            <a:pPr marL="685800" lvl="1" indent="-342900" defTabSz="762000" eaLnBrk="1" fontAlgn="b" hangingPunct="1">
              <a:lnSpc>
                <a:spcPct val="80000"/>
              </a:lnSpc>
              <a:spcAft>
                <a:spcPct val="50000"/>
              </a:spcAft>
              <a:buClr>
                <a:schemeClr val="tx1"/>
              </a:buClr>
              <a:buFontTx/>
              <a:buBlip>
                <a:blip r:embed="rId3"/>
              </a:buBlip>
            </a:pPr>
            <a:r>
              <a:rPr lang="en-US" altLang="zh-CN" sz="1800" dirty="0" smtClean="0"/>
              <a:t>Increase investment in talent</a:t>
            </a:r>
          </a:p>
          <a:p>
            <a:pPr marL="685800" lvl="1" indent="-342900" defTabSz="762000" eaLnBrk="1" fontAlgn="b" hangingPunct="1">
              <a:lnSpc>
                <a:spcPct val="80000"/>
              </a:lnSpc>
              <a:spcAft>
                <a:spcPct val="50000"/>
              </a:spcAft>
              <a:buClr>
                <a:schemeClr val="tx1"/>
              </a:buClr>
              <a:buFontTx/>
              <a:buBlip>
                <a:blip r:embed="rId3"/>
              </a:buBlip>
            </a:pPr>
            <a:r>
              <a:rPr lang="zh-CN" altLang="en-US" sz="1800" dirty="0" smtClean="0"/>
              <a:t>多增加一些培训</a:t>
            </a:r>
          </a:p>
          <a:p>
            <a:pPr marL="685800" lvl="1" indent="-342900" defTabSz="762000" eaLnBrk="1" fontAlgn="b" hangingPunct="1">
              <a:lnSpc>
                <a:spcPct val="80000"/>
              </a:lnSpc>
              <a:spcAft>
                <a:spcPct val="50000"/>
              </a:spcAft>
              <a:buClr>
                <a:schemeClr val="tx1"/>
              </a:buClr>
              <a:buFontTx/>
              <a:buBlip>
                <a:blip r:embed="rId3"/>
              </a:buBlip>
            </a:pPr>
            <a:r>
              <a:rPr lang="en-US" altLang="zh-CN" sz="1800" dirty="0" smtClean="0"/>
              <a:t>More trainings</a:t>
            </a:r>
          </a:p>
          <a:p>
            <a:pPr marL="685800" lvl="1" indent="-342900" defTabSz="762000" eaLnBrk="1" fontAlgn="b" hangingPunct="1">
              <a:lnSpc>
                <a:spcPct val="80000"/>
              </a:lnSpc>
              <a:spcAft>
                <a:spcPct val="50000"/>
              </a:spcAft>
              <a:buClr>
                <a:schemeClr val="tx1"/>
              </a:buClr>
              <a:buFontTx/>
              <a:buBlip>
                <a:blip r:embed="rId3"/>
              </a:buBlip>
            </a:pPr>
            <a:r>
              <a:rPr lang="zh-CN" altLang="en-US" sz="1800" dirty="0" smtClean="0"/>
              <a:t>希望开发人员的培训能放在海源</a:t>
            </a:r>
          </a:p>
          <a:p>
            <a:pPr marL="685800" lvl="1" indent="-342900" defTabSz="762000" eaLnBrk="1" fontAlgn="b" hangingPunct="1">
              <a:lnSpc>
                <a:spcPct val="80000"/>
              </a:lnSpc>
              <a:spcAft>
                <a:spcPct val="50000"/>
              </a:spcAft>
              <a:buClr>
                <a:schemeClr val="tx1"/>
              </a:buClr>
              <a:buFontTx/>
              <a:buBlip>
                <a:blip r:embed="rId3"/>
              </a:buBlip>
            </a:pPr>
            <a:r>
              <a:rPr lang="en-US" altLang="zh-CN" sz="1800" dirty="0" smtClean="0">
                <a:sym typeface="+mn-ea"/>
              </a:rPr>
              <a:t>Developmenting training should be conducted in Haiyuan</a:t>
            </a:r>
          </a:p>
          <a:p>
            <a:pPr marL="685800" lvl="1" indent="-342900" defTabSz="762000" eaLnBrk="1" fontAlgn="b" hangingPunct="1">
              <a:lnSpc>
                <a:spcPct val="80000"/>
              </a:lnSpc>
              <a:spcAft>
                <a:spcPct val="50000"/>
              </a:spcAft>
              <a:buClr>
                <a:schemeClr val="tx1"/>
              </a:buClr>
              <a:buFontTx/>
              <a:buBlip>
                <a:blip r:embed="rId3"/>
              </a:buBlip>
            </a:pPr>
            <a:r>
              <a:rPr lang="zh-CN" altLang="en-US" sz="1800" dirty="0" smtClean="0">
                <a:sym typeface="+mn-ea"/>
              </a:rPr>
              <a:t>内训导师多去外面接受一些专业的培训</a:t>
            </a:r>
          </a:p>
          <a:p>
            <a:pPr marL="685800" lvl="1" indent="-342900" defTabSz="762000" eaLnBrk="1" fontAlgn="b" hangingPunct="1">
              <a:lnSpc>
                <a:spcPct val="80000"/>
              </a:lnSpc>
              <a:spcAft>
                <a:spcPct val="50000"/>
              </a:spcAft>
              <a:buClr>
                <a:schemeClr val="tx1"/>
              </a:buClr>
              <a:buFontTx/>
              <a:buBlip>
                <a:blip r:embed="rId3"/>
              </a:buBlip>
            </a:pPr>
            <a:r>
              <a:rPr lang="zh-CN" altLang="en-US" sz="1800" dirty="0" smtClean="0">
                <a:sym typeface="+mn-ea"/>
              </a:rPr>
              <a:t>In</a:t>
            </a:r>
            <a:r>
              <a:rPr lang="en-US" altLang="zh-CN" sz="1800" dirty="0" smtClean="0">
                <a:sym typeface="+mn-ea"/>
              </a:rPr>
              <a:t>ternal</a:t>
            </a:r>
            <a:r>
              <a:rPr lang="zh-CN" altLang="en-US" sz="1800" dirty="0" smtClean="0">
                <a:sym typeface="+mn-ea"/>
              </a:rPr>
              <a:t> trainers </a:t>
            </a:r>
            <a:r>
              <a:rPr lang="en-US" altLang="zh-CN" sz="1800" dirty="0" smtClean="0">
                <a:sym typeface="+mn-ea"/>
              </a:rPr>
              <a:t>should</a:t>
            </a:r>
            <a:r>
              <a:rPr lang="zh-CN" altLang="en-US" sz="1800" dirty="0" smtClean="0">
                <a:sym typeface="+mn-ea"/>
              </a:rPr>
              <a:t> go outside to receive some professional training</a:t>
            </a:r>
            <a:endParaRPr lang="zh-CN" altLang="en-US" sz="1800" dirty="0" smtClean="0"/>
          </a:p>
          <a:p>
            <a:pPr marL="685800" lvl="1" indent="-342900" defTabSz="762000" eaLnBrk="1" fontAlgn="b" hangingPunct="1">
              <a:lnSpc>
                <a:spcPct val="80000"/>
              </a:lnSpc>
              <a:spcAft>
                <a:spcPct val="50000"/>
              </a:spcAft>
              <a:buClr>
                <a:schemeClr val="tx1"/>
              </a:buClr>
              <a:buFontTx/>
              <a:buBlip>
                <a:blip r:embed="rId3"/>
              </a:buBlip>
            </a:pPr>
            <a:endParaRPr lang="zh-CN" altLang="en-US" sz="1800" dirty="0" smtClean="0"/>
          </a:p>
          <a:p>
            <a:pPr marL="685800" lvl="1" indent="-342900" defTabSz="762000" eaLnBrk="1" fontAlgn="b" hangingPunct="1">
              <a:lnSpc>
                <a:spcPct val="80000"/>
              </a:lnSpc>
              <a:spcAft>
                <a:spcPct val="50000"/>
              </a:spcAft>
              <a:buClr>
                <a:schemeClr val="tx1"/>
              </a:buClr>
              <a:buFontTx/>
              <a:buBlip>
                <a:blip r:embed="rId3"/>
              </a:buBlip>
            </a:pPr>
            <a:endParaRPr lang="en-US" altLang="zh-CN" sz="1800" dirty="0" smtClean="0"/>
          </a:p>
          <a:p>
            <a:pPr marL="685800" lvl="1" indent="-342900" defTabSz="762000" eaLnBrk="1" fontAlgn="b" hangingPunct="1">
              <a:lnSpc>
                <a:spcPct val="80000"/>
              </a:lnSpc>
              <a:spcAft>
                <a:spcPct val="50000"/>
              </a:spcAft>
              <a:buClr>
                <a:schemeClr val="tx1"/>
              </a:buClr>
              <a:buFontTx/>
              <a:buBlip>
                <a:blip r:embed="rId3"/>
              </a:buBlip>
            </a:pPr>
            <a:endParaRPr lang="zh-CN" altLang="en-US" sz="1800" dirty="0" smtClean="0"/>
          </a:p>
        </p:txBody>
      </p:sp>
      <p:sp>
        <p:nvSpPr>
          <p:cNvPr id="3" name="Rectangle 2"/>
          <p:cNvSpPr>
            <a:spLocks noGrp="1" noChangeArrowheads="1"/>
          </p:cNvSpPr>
          <p:nvPr/>
        </p:nvSpPr>
        <p:spPr>
          <a:xfrm>
            <a:off x="831850" y="603250"/>
            <a:ext cx="7543800" cy="560388"/>
          </a:xfrm>
          <a:prstGeom prst="rect">
            <a:avLst/>
          </a:prstGeom>
          <a:noFill/>
          <a:ln w="12700">
            <a:noFill/>
            <a:miter lim="800000"/>
          </a:ln>
        </p:spPr>
        <p:txBody>
          <a:bodyPr vert="horz" wrap="square" lIns="91285" tIns="45642" rIns="91285" bIns="45642" numCol="1" anchor="b" anchorCtr="0" compatLnSpc="1"/>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eaLnBrk="1" hangingPunct="1">
              <a:defRPr/>
            </a:pPr>
            <a:r>
              <a:rPr lang="en-US" altLang="zh-TW" sz="2800" b="1" dirty="0">
                <a:solidFill>
                  <a:srgbClr val="92D050"/>
                </a:solidFill>
                <a:effectLst>
                  <a:outerShdw blurRad="38100" dist="38100" dir="2700000" algn="tl">
                    <a:srgbClr val="000000"/>
                  </a:outerShdw>
                </a:effectLst>
                <a:latin typeface="Batang" pitchFamily="18" charset="-127"/>
              </a:rPr>
              <a:t>OPPORTUNITIES FOR IMPROVEMENT </a:t>
            </a:r>
            <a:r>
              <a:rPr lang="en-US" altLang="zh-TW" sz="2800" b="1" dirty="0" smtClean="0">
                <a:solidFill>
                  <a:srgbClr val="92D050"/>
                </a:solidFill>
                <a:effectLst>
                  <a:outerShdw blurRad="38100" dist="38100" dir="2700000" algn="tl">
                    <a:srgbClr val="000000"/>
                  </a:outerShdw>
                </a:effectLst>
                <a:latin typeface="Batang" pitchFamily="18" charset="-127"/>
              </a:rPr>
              <a:t>(2)</a:t>
            </a:r>
            <a:endParaRPr lang="en-US" altLang="zh-TW" sz="2800" b="1" dirty="0">
              <a:solidFill>
                <a:srgbClr val="92D050"/>
              </a:solidFill>
              <a:effectLst>
                <a:outerShdw blurRad="38100" dist="38100" dir="2700000" algn="tl">
                  <a:srgbClr val="000000"/>
                </a:outerShdw>
              </a:effectLst>
              <a:latin typeface="Batang" pitchFamily="18" charset="-127"/>
            </a:endParaRPr>
          </a:p>
        </p:txBody>
      </p:sp>
      <p:sp>
        <p:nvSpPr>
          <p:cNvPr id="6" name="灯片编号占位符 5"/>
          <p:cNvSpPr>
            <a:spLocks noGrp="1"/>
          </p:cNvSpPr>
          <p:nvPr>
            <p:ph type="sldNum" sz="quarter" idx="10"/>
          </p:nvPr>
        </p:nvSpPr>
        <p:spPr/>
        <p:txBody>
          <a:bodyPr/>
          <a:lstStyle/>
          <a:p>
            <a:pPr>
              <a:defRPr/>
            </a:pPr>
            <a:fld id="{F580E0BC-3B62-467F-89E9-F47414FE43A7}" type="slidenum">
              <a:rPr lang="en-US"/>
              <a:t>25</a:t>
            </a:fld>
            <a:endParaRPr lang="en-US">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40005" y="1212850"/>
            <a:ext cx="7100570" cy="4509770"/>
          </a:xfrm>
          <a:prstGeom prst="rect">
            <a:avLst/>
          </a:prstGeom>
          <a:noFill/>
          <a:ln w="12700">
            <a:noFill/>
            <a:miter lim="800000"/>
          </a:ln>
        </p:spPr>
        <p:txBody>
          <a:bodyPr vert="horz" wrap="square" lIns="91285" tIns="45642" rIns="91285" bIns="45642" numCol="1" anchor="t" anchorCtr="0" compatLnSpc="1"/>
          <a:lstStyle>
            <a:lvl1pPr marL="175895" indent="-175895" algn="l" rtl="0" eaLnBrk="0" fontAlgn="base" hangingPunct="0">
              <a:spcBef>
                <a:spcPct val="20000"/>
              </a:spcBef>
              <a:spcAft>
                <a:spcPct val="0"/>
              </a:spcAft>
              <a:buClr>
                <a:srgbClr val="666666"/>
              </a:buClr>
              <a:buSzPct val="90000"/>
              <a:buFont typeface="Times" pitchFamily="-62" charset="0"/>
              <a:buChar char="•"/>
              <a:defRPr sz="2600">
                <a:solidFill>
                  <a:srgbClr val="666666"/>
                </a:solidFill>
                <a:latin typeface="Calibri" panose="020F0502020204030204" pitchFamily="34" charset="0"/>
                <a:ea typeface="+mn-ea"/>
                <a:cs typeface="+mn-cs"/>
              </a:defRPr>
            </a:lvl1pPr>
            <a:lvl2pPr marL="574675" indent="-285115" algn="l" rtl="0" eaLnBrk="0" fontAlgn="base" hangingPunct="0">
              <a:spcBef>
                <a:spcPct val="20000"/>
              </a:spcBef>
              <a:spcAft>
                <a:spcPct val="0"/>
              </a:spcAft>
              <a:buClr>
                <a:srgbClr val="666666"/>
              </a:buClr>
              <a:buChar char="–"/>
              <a:defRPr sz="2400">
                <a:solidFill>
                  <a:srgbClr val="666666"/>
                </a:solidFill>
                <a:latin typeface="+mn-lt"/>
              </a:defRPr>
            </a:lvl2pPr>
            <a:lvl3pPr marL="855980" indent="-167640" algn="l" rtl="0" eaLnBrk="0" fontAlgn="base" hangingPunct="0">
              <a:spcBef>
                <a:spcPct val="20000"/>
              </a:spcBef>
              <a:spcAft>
                <a:spcPct val="0"/>
              </a:spcAft>
              <a:buClr>
                <a:srgbClr val="666666"/>
              </a:buClr>
              <a:buFont typeface="Times" pitchFamily="-62" charset="0"/>
              <a:buChar char="•"/>
              <a:defRPr sz="2000">
                <a:solidFill>
                  <a:srgbClr val="666666"/>
                </a:solidFill>
                <a:latin typeface="+mn-lt"/>
              </a:defRPr>
            </a:lvl3pPr>
            <a:lvl4pPr marL="1196340" indent="-226060" algn="l" rtl="0" eaLnBrk="0" fontAlgn="base" hangingPunct="0">
              <a:spcBef>
                <a:spcPct val="20000"/>
              </a:spcBef>
              <a:spcAft>
                <a:spcPct val="0"/>
              </a:spcAft>
              <a:buClr>
                <a:srgbClr val="666666"/>
              </a:buClr>
              <a:buChar char="–"/>
              <a:defRPr>
                <a:solidFill>
                  <a:srgbClr val="666666"/>
                </a:solidFill>
                <a:latin typeface="+mn-lt"/>
              </a:defRPr>
            </a:lvl4pPr>
            <a:lvl5pPr marL="147637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5pPr>
            <a:lvl6pPr marL="193230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6pPr>
            <a:lvl7pPr marL="238823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7pPr>
            <a:lvl8pPr marL="284416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8pPr>
            <a:lvl9pPr marL="3300095" indent="-166370" algn="l" rtl="0" eaLnBrk="0" fontAlgn="base" hangingPunct="0">
              <a:spcBef>
                <a:spcPct val="20000"/>
              </a:spcBef>
              <a:spcAft>
                <a:spcPct val="0"/>
              </a:spcAft>
              <a:buClr>
                <a:srgbClr val="666666"/>
              </a:buClr>
              <a:buFont typeface="Times" pitchFamily="-62" charset="0"/>
              <a:buChar char="•"/>
              <a:defRPr sz="1600">
                <a:solidFill>
                  <a:srgbClr val="666666"/>
                </a:solidFill>
                <a:latin typeface="+mn-lt"/>
              </a:defRPr>
            </a:lvl9pPr>
          </a:lstStyle>
          <a:p>
            <a:pPr marL="342900" lvl="1" indent="0" defTabSz="762000" eaLnBrk="1" fontAlgn="b" hangingPunct="1">
              <a:lnSpc>
                <a:spcPct val="80000"/>
              </a:lnSpc>
              <a:spcAft>
                <a:spcPct val="50000"/>
              </a:spcAft>
              <a:buClr>
                <a:schemeClr val="tx1"/>
              </a:buClr>
              <a:buFontTx/>
              <a:buNone/>
            </a:pPr>
            <a:r>
              <a:rPr lang="en-US" altLang="zh-CN" sz="1800" smtClean="0">
                <a:sym typeface="+mn-ea"/>
              </a:rPr>
              <a:t>   </a:t>
            </a:r>
            <a:r>
              <a:rPr lang="en-US" altLang="zh-CN" sz="2800" smtClean="0">
                <a:sym typeface="+mn-ea"/>
              </a:rPr>
              <a:t>Welfare</a:t>
            </a:r>
            <a:endParaRPr lang="en-US" altLang="zh-CN" sz="1800" smtClean="0">
              <a:sym typeface="+mn-ea"/>
            </a:endParaRPr>
          </a:p>
          <a:p>
            <a:pPr marL="685800" lvl="1" indent="-342900" defTabSz="762000" eaLnBrk="1" fontAlgn="b" hangingPunct="1">
              <a:lnSpc>
                <a:spcPct val="80000"/>
              </a:lnSpc>
              <a:spcAft>
                <a:spcPct val="50000"/>
              </a:spcAft>
              <a:buClr>
                <a:schemeClr val="tx1"/>
              </a:buClr>
              <a:buFontTx/>
              <a:buBlip>
                <a:blip r:embed="rId2"/>
              </a:buBlip>
            </a:pPr>
            <a:r>
              <a:rPr lang="zh-CN" altLang="en-US" sz="1800" smtClean="0">
                <a:sym typeface="+mn-ea"/>
              </a:rPr>
              <a:t>早上上班太早</a:t>
            </a:r>
            <a:r>
              <a:rPr lang="en-US" altLang="zh-CN" sz="1800" smtClean="0">
                <a:sym typeface="+mn-ea"/>
              </a:rPr>
              <a:t>,</a:t>
            </a:r>
            <a:r>
              <a:rPr lang="zh-CN" altLang="en-US" sz="1800" smtClean="0">
                <a:sym typeface="+mn-ea"/>
              </a:rPr>
              <a:t>午休时间太短</a:t>
            </a:r>
            <a:r>
              <a:rPr lang="en-US" altLang="zh-CN" sz="1800" smtClean="0">
                <a:sym typeface="+mn-ea"/>
              </a:rPr>
              <a:t>.</a:t>
            </a:r>
            <a:r>
              <a:rPr lang="zh-CN" altLang="en-US" sz="1800" smtClean="0"/>
              <a:t>希望多一点弹性工作时间</a:t>
            </a:r>
          </a:p>
          <a:p>
            <a:pPr marL="685800" lvl="1" indent="-342900" defTabSz="762000" eaLnBrk="1" fontAlgn="b" hangingPunct="1">
              <a:lnSpc>
                <a:spcPct val="80000"/>
              </a:lnSpc>
              <a:spcAft>
                <a:spcPct val="50000"/>
              </a:spcAft>
              <a:buClr>
                <a:schemeClr val="tx1"/>
              </a:buClr>
              <a:buFontTx/>
              <a:buBlip>
                <a:blip r:embed="rId2"/>
              </a:buBlip>
            </a:pPr>
            <a:r>
              <a:rPr lang="zh-CN" altLang="en-US" sz="1800" smtClean="0"/>
              <a:t> work</a:t>
            </a:r>
            <a:r>
              <a:rPr lang="en-US" altLang="zh-CN" sz="1800" smtClean="0"/>
              <a:t>ing hour is </a:t>
            </a:r>
            <a:r>
              <a:rPr lang="zh-CN" altLang="en-US" sz="1800" smtClean="0"/>
              <a:t> too early in the morning, and the lunch break is too short.  work</a:t>
            </a:r>
            <a:r>
              <a:rPr lang="en-US" altLang="zh-CN" sz="1800" smtClean="0"/>
              <a:t>ing time should be</a:t>
            </a:r>
            <a:r>
              <a:rPr lang="zh-CN" altLang="en-US" sz="1800" smtClean="0"/>
              <a:t> more flexibly</a:t>
            </a:r>
          </a:p>
          <a:p>
            <a:pPr marL="685800" lvl="1" indent="-342900" defTabSz="762000" eaLnBrk="1" fontAlgn="b" hangingPunct="1">
              <a:lnSpc>
                <a:spcPct val="80000"/>
              </a:lnSpc>
              <a:spcAft>
                <a:spcPct val="50000"/>
              </a:spcAft>
              <a:buClr>
                <a:schemeClr val="tx1"/>
              </a:buClr>
              <a:buFontTx/>
              <a:buBlip>
                <a:blip r:embed="rId2"/>
              </a:buBlip>
            </a:pPr>
            <a:r>
              <a:rPr lang="zh-CN" altLang="en-US" sz="1800" smtClean="0"/>
              <a:t>薪资发放不够及时</a:t>
            </a:r>
          </a:p>
          <a:p>
            <a:pPr marL="685800" lvl="1" indent="-342900" defTabSz="762000" eaLnBrk="1" fontAlgn="b" hangingPunct="1">
              <a:lnSpc>
                <a:spcPct val="80000"/>
              </a:lnSpc>
              <a:spcAft>
                <a:spcPct val="50000"/>
              </a:spcAft>
              <a:buClr>
                <a:schemeClr val="tx1"/>
              </a:buClr>
              <a:buFontTx/>
              <a:buBlip>
                <a:blip r:embed="rId2"/>
              </a:buBlip>
            </a:pPr>
            <a:r>
              <a:rPr lang="zh-CN" altLang="en-US" sz="1800" smtClean="0"/>
              <a:t>Wages are not paid in time</a:t>
            </a:r>
          </a:p>
          <a:p>
            <a:pPr marL="685800" lvl="1" indent="-342900" defTabSz="762000" eaLnBrk="1" fontAlgn="b" hangingPunct="1">
              <a:lnSpc>
                <a:spcPct val="80000"/>
              </a:lnSpc>
              <a:spcAft>
                <a:spcPct val="50000"/>
              </a:spcAft>
              <a:buClr>
                <a:schemeClr val="tx1"/>
              </a:buClr>
              <a:buFontTx/>
              <a:buBlip>
                <a:blip r:embed="rId2"/>
              </a:buBlip>
            </a:pPr>
            <a:r>
              <a:rPr lang="zh-CN" altLang="en-US" sz="1800" smtClean="0"/>
              <a:t>奖励机制不够明确</a:t>
            </a:r>
          </a:p>
          <a:p>
            <a:pPr marL="685800" lvl="1" indent="-342900" defTabSz="762000" eaLnBrk="1" fontAlgn="b" hangingPunct="1">
              <a:lnSpc>
                <a:spcPct val="80000"/>
              </a:lnSpc>
              <a:spcAft>
                <a:spcPct val="50000"/>
              </a:spcAft>
              <a:buClr>
                <a:schemeClr val="tx1"/>
              </a:buClr>
              <a:buFontTx/>
              <a:buBlip>
                <a:blip r:embed="rId2"/>
              </a:buBlip>
            </a:pPr>
            <a:r>
              <a:rPr lang="en-US" altLang="zh-CN" sz="1800" smtClean="0"/>
              <a:t>The reward mechanism is not clear enough</a:t>
            </a:r>
          </a:p>
          <a:p>
            <a:pPr marL="685800" lvl="1" indent="-342900" defTabSz="762000" eaLnBrk="1" fontAlgn="b" hangingPunct="1">
              <a:lnSpc>
                <a:spcPct val="80000"/>
              </a:lnSpc>
              <a:spcAft>
                <a:spcPct val="50000"/>
              </a:spcAft>
              <a:buClr>
                <a:schemeClr val="tx1"/>
              </a:buClr>
              <a:buFontTx/>
              <a:buBlip>
                <a:blip r:embed="rId2"/>
              </a:buBlip>
            </a:pPr>
            <a:r>
              <a:rPr lang="zh-CN" altLang="en-US" sz="1800" dirty="0" smtClean="0">
                <a:sym typeface="+mn-ea"/>
              </a:rPr>
              <a:t>提高福利</a:t>
            </a:r>
            <a:r>
              <a:rPr lang="en-US" altLang="zh-CN" sz="1800" dirty="0" smtClean="0">
                <a:sym typeface="+mn-ea"/>
              </a:rPr>
              <a:t> </a:t>
            </a:r>
            <a:r>
              <a:rPr lang="zh-CN" altLang="en-US" sz="1800" dirty="0" smtClean="0">
                <a:sym typeface="+mn-ea"/>
              </a:rPr>
              <a:t>比如提供下午茶</a:t>
            </a:r>
          </a:p>
          <a:p>
            <a:pPr marL="685800" lvl="1" indent="-342900" defTabSz="762000" eaLnBrk="1" fontAlgn="b" hangingPunct="1">
              <a:lnSpc>
                <a:spcPct val="80000"/>
              </a:lnSpc>
              <a:spcAft>
                <a:spcPct val="50000"/>
              </a:spcAft>
              <a:buClr>
                <a:schemeClr val="tx1"/>
              </a:buClr>
              <a:buFontTx/>
              <a:buBlip>
                <a:blip r:embed="rId2"/>
              </a:buBlip>
            </a:pPr>
            <a:r>
              <a:rPr lang="zh-CN" altLang="en-US" sz="1800" dirty="0" smtClean="0">
                <a:sym typeface="+mn-ea"/>
              </a:rPr>
              <a:t>Improve welfare such as afternoon tea</a:t>
            </a:r>
            <a:endParaRPr lang="en-US" altLang="zh-CN" sz="1800" smtClean="0"/>
          </a:p>
          <a:p>
            <a:pPr marL="685800" lvl="1" indent="-342900" defTabSz="762000" eaLnBrk="1" fontAlgn="b" hangingPunct="1">
              <a:lnSpc>
                <a:spcPct val="80000"/>
              </a:lnSpc>
              <a:spcAft>
                <a:spcPct val="50000"/>
              </a:spcAft>
              <a:buClr>
                <a:schemeClr val="tx1"/>
              </a:buClr>
              <a:buFontTx/>
              <a:buBlip>
                <a:blip r:embed="rId2"/>
              </a:buBlip>
            </a:pPr>
            <a:endParaRPr lang="zh-CN" altLang="en-US" sz="1800" smtClean="0"/>
          </a:p>
          <a:p>
            <a:pPr marL="1285875" lvl="2" indent="-342900" defTabSz="762000" eaLnBrk="1" hangingPunct="1">
              <a:spcAft>
                <a:spcPct val="50000"/>
              </a:spcAft>
              <a:buClr>
                <a:schemeClr val="tx1"/>
              </a:buClr>
              <a:buFontTx/>
              <a:buBlip>
                <a:blip r:embed="rId2"/>
              </a:buBlip>
            </a:pPr>
            <a:endParaRPr lang="en-US" altLang="zh-CN" sz="1800" dirty="0" smtClean="0">
              <a:ea typeface="宋体" panose="02010600030101010101" pitchFamily="2" charset="-122"/>
            </a:endParaRPr>
          </a:p>
        </p:txBody>
      </p:sp>
      <p:sp>
        <p:nvSpPr>
          <p:cNvPr id="2" name="Rectangle 2"/>
          <p:cNvSpPr>
            <a:spLocks noGrp="1" noChangeArrowheads="1"/>
          </p:cNvSpPr>
          <p:nvPr/>
        </p:nvSpPr>
        <p:spPr>
          <a:xfrm>
            <a:off x="831850" y="603250"/>
            <a:ext cx="7543800" cy="560388"/>
          </a:xfrm>
          <a:prstGeom prst="rect">
            <a:avLst/>
          </a:prstGeom>
          <a:noFill/>
          <a:ln w="12700">
            <a:noFill/>
            <a:miter lim="800000"/>
          </a:ln>
        </p:spPr>
        <p:txBody>
          <a:bodyPr vert="horz" wrap="square" lIns="91285" tIns="45642" rIns="91285" bIns="45642" numCol="1" anchor="b" anchorCtr="0" compatLnSpc="1"/>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eaLnBrk="1" hangingPunct="1">
              <a:defRPr/>
            </a:pPr>
            <a:r>
              <a:rPr lang="en-US" altLang="zh-TW" sz="2800" b="1" dirty="0">
                <a:solidFill>
                  <a:srgbClr val="92D050"/>
                </a:solidFill>
                <a:effectLst>
                  <a:outerShdw blurRad="38100" dist="38100" dir="2700000" algn="tl">
                    <a:srgbClr val="000000"/>
                  </a:outerShdw>
                </a:effectLst>
                <a:latin typeface="Batang" pitchFamily="18" charset="-127"/>
              </a:rPr>
              <a:t>OPPORTUNITIES FOR IMPROVEMENT </a:t>
            </a:r>
            <a:r>
              <a:rPr lang="en-US" altLang="zh-TW" sz="2800" b="1" dirty="0" smtClean="0">
                <a:solidFill>
                  <a:srgbClr val="92D050"/>
                </a:solidFill>
                <a:effectLst>
                  <a:outerShdw blurRad="38100" dist="38100" dir="2700000" algn="tl">
                    <a:srgbClr val="000000"/>
                  </a:outerShdw>
                </a:effectLst>
                <a:latin typeface="Batang" pitchFamily="18" charset="-127"/>
              </a:rPr>
              <a:t>(3)</a:t>
            </a:r>
            <a:endParaRPr lang="en-US" altLang="zh-TW" sz="2800" b="1" dirty="0">
              <a:solidFill>
                <a:srgbClr val="92D050"/>
              </a:solidFill>
              <a:effectLst>
                <a:outerShdw blurRad="38100" dist="38100" dir="2700000" algn="tl">
                  <a:srgbClr val="000000"/>
                </a:outerShdw>
              </a:effectLst>
              <a:latin typeface="Batang" pitchFamily="18" charset="-127"/>
            </a:endParaRPr>
          </a:p>
        </p:txBody>
      </p:sp>
      <p:sp>
        <p:nvSpPr>
          <p:cNvPr id="6" name="灯片编号占位符 5"/>
          <p:cNvSpPr>
            <a:spLocks noGrp="1"/>
          </p:cNvSpPr>
          <p:nvPr>
            <p:ph type="sldNum" sz="quarter" idx="10"/>
          </p:nvPr>
        </p:nvSpPr>
        <p:spPr/>
        <p:txBody>
          <a:bodyPr/>
          <a:lstStyle/>
          <a:p>
            <a:pPr>
              <a:defRPr/>
            </a:pPr>
            <a:fld id="{F580E0BC-3B62-467F-89E9-F47414FE43A7}" type="slidenum">
              <a:rPr lang="en-US"/>
              <a:t>26</a:t>
            </a:fld>
            <a:endParaRPr lang="en-US">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7314" name="WordArt 2"/>
          <p:cNvSpPr>
            <a:spLocks noChangeArrowheads="1" noChangeShapeType="1" noTextEdit="1"/>
          </p:cNvSpPr>
          <p:nvPr/>
        </p:nvSpPr>
        <p:spPr bwMode="auto">
          <a:xfrm>
            <a:off x="1905000" y="3352800"/>
            <a:ext cx="5181600" cy="1701800"/>
          </a:xfrm>
          <a:prstGeom prst="rect">
            <a:avLst/>
          </a:prstGeom>
        </p:spPr>
        <p:txBody>
          <a:bodyPr spcFirstLastPara="1" wrap="none" fromWordArt="1">
            <a:prstTxWarp prst="textArchUp">
              <a:avLst>
                <a:gd name="adj" fmla="val 10800000"/>
              </a:avLst>
            </a:prstTxWarp>
          </a:bodyPr>
          <a:lstStyle/>
          <a:p>
            <a:pPr algn="ctr"/>
            <a:r>
              <a:rPr lang="en-IN" sz="3600" kern="10" dirty="0">
                <a:ln w="9525">
                  <a:solidFill>
                    <a:srgbClr val="000000"/>
                  </a:solidFill>
                  <a:round/>
                </a:ln>
                <a:solidFill>
                  <a:schemeClr val="accent5">
                    <a:lumMod val="60000"/>
                    <a:lumOff val="40000"/>
                  </a:schemeClr>
                </a:solidFill>
                <a:effectLst/>
                <a:latin typeface="Arial Black" panose="020B0A04020102020204"/>
              </a:rPr>
              <a:t>Findings</a:t>
            </a:r>
          </a:p>
        </p:txBody>
      </p:sp>
      <p:sp>
        <p:nvSpPr>
          <p:cNvPr id="3" name="灯片编号占位符 2"/>
          <p:cNvSpPr>
            <a:spLocks noGrp="1"/>
          </p:cNvSpPr>
          <p:nvPr>
            <p:ph type="sldNum" sz="quarter" idx="10"/>
          </p:nvPr>
        </p:nvSpPr>
        <p:spPr/>
        <p:txBody>
          <a:bodyPr/>
          <a:lstStyle/>
          <a:p>
            <a:pPr>
              <a:defRPr/>
            </a:pPr>
            <a:fld id="{F580E0BC-3B62-467F-89E9-F47414FE43A7}" type="slidenum">
              <a:rPr lang="en-US"/>
              <a:t>27</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454980" y="1155581"/>
            <a:ext cx="8221341" cy="5325270"/>
          </a:xfrm>
          <a:prstGeom prst="rect">
            <a:avLst/>
          </a:prstGeom>
        </p:spPr>
        <p:txBody>
          <a:bodyPr lIns="91294" tIns="45647" rIns="91294" bIns="45647" anchor="ctr"/>
          <a:lstStyle/>
          <a:p>
            <a:pPr marL="0" indent="0" algn="ctr">
              <a:buNone/>
            </a:pPr>
            <a:r>
              <a:rPr lang="en-US" sz="6000" dirty="0"/>
              <a:t>CMMI Findings</a:t>
            </a:r>
          </a:p>
        </p:txBody>
      </p:sp>
      <p:sp>
        <p:nvSpPr>
          <p:cNvPr id="5" name="灯片编号占位符 4"/>
          <p:cNvSpPr>
            <a:spLocks noGrp="1"/>
          </p:cNvSpPr>
          <p:nvPr>
            <p:ph type="sldNum" sz="quarter" idx="10"/>
          </p:nvPr>
        </p:nvSpPr>
        <p:spPr/>
        <p:txBody>
          <a:bodyPr/>
          <a:lstStyle/>
          <a:p>
            <a:pPr>
              <a:defRPr/>
            </a:pPr>
            <a:fld id="{F580E0BC-3B62-467F-89E9-F47414FE43A7}" type="slidenum">
              <a:rPr lang="en-US"/>
              <a:t>28</a:t>
            </a:fld>
            <a:endParaRPr lang="en-US">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1706" y="374664"/>
            <a:ext cx="6307889" cy="602743"/>
          </a:xfrm>
        </p:spPr>
        <p:txBody>
          <a:bodyPr/>
          <a:lstStyle/>
          <a:p>
            <a:pPr algn="ctr"/>
            <a:r>
              <a:rPr lang="en-US" altLang="zh-TW" sz="2800" dirty="0">
                <a:latin typeface="Arial" panose="020B0604020202020204" pitchFamily="34" charset="0"/>
              </a:rPr>
              <a:t>Final Findings Summary</a:t>
            </a:r>
            <a:endParaRPr lang="en-CA" dirty="0">
              <a:latin typeface="Arial" panose="020B0604020202020204" pitchFamily="34" charset="0"/>
            </a:endParaRPr>
          </a:p>
        </p:txBody>
      </p:sp>
      <p:sp>
        <p:nvSpPr>
          <p:cNvPr id="5" name="Content Placeholder 4"/>
          <p:cNvSpPr>
            <a:spLocks noGrp="1"/>
          </p:cNvSpPr>
          <p:nvPr>
            <p:ph sz="quarter" idx="4294967295"/>
          </p:nvPr>
        </p:nvSpPr>
        <p:spPr>
          <a:xfrm>
            <a:off x="454980" y="1340538"/>
            <a:ext cx="8221341" cy="5140313"/>
          </a:xfrm>
          <a:prstGeom prst="rect">
            <a:avLst/>
          </a:prstGeom>
        </p:spPr>
        <p:txBody>
          <a:bodyPr lIns="91294" tIns="45647" rIns="91294" bIns="45647" anchor="ctr"/>
          <a:lstStyle/>
          <a:p>
            <a:pPr marL="342265" indent="-342265" algn="ctr" defTabSz="913130">
              <a:buNone/>
            </a:pPr>
            <a:r>
              <a:rPr lang="en-US" altLang="zh-TW" sz="2800" dirty="0"/>
              <a:t>Maturity Level </a:t>
            </a:r>
            <a:r>
              <a:rPr lang="en-US" altLang="zh-HK" sz="2800" dirty="0"/>
              <a:t>2</a:t>
            </a:r>
            <a:r>
              <a:rPr lang="en-US" altLang="zh-TW" sz="2800" dirty="0"/>
              <a:t> Process Areas</a:t>
            </a:r>
          </a:p>
        </p:txBody>
      </p:sp>
      <p:sp>
        <p:nvSpPr>
          <p:cNvPr id="6" name="灯片编号占位符 5"/>
          <p:cNvSpPr>
            <a:spLocks noGrp="1"/>
          </p:cNvSpPr>
          <p:nvPr>
            <p:ph type="sldNum" sz="quarter" idx="10"/>
          </p:nvPr>
        </p:nvSpPr>
        <p:spPr/>
        <p:txBody>
          <a:bodyPr/>
          <a:lstStyle/>
          <a:p>
            <a:pPr>
              <a:defRPr/>
            </a:pPr>
            <a:fld id="{F580E0BC-3B62-467F-89E9-F47414FE43A7}" type="slidenum">
              <a:rPr lang="en-US"/>
              <a:t>29</a:t>
            </a:fld>
            <a:endParaRPr lang="en-US">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26" name="Rectangle 2"/>
          <p:cNvSpPr>
            <a:spLocks noGrp="1" noChangeArrowheads="1"/>
          </p:cNvSpPr>
          <p:nvPr>
            <p:ph type="title"/>
          </p:nvPr>
        </p:nvSpPr>
        <p:spPr>
          <a:xfrm>
            <a:off x="2328673" y="531370"/>
            <a:ext cx="4473982" cy="605294"/>
          </a:xfrm>
          <a:noFill/>
          <a:ln w="9525">
            <a:noFill/>
            <a:miter lim="800000"/>
          </a:ln>
        </p:spPr>
        <p:txBody>
          <a:bodyPr vert="horz" wrap="square" lIns="63497" tIns="25396" rIns="63497" bIns="25396" numCol="1" anchor="ctr" anchorCtr="0" compatLnSpc="1">
            <a:spAutoFit/>
          </a:bodyPr>
          <a:lstStyle/>
          <a:p>
            <a:pPr>
              <a:lnSpc>
                <a:spcPct val="90000"/>
              </a:lnSpc>
              <a:spcBef>
                <a:spcPct val="45000"/>
              </a:spcBef>
            </a:pPr>
            <a:r>
              <a:rPr lang="en-US" altLang="zh-TW" sz="4000" b="1" kern="1200" dirty="0">
                <a:ea typeface="+mn-ea"/>
                <a:cs typeface="+mn-cs"/>
              </a:rPr>
              <a:t>Appraisal Objectives</a:t>
            </a:r>
          </a:p>
        </p:txBody>
      </p:sp>
      <p:sp>
        <p:nvSpPr>
          <p:cNvPr id="5" name="Rectangle 4"/>
          <p:cNvSpPr>
            <a:spLocks noChangeArrowheads="1"/>
          </p:cNvSpPr>
          <p:nvPr/>
        </p:nvSpPr>
        <p:spPr bwMode="auto">
          <a:xfrm>
            <a:off x="450850" y="2117969"/>
            <a:ext cx="8147050" cy="2816479"/>
          </a:xfrm>
          <a:prstGeom prst="rect">
            <a:avLst/>
          </a:prstGeom>
          <a:noFill/>
          <a:ln w="9525">
            <a:noFill/>
            <a:round/>
          </a:ln>
        </p:spPr>
        <p:txBody>
          <a:bodyPr wrap="square" lIns="63720" tIns="25560" rIns="63720" bIns="25560">
            <a:spAutoFit/>
          </a:bodyPr>
          <a:lstStyle/>
          <a:p>
            <a:pPr marL="339725" indent="-339725">
              <a:spcBef>
                <a:spcPts val="70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US" sz="2800" b="0" dirty="0">
                <a:solidFill>
                  <a:srgbClr val="000000"/>
                </a:solidFill>
                <a:latin typeface="Calibri" panose="020F0502020204030204" pitchFamily="34" charset="0"/>
              </a:rPr>
              <a:t>Hold up a mirror to the organization unit</a:t>
            </a:r>
            <a:r>
              <a:rPr lang="zh-CN" altLang="en-US" sz="2800" b="0" dirty="0">
                <a:solidFill>
                  <a:srgbClr val="000000"/>
                </a:solidFill>
                <a:latin typeface="Calibri" panose="020F0502020204030204" pitchFamily="34" charset="0"/>
                <a:ea typeface="宋体" panose="02010600030101010101" pitchFamily="2" charset="-122"/>
              </a:rPr>
              <a:t>为组织单位竖起一面镜子</a:t>
            </a:r>
            <a:endParaRPr lang="en-US" sz="2800" b="0" dirty="0">
              <a:solidFill>
                <a:srgbClr val="000000"/>
              </a:solidFill>
              <a:latin typeface="Calibri" panose="020F0502020204030204" pitchFamily="34" charset="0"/>
            </a:endParaRPr>
          </a:p>
          <a:p>
            <a:pPr marL="339725" indent="-339725">
              <a:spcBef>
                <a:spcPts val="70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US" sz="2800" b="0" dirty="0">
                <a:solidFill>
                  <a:srgbClr val="000000"/>
                </a:solidFill>
                <a:latin typeface="Calibri" panose="020F0502020204030204" pitchFamily="34" charset="0"/>
              </a:rPr>
              <a:t>Determine the degree of satisfaction for all CMMI PAs up to Maturity Level 5 </a:t>
            </a:r>
            <a:r>
              <a:rPr lang="zh-CN" altLang="en-US" sz="2800" b="0" dirty="0">
                <a:solidFill>
                  <a:srgbClr val="000000"/>
                </a:solidFill>
                <a:latin typeface="Calibri" panose="020F0502020204030204" pitchFamily="34" charset="0"/>
                <a:ea typeface="宋体" panose="02010600030101010101" pitchFamily="2" charset="-122"/>
              </a:rPr>
              <a:t>决定所有过程域是否满足</a:t>
            </a:r>
            <a:r>
              <a:rPr lang="en-US" altLang="zh-CN" sz="2800" b="0" dirty="0">
                <a:solidFill>
                  <a:srgbClr val="000000"/>
                </a:solidFill>
                <a:latin typeface="Calibri" panose="020F0502020204030204" pitchFamily="34" charset="0"/>
                <a:ea typeface="宋体" panose="02010600030101010101" pitchFamily="2" charset="-122"/>
              </a:rPr>
              <a:t>5</a:t>
            </a:r>
            <a:r>
              <a:rPr lang="zh-CN" altLang="en-US" sz="2800" b="0" dirty="0">
                <a:solidFill>
                  <a:srgbClr val="000000"/>
                </a:solidFill>
                <a:latin typeface="Calibri" panose="020F0502020204030204" pitchFamily="34" charset="0"/>
                <a:ea typeface="宋体" panose="02010600030101010101" pitchFamily="2" charset="-122"/>
              </a:rPr>
              <a:t>级</a:t>
            </a:r>
            <a:endParaRPr lang="en-US" sz="2800" b="0" dirty="0">
              <a:solidFill>
                <a:srgbClr val="000000"/>
              </a:solidFill>
              <a:latin typeface="Calibri" panose="020F0502020204030204" pitchFamily="34" charset="0"/>
            </a:endParaRPr>
          </a:p>
          <a:p>
            <a:pPr marL="339725" indent="-339725">
              <a:spcBef>
                <a:spcPts val="700"/>
              </a:spcBef>
              <a:buClr>
                <a:srgbClr val="666666"/>
              </a:buClr>
              <a:buSzPct val="90000"/>
              <a:buFont typeface="Times New Roman" panose="02020603050405020304" pitchFamily="16" charset="0"/>
              <a:buNone/>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endParaRPr lang="en-US" sz="2800" dirty="0">
              <a:solidFill>
                <a:srgbClr val="000000"/>
              </a:solidFill>
              <a:latin typeface="Calibri" panose="020F0502020204030204" pitchFamily="34" charset="0"/>
            </a:endParaRPr>
          </a:p>
        </p:txBody>
      </p:sp>
      <p:sp>
        <p:nvSpPr>
          <p:cNvPr id="3" name="灯片编号占位符 2"/>
          <p:cNvSpPr>
            <a:spLocks noGrp="1"/>
          </p:cNvSpPr>
          <p:nvPr>
            <p:ph type="sldNum" sz="quarter" idx="10"/>
          </p:nvPr>
        </p:nvSpPr>
        <p:spPr/>
        <p:txBody>
          <a:bodyPr/>
          <a:lstStyle/>
          <a:p>
            <a:pPr>
              <a:defRPr/>
            </a:pPr>
            <a:fld id="{F580E0BC-3B62-467F-89E9-F47414FE43A7}" type="slidenum">
              <a:rPr lang="en-US"/>
              <a:t>3</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2"/>
          <p:cNvSpPr>
            <a:spLocks noGrp="1" noChangeArrowheads="1"/>
          </p:cNvSpPr>
          <p:nvPr>
            <p:ph idx="4294967295"/>
          </p:nvPr>
        </p:nvSpPr>
        <p:spPr>
          <a:xfrm>
            <a:off x="148100" y="1214900"/>
            <a:ext cx="8628823" cy="5016608"/>
          </a:xfrm>
          <a:prstGeom prst="rect">
            <a:avLst/>
          </a:prstGeom>
        </p:spPr>
        <p:txBody>
          <a:bodyPr vert="horz" lIns="0" tIns="43170" rIns="0" bIns="43170" rtlCol="0">
            <a:noAutofit/>
          </a:bodyPr>
          <a:lstStyle/>
          <a:p>
            <a:pPr marL="190500" indent="-190500">
              <a:buNone/>
            </a:pPr>
            <a:r>
              <a:rPr lang="en-US" altLang="zh-TW" sz="2000" b="1" u="sng" dirty="0">
                <a:solidFill>
                  <a:srgbClr val="00B050"/>
                </a:solidFill>
                <a:latin typeface="微软雅黑" panose="020B0503020204020204" charset="-122"/>
                <a:ea typeface="微软雅黑" panose="020B0503020204020204" charset="-122"/>
                <a:cs typeface="微软雅黑" panose="020B0503020204020204" charset="-122"/>
              </a:rPr>
              <a:t>Strengths</a:t>
            </a:r>
            <a:r>
              <a:rPr lang="zh-CN" altLang="en-US" sz="2000" b="1" u="sng" dirty="0">
                <a:solidFill>
                  <a:srgbClr val="00B050"/>
                </a:solidFill>
                <a:latin typeface="微软雅黑" panose="020B0503020204020204" charset="-122"/>
                <a:ea typeface="微软雅黑" panose="020B0503020204020204" charset="-122"/>
                <a:cs typeface="微软雅黑" panose="020B0503020204020204" charset="-122"/>
              </a:rPr>
              <a:t>强项</a:t>
            </a:r>
            <a:r>
              <a:rPr lang="en-US" altLang="zh-TW" sz="2000" b="1" u="sng" dirty="0">
                <a:solidFill>
                  <a:srgbClr val="00B050"/>
                </a:solidFill>
                <a:latin typeface="微软雅黑" panose="020B0503020204020204" charset="-122"/>
                <a:ea typeface="微软雅黑" panose="020B0503020204020204" charset="-122"/>
                <a:cs typeface="微软雅黑" panose="020B0503020204020204" charset="-122"/>
              </a:rPr>
              <a:t>:</a:t>
            </a:r>
            <a:endParaRPr lang="en-US" altLang="zh-TW" sz="2800" b="1" u="sng" dirty="0">
              <a:solidFill>
                <a:srgbClr val="00B050"/>
              </a:solidFill>
              <a:latin typeface="微软雅黑" panose="020B0503020204020204" charset="-122"/>
              <a:ea typeface="微软雅黑" panose="020B0503020204020204" charset="-122"/>
              <a:cs typeface="微软雅黑" panose="020B0503020204020204" charset="-122"/>
            </a:endParaRPr>
          </a:p>
          <a:p>
            <a:pPr marL="190500" indent="-190500">
              <a:spcAft>
                <a:spcPct val="50000"/>
              </a:spcAft>
            </a:pPr>
            <a:r>
              <a:rPr lang="en-US" altLang="zh-TW" sz="1800" dirty="0">
                <a:latin typeface="微软雅黑" panose="020B0503020204020204" charset="-122"/>
                <a:ea typeface="微软雅黑" panose="020B0503020204020204" charset="-122"/>
                <a:cs typeface="微软雅黑" panose="020B0503020204020204" charset="-122"/>
              </a:rPr>
              <a:t>For estimating effort for the projects, a Lines of code based estimation model is used</a:t>
            </a:r>
            <a:r>
              <a:rPr lang="zh-CN" altLang="en-US" sz="1800" dirty="0">
                <a:latin typeface="微软雅黑" panose="020B0503020204020204" charset="-122"/>
                <a:ea typeface="微软雅黑" panose="020B0503020204020204" charset="-122"/>
                <a:cs typeface="微软雅黑" panose="020B0503020204020204" charset="-122"/>
              </a:rPr>
              <a:t>使用基于代码行估算模型</a:t>
            </a:r>
            <a:r>
              <a:rPr lang="zh-CN" altLang="en-US" sz="1800" dirty="0">
                <a:latin typeface="微软雅黑" panose="020B0503020204020204" charset="-122"/>
                <a:ea typeface="微软雅黑" panose="020B0503020204020204" charset="-122"/>
                <a:cs typeface="微软雅黑" panose="020B0503020204020204" charset="-122"/>
                <a:sym typeface="+mn-ea"/>
              </a:rPr>
              <a:t>估算项目工作量</a:t>
            </a:r>
            <a:r>
              <a:rPr lang="zh-CN" altLang="en-US" sz="1800" dirty="0">
                <a:latin typeface="微软雅黑" panose="020B0503020204020204" charset="-122"/>
                <a:ea typeface="微软雅黑" panose="020B0503020204020204" charset="-122"/>
                <a:cs typeface="微软雅黑" panose="020B0503020204020204" charset="-122"/>
              </a:rPr>
              <a:t>：</a:t>
            </a:r>
            <a:endParaRPr lang="en-US" altLang="zh-TW" sz="2000" dirty="0">
              <a:latin typeface="微软雅黑" panose="020B0503020204020204" charset="-122"/>
              <a:ea typeface="微软雅黑" panose="020B0503020204020204" charset="-122"/>
              <a:cs typeface="微软雅黑" panose="020B0503020204020204" charset="-122"/>
            </a:endParaRPr>
          </a:p>
          <a:p>
            <a:pPr marL="1047115" lvl="2" indent="-190500">
              <a:spcAft>
                <a:spcPct val="50000"/>
              </a:spcAft>
            </a:pPr>
            <a:r>
              <a:rPr lang="en-IN" altLang="zh-TW" sz="1300" dirty="0">
                <a:latin typeface="微软雅黑" panose="020B0503020204020204" charset="-122"/>
                <a:ea typeface="微软雅黑" panose="020B0503020204020204" charset="-122"/>
                <a:cs typeface="微软雅黑" panose="020B0503020204020204" charset="-122"/>
              </a:rPr>
              <a:t>Lines of code are estimated for each function, using Delphi method of estimation</a:t>
            </a:r>
          </a:p>
          <a:p>
            <a:pPr marL="857250" lvl="2" indent="0">
              <a:spcAft>
                <a:spcPct val="50000"/>
              </a:spcAft>
              <a:buNone/>
            </a:pPr>
            <a:r>
              <a:rPr lang="en-US" altLang="en-IN" sz="1300" dirty="0">
                <a:latin typeface="微软雅黑" panose="020B0503020204020204" charset="-122"/>
                <a:ea typeface="微软雅黑" panose="020B0503020204020204" charset="-122"/>
                <a:cs typeface="微软雅黑" panose="020B0503020204020204" charset="-122"/>
              </a:rPr>
              <a:t>-  </a:t>
            </a:r>
            <a:r>
              <a:rPr lang="zh-CN" altLang="en-US" sz="1300" dirty="0">
                <a:latin typeface="微软雅黑" panose="020B0503020204020204" charset="-122"/>
                <a:ea typeface="微软雅黑" panose="020B0503020204020204" charset="-122"/>
                <a:cs typeface="微软雅黑" panose="020B0503020204020204" charset="-122"/>
              </a:rPr>
              <a:t>使用</a:t>
            </a:r>
            <a:r>
              <a:rPr lang="en-IN" altLang="zh-TW" sz="1300" dirty="0">
                <a:latin typeface="微软雅黑" panose="020B0503020204020204" charset="-122"/>
                <a:ea typeface="微软雅黑" panose="020B0503020204020204" charset="-122"/>
                <a:cs typeface="微软雅黑" panose="020B0503020204020204" charset="-122"/>
              </a:rPr>
              <a:t>Delphi</a:t>
            </a:r>
            <a:r>
              <a:rPr lang="zh-CN" altLang="en-US" sz="1300" dirty="0">
                <a:latin typeface="微软雅黑" panose="020B0503020204020204" charset="-122"/>
                <a:ea typeface="微软雅黑" panose="020B0503020204020204" charset="-122"/>
                <a:cs typeface="微软雅黑" panose="020B0503020204020204" charset="-122"/>
              </a:rPr>
              <a:t>估算法</a:t>
            </a:r>
            <a:r>
              <a:rPr lang="zh-CN" altLang="en-IN" sz="1300" dirty="0">
                <a:latin typeface="微软雅黑" panose="020B0503020204020204" charset="-122"/>
                <a:ea typeface="微软雅黑" panose="020B0503020204020204" charset="-122"/>
                <a:cs typeface="微软雅黑" panose="020B0503020204020204" charset="-122"/>
              </a:rPr>
              <a:t>，估算每个功能的</a:t>
            </a:r>
            <a:r>
              <a:rPr lang="zh-CN" altLang="en-US" sz="1300" dirty="0">
                <a:latin typeface="微软雅黑" panose="020B0503020204020204" charset="-122"/>
                <a:ea typeface="微软雅黑" panose="020B0503020204020204" charset="-122"/>
                <a:cs typeface="微软雅黑" panose="020B0503020204020204" charset="-122"/>
              </a:rPr>
              <a:t>代码行数</a:t>
            </a:r>
            <a:endParaRPr lang="en-IN" altLang="zh-CN" sz="1300" dirty="0">
              <a:latin typeface="微软雅黑" panose="020B0503020204020204" charset="-122"/>
              <a:ea typeface="微软雅黑" panose="020B0503020204020204" charset="-122"/>
              <a:cs typeface="微软雅黑" panose="020B0503020204020204" charset="-122"/>
            </a:endParaRPr>
          </a:p>
          <a:p>
            <a:pPr marL="1047115" lvl="2" indent="-190500">
              <a:spcAft>
                <a:spcPct val="50000"/>
              </a:spcAft>
            </a:pPr>
            <a:r>
              <a:rPr lang="en-US" altLang="zh-TW" sz="1300" dirty="0">
                <a:latin typeface="微软雅黑" panose="020B0503020204020204" charset="-122"/>
                <a:ea typeface="微软雅黑" panose="020B0503020204020204" charset="-122"/>
                <a:cs typeface="微软雅黑" panose="020B0503020204020204" charset="-122"/>
              </a:rPr>
              <a:t>Using historical productivity numbers, the effort is then estimated</a:t>
            </a:r>
          </a:p>
          <a:p>
            <a:pPr marL="1047115" lvl="2" indent="-190500">
              <a:spcAft>
                <a:spcPct val="50000"/>
              </a:spcAft>
            </a:pPr>
            <a:r>
              <a:rPr lang="zh-CN" altLang="en-US" sz="1300" dirty="0">
                <a:latin typeface="微软雅黑" panose="020B0503020204020204" charset="-122"/>
                <a:ea typeface="微软雅黑" panose="020B0503020204020204" charset="-122"/>
                <a:cs typeface="微软雅黑" panose="020B0503020204020204" charset="-122"/>
              </a:rPr>
              <a:t>使用历史编码生产率，估算工作量</a:t>
            </a:r>
          </a:p>
          <a:p>
            <a:pPr marL="1047115" lvl="2" indent="-190500">
              <a:spcAft>
                <a:spcPct val="50000"/>
              </a:spcAft>
            </a:pPr>
            <a:r>
              <a:rPr lang="en-IN" altLang="zh-TW" sz="1300" dirty="0">
                <a:latin typeface="微软雅黑" panose="020B0503020204020204" charset="-122"/>
                <a:ea typeface="微软雅黑" panose="020B0503020204020204" charset="-122"/>
                <a:cs typeface="微软雅黑" panose="020B0503020204020204" charset="-122"/>
              </a:rPr>
              <a:t>Then, based on phase wise effort distribution historical data, the effort for each phase is estimated</a:t>
            </a:r>
          </a:p>
          <a:p>
            <a:pPr marL="1047115" lvl="2" indent="-190500">
              <a:spcAft>
                <a:spcPct val="50000"/>
              </a:spcAft>
            </a:pPr>
            <a:r>
              <a:rPr lang="zh-CN" altLang="en-US" sz="1300" dirty="0">
                <a:latin typeface="微软雅黑" panose="020B0503020204020204" charset="-122"/>
                <a:ea typeface="微软雅黑" panose="020B0503020204020204" charset="-122"/>
                <a:cs typeface="微软雅黑" panose="020B0503020204020204" charset="-122"/>
              </a:rPr>
              <a:t>基于历史数据各工作量的占比算出每个阶段的工作量</a:t>
            </a:r>
            <a:endParaRPr lang="en-IN" altLang="zh-CN" sz="1300" dirty="0">
              <a:latin typeface="微软雅黑" panose="020B0503020204020204" charset="-122"/>
              <a:ea typeface="微软雅黑" panose="020B0503020204020204" charset="-122"/>
              <a:cs typeface="微软雅黑" panose="020B0503020204020204" charset="-122"/>
            </a:endParaRPr>
          </a:p>
          <a:p>
            <a:pPr marL="342900" indent="-342900"/>
            <a:r>
              <a:rPr lang="en-US" altLang="zh-CN" sz="1800" dirty="0">
                <a:cs typeface="Arial" panose="020B0604020202020204"/>
                <a:sym typeface="+mn-ea"/>
              </a:rPr>
              <a:t>The waterfall lifecycle was used in the projects, and project plans were established based on the waterfall lifecycle.</a:t>
            </a:r>
            <a:endParaRPr lang="en-US" altLang="zh-CN" sz="1800" dirty="0">
              <a:cs typeface="Arial" panose="020B0604020202020204"/>
            </a:endParaRPr>
          </a:p>
          <a:p>
            <a:pPr marL="342900" indent="-342900"/>
            <a:r>
              <a:rPr lang="zh-CN" altLang="en-US" sz="1800" dirty="0">
                <a:cs typeface="Arial" panose="020B0604020202020204"/>
                <a:sym typeface="+mn-ea"/>
              </a:rPr>
              <a:t>组织定义了生命周期模型指南，使用了瀑布型，并依据定义的生命周期模型来制订项目计划。</a:t>
            </a:r>
            <a:endParaRPr lang="zh-CN" altLang="en-US" sz="1800" dirty="0">
              <a:cs typeface="Arial" panose="020B0604020202020204"/>
            </a:endParaRPr>
          </a:p>
          <a:p>
            <a:pPr marL="590550" lvl="1" indent="-190500">
              <a:spcAft>
                <a:spcPct val="50000"/>
              </a:spcAft>
            </a:pPr>
            <a:endParaRPr lang="zh-CN" altLang="en-US" sz="1600" dirty="0">
              <a:latin typeface="微软雅黑" panose="020B0503020204020204" charset="-122"/>
              <a:ea typeface="微软雅黑" panose="020B0503020204020204" charset="-122"/>
              <a:cs typeface="微软雅黑" panose="020B0503020204020204" charset="-122"/>
            </a:endParaRPr>
          </a:p>
          <a:p>
            <a:pPr marL="400050" lvl="1" indent="0">
              <a:spcAft>
                <a:spcPct val="50000"/>
              </a:spcAft>
              <a:buNone/>
            </a:pPr>
            <a:r>
              <a:rPr lang="en-US" altLang="zh-TW" dirty="0">
                <a:solidFill>
                  <a:schemeClr val="tx1"/>
                </a:solidFill>
                <a:latin typeface="微软雅黑" panose="020B0503020204020204" charset="-122"/>
                <a:ea typeface="微软雅黑" panose="020B0503020204020204" charset="-122"/>
                <a:cs typeface="微软雅黑" panose="020B0503020204020204" charset="-122"/>
              </a:rPr>
              <a:t>   </a:t>
            </a:r>
          </a:p>
        </p:txBody>
      </p:sp>
      <p:sp>
        <p:nvSpPr>
          <p:cNvPr id="3" name="Rectangle 3"/>
          <p:cNvSpPr>
            <a:spLocks noGrp="1" noChangeArrowheads="1"/>
          </p:cNvSpPr>
          <p:nvPr/>
        </p:nvSpPr>
        <p:spPr>
          <a:xfrm>
            <a:off x="746322" y="529735"/>
            <a:ext cx="6732639" cy="602691"/>
          </a:xfrm>
          <a:prstGeom prst="rect">
            <a:avLst/>
          </a:prstGeom>
          <a:noFill/>
          <a:ln w="12700">
            <a:noFill/>
            <a:miter lim="800000"/>
          </a:ln>
        </p:spPr>
        <p:txBody>
          <a:bodyPr vert="horz" wrap="square" lIns="89939" tIns="43170" rIns="89939" bIns="43170" numCol="1" rtlCol="0" anchor="b" anchorCtr="0" compatLnSpc="1">
            <a:noAutofit/>
          </a:bodyPr>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indent="0">
              <a:buNone/>
              <a:defRPr/>
            </a:pPr>
            <a:r>
              <a:rPr lang="en-US" altLang="zh-TW" sz="3600" kern="0" dirty="0">
                <a:sym typeface="+mn-ea"/>
              </a:rPr>
              <a:t>Project Planning</a:t>
            </a:r>
            <a:endParaRPr lang="en-US" altLang="zh-TW" sz="3600" kern="0" dirty="0"/>
          </a:p>
        </p:txBody>
      </p:sp>
      <p:sp>
        <p:nvSpPr>
          <p:cNvPr id="6" name="灯片编号占位符 5"/>
          <p:cNvSpPr>
            <a:spLocks noGrp="1"/>
          </p:cNvSpPr>
          <p:nvPr>
            <p:ph type="sldNum" sz="quarter" idx="10"/>
          </p:nvPr>
        </p:nvSpPr>
        <p:spPr/>
        <p:txBody>
          <a:bodyPr/>
          <a:lstStyle/>
          <a:p>
            <a:pPr>
              <a:defRPr/>
            </a:pPr>
            <a:fld id="{F580E0BC-3B62-467F-89E9-F47414FE43A7}" type="slidenum">
              <a:rPr lang="en-US"/>
              <a:t>30</a:t>
            </a:fld>
            <a:endParaRPr lang="en-US">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4294967295"/>
          </p:nvPr>
        </p:nvSpPr>
        <p:spPr>
          <a:xfrm>
            <a:off x="205858" y="1208555"/>
            <a:ext cx="8627237" cy="4645477"/>
          </a:xfrm>
          <a:prstGeom prst="rect">
            <a:avLst/>
          </a:prstGeom>
        </p:spPr>
        <p:txBody>
          <a:bodyPr/>
          <a:lstStyle/>
          <a:p>
            <a:pPr marL="589915" lvl="1" indent="-190500">
              <a:spcAft>
                <a:spcPct val="50000"/>
              </a:spcAft>
              <a:buNone/>
            </a:pPr>
            <a:r>
              <a:rPr lang="en-US" altLang="zh-TW" sz="2000" b="1" u="sng" dirty="0">
                <a:solidFill>
                  <a:srgbClr val="00B050"/>
                </a:solidFill>
                <a:latin typeface="微软雅黑" panose="020B0503020204020204" charset="-122"/>
                <a:ea typeface="微软雅黑" panose="020B0503020204020204" charset="-122"/>
                <a:cs typeface="微软雅黑" panose="020B0503020204020204" charset="-122"/>
              </a:rPr>
              <a:t>Strengths</a:t>
            </a:r>
            <a:r>
              <a:rPr lang="zh-CN" altLang="en-US" sz="2000" b="1" u="sng" dirty="0">
                <a:solidFill>
                  <a:srgbClr val="00B050"/>
                </a:solidFill>
                <a:latin typeface="微软雅黑" panose="020B0503020204020204" charset="-122"/>
                <a:ea typeface="微软雅黑" panose="020B0503020204020204" charset="-122"/>
                <a:cs typeface="微软雅黑" panose="020B0503020204020204" charset="-122"/>
              </a:rPr>
              <a:t>强项</a:t>
            </a:r>
            <a:r>
              <a:rPr lang="en-US" altLang="zh-TW" sz="2000" b="1" u="sng" dirty="0">
                <a:solidFill>
                  <a:srgbClr val="00B050"/>
                </a:solidFill>
                <a:latin typeface="微软雅黑" panose="020B0503020204020204" charset="-122"/>
                <a:ea typeface="微软雅黑" panose="020B0503020204020204" charset="-122"/>
                <a:cs typeface="微软雅黑" panose="020B0503020204020204" charset="-122"/>
              </a:rPr>
              <a:t>:</a:t>
            </a:r>
            <a:endParaRPr lang="en-US" altLang="zh-TW" sz="2800" b="1" u="sng" dirty="0">
              <a:solidFill>
                <a:srgbClr val="00B050"/>
              </a:solidFill>
              <a:latin typeface="微软雅黑" panose="020B0503020204020204" charset="-122"/>
              <a:ea typeface="微软雅黑" panose="020B0503020204020204" charset="-122"/>
              <a:cs typeface="微软雅黑" panose="020B0503020204020204" charset="-122"/>
            </a:endParaRPr>
          </a:p>
          <a:p>
            <a:pPr marL="530860" lvl="3" indent="-190500">
              <a:lnSpc>
                <a:spcPct val="80000"/>
              </a:lnSpc>
              <a:spcAft>
                <a:spcPct val="50000"/>
              </a:spcAft>
              <a:buSzPct val="90000"/>
            </a:pPr>
            <a:r>
              <a:rPr lang="en-US" altLang="zh-TW" sz="2000" dirty="0" err="1">
                <a:latin typeface="微软雅黑" panose="020B0503020204020204" charset="-122"/>
                <a:ea typeface="微软雅黑" panose="020B0503020204020204" charset="-122"/>
                <a:cs typeface="微软雅黑" panose="020B0503020204020204" charset="-122"/>
              </a:rPr>
              <a:t>Inegrated</a:t>
            </a:r>
            <a:r>
              <a:rPr lang="en-US" altLang="zh-TW" sz="2000" dirty="0">
                <a:latin typeface="微软雅黑" panose="020B0503020204020204" charset="-122"/>
                <a:ea typeface="微软雅黑" panose="020B0503020204020204" charset="-122"/>
                <a:cs typeface="微软雅黑" panose="020B0503020204020204" charset="-122"/>
              </a:rPr>
              <a:t> PM Plans, made at the beginning of the project, include, inter-alia</a:t>
            </a:r>
            <a:r>
              <a:rPr lang="zh-CN" altLang="en-US" sz="2000" dirty="0">
                <a:latin typeface="微软雅黑" panose="020B0503020204020204" charset="-122"/>
                <a:ea typeface="微软雅黑" panose="020B0503020204020204" charset="-122"/>
                <a:cs typeface="微软雅黑" panose="020B0503020204020204" charset="-122"/>
              </a:rPr>
              <a:t>项目计划在项目开始时制定，其中包含：</a:t>
            </a:r>
          </a:p>
        </p:txBody>
      </p:sp>
      <p:sp>
        <p:nvSpPr>
          <p:cNvPr id="6" name="TextBox 5"/>
          <p:cNvSpPr txBox="1"/>
          <p:nvPr/>
        </p:nvSpPr>
        <p:spPr>
          <a:xfrm>
            <a:off x="3706894" y="2634385"/>
            <a:ext cx="4220210" cy="3556000"/>
          </a:xfrm>
          <a:prstGeom prst="rect">
            <a:avLst/>
          </a:prstGeom>
          <a:noFill/>
        </p:spPr>
        <p:txBody>
          <a:bodyPr wrap="none" lIns="91294" tIns="45647" rIns="91294" bIns="45647">
            <a:spAutoFit/>
          </a:bodyPr>
          <a:lstStyle>
            <a:lvl1pPr eaLnBrk="0" hangingPunct="0">
              <a:buChar char="•"/>
              <a:defRPr sz="2000">
                <a:solidFill>
                  <a:schemeClr val="tx1"/>
                </a:solidFill>
                <a:latin typeface="Arial" panose="020B0604020202020204" pitchFamily="34" charset="0"/>
                <a:ea typeface="PMingLiU" pitchFamily="18" charset="-120"/>
              </a:defRPr>
            </a:lvl1pPr>
            <a:lvl2pPr marL="742950" indent="-285750" eaLnBrk="0" hangingPunct="0">
              <a:buChar char="•"/>
              <a:defRPr sz="2000">
                <a:solidFill>
                  <a:schemeClr val="tx1"/>
                </a:solidFill>
                <a:latin typeface="Arial" panose="020B0604020202020204" pitchFamily="34" charset="0"/>
                <a:ea typeface="PMingLiU" pitchFamily="18" charset="-120"/>
              </a:defRPr>
            </a:lvl2pPr>
            <a:lvl3pPr marL="1143000" indent="-228600" eaLnBrk="0" hangingPunct="0">
              <a:buChar char="•"/>
              <a:defRPr sz="2000">
                <a:solidFill>
                  <a:schemeClr val="tx1"/>
                </a:solidFill>
                <a:latin typeface="Arial" panose="020B0604020202020204" pitchFamily="34" charset="0"/>
                <a:ea typeface="PMingLiU" pitchFamily="18" charset="-120"/>
              </a:defRPr>
            </a:lvl3pPr>
            <a:lvl4pPr marL="530225" indent="-190500" eaLnBrk="0" hangingPunct="0">
              <a:buChar char="•"/>
              <a:defRPr sz="2000">
                <a:solidFill>
                  <a:schemeClr val="tx1"/>
                </a:solidFill>
                <a:latin typeface="Arial" panose="020B0604020202020204" pitchFamily="34" charset="0"/>
                <a:ea typeface="PMingLiU" pitchFamily="18" charset="-120"/>
              </a:defRPr>
            </a:lvl4pPr>
            <a:lvl5pPr marL="2057400" indent="-228600" eaLnBrk="0" hangingPunct="0">
              <a:buChar char="•"/>
              <a:defRPr sz="20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9pPr>
          </a:lstStyle>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rPr>
              <a:t>Risk </a:t>
            </a:r>
            <a:r>
              <a:rPr lang="en-US" altLang="zh-CN" sz="1600" dirty="0">
                <a:latin typeface="微软雅黑" panose="020B0503020204020204" charset="-122"/>
                <a:ea typeface="微软雅黑" panose="020B0503020204020204" charset="-122"/>
                <a:cs typeface="微软雅黑" panose="020B0503020204020204" charset="-122"/>
              </a:rPr>
              <a:t>Management Plan</a:t>
            </a:r>
            <a:r>
              <a:rPr lang="en-US" altLang="zh-TW" sz="1600" dirty="0">
                <a:latin typeface="微软雅黑" panose="020B0503020204020204" charset="-122"/>
                <a:ea typeface="微软雅黑" panose="020B0503020204020204" charset="-122"/>
                <a:cs typeface="微软雅黑" panose="020B0503020204020204" charset="-122"/>
              </a:rPr>
              <a:t> </a:t>
            </a:r>
            <a:r>
              <a:rPr lang="zh-CN" altLang="en-US" sz="1600" dirty="0">
                <a:latin typeface="微软雅黑" panose="020B0503020204020204" charset="-122"/>
                <a:ea typeface="微软雅黑" panose="020B0503020204020204" charset="-122"/>
                <a:cs typeface="微软雅黑" panose="020B0503020204020204" charset="-122"/>
              </a:rPr>
              <a:t>风险管理计划</a:t>
            </a:r>
            <a:endParaRPr lang="en-US" altLang="zh-TW" sz="1600" dirty="0">
              <a:latin typeface="微软雅黑" panose="020B0503020204020204" charset="-122"/>
              <a:ea typeface="微软雅黑" panose="020B0503020204020204" charset="-122"/>
              <a:cs typeface="微软雅黑" panose="020B0503020204020204" charset="-122"/>
            </a:endParaRPr>
          </a:p>
          <a:p>
            <a:pPr lvl="3" indent="0">
              <a:spcBef>
                <a:spcPts val="0"/>
              </a:spcBef>
              <a:spcAft>
                <a:spcPts val="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rPr>
              <a:t>Project monitoring and control</a:t>
            </a:r>
          </a:p>
          <a:p>
            <a:pPr marL="340360" lvl="3" indent="0">
              <a:lnSpc>
                <a:spcPct val="150000"/>
              </a:lnSpc>
              <a:spcBef>
                <a:spcPts val="0"/>
              </a:spcBef>
              <a:spcAft>
                <a:spcPts val="0"/>
              </a:spcAft>
              <a:buClr>
                <a:srgbClr val="666666"/>
              </a:buClr>
              <a:buSzPct val="90000"/>
              <a:buNone/>
            </a:pPr>
            <a:r>
              <a:rPr lang="zh-CN" altLang="en-US" sz="1600" dirty="0">
                <a:latin typeface="微软雅黑" panose="020B0503020204020204" charset="-122"/>
                <a:ea typeface="微软雅黑" panose="020B0503020204020204" charset="-122"/>
                <a:cs typeface="微软雅黑" panose="020B0503020204020204" charset="-122"/>
              </a:rPr>
              <a:t>   项目监控计划</a:t>
            </a:r>
            <a:endParaRPr lang="en-US" altLang="zh-TW" sz="1600" dirty="0">
              <a:latin typeface="微软雅黑" panose="020B0503020204020204" charset="-122"/>
              <a:ea typeface="微软雅黑" panose="020B0503020204020204" charset="-122"/>
              <a:cs typeface="微软雅黑" panose="020B0503020204020204" charset="-122"/>
            </a:endParaRPr>
          </a:p>
          <a:p>
            <a:pPr lvl="3" indent="0">
              <a:lnSpc>
                <a:spcPct val="150000"/>
              </a:lnSpc>
              <a:spcBef>
                <a:spcPct val="20000"/>
              </a:spcBef>
              <a:spcAft>
                <a:spcPct val="50000"/>
              </a:spcAft>
              <a:buClr>
                <a:srgbClr val="666666"/>
              </a:buClr>
              <a:buSzPct val="90000"/>
              <a:buFontTx/>
              <a:buChar char="–"/>
            </a:pPr>
            <a:r>
              <a:rPr lang="en-US" altLang="zh-CN" sz="1600" dirty="0">
                <a:latin typeface="微软雅黑" panose="020B0503020204020204" charset="-122"/>
                <a:ea typeface="微软雅黑" panose="020B0503020204020204" charset="-122"/>
                <a:cs typeface="微软雅黑" panose="020B0503020204020204" charset="-122"/>
              </a:rPr>
              <a:t>CM Plan</a:t>
            </a:r>
            <a:r>
              <a:rPr lang="zh-CN" altLang="en-US" sz="1600" dirty="0">
                <a:latin typeface="微软雅黑" panose="020B0503020204020204" charset="-122"/>
                <a:ea typeface="微软雅黑" panose="020B0503020204020204" charset="-122"/>
                <a:cs typeface="微软雅黑" panose="020B0503020204020204" charset="-122"/>
              </a:rPr>
              <a:t>配置管理计划</a:t>
            </a:r>
            <a:endParaRPr lang="en-US" altLang="zh-CN"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rPr>
              <a:t>Review plan</a:t>
            </a:r>
            <a:r>
              <a:rPr lang="zh-CN" altLang="en-US" sz="1600" dirty="0">
                <a:latin typeface="微软雅黑" panose="020B0503020204020204" charset="-122"/>
                <a:ea typeface="微软雅黑" panose="020B0503020204020204" charset="-122"/>
                <a:cs typeface="微软雅黑" panose="020B0503020204020204" charset="-122"/>
              </a:rPr>
              <a:t>评审计划</a:t>
            </a:r>
            <a:endParaRPr lang="en-US" altLang="zh-TW"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rPr>
              <a:t>Measurement plan</a:t>
            </a:r>
            <a:r>
              <a:rPr lang="zh-CN" altLang="en-US" sz="1600" dirty="0">
                <a:latin typeface="微软雅黑" panose="020B0503020204020204" charset="-122"/>
                <a:ea typeface="微软雅黑" panose="020B0503020204020204" charset="-122"/>
                <a:cs typeface="微软雅黑" panose="020B0503020204020204" charset="-122"/>
              </a:rPr>
              <a:t>度量计划</a:t>
            </a:r>
            <a:endParaRPr lang="en-US" altLang="zh-TW"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rPr>
              <a:t>PPQA plan</a:t>
            </a:r>
            <a:r>
              <a:rPr lang="zh-CN" altLang="en-US" sz="1600" dirty="0">
                <a:latin typeface="微软雅黑" panose="020B0503020204020204" charset="-122"/>
                <a:ea typeface="微软雅黑" panose="020B0503020204020204" charset="-122"/>
                <a:cs typeface="微软雅黑" panose="020B0503020204020204" charset="-122"/>
              </a:rPr>
              <a:t>质量保证计划</a:t>
            </a:r>
            <a:endParaRPr lang="en-US" altLang="zh-TW"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CN" sz="1600" dirty="0">
                <a:latin typeface="微软雅黑" panose="020B0503020204020204" charset="-122"/>
                <a:ea typeface="微软雅黑" panose="020B0503020204020204" charset="-122"/>
                <a:cs typeface="微软雅黑" panose="020B0503020204020204" charset="-122"/>
              </a:rPr>
              <a:t> </a:t>
            </a:r>
            <a:r>
              <a:rPr lang="en-US" altLang="zh-TW" sz="1600" dirty="0">
                <a:latin typeface="微软雅黑" panose="020B0503020204020204" charset="-122"/>
                <a:ea typeface="微软雅黑" panose="020B0503020204020204" charset="-122"/>
                <a:cs typeface="微软雅黑" panose="020B0503020204020204" charset="-122"/>
              </a:rPr>
              <a:t>Project  Estimation </a:t>
            </a:r>
            <a:r>
              <a:rPr lang="en-US" altLang="zh-TW" sz="1600" dirty="0" err="1">
                <a:latin typeface="微软雅黑" panose="020B0503020204020204" charset="-122"/>
                <a:ea typeface="微软雅黑" panose="020B0503020204020204" charset="-122"/>
                <a:cs typeface="微软雅黑" panose="020B0503020204020204" charset="-122"/>
              </a:rPr>
              <a:t>项目估算</a:t>
            </a:r>
            <a:r>
              <a:rPr lang="zh-CN" altLang="en-US" sz="1600" dirty="0" err="1">
                <a:latin typeface="微软雅黑" panose="020B0503020204020204" charset="-122"/>
                <a:ea typeface="微软雅黑" panose="020B0503020204020204" charset="-122"/>
                <a:cs typeface="微软雅黑" panose="020B0503020204020204" charset="-122"/>
              </a:rPr>
              <a:t>表</a:t>
            </a:r>
            <a:endParaRPr lang="en-US" altLang="zh-TW"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rPr>
              <a:t> Resource </a:t>
            </a:r>
            <a:r>
              <a:rPr lang="en-US" altLang="zh-TW" sz="1600" dirty="0" err="1">
                <a:latin typeface="微软雅黑" panose="020B0503020204020204" charset="-122"/>
                <a:ea typeface="微软雅黑" panose="020B0503020204020204" charset="-122"/>
                <a:cs typeface="微软雅黑" panose="020B0503020204020204" charset="-122"/>
              </a:rPr>
              <a:t>mgnt</a:t>
            </a:r>
            <a:r>
              <a:rPr lang="en-US" altLang="zh-TW" sz="1600" dirty="0">
                <a:latin typeface="微软雅黑" panose="020B0503020204020204" charset="-122"/>
                <a:ea typeface="微软雅黑" panose="020B0503020204020204" charset="-122"/>
                <a:cs typeface="微软雅黑" panose="020B0503020204020204" charset="-122"/>
              </a:rPr>
              <a:t> plan </a:t>
            </a:r>
            <a:r>
              <a:rPr lang="en-US" altLang="zh-TW" sz="1600" dirty="0" err="1">
                <a:latin typeface="微软雅黑" panose="020B0503020204020204" charset="-122"/>
                <a:ea typeface="微软雅黑" panose="020B0503020204020204" charset="-122"/>
                <a:cs typeface="微软雅黑" panose="020B0503020204020204" charset="-122"/>
              </a:rPr>
              <a:t>资源管理计划</a:t>
            </a:r>
          </a:p>
        </p:txBody>
      </p:sp>
      <p:sp>
        <p:nvSpPr>
          <p:cNvPr id="4" name="Rectangle 3"/>
          <p:cNvSpPr>
            <a:spLocks noGrp="1" noChangeArrowheads="1"/>
          </p:cNvSpPr>
          <p:nvPr/>
        </p:nvSpPr>
        <p:spPr>
          <a:xfrm>
            <a:off x="746322" y="529735"/>
            <a:ext cx="6732639" cy="602691"/>
          </a:xfrm>
          <a:prstGeom prst="rect">
            <a:avLst/>
          </a:prstGeom>
          <a:noFill/>
          <a:ln w="12700">
            <a:noFill/>
            <a:miter lim="800000"/>
          </a:ln>
        </p:spPr>
        <p:txBody>
          <a:bodyPr vert="horz" wrap="square" lIns="89939" tIns="43170" rIns="89939" bIns="43170" numCol="1" rtlCol="0" anchor="b" anchorCtr="0" compatLnSpc="1">
            <a:noAutofit/>
          </a:bodyPr>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indent="0">
              <a:buNone/>
              <a:defRPr/>
            </a:pPr>
            <a:r>
              <a:rPr lang="en-US" altLang="zh-TW" sz="3600" kern="0" dirty="0">
                <a:sym typeface="+mn-ea"/>
              </a:rPr>
              <a:t>Project Planning</a:t>
            </a:r>
            <a:endParaRPr lang="en-US" altLang="zh-TW" sz="3600" kern="0" dirty="0"/>
          </a:p>
        </p:txBody>
      </p:sp>
      <p:sp>
        <p:nvSpPr>
          <p:cNvPr id="5" name="TextBox 4"/>
          <p:cNvSpPr txBox="1"/>
          <p:nvPr/>
        </p:nvSpPr>
        <p:spPr>
          <a:xfrm>
            <a:off x="205542" y="2592950"/>
            <a:ext cx="3884398" cy="4217035"/>
          </a:xfrm>
          <a:prstGeom prst="rect">
            <a:avLst/>
          </a:prstGeom>
          <a:noFill/>
        </p:spPr>
        <p:txBody>
          <a:bodyPr wrap="square" lIns="91294" tIns="45647" rIns="91294" bIns="45647">
            <a:spAutoFit/>
          </a:bodyPr>
          <a:lstStyle>
            <a:lvl1pPr marL="342900" indent="-342900" eaLnBrk="0" hangingPunct="0">
              <a:buChar char="•"/>
              <a:defRPr sz="2000">
                <a:solidFill>
                  <a:schemeClr val="tx1"/>
                </a:solidFill>
                <a:latin typeface="Arial" panose="020B0604020202020204" pitchFamily="34" charset="0"/>
                <a:ea typeface="PMingLiU" pitchFamily="18" charset="-120"/>
              </a:defRPr>
            </a:lvl1pPr>
            <a:lvl2pPr marL="742950" indent="-285750" eaLnBrk="0" hangingPunct="0">
              <a:buChar char="•"/>
              <a:defRPr sz="2000">
                <a:solidFill>
                  <a:schemeClr val="tx1"/>
                </a:solidFill>
                <a:latin typeface="Arial" panose="020B0604020202020204" pitchFamily="34" charset="0"/>
                <a:ea typeface="PMingLiU" pitchFamily="18" charset="-120"/>
              </a:defRPr>
            </a:lvl2pPr>
            <a:lvl3pPr marL="1143000" indent="-228600" eaLnBrk="0" hangingPunct="0">
              <a:buChar char="•"/>
              <a:defRPr sz="2000">
                <a:solidFill>
                  <a:schemeClr val="tx1"/>
                </a:solidFill>
                <a:latin typeface="Arial" panose="020B0604020202020204" pitchFamily="34" charset="0"/>
                <a:ea typeface="PMingLiU" pitchFamily="18" charset="-120"/>
              </a:defRPr>
            </a:lvl3pPr>
            <a:lvl4pPr marL="530225" indent="-190500" eaLnBrk="0" hangingPunct="0">
              <a:buChar char="•"/>
              <a:defRPr sz="2000">
                <a:solidFill>
                  <a:schemeClr val="tx1"/>
                </a:solidFill>
                <a:latin typeface="Arial" panose="020B0604020202020204" pitchFamily="34" charset="0"/>
                <a:ea typeface="PMingLiU" pitchFamily="18" charset="-120"/>
              </a:defRPr>
            </a:lvl4pPr>
            <a:lvl5pPr marL="2057400" indent="-228600" eaLnBrk="0" hangingPunct="0">
              <a:buChar char="•"/>
              <a:defRPr sz="20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buChar char="•"/>
              <a:defRPr sz="2000">
                <a:solidFill>
                  <a:schemeClr val="tx1"/>
                </a:solidFill>
                <a:latin typeface="Arial" panose="020B0604020202020204" pitchFamily="34" charset="0"/>
                <a:ea typeface="PMingLiU" pitchFamily="18" charset="-120"/>
              </a:defRPr>
            </a:lvl9pPr>
          </a:lstStyle>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rPr>
              <a:t>Project overview</a:t>
            </a:r>
            <a:r>
              <a:rPr lang="zh-CN" altLang="en-US" sz="1600" dirty="0">
                <a:latin typeface="微软雅黑" panose="020B0503020204020204" charset="-122"/>
                <a:ea typeface="微软雅黑" panose="020B0503020204020204" charset="-122"/>
                <a:cs typeface="微软雅黑" panose="020B0503020204020204" charset="-122"/>
              </a:rPr>
              <a:t>项目概述</a:t>
            </a:r>
            <a:endParaRPr lang="en-US" altLang="zh-TW"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zh-CN" altLang="en-US" sz="1600" dirty="0">
                <a:latin typeface="微软雅黑" panose="020B0503020204020204" charset="-122"/>
                <a:ea typeface="微软雅黑" panose="020B0503020204020204" charset="-122"/>
                <a:cs typeface="微软雅黑" panose="020B0503020204020204" charset="-122"/>
              </a:rPr>
              <a:t>Project scope 项目范围</a:t>
            </a:r>
          </a:p>
          <a:p>
            <a:pPr lvl="3">
              <a:lnSpc>
                <a:spcPct val="80000"/>
              </a:lnSpc>
              <a:spcBef>
                <a:spcPct val="20000"/>
              </a:spcBef>
              <a:spcAft>
                <a:spcPct val="50000"/>
              </a:spcAft>
              <a:buClr>
                <a:srgbClr val="666666"/>
              </a:buClr>
              <a:buSzPct val="90000"/>
              <a:buFontTx/>
              <a:buChar char="–"/>
            </a:pPr>
            <a:r>
              <a:rPr lang="zh-CN" altLang="en-US" sz="1600" dirty="0">
                <a:latin typeface="微软雅黑" panose="020B0503020204020204" charset="-122"/>
                <a:ea typeface="微软雅黑" panose="020B0503020204020204" charset="-122"/>
                <a:cs typeface="微软雅黑" panose="020B0503020204020204" charset="-122"/>
              </a:rPr>
              <a:t>Team structure</a:t>
            </a:r>
            <a:r>
              <a:rPr lang="en-IN" altLang="zh-CN" sz="1600" dirty="0">
                <a:latin typeface="微软雅黑" panose="020B0503020204020204" charset="-122"/>
                <a:ea typeface="微软雅黑" panose="020B0503020204020204" charset="-122"/>
                <a:cs typeface="微软雅黑" panose="020B0503020204020204" charset="-122"/>
              </a:rPr>
              <a:t>, identifying persons from each organization </a:t>
            </a:r>
            <a:r>
              <a:rPr lang="zh-CN" altLang="en-IN" sz="1600" dirty="0">
                <a:latin typeface="微软雅黑" panose="020B0503020204020204" charset="-122"/>
                <a:ea typeface="微软雅黑" panose="020B0503020204020204" charset="-122"/>
                <a:cs typeface="微软雅黑" panose="020B0503020204020204" charset="-122"/>
              </a:rPr>
              <a:t>团队结构，从各组织识别参与人员</a:t>
            </a:r>
            <a:endParaRPr lang="zh-CN" altLang="en-US" sz="1600" dirty="0">
              <a:solidFill>
                <a:srgbClr val="FF0000"/>
              </a:solidFill>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zh-CN" altLang="en-US" sz="1600" dirty="0">
                <a:latin typeface="微软雅黑" panose="020B0503020204020204" charset="-122"/>
                <a:ea typeface="微软雅黑" panose="020B0503020204020204" charset="-122"/>
                <a:cs typeface="微软雅黑" panose="020B0503020204020204" charset="-122"/>
              </a:rPr>
              <a:t>Project life cycle, including tailoring项目生命周期，包括裁剪</a:t>
            </a:r>
          </a:p>
          <a:p>
            <a:pPr lvl="3">
              <a:lnSpc>
                <a:spcPct val="80000"/>
              </a:lnSpc>
              <a:spcBef>
                <a:spcPct val="20000"/>
              </a:spcBef>
              <a:spcAft>
                <a:spcPct val="50000"/>
              </a:spcAft>
              <a:buClr>
                <a:srgbClr val="666666"/>
              </a:buClr>
              <a:buSzPct val="90000"/>
              <a:buFontTx/>
              <a:buChar char="–"/>
            </a:pPr>
            <a:r>
              <a:rPr lang="zh-CN" altLang="en-US" sz="1600" dirty="0">
                <a:latin typeface="微软雅黑" panose="020B0503020204020204" charset="-122"/>
                <a:ea typeface="微软雅黑" panose="020B0503020204020204" charset="-122"/>
                <a:cs typeface="微软雅黑" panose="020B0503020204020204" charset="-122"/>
              </a:rPr>
              <a:t>Deliverables 交付物</a:t>
            </a:r>
            <a:endParaRPr lang="en-US" altLang="zh-CN"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CN" sz="1600" dirty="0">
                <a:latin typeface="微软雅黑" panose="020B0503020204020204" charset="-122"/>
                <a:ea typeface="微软雅黑" panose="020B0503020204020204" charset="-122"/>
                <a:cs typeface="微软雅黑" panose="020B0503020204020204" charset="-122"/>
              </a:rPr>
              <a:t>Project Schedule </a:t>
            </a:r>
            <a:r>
              <a:rPr lang="zh-CN" altLang="en-US" sz="1600" dirty="0">
                <a:latin typeface="微软雅黑" panose="020B0503020204020204" charset="-122"/>
                <a:ea typeface="微软雅黑" panose="020B0503020204020204" charset="-122"/>
                <a:cs typeface="微软雅黑" panose="020B0503020204020204" charset="-122"/>
              </a:rPr>
              <a:t>项目进度</a:t>
            </a:r>
            <a:endParaRPr lang="en-US" altLang="zh-CN"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sym typeface="+mn-ea"/>
              </a:rPr>
              <a:t>  Milestone </a:t>
            </a:r>
            <a:r>
              <a:rPr lang="en-US" altLang="zh-TW" sz="1600" dirty="0" err="1">
                <a:latin typeface="微软雅黑" panose="020B0503020204020204" charset="-122"/>
                <a:ea typeface="微软雅黑" panose="020B0503020204020204" charset="-122"/>
                <a:cs typeface="微软雅黑" panose="020B0503020204020204" charset="-122"/>
                <a:sym typeface="+mn-ea"/>
              </a:rPr>
              <a:t>plan里程碑计划</a:t>
            </a:r>
            <a:endParaRPr lang="en-US" altLang="zh-TW" sz="1600" dirty="0">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r>
              <a:rPr lang="en-US" altLang="zh-TW" sz="1600" dirty="0">
                <a:latin typeface="微软雅黑" panose="020B0503020204020204" charset="-122"/>
                <a:ea typeface="微软雅黑" panose="020B0503020204020204" charset="-122"/>
                <a:cs typeface="微软雅黑" panose="020B0503020204020204" charset="-122"/>
                <a:sym typeface="+mn-ea"/>
              </a:rPr>
              <a:t> Testing </a:t>
            </a:r>
            <a:r>
              <a:rPr lang="en-US" altLang="zh-TW" sz="1600" dirty="0" err="1">
                <a:latin typeface="微软雅黑" panose="020B0503020204020204" charset="-122"/>
                <a:ea typeface="微软雅黑" panose="020B0503020204020204" charset="-122"/>
                <a:cs typeface="微软雅黑" panose="020B0503020204020204" charset="-122"/>
                <a:sym typeface="+mn-ea"/>
              </a:rPr>
              <a:t>plan测试计划</a:t>
            </a:r>
            <a:endParaRPr lang="zh-TW" altLang="en-US" sz="1800" dirty="0">
              <a:solidFill>
                <a:srgbClr val="FF0000"/>
              </a:solidFill>
              <a:latin typeface="微软雅黑" panose="020B0503020204020204" charset="-122"/>
              <a:ea typeface="微软雅黑" panose="020B0503020204020204" charset="-122"/>
              <a:cs typeface="微软雅黑" panose="020B0503020204020204" charset="-122"/>
            </a:endParaRPr>
          </a:p>
          <a:p>
            <a:pPr lvl="3">
              <a:lnSpc>
                <a:spcPct val="80000"/>
              </a:lnSpc>
              <a:spcBef>
                <a:spcPct val="20000"/>
              </a:spcBef>
              <a:spcAft>
                <a:spcPct val="50000"/>
              </a:spcAft>
              <a:buClr>
                <a:srgbClr val="666666"/>
              </a:buClr>
              <a:buSzPct val="90000"/>
              <a:buFontTx/>
              <a:buChar char="–"/>
            </a:pPr>
            <a:endParaRPr lang="zh-TW" altLang="en-US" sz="1800" dirty="0">
              <a:solidFill>
                <a:srgbClr val="666666"/>
              </a:solidFill>
              <a:latin typeface="微软雅黑" panose="020B0503020204020204" charset="-122"/>
              <a:ea typeface="微软雅黑" panose="020B0503020204020204" charset="-122"/>
              <a:cs typeface="微软雅黑" panose="020B0503020204020204" charset="-122"/>
            </a:endParaRPr>
          </a:p>
        </p:txBody>
      </p:sp>
      <p:sp>
        <p:nvSpPr>
          <p:cNvPr id="8" name="灯片编号占位符 7"/>
          <p:cNvSpPr>
            <a:spLocks noGrp="1"/>
          </p:cNvSpPr>
          <p:nvPr>
            <p:ph type="sldNum" sz="quarter" idx="10"/>
          </p:nvPr>
        </p:nvSpPr>
        <p:spPr/>
        <p:txBody>
          <a:bodyPr/>
          <a:lstStyle/>
          <a:p>
            <a:pPr>
              <a:defRPr/>
            </a:pPr>
            <a:fld id="{F580E0BC-3B62-467F-89E9-F47414FE43A7}" type="slidenum">
              <a:rPr lang="en-US"/>
              <a:t>31</a:t>
            </a:fld>
            <a:endParaRPr lang="en-US">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3" name="Rectangle 3"/>
          <p:cNvSpPr>
            <a:spLocks noGrp="1" noChangeArrowheads="1"/>
          </p:cNvSpPr>
          <p:nvPr>
            <p:ph idx="4294967295"/>
          </p:nvPr>
        </p:nvSpPr>
        <p:spPr>
          <a:xfrm>
            <a:off x="454980" y="1187119"/>
            <a:ext cx="8221341" cy="5325706"/>
          </a:xfrm>
          <a:prstGeom prst="rect">
            <a:avLst/>
          </a:prstGeom>
        </p:spPr>
        <p:txBody>
          <a:bodyPr vert="horz" lIns="0" tIns="45647" rIns="0" bIns="0" rtlCol="0" anchor="t">
            <a:noAutofit/>
          </a:bodyPr>
          <a:lstStyle/>
          <a:p>
            <a:pPr marL="0" indent="0">
              <a:buNone/>
            </a:pPr>
            <a:r>
              <a:rPr lang="en-US" altLang="zh-TW" sz="2400" b="1" u="sng" dirty="0">
                <a:solidFill>
                  <a:schemeClr val="accent3">
                    <a:lumMod val="75000"/>
                  </a:schemeClr>
                </a:solidFill>
              </a:rPr>
              <a:t>Improvements:</a:t>
            </a:r>
            <a:endParaRPr lang="en-US" altLang="zh-TW" sz="2400" dirty="0">
              <a:solidFill>
                <a:schemeClr val="accent3">
                  <a:lumMod val="75000"/>
                </a:schemeClr>
              </a:solidFill>
            </a:endParaRPr>
          </a:p>
          <a:p>
            <a:pPr marL="342265" lvl="1" indent="0">
              <a:buNone/>
            </a:pPr>
            <a:endParaRPr lang="en-US" altLang="zh-TW" sz="2000" dirty="0">
              <a:cs typeface="Arial" panose="020B0604020202020204"/>
            </a:endParaRPr>
          </a:p>
          <a:p>
            <a:pPr marL="684530" lvl="1" indent="-342265">
              <a:buFontTx/>
              <a:buChar char="-"/>
            </a:pPr>
            <a:r>
              <a:rPr lang="en-US" altLang="zh-TW" sz="2000" dirty="0">
                <a:cs typeface="Arial" panose="020B0604020202020204"/>
              </a:rPr>
              <a:t>While doing estimation, the Productivity and the effort distribution numbers, which are based on historical numbers, should be validated further. The number of data points which are used to arrive at these numbers should be enriched</a:t>
            </a:r>
          </a:p>
          <a:p>
            <a:pPr marL="684530" lvl="1" indent="-342265">
              <a:buFontTx/>
              <a:buChar char="-"/>
            </a:pPr>
            <a:r>
              <a:rPr lang="en-US" altLang="zh-TW" sz="2000" dirty="0">
                <a:cs typeface="Arial" panose="020B0604020202020204"/>
              </a:rPr>
              <a:t>在进行估算时，应进一步验证基于历史</a:t>
            </a:r>
            <a:r>
              <a:rPr lang="zh-CN" altLang="en-US" sz="2000" dirty="0">
                <a:ea typeface="宋体" panose="02010600030101010101" pitchFamily="2" charset="-122"/>
                <a:cs typeface="Arial" panose="020B0604020202020204"/>
              </a:rPr>
              <a:t>数据得到</a:t>
            </a:r>
            <a:r>
              <a:rPr lang="en-US" altLang="zh-TW" sz="2000" dirty="0">
                <a:cs typeface="Arial" panose="020B0604020202020204"/>
              </a:rPr>
              <a:t>的生产率和工作量</a:t>
            </a:r>
            <a:r>
              <a:rPr lang="zh-CN" altLang="en-US" sz="2000" dirty="0">
                <a:ea typeface="宋体" panose="02010600030101010101" pitchFamily="2" charset="-122"/>
                <a:cs typeface="Arial" panose="020B0604020202020204"/>
              </a:rPr>
              <a:t>占比</a:t>
            </a:r>
            <a:r>
              <a:rPr lang="en-US" altLang="zh-TW" sz="2000" dirty="0">
                <a:cs typeface="Arial" panose="020B0604020202020204"/>
              </a:rPr>
              <a:t>数字</a:t>
            </a:r>
            <a:r>
              <a:rPr lang="zh-CN" altLang="en-US" sz="2000" dirty="0">
                <a:ea typeface="宋体" panose="02010600030101010101" pitchFamily="2" charset="-122"/>
                <a:cs typeface="Arial" panose="020B0604020202020204"/>
              </a:rPr>
              <a:t>，并丰富增加历史数据</a:t>
            </a:r>
            <a:endParaRPr lang="en-US" altLang="zh-TW" sz="2000" dirty="0">
              <a:cs typeface="Arial" panose="020B0604020202020204"/>
            </a:endParaRPr>
          </a:p>
          <a:p>
            <a:pPr marL="684530" lvl="1" indent="-342265">
              <a:buFontTx/>
              <a:buChar char="-"/>
            </a:pPr>
            <a:r>
              <a:rPr lang="en-US" altLang="zh-TW" sz="2000" dirty="0">
                <a:cs typeface="Arial" panose="020B0604020202020204"/>
              </a:rPr>
              <a:t>Clarity should be obtained on whether the Effort estimated by using Productivity numbers includes the Management effort or not</a:t>
            </a:r>
          </a:p>
          <a:p>
            <a:pPr marL="684530" lvl="1" indent="-342265">
              <a:buFontTx/>
              <a:buChar char="-"/>
            </a:pPr>
            <a:r>
              <a:rPr lang="zh-CN" altLang="en-US" sz="2000" dirty="0">
                <a:ea typeface="宋体" panose="02010600030101010101" pitchFamily="2" charset="-122"/>
                <a:cs typeface="Arial" panose="020B0604020202020204"/>
              </a:rPr>
              <a:t>应该清楚用生产率值计算得到工作量是否包含管理工作量</a:t>
            </a:r>
            <a:endParaRPr lang="en-US" altLang="zh-TW" sz="2000" dirty="0">
              <a:cs typeface="Arial" panose="020B0604020202020204"/>
            </a:endParaRPr>
          </a:p>
          <a:p>
            <a:pPr marL="684530" lvl="1" indent="-342265">
              <a:buFontTx/>
              <a:buChar char="-"/>
            </a:pPr>
            <a:r>
              <a:rPr lang="en-US" altLang="zh-TW" sz="2000" dirty="0">
                <a:cs typeface="Arial" panose="020B0604020202020204"/>
              </a:rPr>
              <a:t>The estimation done at the bidding stage and the one done at the initial stages of the project planning stage should be compared – in terms of scope, effort estimates and estimation technique</a:t>
            </a:r>
          </a:p>
          <a:p>
            <a:pPr marL="684530" lvl="1" indent="-342265">
              <a:buFontTx/>
              <a:buChar char="-"/>
            </a:pPr>
            <a:r>
              <a:rPr lang="zh-CN" altLang="en-US" sz="2000" dirty="0">
                <a:ea typeface="宋体" panose="02010600030101010101" pitchFamily="2" charset="-122"/>
                <a:cs typeface="Arial" panose="020B0604020202020204"/>
              </a:rPr>
              <a:t>应该比较招标期间和项目计划阶段的估算，特别是工作范围，工作量估算，估算方法的对比</a:t>
            </a:r>
            <a:endParaRPr lang="en-US" altLang="zh-TW" sz="2000" dirty="0">
              <a:cs typeface="Arial" panose="020B0604020202020204"/>
            </a:endParaRPr>
          </a:p>
          <a:p>
            <a:pPr marL="684530" lvl="1" indent="-342265">
              <a:buFontTx/>
              <a:buChar char="-"/>
            </a:pPr>
            <a:endParaRPr lang="en-US" altLang="zh-TW" sz="2000" dirty="0">
              <a:cs typeface="Arial" panose="020B0604020202020204"/>
            </a:endParaRPr>
          </a:p>
          <a:p>
            <a:pPr marL="342265" lvl="1" indent="0">
              <a:buNone/>
            </a:pPr>
            <a:endParaRPr lang="en-US" altLang="zh-TW" sz="2000" dirty="0">
              <a:cs typeface="Arial" panose="020B0604020202020204"/>
            </a:endParaRPr>
          </a:p>
          <a:p>
            <a:pPr marL="0" indent="0">
              <a:buNone/>
            </a:pPr>
            <a:endParaRPr lang="en-US" altLang="zh-TW" dirty="0"/>
          </a:p>
        </p:txBody>
      </p:sp>
      <p:sp>
        <p:nvSpPr>
          <p:cNvPr id="4" name="Rectangle 3"/>
          <p:cNvSpPr>
            <a:spLocks noGrp="1" noChangeArrowheads="1"/>
          </p:cNvSpPr>
          <p:nvPr/>
        </p:nvSpPr>
        <p:spPr>
          <a:xfrm>
            <a:off x="746322" y="529735"/>
            <a:ext cx="6732639" cy="602691"/>
          </a:xfrm>
          <a:prstGeom prst="rect">
            <a:avLst/>
          </a:prstGeom>
          <a:noFill/>
          <a:ln w="12700">
            <a:noFill/>
            <a:miter lim="800000"/>
          </a:ln>
        </p:spPr>
        <p:txBody>
          <a:bodyPr vert="horz" wrap="square" lIns="89939" tIns="43170" rIns="89939" bIns="43170" numCol="1" rtlCol="0" anchor="b" anchorCtr="0" compatLnSpc="1">
            <a:noAutofit/>
          </a:bodyPr>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indent="0">
              <a:buNone/>
              <a:defRPr/>
            </a:pPr>
            <a:r>
              <a:rPr lang="en-US" altLang="zh-TW" sz="3600" kern="0" dirty="0">
                <a:sym typeface="+mn-ea"/>
              </a:rPr>
              <a:t>Project Planning</a:t>
            </a:r>
            <a:endParaRPr lang="en-US" altLang="zh-TW" sz="3600" kern="0" dirty="0"/>
          </a:p>
        </p:txBody>
      </p:sp>
      <p:sp>
        <p:nvSpPr>
          <p:cNvPr id="8" name="灯片编号占位符 7"/>
          <p:cNvSpPr>
            <a:spLocks noGrp="1"/>
          </p:cNvSpPr>
          <p:nvPr>
            <p:ph type="sldNum" sz="quarter" idx="10"/>
          </p:nvPr>
        </p:nvSpPr>
        <p:spPr/>
        <p:txBody>
          <a:bodyPr/>
          <a:lstStyle/>
          <a:p>
            <a:pPr>
              <a:defRPr/>
            </a:pPr>
            <a:fld id="{F580E0BC-3B62-467F-89E9-F47414FE43A7}" type="slidenum">
              <a:rPr lang="en-US"/>
              <a:t>32</a:t>
            </a:fld>
            <a:endParaRPr lang="en-US">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3" name="Rectangle 3"/>
          <p:cNvSpPr>
            <a:spLocks noGrp="1" noChangeArrowheads="1"/>
          </p:cNvSpPr>
          <p:nvPr>
            <p:ph idx="4294967295"/>
          </p:nvPr>
        </p:nvSpPr>
        <p:spPr>
          <a:xfrm>
            <a:off x="454980" y="1231346"/>
            <a:ext cx="8221341" cy="5325706"/>
          </a:xfrm>
          <a:prstGeom prst="rect">
            <a:avLst/>
          </a:prstGeom>
        </p:spPr>
        <p:txBody>
          <a:bodyPr vert="horz" lIns="0" tIns="45647" rIns="0" bIns="0" rtlCol="0" anchor="t">
            <a:noAutofit/>
          </a:bodyPr>
          <a:lstStyle/>
          <a:p>
            <a:pPr marL="0" indent="0">
              <a:buNone/>
            </a:pPr>
            <a:r>
              <a:rPr lang="en-US" altLang="zh-TW" sz="2400" b="1" u="sng" dirty="0">
                <a:solidFill>
                  <a:schemeClr val="accent3">
                    <a:lumMod val="75000"/>
                  </a:schemeClr>
                </a:solidFill>
              </a:rPr>
              <a:t>Improvements:</a:t>
            </a:r>
            <a:endParaRPr lang="en-US" altLang="zh-TW" sz="2400" dirty="0">
              <a:solidFill>
                <a:schemeClr val="accent3">
                  <a:lumMod val="75000"/>
                </a:schemeClr>
              </a:solidFill>
            </a:endParaRPr>
          </a:p>
          <a:p>
            <a:pPr marL="342265" lvl="1" indent="0">
              <a:buNone/>
            </a:pPr>
            <a:endParaRPr lang="en-US" altLang="zh-TW" sz="2000" dirty="0">
              <a:cs typeface="Arial" panose="020B0604020202020204"/>
            </a:endParaRPr>
          </a:p>
          <a:p>
            <a:pPr marL="684530" lvl="1" indent="-342265">
              <a:buFontTx/>
              <a:buChar char="-"/>
            </a:pPr>
            <a:r>
              <a:rPr lang="en-US" altLang="zh-TW" sz="2000" dirty="0">
                <a:cs typeface="Arial" panose="020B0604020202020204"/>
              </a:rPr>
              <a:t>It would be useful to define the scope of work explicitly within the project plan. This may be done by providing a hyperlink to the relevant document – be it the Contract or the Requirements list or whatever</a:t>
            </a:r>
          </a:p>
          <a:p>
            <a:pPr marL="684530" lvl="1" indent="-342265">
              <a:buFontTx/>
              <a:buChar char="-"/>
            </a:pPr>
            <a:r>
              <a:rPr lang="en-US" altLang="zh-TW" sz="2000" dirty="0">
                <a:cs typeface="Arial" panose="020B0604020202020204"/>
              </a:rPr>
              <a:t>在项目计划中明确定义工作范围</a:t>
            </a:r>
            <a:r>
              <a:rPr lang="zh-CN" altLang="en-US" sz="2000" dirty="0">
                <a:ea typeface="宋体" panose="02010600030101010101" pitchFamily="2" charset="-122"/>
                <a:cs typeface="Arial" panose="020B0604020202020204"/>
              </a:rPr>
              <a:t>是非常有用的</a:t>
            </a:r>
            <a:r>
              <a:rPr lang="en-US" altLang="zh-TW" sz="2000" dirty="0">
                <a:cs typeface="Arial" panose="020B0604020202020204"/>
              </a:rPr>
              <a:t>。 </a:t>
            </a:r>
            <a:r>
              <a:rPr lang="zh-CN" altLang="en-US" sz="2000" dirty="0">
                <a:ea typeface="宋体" panose="02010600030101010101" pitchFamily="2" charset="-122"/>
                <a:cs typeface="Arial" panose="020B0604020202020204"/>
              </a:rPr>
              <a:t>直接链接相关文档</a:t>
            </a:r>
            <a:r>
              <a:rPr lang="en-US" altLang="zh-TW" sz="2000" dirty="0">
                <a:cs typeface="Arial" panose="020B0604020202020204"/>
              </a:rPr>
              <a:t>-无论是合同，需求</a:t>
            </a:r>
            <a:r>
              <a:rPr lang="zh-CN" altLang="en-US" sz="2000" dirty="0">
                <a:ea typeface="宋体" panose="02010600030101010101" pitchFamily="2" charset="-122"/>
                <a:cs typeface="Arial" panose="020B0604020202020204"/>
              </a:rPr>
              <a:t>列表</a:t>
            </a:r>
            <a:r>
              <a:rPr lang="en-US" altLang="zh-TW" sz="2000" dirty="0">
                <a:cs typeface="Arial" panose="020B0604020202020204"/>
              </a:rPr>
              <a:t>还是其他</a:t>
            </a:r>
            <a:r>
              <a:rPr lang="zh-CN" altLang="en-US" sz="2000" dirty="0">
                <a:ea typeface="宋体" panose="02010600030101010101" pitchFamily="2" charset="-122"/>
                <a:cs typeface="Arial" panose="020B0604020202020204"/>
              </a:rPr>
              <a:t>文档</a:t>
            </a:r>
            <a:endParaRPr lang="en-US" altLang="zh-TW" sz="2000" dirty="0">
              <a:cs typeface="Arial" panose="020B0604020202020204"/>
            </a:endParaRPr>
          </a:p>
          <a:p>
            <a:pPr marL="684530" lvl="1" indent="-342265">
              <a:buFontTx/>
              <a:buChar char="-"/>
            </a:pPr>
            <a:r>
              <a:rPr lang="en-US" altLang="zh-TW" sz="2000" dirty="0">
                <a:cs typeface="Arial" panose="020B0604020202020204"/>
              </a:rPr>
              <a:t>All activities, including the QA audits, should be planned for in the </a:t>
            </a:r>
            <a:r>
              <a:rPr lang="en-US" altLang="zh-TW" sz="2000" dirty="0" err="1">
                <a:cs typeface="Arial" panose="020B0604020202020204"/>
              </a:rPr>
              <a:t>mpp</a:t>
            </a:r>
            <a:r>
              <a:rPr lang="en-US" altLang="zh-TW" sz="2000" dirty="0">
                <a:cs typeface="Arial" panose="020B0604020202020204"/>
              </a:rPr>
              <a:t> file itself.</a:t>
            </a:r>
          </a:p>
          <a:p>
            <a:pPr marL="684530" lvl="1" indent="-342265">
              <a:buFontTx/>
              <a:buChar char="-"/>
            </a:pPr>
            <a:r>
              <a:rPr lang="zh-CN" altLang="en-US" sz="2000" dirty="0">
                <a:ea typeface="宋体" panose="02010600030101010101" pitchFamily="2" charset="-122"/>
                <a:cs typeface="Arial" panose="020B0604020202020204"/>
              </a:rPr>
              <a:t>所有的活动，包括</a:t>
            </a:r>
            <a:r>
              <a:rPr lang="en-US" altLang="zh-CN" sz="2000" dirty="0">
                <a:ea typeface="宋体" panose="02010600030101010101" pitchFamily="2" charset="-122"/>
                <a:cs typeface="Arial" panose="020B0604020202020204"/>
              </a:rPr>
              <a:t>QA</a:t>
            </a:r>
            <a:r>
              <a:rPr lang="zh-CN" altLang="en-US" sz="2000" dirty="0">
                <a:ea typeface="宋体" panose="02010600030101010101" pitchFamily="2" charset="-122"/>
                <a:cs typeface="Arial" panose="020B0604020202020204"/>
              </a:rPr>
              <a:t>审计，都应该在</a:t>
            </a:r>
            <a:r>
              <a:rPr lang="en-US" altLang="zh-CN" sz="2000" dirty="0">
                <a:ea typeface="宋体" panose="02010600030101010101" pitchFamily="2" charset="-122"/>
                <a:cs typeface="Arial" panose="020B0604020202020204"/>
              </a:rPr>
              <a:t>MPP</a:t>
            </a:r>
            <a:r>
              <a:rPr lang="zh-CN" altLang="en-US" sz="2000" dirty="0">
                <a:ea typeface="宋体" panose="02010600030101010101" pitchFamily="2" charset="-122"/>
                <a:cs typeface="Arial" panose="020B0604020202020204"/>
              </a:rPr>
              <a:t>中计划</a:t>
            </a:r>
            <a:endParaRPr lang="en-US" altLang="zh-TW" sz="2000" dirty="0">
              <a:cs typeface="Arial" panose="020B0604020202020204"/>
            </a:endParaRPr>
          </a:p>
          <a:p>
            <a:pPr marL="684530" lvl="1" indent="-342265">
              <a:buFontTx/>
              <a:buChar char="-"/>
            </a:pPr>
            <a:endParaRPr lang="en-US" altLang="zh-TW" sz="2000" dirty="0">
              <a:cs typeface="Arial" panose="020B0604020202020204"/>
            </a:endParaRPr>
          </a:p>
          <a:p>
            <a:pPr marL="684530" lvl="1" indent="-342265">
              <a:buFontTx/>
              <a:buChar char="-"/>
            </a:pPr>
            <a:endParaRPr lang="en-US" altLang="zh-TW" sz="2000" dirty="0">
              <a:cs typeface="Arial" panose="020B0604020202020204"/>
            </a:endParaRPr>
          </a:p>
          <a:p>
            <a:pPr marL="342265" lvl="1" indent="0">
              <a:buNone/>
            </a:pPr>
            <a:endParaRPr lang="en-US" altLang="zh-TW" sz="2000" dirty="0">
              <a:cs typeface="Arial" panose="020B0604020202020204"/>
            </a:endParaRPr>
          </a:p>
          <a:p>
            <a:pPr marL="684530" lvl="1" indent="-342265">
              <a:buFontTx/>
              <a:buChar char="-"/>
            </a:pPr>
            <a:r>
              <a:rPr lang="en-US" altLang="zh-TW" dirty="0"/>
              <a:t> </a:t>
            </a:r>
          </a:p>
        </p:txBody>
      </p:sp>
      <p:sp>
        <p:nvSpPr>
          <p:cNvPr id="3" name="Rectangle 3"/>
          <p:cNvSpPr>
            <a:spLocks noGrp="1" noChangeArrowheads="1"/>
          </p:cNvSpPr>
          <p:nvPr/>
        </p:nvSpPr>
        <p:spPr>
          <a:xfrm>
            <a:off x="746322" y="529735"/>
            <a:ext cx="6732639" cy="602691"/>
          </a:xfrm>
          <a:prstGeom prst="rect">
            <a:avLst/>
          </a:prstGeom>
          <a:noFill/>
          <a:ln w="12700">
            <a:noFill/>
            <a:miter lim="800000"/>
          </a:ln>
        </p:spPr>
        <p:txBody>
          <a:bodyPr vert="horz" wrap="square" lIns="89939" tIns="43170" rIns="89939" bIns="43170" numCol="1" rtlCol="0" anchor="b" anchorCtr="0" compatLnSpc="1">
            <a:noAutofit/>
          </a:bodyPr>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indent="0">
              <a:buNone/>
              <a:defRPr/>
            </a:pPr>
            <a:r>
              <a:rPr lang="en-US" altLang="zh-TW" sz="3600" kern="0" dirty="0">
                <a:sym typeface="+mn-ea"/>
              </a:rPr>
              <a:t>Project Planning</a:t>
            </a:r>
            <a:endParaRPr lang="en-US" altLang="zh-TW" sz="3600" kern="0" dirty="0"/>
          </a:p>
        </p:txBody>
      </p:sp>
      <p:sp>
        <p:nvSpPr>
          <p:cNvPr id="6" name="灯片编号占位符 5"/>
          <p:cNvSpPr>
            <a:spLocks noGrp="1"/>
          </p:cNvSpPr>
          <p:nvPr>
            <p:ph type="sldNum" sz="quarter" idx="10"/>
          </p:nvPr>
        </p:nvSpPr>
        <p:spPr/>
        <p:txBody>
          <a:bodyPr/>
          <a:lstStyle/>
          <a:p>
            <a:pPr>
              <a:defRPr/>
            </a:pPr>
            <a:fld id="{F580E0BC-3B62-467F-89E9-F47414FE43A7}" type="slidenum">
              <a:rPr lang="en-US"/>
              <a:t>33</a:t>
            </a:fld>
            <a:endParaRPr lang="en-US">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9" name="Rectangle 3"/>
          <p:cNvSpPr>
            <a:spLocks noGrp="1" noChangeArrowheads="1"/>
          </p:cNvSpPr>
          <p:nvPr>
            <p:ph type="title"/>
          </p:nvPr>
        </p:nvSpPr>
        <p:spPr>
          <a:xfrm>
            <a:off x="1411706" y="527064"/>
            <a:ext cx="6307889" cy="602743"/>
          </a:xfrm>
        </p:spPr>
        <p:txBody>
          <a:bodyPr/>
          <a:lstStyle/>
          <a:p>
            <a:r>
              <a:rPr lang="en-US" altLang="zh-TW" dirty="0"/>
              <a:t>Project Monitoring and Control</a:t>
            </a:r>
          </a:p>
        </p:txBody>
      </p:sp>
      <p:sp>
        <p:nvSpPr>
          <p:cNvPr id="1518594" name="Rectangle 2"/>
          <p:cNvSpPr>
            <a:spLocks noGrp="1" noChangeArrowheads="1"/>
          </p:cNvSpPr>
          <p:nvPr>
            <p:ph idx="4294967295"/>
          </p:nvPr>
        </p:nvSpPr>
        <p:spPr>
          <a:xfrm>
            <a:off x="243525" y="1688546"/>
            <a:ext cx="8221341" cy="5325706"/>
          </a:xfrm>
          <a:prstGeom prst="rect">
            <a:avLst/>
          </a:prstGeom>
        </p:spPr>
        <p:txBody>
          <a:bodyPr lIns="91294" tIns="45647" rIns="91294" bIns="45647"/>
          <a:lstStyle/>
          <a:p>
            <a:pPr marL="190500" lvl="1" indent="-190500">
              <a:spcBef>
                <a:spcPts val="1200"/>
              </a:spcBef>
              <a:buNone/>
            </a:pPr>
            <a:r>
              <a:rPr lang="en-US" altLang="zh-TW" sz="2800" b="1" u="sng" dirty="0">
                <a:solidFill>
                  <a:srgbClr val="00B050"/>
                </a:solidFill>
              </a:rPr>
              <a:t>Strengths:</a:t>
            </a:r>
          </a:p>
          <a:p>
            <a:pPr marL="342265" indent="-342265"/>
            <a:r>
              <a:rPr lang="en-US" altLang="zh-TW" sz="2000" dirty="0"/>
              <a:t>Projects are managed through:</a:t>
            </a:r>
            <a:endParaRPr lang="en-US" altLang="zh-HK" sz="2000" dirty="0"/>
          </a:p>
          <a:p>
            <a:pPr marL="570865" lvl="1" indent="-227965"/>
            <a:r>
              <a:rPr lang="en-US" altLang="zh-HK" sz="1800" dirty="0"/>
              <a:t>Weekly status meetings</a:t>
            </a:r>
            <a:r>
              <a:rPr lang="zh-CN" altLang="en-US" sz="1800" dirty="0">
                <a:ea typeface="宋体" panose="02010600030101010101" pitchFamily="2" charset="-122"/>
              </a:rPr>
              <a:t>周会状态会议</a:t>
            </a:r>
            <a:endParaRPr lang="en-US" altLang="zh-HK" sz="1800" dirty="0"/>
          </a:p>
          <a:p>
            <a:pPr marL="570865" lvl="1" indent="-227965"/>
            <a:r>
              <a:rPr lang="en-US" altLang="zh-HK" sz="1800" dirty="0"/>
              <a:t>Milestone review meetings</a:t>
            </a:r>
            <a:r>
              <a:rPr lang="zh-CN" altLang="en-US" sz="1800" dirty="0">
                <a:ea typeface="宋体" panose="02010600030101010101" pitchFamily="2" charset="-122"/>
              </a:rPr>
              <a:t>里程碑评审会议</a:t>
            </a:r>
            <a:endParaRPr lang="en-US" altLang="zh-HK" sz="1800" dirty="0"/>
          </a:p>
          <a:p>
            <a:pPr marL="342265" indent="-342265"/>
            <a:r>
              <a:rPr lang="en-US" altLang="zh-HK" sz="2000" dirty="0"/>
              <a:t>The project status reports contain, inter-alia:</a:t>
            </a:r>
            <a:r>
              <a:rPr lang="zh-CN" altLang="en-US" sz="2000" dirty="0">
                <a:ea typeface="宋体" panose="02010600030101010101" pitchFamily="2" charset="-122"/>
              </a:rPr>
              <a:t>项目状态报告包含：</a:t>
            </a:r>
            <a:endParaRPr lang="en-US" altLang="zh-HK" sz="2000" dirty="0"/>
          </a:p>
          <a:p>
            <a:pPr marL="570865" lvl="1" indent="-227965"/>
            <a:r>
              <a:rPr lang="en-US" altLang="zh-TW" sz="1800" dirty="0"/>
              <a:t>Project progress</a:t>
            </a:r>
            <a:r>
              <a:rPr lang="zh-CN" altLang="en-US" sz="1800" dirty="0">
                <a:ea typeface="宋体" panose="02010600030101010101" pitchFamily="2" charset="-122"/>
              </a:rPr>
              <a:t>项目进展</a:t>
            </a:r>
            <a:endParaRPr lang="en-US" altLang="zh-TW" sz="1800" dirty="0"/>
          </a:p>
          <a:p>
            <a:pPr marL="570865" lvl="1" indent="-227965"/>
            <a:r>
              <a:rPr lang="en-US" altLang="zh-TW" sz="1800" dirty="0"/>
              <a:t>Metrics </a:t>
            </a:r>
            <a:r>
              <a:rPr lang="zh-CN" altLang="en-US" sz="1800" dirty="0">
                <a:ea typeface="宋体" panose="02010600030101010101" pitchFamily="2" charset="-122"/>
              </a:rPr>
              <a:t>度量项</a:t>
            </a:r>
            <a:endParaRPr lang="en-US" altLang="zh-TW" sz="1800" dirty="0"/>
          </a:p>
          <a:p>
            <a:pPr marL="570865" lvl="1" indent="-227965"/>
            <a:r>
              <a:rPr lang="en-US" altLang="zh-TW" sz="1800" dirty="0"/>
              <a:t>Issues / Risks</a:t>
            </a:r>
            <a:r>
              <a:rPr lang="zh-CN" altLang="en-US" sz="1800" dirty="0">
                <a:ea typeface="宋体" panose="02010600030101010101" pitchFamily="2" charset="-122"/>
              </a:rPr>
              <a:t>问题、风险</a:t>
            </a:r>
            <a:endParaRPr lang="en-US" altLang="zh-TW" sz="1800" dirty="0"/>
          </a:p>
          <a:p>
            <a:pPr marL="570865" lvl="1" indent="-227965"/>
            <a:r>
              <a:rPr lang="en-US" altLang="zh-TW" sz="1800" dirty="0"/>
              <a:t>Activities completed for the reporting period</a:t>
            </a:r>
            <a:r>
              <a:rPr lang="zh-CN" altLang="en-US" sz="1800" dirty="0">
                <a:ea typeface="宋体" panose="02010600030101010101" pitchFamily="2" charset="-122"/>
              </a:rPr>
              <a:t>报告完成的活动或任务</a:t>
            </a:r>
            <a:endParaRPr lang="en-US" altLang="zh-TW" sz="1800" dirty="0"/>
          </a:p>
          <a:p>
            <a:pPr marL="570865" lvl="1" indent="-227965"/>
            <a:r>
              <a:rPr lang="en-US" altLang="zh-TW" sz="1800" dirty="0"/>
              <a:t>Activities planned for the next reporting period</a:t>
            </a:r>
            <a:r>
              <a:rPr lang="zh-CN" altLang="en-US" sz="1800" dirty="0">
                <a:ea typeface="宋体" panose="02010600030101010101" pitchFamily="2" charset="-122"/>
              </a:rPr>
              <a:t>报告下一阶段的活动</a:t>
            </a:r>
          </a:p>
        </p:txBody>
      </p:sp>
      <p:sp>
        <p:nvSpPr>
          <p:cNvPr id="3" name="灯片编号占位符 2"/>
          <p:cNvSpPr>
            <a:spLocks noGrp="1"/>
          </p:cNvSpPr>
          <p:nvPr>
            <p:ph type="sldNum" sz="quarter" idx="10"/>
          </p:nvPr>
        </p:nvSpPr>
        <p:spPr/>
        <p:txBody>
          <a:bodyPr/>
          <a:lstStyle/>
          <a:p>
            <a:pPr>
              <a:defRPr/>
            </a:pPr>
            <a:fld id="{F580E0BC-3B62-467F-89E9-F47414FE43A7}" type="slidenum">
              <a:rPr lang="en-US"/>
              <a:t>34</a:t>
            </a:fld>
            <a:endParaRPr lang="en-US">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2"/>
          <p:cNvSpPr>
            <a:spLocks noGrp="1" noChangeArrowheads="1"/>
          </p:cNvSpPr>
          <p:nvPr>
            <p:ph idx="4294967295"/>
          </p:nvPr>
        </p:nvSpPr>
        <p:spPr>
          <a:xfrm>
            <a:off x="454980" y="1459946"/>
            <a:ext cx="8221341" cy="5325706"/>
          </a:xfrm>
          <a:prstGeom prst="rect">
            <a:avLst/>
          </a:prstGeom>
        </p:spPr>
        <p:txBody>
          <a:bodyPr lIns="91294" tIns="45647" rIns="91294" bIns="45647"/>
          <a:lstStyle/>
          <a:p>
            <a:pPr marL="0" indent="0">
              <a:buNone/>
            </a:pPr>
            <a:r>
              <a:rPr lang="en-US" altLang="zh-TW" sz="2400" b="1" u="sng" dirty="0">
                <a:solidFill>
                  <a:schemeClr val="accent3">
                    <a:lumMod val="75000"/>
                  </a:schemeClr>
                </a:solidFill>
              </a:rPr>
              <a:t>Improvements:</a:t>
            </a:r>
          </a:p>
          <a:p>
            <a:endParaRPr lang="en-US" altLang="zh-TW" sz="2200" dirty="0"/>
          </a:p>
          <a:p>
            <a:pPr indent="-342265">
              <a:buClrTx/>
              <a:buFontTx/>
              <a:buChar char="-"/>
            </a:pPr>
            <a:r>
              <a:rPr lang="en-US" altLang="zh-TW" sz="2000" dirty="0">
                <a:cs typeface="Arial" panose="020B0604020202020204"/>
              </a:rPr>
              <a:t>The possibility of reducing the planned effort and duration of certain management activities like Milestone review meetings may be explored. Planning for 3 days in certain Milestone review meetings may indicate a possibility of optimization</a:t>
            </a:r>
          </a:p>
          <a:p>
            <a:pPr indent="-342265">
              <a:buClrTx/>
              <a:buFontTx/>
              <a:buChar char="-"/>
            </a:pPr>
            <a:r>
              <a:rPr lang="en-US" altLang="zh-TW" sz="2000" dirty="0">
                <a:cs typeface="Arial" panose="020B0604020202020204"/>
              </a:rPr>
              <a:t>探索减少一些管理活动（如里程碑评审会议）的计划工作量和时间的可能性。 例如，在一些里程碑评审会议中计划3天的工作量需要考虑简化的可能性。</a:t>
            </a:r>
          </a:p>
          <a:p>
            <a:pPr marL="458470" indent="-342265">
              <a:buFontTx/>
              <a:buChar char="-"/>
            </a:pPr>
            <a:r>
              <a:rPr lang="en-US" altLang="zh-TW" sz="2000" dirty="0">
                <a:cs typeface="Arial" panose="020B0604020202020204"/>
              </a:rPr>
              <a:t>The possibility of comparing the planned activities with the actual tasks performed within the same </a:t>
            </a:r>
            <a:r>
              <a:rPr lang="en-US" altLang="zh-TW" sz="2000" dirty="0" err="1">
                <a:cs typeface="Arial" panose="020B0604020202020204"/>
              </a:rPr>
              <a:t>mpp</a:t>
            </a:r>
            <a:r>
              <a:rPr lang="en-US" altLang="zh-TW" sz="2000" dirty="0">
                <a:cs typeface="Arial" panose="020B0604020202020204"/>
              </a:rPr>
              <a:t> file may be explored. This will bring down the overheads of maintaining two </a:t>
            </a:r>
            <a:r>
              <a:rPr lang="en-US" altLang="zh-TW" sz="2000" dirty="0" err="1">
                <a:cs typeface="Arial" panose="020B0604020202020204"/>
              </a:rPr>
              <a:t>mpp</a:t>
            </a:r>
            <a:r>
              <a:rPr lang="en-US" altLang="zh-TW" sz="2000" dirty="0">
                <a:cs typeface="Arial" panose="020B0604020202020204"/>
              </a:rPr>
              <a:t> files</a:t>
            </a:r>
          </a:p>
          <a:p>
            <a:pPr marL="684530" lvl="1" indent="-342265">
              <a:buFontTx/>
              <a:buChar char="-"/>
            </a:pPr>
            <a:r>
              <a:rPr lang="en-US" altLang="zh-TW" sz="2000" dirty="0" err="1">
                <a:cs typeface="Arial" panose="020B0604020202020204"/>
              </a:rPr>
              <a:t>可以探索</a:t>
            </a:r>
            <a:r>
              <a:rPr lang="zh-CN" altLang="en-US" sz="2000" dirty="0">
                <a:ea typeface="宋体" panose="02010600030101010101" pitchFamily="2" charset="-122"/>
                <a:cs typeface="Arial" panose="020B0604020202020204"/>
              </a:rPr>
              <a:t>将计划的活动和实际的活动放在同一个</a:t>
            </a:r>
            <a:r>
              <a:rPr lang="en-US" altLang="zh-CN" sz="2000" dirty="0">
                <a:ea typeface="宋体" panose="02010600030101010101" pitchFamily="2" charset="-122"/>
                <a:cs typeface="Arial" panose="020B0604020202020204"/>
              </a:rPr>
              <a:t>MPP</a:t>
            </a:r>
            <a:r>
              <a:rPr lang="zh-CN" altLang="en-US" sz="2000" dirty="0">
                <a:ea typeface="宋体" panose="02010600030101010101" pitchFamily="2" charset="-122"/>
                <a:cs typeface="Arial" panose="020B0604020202020204"/>
              </a:rPr>
              <a:t>的可能性，减少维护两个</a:t>
            </a:r>
            <a:r>
              <a:rPr lang="en-US" altLang="zh-CN" sz="2000" dirty="0" err="1">
                <a:ea typeface="宋体" panose="02010600030101010101" pitchFamily="2" charset="-122"/>
                <a:cs typeface="Arial" panose="020B0604020202020204"/>
              </a:rPr>
              <a:t>mpp</a:t>
            </a:r>
            <a:r>
              <a:rPr lang="zh-CN" altLang="en-US" sz="2000" dirty="0">
                <a:ea typeface="宋体" panose="02010600030101010101" pitchFamily="2" charset="-122"/>
                <a:cs typeface="Arial" panose="020B0604020202020204"/>
              </a:rPr>
              <a:t>的工作量</a:t>
            </a:r>
            <a:endParaRPr lang="en-US" altLang="zh-TW" sz="2000" dirty="0">
              <a:cs typeface="Arial" panose="020B0604020202020204"/>
            </a:endParaRPr>
          </a:p>
          <a:p>
            <a:endParaRPr lang="en-US" altLang="zh-TW" sz="2200" dirty="0"/>
          </a:p>
          <a:p>
            <a:pPr marL="0" indent="0">
              <a:buNone/>
            </a:pPr>
            <a:endParaRPr lang="en-US" altLang="zh-TW" sz="2400" dirty="0">
              <a:solidFill>
                <a:schemeClr val="accent3">
                  <a:lumMod val="75000"/>
                </a:schemeClr>
              </a:solidFill>
            </a:endParaRPr>
          </a:p>
        </p:txBody>
      </p:sp>
      <p:sp>
        <p:nvSpPr>
          <p:cNvPr id="4" name="Rectangle 3"/>
          <p:cNvSpPr>
            <a:spLocks noGrp="1" noChangeArrowheads="1"/>
          </p:cNvSpPr>
          <p:nvPr>
            <p:ph type="title"/>
          </p:nvPr>
        </p:nvSpPr>
        <p:spPr>
          <a:xfrm>
            <a:off x="1411706" y="527064"/>
            <a:ext cx="6307889" cy="602743"/>
          </a:xfrm>
        </p:spPr>
        <p:txBody>
          <a:bodyPr/>
          <a:lstStyle/>
          <a:p>
            <a:r>
              <a:rPr lang="en-US" altLang="zh-TW" dirty="0"/>
              <a:t>Project Monitoring and Control</a:t>
            </a:r>
          </a:p>
        </p:txBody>
      </p:sp>
      <p:sp>
        <p:nvSpPr>
          <p:cNvPr id="7" name="灯片编号占位符 6"/>
          <p:cNvSpPr>
            <a:spLocks noGrp="1"/>
          </p:cNvSpPr>
          <p:nvPr>
            <p:ph type="sldNum" sz="quarter" idx="10"/>
          </p:nvPr>
        </p:nvSpPr>
        <p:spPr/>
        <p:txBody>
          <a:bodyPr/>
          <a:lstStyle/>
          <a:p>
            <a:pPr>
              <a:defRPr/>
            </a:pPr>
            <a:fld id="{F580E0BC-3B62-467F-89E9-F47414FE43A7}" type="slidenum">
              <a:rPr lang="en-US"/>
              <a:t>35</a:t>
            </a:fld>
            <a:endParaRPr lang="en-US">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a:xfrm>
            <a:off x="1411706" y="527064"/>
            <a:ext cx="6307889" cy="602743"/>
          </a:xfrm>
        </p:spPr>
        <p:txBody>
          <a:bodyPr/>
          <a:lstStyle/>
          <a:p>
            <a:r>
              <a:rPr lang="en-US" altLang="zh-TW" dirty="0"/>
              <a:t>Measurement and Analysis</a:t>
            </a:r>
          </a:p>
        </p:txBody>
      </p:sp>
      <p:sp>
        <p:nvSpPr>
          <p:cNvPr id="1510403" name="Rectangle 3"/>
          <p:cNvSpPr>
            <a:spLocks noGrp="1" noChangeArrowheads="1"/>
          </p:cNvSpPr>
          <p:nvPr>
            <p:ph idx="4294967295"/>
          </p:nvPr>
        </p:nvSpPr>
        <p:spPr>
          <a:xfrm>
            <a:off x="454980" y="1320709"/>
            <a:ext cx="8221341" cy="5325706"/>
          </a:xfrm>
          <a:prstGeom prst="rect">
            <a:avLst/>
          </a:prstGeom>
        </p:spPr>
        <p:txBody>
          <a:bodyPr lIns="91294" tIns="45647" rIns="91294" bIns="45647"/>
          <a:lstStyle/>
          <a:p>
            <a:pPr marL="190500" lvl="1" indent="-190500">
              <a:spcBef>
                <a:spcPts val="1200"/>
              </a:spcBef>
              <a:buNone/>
            </a:pPr>
            <a:r>
              <a:rPr lang="en-US" altLang="zh-TW" sz="2800" b="1" u="sng" dirty="0">
                <a:solidFill>
                  <a:srgbClr val="00B050"/>
                </a:solidFill>
              </a:rPr>
              <a:t>Strengths:</a:t>
            </a:r>
          </a:p>
          <a:p>
            <a:pPr marL="342265" lvl="1" indent="-342265">
              <a:spcBef>
                <a:spcPts val="1200"/>
              </a:spcBef>
              <a:buFont typeface="Arial" panose="020B0604020202020204" pitchFamily="34" charset="0"/>
              <a:buChar char="•"/>
            </a:pPr>
            <a:r>
              <a:rPr lang="en-US" altLang="zh-TW" sz="1800" dirty="0">
                <a:sym typeface="+mn-ea"/>
              </a:rPr>
              <a:t>Metrics are defined both at the project and organization level. A few examples are:</a:t>
            </a:r>
            <a:r>
              <a:rPr lang="zh-CN" altLang="en-US" sz="1800" dirty="0">
                <a:sym typeface="+mn-ea"/>
              </a:rPr>
              <a:t>定义了项目级和组织级的度量项，例如：</a:t>
            </a:r>
            <a:endParaRPr lang="zh-CN" altLang="en-US" sz="1800" dirty="0"/>
          </a:p>
          <a:p>
            <a:pPr marL="572770" lvl="2" indent="-342265">
              <a:spcBef>
                <a:spcPts val="1200"/>
              </a:spcBef>
            </a:pPr>
            <a:r>
              <a:rPr lang="zh-CN" altLang="en-IN" sz="1400" dirty="0">
                <a:ea typeface="宋体" panose="02010600030101010101" pitchFamily="2" charset="-122"/>
                <a:sym typeface="+mn-ea"/>
              </a:rPr>
              <a:t>遗留缺陷密度</a:t>
            </a:r>
            <a:r>
              <a:rPr lang="en-IN" altLang="zh-CN" sz="1400" dirty="0">
                <a:solidFill>
                  <a:schemeClr val="tx1"/>
                </a:solidFill>
                <a:ea typeface="宋体" panose="02010600030101010101" pitchFamily="2" charset="-122"/>
                <a:sym typeface="+mn-ea"/>
              </a:rPr>
              <a:t>Residual </a:t>
            </a:r>
            <a:r>
              <a:rPr lang="en-IN" altLang="zh-CN" sz="1400" dirty="0">
                <a:solidFill>
                  <a:schemeClr val="tx1"/>
                </a:solidFill>
                <a:sym typeface="+mn-ea"/>
              </a:rPr>
              <a:t>Defect Density</a:t>
            </a:r>
            <a:endParaRPr lang="zh-CN" altLang="en-US" sz="1400" dirty="0">
              <a:solidFill>
                <a:schemeClr val="tx1"/>
              </a:solidFill>
            </a:endParaRPr>
          </a:p>
          <a:p>
            <a:pPr marL="572770" lvl="2" indent="-342265">
              <a:spcBef>
                <a:spcPts val="1200"/>
              </a:spcBef>
            </a:pPr>
            <a:r>
              <a:rPr lang="zh-CN" altLang="en-US" sz="1400" dirty="0">
                <a:solidFill>
                  <a:schemeClr val="tx1"/>
                </a:solidFill>
                <a:ea typeface="宋体" panose="02010600030101010101" pitchFamily="2" charset="-122"/>
                <a:sym typeface="+mn-ea"/>
              </a:rPr>
              <a:t>生产率</a:t>
            </a:r>
            <a:r>
              <a:rPr lang="en-US" altLang="zh-CN" sz="1400" dirty="0">
                <a:solidFill>
                  <a:schemeClr val="tx1"/>
                </a:solidFill>
                <a:sym typeface="+mn-ea"/>
              </a:rPr>
              <a:t>Productivity</a:t>
            </a:r>
          </a:p>
          <a:p>
            <a:pPr marL="572770" lvl="2" indent="-342265">
              <a:spcBef>
                <a:spcPts val="1200"/>
              </a:spcBef>
            </a:pPr>
            <a:r>
              <a:rPr lang="zh-CN" altLang="en-US" sz="1400" dirty="0">
                <a:solidFill>
                  <a:schemeClr val="tx1"/>
                </a:solidFill>
                <a:ea typeface="宋体" panose="02010600030101010101" pitchFamily="2" charset="-122"/>
                <a:sym typeface="+mn-ea"/>
              </a:rPr>
              <a:t>设计评审缺陷密度</a:t>
            </a:r>
            <a:r>
              <a:rPr lang="en-US" altLang="zh-CN" sz="1400" dirty="0">
                <a:solidFill>
                  <a:schemeClr val="tx1"/>
                </a:solidFill>
                <a:ea typeface="宋体" panose="02010600030101010101" pitchFamily="2" charset="-122"/>
                <a:sym typeface="+mn-ea"/>
              </a:rPr>
              <a:t>Design review</a:t>
            </a:r>
            <a:r>
              <a:rPr lang="en-IN" altLang="zh-CN" sz="1400" dirty="0">
                <a:solidFill>
                  <a:schemeClr val="tx1"/>
                </a:solidFill>
                <a:ea typeface="宋体" panose="02010600030101010101" pitchFamily="2" charset="-122"/>
                <a:sym typeface="+mn-ea"/>
              </a:rPr>
              <a:t> </a:t>
            </a:r>
            <a:r>
              <a:rPr lang="en-IN" altLang="zh-CN" sz="1400" dirty="0">
                <a:solidFill>
                  <a:schemeClr val="tx1"/>
                </a:solidFill>
                <a:sym typeface="+mn-ea"/>
              </a:rPr>
              <a:t>Defect Density</a:t>
            </a:r>
            <a:endParaRPr lang="zh-CN" altLang="en-US" sz="1400" dirty="0">
              <a:solidFill>
                <a:srgbClr val="FF0000"/>
              </a:solidFill>
            </a:endParaRPr>
          </a:p>
          <a:p>
            <a:pPr marL="401320" indent="-285115"/>
            <a:r>
              <a:rPr lang="en-US" altLang="zh-TW" sz="2000" dirty="0">
                <a:sym typeface="+mn-ea"/>
              </a:rPr>
              <a:t>Metrics data is captured and stored periodically using tools like </a:t>
            </a:r>
            <a:r>
              <a:rPr lang="en-US" altLang="zh-TW" sz="2000" dirty="0" err="1">
                <a:sym typeface="+mn-ea"/>
              </a:rPr>
              <a:t>Zendao</a:t>
            </a:r>
            <a:r>
              <a:rPr lang="en-US" altLang="zh-TW" sz="2000" dirty="0">
                <a:sym typeface="+mn-ea"/>
              </a:rPr>
              <a:t>, Measurement Library </a:t>
            </a:r>
            <a:r>
              <a:rPr lang="en-US" altLang="zh-TW" sz="2000" dirty="0" err="1">
                <a:sym typeface="+mn-ea"/>
              </a:rPr>
              <a:t>etc</a:t>
            </a:r>
            <a:endParaRPr lang="en-US" altLang="zh-TW" sz="2000" dirty="0"/>
          </a:p>
          <a:p>
            <a:pPr marL="570865" lvl="1" indent="-227965">
              <a:buNone/>
            </a:pPr>
            <a:r>
              <a:rPr lang="zh-CN" altLang="en-US" sz="1800" dirty="0">
                <a:solidFill>
                  <a:schemeClr val="tx1"/>
                </a:solidFill>
                <a:sym typeface="+mn-ea"/>
              </a:rPr>
              <a:t>用禅道和度量库定期搜集和存储度量数据度量数据</a:t>
            </a:r>
            <a:endParaRPr lang="zh-CN" altLang="en-US" sz="1800" dirty="0">
              <a:solidFill>
                <a:srgbClr val="FF0000"/>
              </a:solidFill>
            </a:endParaRPr>
          </a:p>
          <a:p>
            <a:pPr marL="342265" indent="-342265"/>
            <a:r>
              <a:rPr lang="en-US" altLang="zh-TW" sz="1800" dirty="0">
                <a:sym typeface="+mn-ea"/>
              </a:rPr>
              <a:t>Metrics are analyzed and communicated to relevant stakeholders :</a:t>
            </a:r>
            <a:endParaRPr lang="en-US" altLang="zh-TW" sz="1800" dirty="0"/>
          </a:p>
          <a:p>
            <a:pPr marL="342265" indent="-342265"/>
            <a:r>
              <a:rPr lang="zh-CN" altLang="en-US" sz="1800" dirty="0">
                <a:ea typeface="宋体" panose="02010600030101010101" pitchFamily="2" charset="-122"/>
                <a:sym typeface="+mn-ea"/>
              </a:rPr>
              <a:t>会和相关干系人一起分析和讨论度量项，例如：</a:t>
            </a:r>
            <a:endParaRPr lang="en-US" altLang="zh-TW" sz="1800" dirty="0"/>
          </a:p>
          <a:p>
            <a:pPr marL="1026795" lvl="2" indent="-227965"/>
            <a:r>
              <a:rPr lang="en-US" altLang="zh-TW" sz="1500" dirty="0">
                <a:sym typeface="+mn-ea"/>
              </a:rPr>
              <a:t>Process Performance Baselines</a:t>
            </a:r>
            <a:r>
              <a:rPr lang="zh-CN" altLang="en-US" sz="1500" dirty="0">
                <a:ea typeface="宋体" panose="02010600030101010101" pitchFamily="2" charset="-122"/>
                <a:sym typeface="+mn-ea"/>
              </a:rPr>
              <a:t>过程性能</a:t>
            </a:r>
            <a:endParaRPr lang="zh-CN" altLang="en-US" sz="1500" dirty="0">
              <a:ea typeface="宋体" panose="02010600030101010101" pitchFamily="2" charset="-122"/>
            </a:endParaRPr>
          </a:p>
          <a:p>
            <a:pPr marL="1026795" lvl="2" indent="-227965"/>
            <a:r>
              <a:rPr lang="en-IN" altLang="zh-TW" sz="1500" dirty="0">
                <a:sym typeface="+mn-ea"/>
              </a:rPr>
              <a:t>Weekly status reports</a:t>
            </a:r>
            <a:r>
              <a:rPr lang="zh-CN" altLang="en-IN" sz="1500" dirty="0">
                <a:ea typeface="宋体" panose="02010600030101010101" pitchFamily="2" charset="-122"/>
                <a:sym typeface="+mn-ea"/>
              </a:rPr>
              <a:t>周报</a:t>
            </a:r>
            <a:endParaRPr lang="en-US" altLang="zh-TW" sz="1500" dirty="0"/>
          </a:p>
          <a:p>
            <a:pPr lvl="1"/>
            <a:endParaRPr lang="en-US" altLang="zh-TW" dirty="0"/>
          </a:p>
          <a:p>
            <a:pPr lvl="1"/>
            <a:endParaRPr lang="en-US" altLang="zh-TW" dirty="0"/>
          </a:p>
        </p:txBody>
      </p:sp>
      <p:sp>
        <p:nvSpPr>
          <p:cNvPr id="2" name="灯片编号占位符 1"/>
          <p:cNvSpPr>
            <a:spLocks noGrp="1"/>
          </p:cNvSpPr>
          <p:nvPr>
            <p:ph type="sldNum" sz="quarter" idx="10"/>
          </p:nvPr>
        </p:nvSpPr>
        <p:spPr/>
        <p:txBody>
          <a:bodyPr/>
          <a:lstStyle/>
          <a:p>
            <a:pPr>
              <a:defRPr/>
            </a:pPr>
            <a:fld id="{F580E0BC-3B62-467F-89E9-F47414FE43A7}" type="slidenum">
              <a:rPr lang="en-US"/>
              <a:t>36</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11706" y="527064"/>
            <a:ext cx="6307889" cy="602743"/>
          </a:xfrm>
        </p:spPr>
        <p:txBody>
          <a:bodyPr/>
          <a:lstStyle/>
          <a:p>
            <a:r>
              <a:rPr lang="en-US" altLang="zh-TW" dirty="0"/>
              <a:t>Measurement and Analysis</a:t>
            </a:r>
          </a:p>
        </p:txBody>
      </p:sp>
      <p:sp>
        <p:nvSpPr>
          <p:cNvPr id="1530883" name="Rectangle 3"/>
          <p:cNvSpPr>
            <a:spLocks noGrp="1" noChangeArrowheads="1"/>
          </p:cNvSpPr>
          <p:nvPr>
            <p:ph idx="4294967295"/>
          </p:nvPr>
        </p:nvSpPr>
        <p:spPr>
          <a:xfrm>
            <a:off x="454981" y="1238984"/>
            <a:ext cx="8497974" cy="5325706"/>
          </a:xfrm>
          <a:prstGeom prst="rect">
            <a:avLst/>
          </a:prstGeom>
        </p:spPr>
        <p:txBody>
          <a:bodyPr vert="horz" lIns="0" tIns="45647" rIns="0" bIns="0" rtlCol="0" anchor="t">
            <a:noAutofit/>
          </a:bodyPr>
          <a:lstStyle/>
          <a:p>
            <a:pPr marL="0" indent="0">
              <a:buNone/>
            </a:pPr>
            <a:r>
              <a:rPr lang="en-US" altLang="zh-TW" sz="2800" b="1" u="sng" dirty="0">
                <a:solidFill>
                  <a:schemeClr val="accent3">
                    <a:lumMod val="75000"/>
                  </a:schemeClr>
                </a:solidFill>
              </a:rPr>
              <a:t>Improvements:</a:t>
            </a:r>
            <a:endParaRPr lang="en-US" altLang="zh-TW" sz="2800" dirty="0">
              <a:solidFill>
                <a:schemeClr val="accent3">
                  <a:lumMod val="75000"/>
                </a:schemeClr>
              </a:solidFill>
            </a:endParaRPr>
          </a:p>
          <a:p>
            <a:pPr marL="342265" lvl="1" indent="0">
              <a:buNone/>
            </a:pPr>
            <a:endParaRPr lang="en-US" altLang="zh-TW" sz="1200" dirty="0">
              <a:cs typeface="Arial" panose="020B0604020202020204"/>
            </a:endParaRPr>
          </a:p>
          <a:p>
            <a:pPr marL="342265" indent="-342265"/>
            <a:r>
              <a:rPr lang="en-US" altLang="zh-TW" sz="1800" dirty="0">
                <a:cs typeface="Arial" panose="020B0604020202020204"/>
              </a:rPr>
              <a:t>A metric for defining the quality of a product while executing the project should be defined. An example could be – Overall Defect Density. </a:t>
            </a:r>
          </a:p>
          <a:p>
            <a:pPr marL="342265" indent="-342265"/>
            <a:r>
              <a:rPr lang="en-US" altLang="zh-TW" sz="1800" dirty="0">
                <a:cs typeface="Arial" panose="020B0604020202020204"/>
              </a:rPr>
              <a:t>应该定义一个在执行项目时定义产品质量的度量</a:t>
            </a:r>
            <a:r>
              <a:rPr lang="zh-CN" altLang="en-US" sz="1800" dirty="0">
                <a:ea typeface="宋体" panose="02010600030101010101" pitchFamily="2" charset="-122"/>
                <a:cs typeface="Arial" panose="020B0604020202020204"/>
              </a:rPr>
              <a:t>项</a:t>
            </a:r>
            <a:r>
              <a:rPr lang="en-US" altLang="zh-TW" sz="1800" dirty="0">
                <a:cs typeface="Arial" panose="020B0604020202020204"/>
              </a:rPr>
              <a:t>。 一个例子–</a:t>
            </a:r>
            <a:r>
              <a:rPr lang="en-US" altLang="zh-TW" sz="1800" dirty="0" err="1">
                <a:cs typeface="Arial" panose="020B0604020202020204"/>
              </a:rPr>
              <a:t>总缺陷密度</a:t>
            </a:r>
            <a:r>
              <a:rPr lang="en-US" altLang="zh-TW" sz="1800" dirty="0">
                <a:cs typeface="Arial" panose="020B0604020202020204"/>
              </a:rPr>
              <a:t>。</a:t>
            </a:r>
          </a:p>
          <a:p>
            <a:pPr marL="342265" lvl="1" indent="-342265">
              <a:spcBef>
                <a:spcPts val="1200"/>
              </a:spcBef>
              <a:buFont typeface="Arial" panose="020B0604020202020204" pitchFamily="34" charset="0"/>
              <a:buChar char="•"/>
            </a:pPr>
            <a:r>
              <a:rPr lang="en-US" altLang="zh-TW" sz="1800" dirty="0">
                <a:cs typeface="Arial" panose="020B0604020202020204"/>
              </a:rPr>
              <a:t>Many metrics have an associated time dimension to it. Examples are Effort variance, Duration variance etc. This aspect should be clearly identified while defining the metric</a:t>
            </a:r>
          </a:p>
          <a:p>
            <a:pPr marL="342265" lvl="1" indent="-342265">
              <a:spcBef>
                <a:spcPts val="1200"/>
              </a:spcBef>
              <a:buFont typeface="Arial" panose="020B0604020202020204" pitchFamily="34" charset="0"/>
              <a:buChar char="•"/>
            </a:pPr>
            <a:r>
              <a:rPr lang="zh-CN" altLang="en-US" sz="1800" dirty="0">
                <a:ea typeface="宋体" panose="02010600030101010101" pitchFamily="2" charset="-122"/>
                <a:cs typeface="Arial" panose="020B0604020202020204"/>
              </a:rPr>
              <a:t>建议定义度量项</a:t>
            </a:r>
            <a:r>
              <a:rPr lang="en-US" altLang="zh-TW" sz="1800" dirty="0">
                <a:cs typeface="Arial" panose="020B0604020202020204"/>
              </a:rPr>
              <a:t>的时间维度。 例如工作量</a:t>
            </a:r>
            <a:r>
              <a:rPr lang="zh-CN" altLang="en-US" sz="1800" dirty="0">
                <a:ea typeface="宋体" panose="02010600030101010101" pitchFamily="2" charset="-122"/>
                <a:cs typeface="Arial" panose="020B0604020202020204"/>
              </a:rPr>
              <a:t>偏差</a:t>
            </a:r>
            <a:r>
              <a:rPr lang="en-US" altLang="zh-TW" sz="1800" dirty="0">
                <a:cs typeface="Arial" panose="020B0604020202020204"/>
              </a:rPr>
              <a:t>，</a:t>
            </a:r>
            <a:r>
              <a:rPr lang="zh-CN" altLang="en-US" sz="1800" dirty="0">
                <a:ea typeface="宋体" panose="02010600030101010101" pitchFamily="2" charset="-122"/>
                <a:cs typeface="Arial" panose="020B0604020202020204"/>
              </a:rPr>
              <a:t>工期偏差</a:t>
            </a:r>
            <a:r>
              <a:rPr lang="en-US" altLang="zh-TW" sz="1800" dirty="0">
                <a:cs typeface="Arial" panose="020B0604020202020204"/>
              </a:rPr>
              <a:t>等。在定义</a:t>
            </a:r>
            <a:r>
              <a:rPr lang="zh-CN" altLang="en-US" sz="1800" dirty="0">
                <a:ea typeface="宋体" panose="02010600030101010101" pitchFamily="2" charset="-122"/>
                <a:cs typeface="Arial" panose="020B0604020202020204"/>
              </a:rPr>
              <a:t>度量项</a:t>
            </a:r>
            <a:r>
              <a:rPr lang="en-US" altLang="zh-TW" sz="1800" dirty="0">
                <a:cs typeface="Arial" panose="020B0604020202020204"/>
              </a:rPr>
              <a:t>时</a:t>
            </a:r>
            <a:r>
              <a:rPr lang="zh-CN" altLang="en-US" sz="1800" dirty="0">
                <a:ea typeface="宋体" panose="02010600030101010101" pitchFamily="2" charset="-122"/>
                <a:cs typeface="Arial" panose="020B0604020202020204"/>
              </a:rPr>
              <a:t>就</a:t>
            </a:r>
            <a:r>
              <a:rPr lang="en-US" altLang="zh-TW" sz="1800" dirty="0">
                <a:cs typeface="Arial" panose="020B0604020202020204"/>
              </a:rPr>
              <a:t>应清楚地</a:t>
            </a:r>
            <a:r>
              <a:rPr lang="zh-CN" altLang="en-US" sz="1800" dirty="0">
                <a:ea typeface="宋体" panose="02010600030101010101" pitchFamily="2" charset="-122"/>
                <a:cs typeface="Arial" panose="020B0604020202020204"/>
              </a:rPr>
              <a:t>定义这些度量项是哪个时间段的度量项</a:t>
            </a:r>
            <a:endParaRPr lang="en-US" altLang="zh-TW" sz="1800" dirty="0">
              <a:cs typeface="Arial" panose="020B0604020202020204"/>
            </a:endParaRPr>
          </a:p>
          <a:p>
            <a:pPr marL="342265" lvl="1" indent="-342265">
              <a:spcBef>
                <a:spcPts val="1200"/>
              </a:spcBef>
              <a:buFont typeface="Arial" panose="020B0604020202020204" pitchFamily="34" charset="0"/>
              <a:buChar char="•"/>
            </a:pPr>
            <a:r>
              <a:rPr lang="en-US" altLang="zh-TW" sz="1800" dirty="0">
                <a:cs typeface="Arial" panose="020B0604020202020204"/>
              </a:rPr>
              <a:t>The possibility of computing Defect Densities at the end of each life cycle phase, including Requirements and Coding phase may be explored可以在每个生命周期阶段</a:t>
            </a:r>
            <a:r>
              <a:rPr lang="zh-CN" altLang="en-US" sz="1800" dirty="0">
                <a:ea typeface="宋体" panose="02010600030101010101" pitchFamily="2" charset="-122"/>
                <a:cs typeface="Arial" panose="020B0604020202020204"/>
              </a:rPr>
              <a:t>后，例如</a:t>
            </a:r>
            <a:r>
              <a:rPr lang="en-US" altLang="zh-TW" sz="1800" dirty="0">
                <a:cs typeface="Arial" panose="020B0604020202020204"/>
              </a:rPr>
              <a:t>需求和编码阶段结束</a:t>
            </a:r>
            <a:r>
              <a:rPr lang="zh-CN" altLang="en-US" sz="1800" dirty="0">
                <a:ea typeface="宋体" panose="02010600030101010101" pitchFamily="2" charset="-122"/>
                <a:cs typeface="Arial" panose="020B0604020202020204"/>
              </a:rPr>
              <a:t>后探索</a:t>
            </a:r>
            <a:r>
              <a:rPr lang="en-US" altLang="zh-TW" sz="1800" dirty="0">
                <a:cs typeface="Arial" panose="020B0604020202020204"/>
              </a:rPr>
              <a:t>计算缺陷密度的可能性</a:t>
            </a:r>
          </a:p>
          <a:p>
            <a:pPr marL="342265" lvl="1" indent="-342265">
              <a:spcBef>
                <a:spcPts val="1200"/>
              </a:spcBef>
              <a:buFont typeface="Arial" panose="020B0604020202020204" pitchFamily="34" charset="0"/>
              <a:buChar char="•"/>
            </a:pPr>
            <a:r>
              <a:rPr lang="en-US" altLang="zh-TW" sz="1800" dirty="0">
                <a:cs typeface="Arial" panose="020B0604020202020204"/>
              </a:rPr>
              <a:t>The capture and analysis of Defects data may be automated by using widely available (and inexpensive) Defect tracking tools</a:t>
            </a:r>
            <a:r>
              <a:rPr lang="zh-CN" altLang="en-US" sz="1800" dirty="0">
                <a:ea typeface="宋体" panose="02010600030101010101" pitchFamily="2" charset="-122"/>
                <a:cs typeface="Arial" panose="020B0604020202020204"/>
              </a:rPr>
              <a:t>建议使用常用的便宜的缺陷管理追踪工具自动搜集和分析缺陷数据</a:t>
            </a:r>
            <a:endParaRPr lang="en-US" altLang="zh-TW" sz="1800" dirty="0">
              <a:cs typeface="Arial" panose="020B0604020202020204"/>
            </a:endParaRPr>
          </a:p>
          <a:p>
            <a:pPr marL="229235" indent="-229235"/>
            <a:endParaRPr lang="en-US" altLang="zh-TW" dirty="0"/>
          </a:p>
        </p:txBody>
      </p:sp>
      <p:sp>
        <p:nvSpPr>
          <p:cNvPr id="2" name="灯片编号占位符 1"/>
          <p:cNvSpPr>
            <a:spLocks noGrp="1"/>
          </p:cNvSpPr>
          <p:nvPr>
            <p:ph type="sldNum" sz="quarter" idx="10"/>
          </p:nvPr>
        </p:nvSpPr>
        <p:spPr/>
        <p:txBody>
          <a:bodyPr/>
          <a:lstStyle/>
          <a:p>
            <a:pPr>
              <a:defRPr/>
            </a:pPr>
            <a:fld id="{F580E0BC-3B62-467F-89E9-F47414FE43A7}" type="slidenum">
              <a:rPr lang="en-US"/>
              <a:t>37</a:t>
            </a:fld>
            <a:endParaRPr lang="en-US">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a:xfrm>
            <a:off x="1411706" y="527064"/>
            <a:ext cx="6307889" cy="602743"/>
          </a:xfrm>
        </p:spPr>
        <p:txBody>
          <a:bodyPr/>
          <a:lstStyle/>
          <a:p>
            <a:r>
              <a:rPr lang="en-US" altLang="zh-TW" dirty="0"/>
              <a:t>Configuration Management</a:t>
            </a:r>
          </a:p>
        </p:txBody>
      </p:sp>
      <p:sp>
        <p:nvSpPr>
          <p:cNvPr id="1514499" name="Rectangle 3"/>
          <p:cNvSpPr>
            <a:spLocks noGrp="1" noChangeArrowheads="1"/>
          </p:cNvSpPr>
          <p:nvPr>
            <p:ph idx="4294967295"/>
          </p:nvPr>
        </p:nvSpPr>
        <p:spPr>
          <a:xfrm>
            <a:off x="450850" y="1365250"/>
            <a:ext cx="8221341" cy="5325706"/>
          </a:xfrm>
          <a:prstGeom prst="rect">
            <a:avLst/>
          </a:prstGeom>
        </p:spPr>
        <p:txBody>
          <a:bodyPr/>
          <a:lstStyle/>
          <a:p>
            <a:pPr marL="190500" lvl="1" indent="-190500">
              <a:spcBef>
                <a:spcPts val="1200"/>
              </a:spcBef>
              <a:buNone/>
            </a:pPr>
            <a:r>
              <a:rPr lang="en-US" altLang="zh-TW" sz="2800" b="1" u="sng" dirty="0">
                <a:solidFill>
                  <a:srgbClr val="00B050"/>
                </a:solidFill>
              </a:rPr>
              <a:t>Strengths:</a:t>
            </a:r>
          </a:p>
          <a:p>
            <a:pPr marL="342265" lvl="1" indent="-342265">
              <a:spcBef>
                <a:spcPts val="1200"/>
              </a:spcBef>
              <a:buFont typeface="Arial" panose="020B0604020202020204" pitchFamily="34" charset="0"/>
              <a:buChar char="•"/>
            </a:pPr>
            <a:r>
              <a:rPr lang="en-US" altLang="zh-TW" sz="1800" dirty="0">
                <a:sym typeface="+mn-ea"/>
              </a:rPr>
              <a:t>CM activities in the projects are done according to the CM Plan:</a:t>
            </a:r>
            <a:endParaRPr lang="en-US" altLang="zh-TW" sz="1800" dirty="0"/>
          </a:p>
          <a:p>
            <a:pPr marL="342265" lvl="1" indent="-342265">
              <a:spcBef>
                <a:spcPts val="1200"/>
              </a:spcBef>
              <a:buFont typeface="Arial" panose="020B0604020202020204" pitchFamily="34" charset="0"/>
              <a:buChar char="•"/>
            </a:pPr>
            <a:r>
              <a:rPr lang="zh-CN" altLang="en-US" sz="1800" dirty="0">
                <a:sym typeface="+mn-ea"/>
              </a:rPr>
              <a:t>依据配置管理计划完成配置管理审计</a:t>
            </a:r>
            <a:endParaRPr lang="en-US" altLang="zh-TW" sz="1800" dirty="0"/>
          </a:p>
          <a:p>
            <a:pPr marL="570865" lvl="1" indent="-227965"/>
            <a:r>
              <a:rPr lang="en-US" altLang="zh-TW" sz="1800" dirty="0">
                <a:sym typeface="+mn-ea"/>
              </a:rPr>
              <a:t>Configuration Manager is assigned to the project.</a:t>
            </a:r>
            <a:endParaRPr lang="en-US" altLang="zh-TW" sz="1800" dirty="0"/>
          </a:p>
          <a:p>
            <a:pPr marL="570865" lvl="1" indent="-227965"/>
            <a:r>
              <a:rPr lang="zh-CN" altLang="en-US" sz="1800" dirty="0">
                <a:ea typeface="宋体" panose="02010600030101010101" pitchFamily="2" charset="-122"/>
              </a:rPr>
              <a:t>为项目分配了配置管理员</a:t>
            </a:r>
            <a:endParaRPr lang="en-US" altLang="zh-TW" sz="1800" dirty="0"/>
          </a:p>
          <a:p>
            <a:pPr marL="570865" lvl="1" indent="-227965"/>
            <a:r>
              <a:rPr lang="en-US" altLang="zh-TW" sz="1800" dirty="0">
                <a:sym typeface="+mn-ea"/>
              </a:rPr>
              <a:t>Configuration Items (CI’s) are identified.</a:t>
            </a:r>
            <a:endParaRPr lang="en-US" altLang="zh-TW" sz="1800" dirty="0"/>
          </a:p>
          <a:p>
            <a:pPr marL="570865" lvl="1" indent="-227965"/>
            <a:r>
              <a:rPr lang="zh-CN" altLang="en-US" sz="1800" dirty="0">
                <a:sym typeface="+mn-ea"/>
              </a:rPr>
              <a:t>识别配置项</a:t>
            </a:r>
            <a:endParaRPr lang="en-US" altLang="zh-TW" sz="1800" dirty="0"/>
          </a:p>
          <a:p>
            <a:pPr marL="570865" lvl="1" indent="-227965"/>
            <a:r>
              <a:rPr lang="en-US" altLang="zh-TW" sz="1800" dirty="0">
                <a:sym typeface="+mn-ea"/>
              </a:rPr>
              <a:t>Access and version control is done.</a:t>
            </a:r>
            <a:endParaRPr lang="en-US" altLang="zh-TW" sz="1800" dirty="0"/>
          </a:p>
          <a:p>
            <a:pPr marL="570865" lvl="1" indent="-227965"/>
            <a:r>
              <a:rPr lang="zh-CN" altLang="en-US" sz="1800" dirty="0">
                <a:sym typeface="+mn-ea"/>
              </a:rPr>
              <a:t>有权限和版本控制</a:t>
            </a:r>
            <a:endParaRPr lang="en-US" altLang="zh-TW" sz="1800" dirty="0"/>
          </a:p>
          <a:p>
            <a:pPr marL="570865" lvl="1" indent="-227965"/>
            <a:r>
              <a:rPr lang="en-US" altLang="zh-TW" sz="1800" dirty="0">
                <a:sym typeface="+mn-ea"/>
              </a:rPr>
              <a:t>CM tools such as </a:t>
            </a:r>
            <a:r>
              <a:rPr lang="en-US" sz="1800" dirty="0">
                <a:solidFill>
                  <a:schemeClr val="tx1"/>
                </a:solidFill>
                <a:sym typeface="+mn-ea"/>
              </a:rPr>
              <a:t>SVN</a:t>
            </a:r>
            <a:r>
              <a:rPr lang="en-US" sz="1800" dirty="0">
                <a:solidFill>
                  <a:srgbClr val="FF0000"/>
                </a:solidFill>
                <a:sym typeface="+mn-ea"/>
              </a:rPr>
              <a:t> </a:t>
            </a:r>
            <a:r>
              <a:rPr lang="en-US" altLang="zh-TW" sz="1800" dirty="0">
                <a:sym typeface="+mn-ea"/>
              </a:rPr>
              <a:t>are  used.</a:t>
            </a:r>
            <a:endParaRPr lang="en-US" altLang="zh-TW" sz="1800" dirty="0"/>
          </a:p>
          <a:p>
            <a:pPr marL="570865" lvl="1" indent="-227965"/>
            <a:r>
              <a:rPr lang="zh-CN" altLang="en-US" sz="1800" dirty="0">
                <a:sym typeface="+mn-ea"/>
              </a:rPr>
              <a:t>使用</a:t>
            </a:r>
            <a:r>
              <a:rPr lang="en-US" altLang="zh-CN" sz="1800" dirty="0">
                <a:sym typeface="+mn-ea"/>
              </a:rPr>
              <a:t>SVN</a:t>
            </a:r>
            <a:r>
              <a:rPr lang="zh-CN" altLang="en-US" sz="1800" dirty="0">
                <a:sym typeface="+mn-ea"/>
              </a:rPr>
              <a:t>作为配置管理工具</a:t>
            </a:r>
            <a:endParaRPr lang="en-US" altLang="zh-TW" sz="1800" dirty="0"/>
          </a:p>
        </p:txBody>
      </p:sp>
      <p:sp>
        <p:nvSpPr>
          <p:cNvPr id="2" name="灯片编号占位符 1"/>
          <p:cNvSpPr>
            <a:spLocks noGrp="1"/>
          </p:cNvSpPr>
          <p:nvPr>
            <p:ph type="sldNum" sz="quarter" idx="10"/>
          </p:nvPr>
        </p:nvSpPr>
        <p:spPr/>
        <p:txBody>
          <a:bodyPr/>
          <a:lstStyle/>
          <a:p>
            <a:pPr>
              <a:defRPr/>
            </a:pPr>
            <a:fld id="{F580E0BC-3B62-467F-89E9-F47414FE43A7}" type="slidenum">
              <a:rPr lang="en-US"/>
              <a:t>38</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9" name="Rectangle 3"/>
          <p:cNvSpPr>
            <a:spLocks noGrp="1" noChangeArrowheads="1"/>
          </p:cNvSpPr>
          <p:nvPr>
            <p:ph idx="4294967295"/>
          </p:nvPr>
        </p:nvSpPr>
        <p:spPr>
          <a:xfrm>
            <a:off x="454980" y="1231346"/>
            <a:ext cx="8221341" cy="5325706"/>
          </a:xfrm>
          <a:prstGeom prst="rect">
            <a:avLst/>
          </a:prstGeom>
        </p:spPr>
        <p:txBody>
          <a:bodyPr/>
          <a:lstStyle/>
          <a:p>
            <a:pPr marL="190500" lvl="1" indent="-190500">
              <a:spcBef>
                <a:spcPts val="1200"/>
              </a:spcBef>
              <a:buNone/>
            </a:pPr>
            <a:r>
              <a:rPr lang="en-US" altLang="zh-TW" sz="2800" b="1" u="sng" dirty="0">
                <a:solidFill>
                  <a:srgbClr val="00B050"/>
                </a:solidFill>
              </a:rPr>
              <a:t>Strengths:</a:t>
            </a:r>
          </a:p>
          <a:p>
            <a:pPr marL="344170" indent="-227965"/>
            <a:r>
              <a:rPr lang="en-US" altLang="zh-TW" sz="1800" dirty="0">
                <a:sym typeface="+mn-ea"/>
              </a:rPr>
              <a:t>Examples of CIs in the projects are:</a:t>
            </a:r>
            <a:r>
              <a:rPr lang="zh-CN" altLang="en-US" sz="1800" dirty="0">
                <a:sym typeface="+mn-ea"/>
              </a:rPr>
              <a:t>项目中配置项的例子：</a:t>
            </a:r>
            <a:endParaRPr lang="en-US" altLang="zh-TW" sz="1800" dirty="0"/>
          </a:p>
          <a:p>
            <a:pPr marL="570865" lvl="1" indent="-227965">
              <a:buClrTx/>
            </a:pPr>
            <a:r>
              <a:rPr lang="en-US" altLang="zh-TW" sz="1800" dirty="0">
                <a:solidFill>
                  <a:schemeClr val="tx1"/>
                </a:solidFill>
                <a:sym typeface="+mn-ea"/>
              </a:rPr>
              <a:t>Source code</a:t>
            </a:r>
            <a:r>
              <a:rPr lang="zh-CN" altLang="en-US" sz="1800" dirty="0">
                <a:solidFill>
                  <a:schemeClr val="tx1"/>
                </a:solidFill>
                <a:sym typeface="+mn-ea"/>
              </a:rPr>
              <a:t>源代码</a:t>
            </a:r>
            <a:endParaRPr lang="en-US" altLang="zh-TW" sz="1800" dirty="0">
              <a:solidFill>
                <a:schemeClr val="tx1"/>
              </a:solidFill>
            </a:endParaRPr>
          </a:p>
          <a:p>
            <a:pPr marL="570865" lvl="1" indent="-227965">
              <a:buClrTx/>
            </a:pPr>
            <a:r>
              <a:rPr lang="en-US" altLang="zh-TW" sz="1800" dirty="0">
                <a:solidFill>
                  <a:schemeClr val="tx1"/>
                </a:solidFill>
                <a:sym typeface="+mn-ea"/>
              </a:rPr>
              <a:t>Test Plan</a:t>
            </a:r>
            <a:r>
              <a:rPr lang="zh-CN" altLang="en-US" sz="1800" dirty="0">
                <a:solidFill>
                  <a:schemeClr val="tx1"/>
                </a:solidFill>
                <a:sym typeface="+mn-ea"/>
              </a:rPr>
              <a:t>测试计划</a:t>
            </a:r>
            <a:endParaRPr lang="zh-CN" altLang="en-US" sz="1800" dirty="0">
              <a:solidFill>
                <a:schemeClr val="tx1"/>
              </a:solidFill>
            </a:endParaRPr>
          </a:p>
          <a:p>
            <a:pPr marL="570865" lvl="1" indent="-227965">
              <a:buClrTx/>
            </a:pPr>
            <a:r>
              <a:rPr lang="en-US" altLang="zh-CN" sz="1800" dirty="0">
                <a:solidFill>
                  <a:schemeClr val="tx1"/>
                </a:solidFill>
                <a:sym typeface="+mn-ea"/>
              </a:rPr>
              <a:t>Risk Plan</a:t>
            </a:r>
            <a:r>
              <a:rPr lang="zh-CN" altLang="en-US" sz="1800" dirty="0">
                <a:solidFill>
                  <a:schemeClr val="tx1"/>
                </a:solidFill>
                <a:ea typeface="宋体" panose="02010600030101010101" pitchFamily="2" charset="-122"/>
                <a:sym typeface="+mn-ea"/>
              </a:rPr>
              <a:t>风险计划</a:t>
            </a:r>
          </a:p>
          <a:p>
            <a:pPr marL="570865" lvl="1" indent="-227965">
              <a:buClrTx/>
            </a:pPr>
            <a:r>
              <a:rPr lang="en-US" altLang="zh-TW" sz="1800" dirty="0" err="1">
                <a:solidFill>
                  <a:schemeClr val="tx1"/>
                </a:solidFill>
              </a:rPr>
              <a:t>Req</a:t>
            </a:r>
            <a:r>
              <a:rPr lang="en-US" altLang="zh-TW" sz="1800" dirty="0">
                <a:solidFill>
                  <a:schemeClr val="tx1"/>
                </a:solidFill>
              </a:rPr>
              <a:t> Specs</a:t>
            </a:r>
            <a:r>
              <a:rPr lang="zh-CN" altLang="en-US" sz="1800" dirty="0">
                <a:solidFill>
                  <a:schemeClr val="tx1"/>
                </a:solidFill>
                <a:ea typeface="宋体" panose="02010600030101010101" pitchFamily="2" charset="-122"/>
              </a:rPr>
              <a:t>需求规格说明书</a:t>
            </a:r>
          </a:p>
          <a:p>
            <a:pPr marL="570865" lvl="1" indent="-227965">
              <a:buClrTx/>
            </a:pPr>
            <a:r>
              <a:rPr lang="en-US" altLang="zh-CN" sz="1800" dirty="0">
                <a:solidFill>
                  <a:schemeClr val="tx1"/>
                </a:solidFill>
                <a:ea typeface="宋体" panose="02010600030101010101" pitchFamily="2" charset="-122"/>
              </a:rPr>
              <a:t>Design doc</a:t>
            </a:r>
            <a:r>
              <a:rPr lang="zh-CN" altLang="en-US" sz="1800" dirty="0">
                <a:solidFill>
                  <a:schemeClr val="tx1"/>
                </a:solidFill>
                <a:ea typeface="宋体" panose="02010600030101010101" pitchFamily="2" charset="-122"/>
              </a:rPr>
              <a:t>设计文档</a:t>
            </a:r>
            <a:endParaRPr lang="en-US" altLang="zh-CN" sz="1800" dirty="0">
              <a:solidFill>
                <a:schemeClr val="tx1"/>
              </a:solidFill>
              <a:ea typeface="宋体" panose="02010600030101010101" pitchFamily="2" charset="-122"/>
            </a:endParaRPr>
          </a:p>
          <a:p>
            <a:pPr marL="570865" lvl="1" indent="-227965">
              <a:buClrTx/>
            </a:pPr>
            <a:r>
              <a:rPr lang="en-US" altLang="zh-CN" sz="1800" dirty="0">
                <a:solidFill>
                  <a:schemeClr val="tx1"/>
                </a:solidFill>
                <a:ea typeface="宋体" panose="02010600030101010101" pitchFamily="2" charset="-122"/>
              </a:rPr>
              <a:t>Test case</a:t>
            </a:r>
            <a:r>
              <a:rPr lang="zh-CN" altLang="en-US" sz="1800" dirty="0">
                <a:solidFill>
                  <a:schemeClr val="tx1"/>
                </a:solidFill>
                <a:ea typeface="宋体" panose="02010600030101010101" pitchFamily="2" charset="-122"/>
              </a:rPr>
              <a:t>测试用例</a:t>
            </a:r>
            <a:endParaRPr lang="en-US" altLang="zh-CN" sz="1800" dirty="0">
              <a:solidFill>
                <a:schemeClr val="tx1"/>
              </a:solidFill>
              <a:ea typeface="宋体" panose="02010600030101010101" pitchFamily="2" charset="-122"/>
            </a:endParaRPr>
          </a:p>
          <a:p>
            <a:pPr marL="570865" lvl="1" indent="-227965">
              <a:buClrTx/>
            </a:pPr>
            <a:r>
              <a:rPr lang="en-US" altLang="zh-CN" sz="1800" dirty="0">
                <a:solidFill>
                  <a:schemeClr val="tx1"/>
                </a:solidFill>
                <a:ea typeface="宋体" panose="02010600030101010101" pitchFamily="2" charset="-122"/>
              </a:rPr>
              <a:t>mpp</a:t>
            </a:r>
            <a:r>
              <a:rPr lang="zh-CN" altLang="en-US" sz="1800" dirty="0">
                <a:solidFill>
                  <a:schemeClr val="tx1"/>
                </a:solidFill>
                <a:ea typeface="宋体" panose="02010600030101010101" pitchFamily="2" charset="-122"/>
              </a:rPr>
              <a:t>进度计划</a:t>
            </a:r>
          </a:p>
          <a:p>
            <a:pPr marL="570865" lvl="1" indent="-227965">
              <a:buClrTx/>
            </a:pPr>
            <a:r>
              <a:rPr lang="en-US" altLang="zh-CN" sz="1800" dirty="0">
                <a:solidFill>
                  <a:schemeClr val="tx1"/>
                </a:solidFill>
                <a:ea typeface="宋体" panose="02010600030101010101" pitchFamily="2" charset="-122"/>
              </a:rPr>
              <a:t>Project plan</a:t>
            </a:r>
            <a:r>
              <a:rPr lang="zh-CN" altLang="en-US" sz="1800" dirty="0">
                <a:solidFill>
                  <a:schemeClr val="tx1"/>
                </a:solidFill>
                <a:ea typeface="宋体" panose="02010600030101010101" pitchFamily="2" charset="-122"/>
              </a:rPr>
              <a:t>项目计划</a:t>
            </a:r>
            <a:endParaRPr lang="en-US" altLang="zh-CN" sz="1800" dirty="0">
              <a:solidFill>
                <a:srgbClr val="FF0000"/>
              </a:solidFill>
              <a:ea typeface="宋体" panose="02010600030101010101" pitchFamily="2" charset="-122"/>
            </a:endParaRPr>
          </a:p>
          <a:p>
            <a:pPr marL="342265" lvl="1" indent="0">
              <a:buClrTx/>
              <a:buNone/>
            </a:pPr>
            <a:endParaRPr lang="en-US" altLang="zh-TW" sz="1800" dirty="0"/>
          </a:p>
          <a:p>
            <a:pPr marL="342265" lvl="1" indent="-342265">
              <a:spcBef>
                <a:spcPts val="1200"/>
              </a:spcBef>
              <a:buFont typeface="Arial" panose="020B0604020202020204" pitchFamily="34" charset="0"/>
              <a:buChar char="•"/>
            </a:pPr>
            <a:r>
              <a:rPr lang="en-US" altLang="zh-TW" sz="1800" dirty="0">
                <a:sym typeface="+mn-ea"/>
              </a:rPr>
              <a:t>CM activities are audited periodically.</a:t>
            </a:r>
            <a:endParaRPr lang="en-US" altLang="zh-TW" sz="1800" dirty="0"/>
          </a:p>
          <a:p>
            <a:pPr marL="342265" lvl="1" indent="-342265">
              <a:spcBef>
                <a:spcPts val="1200"/>
              </a:spcBef>
              <a:buFont typeface="Arial" panose="020B0604020202020204" pitchFamily="34" charset="0"/>
              <a:buChar char="•"/>
            </a:pPr>
            <a:r>
              <a:rPr lang="zh-CN" altLang="en-US" sz="1800" dirty="0">
                <a:sym typeface="+mn-ea"/>
              </a:rPr>
              <a:t>定期审计配置管理活动</a:t>
            </a:r>
            <a:endParaRPr lang="zh-CN" altLang="en-US" sz="1800" dirty="0"/>
          </a:p>
          <a:p>
            <a:pPr marL="570865" lvl="1" indent="-227965"/>
            <a:endParaRPr lang="zh-CN" altLang="en-US" sz="1200" dirty="0"/>
          </a:p>
        </p:txBody>
      </p:sp>
      <p:sp>
        <p:nvSpPr>
          <p:cNvPr id="2" name="Rectangle 2"/>
          <p:cNvSpPr>
            <a:spLocks noGrp="1" noChangeArrowheads="1"/>
          </p:cNvSpPr>
          <p:nvPr/>
        </p:nvSpPr>
        <p:spPr>
          <a:xfrm>
            <a:off x="1411706" y="527064"/>
            <a:ext cx="6307889" cy="602743"/>
          </a:xfrm>
          <a:prstGeom prst="rect">
            <a:avLst/>
          </a:prstGeom>
          <a:noFill/>
          <a:ln w="12700">
            <a:noFill/>
            <a:miter lim="800000"/>
          </a:ln>
        </p:spPr>
        <p:txBody>
          <a:bodyPr vert="horz" wrap="square" lIns="90205" tIns="44321" rIns="90205" bIns="44321" numCol="1" anchor="b" anchorCtr="0" compatLnSpc="1"/>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indent="0">
              <a:buNone/>
            </a:pPr>
            <a:r>
              <a:rPr lang="en-US" altLang="zh-TW" dirty="0"/>
              <a:t>Configuration Management</a:t>
            </a:r>
          </a:p>
        </p:txBody>
      </p:sp>
      <p:sp>
        <p:nvSpPr>
          <p:cNvPr id="6" name="灯片编号占位符 5"/>
          <p:cNvSpPr>
            <a:spLocks noGrp="1"/>
          </p:cNvSpPr>
          <p:nvPr>
            <p:ph type="sldNum" sz="quarter" idx="10"/>
          </p:nvPr>
        </p:nvSpPr>
        <p:spPr/>
        <p:txBody>
          <a:bodyPr/>
          <a:lstStyle/>
          <a:p>
            <a:pPr>
              <a:defRPr/>
            </a:pPr>
            <a:fld id="{F580E0BC-3B62-467F-89E9-F47414FE43A7}" type="slidenum">
              <a:rPr lang="en-US"/>
              <a:t>39</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41350" y="527050"/>
            <a:ext cx="7391400" cy="605371"/>
          </a:xfrm>
          <a:noFill/>
          <a:ln w="9525">
            <a:noFill/>
            <a:miter lim="800000"/>
          </a:ln>
        </p:spPr>
        <p:txBody>
          <a:bodyPr vert="horz" wrap="square" lIns="63497" tIns="25396" rIns="63497" bIns="25396" numCol="1" anchor="ctr" anchorCtr="0" compatLnSpc="1">
            <a:spAutoFit/>
          </a:bodyPr>
          <a:lstStyle/>
          <a:p>
            <a:pPr>
              <a:lnSpc>
                <a:spcPct val="90000"/>
              </a:lnSpc>
              <a:spcBef>
                <a:spcPct val="45000"/>
              </a:spcBef>
            </a:pPr>
            <a:r>
              <a:rPr lang="en-US" altLang="zh-TW" sz="4000" b="1" kern="1200" dirty="0">
                <a:ea typeface="+mn-ea"/>
                <a:cs typeface="+mn-cs"/>
              </a:rPr>
              <a:t>Appraisal </a:t>
            </a:r>
            <a:r>
              <a:rPr lang="en-US" altLang="zh-TW" sz="4000" b="1" kern="1200" dirty="0" smtClean="0">
                <a:ea typeface="+mn-ea"/>
                <a:cs typeface="+mn-cs"/>
              </a:rPr>
              <a:t>Strategy</a:t>
            </a:r>
            <a:endParaRPr lang="en-US" altLang="zh-TW" sz="4000" b="1" kern="1200" dirty="0">
              <a:ea typeface="+mn-ea"/>
              <a:cs typeface="+mn-cs"/>
            </a:endParaRPr>
          </a:p>
        </p:txBody>
      </p:sp>
      <p:sp>
        <p:nvSpPr>
          <p:cNvPr id="5" name="Rectangle 4"/>
          <p:cNvSpPr>
            <a:spLocks noChangeArrowheads="1"/>
          </p:cNvSpPr>
          <p:nvPr/>
        </p:nvSpPr>
        <p:spPr bwMode="auto">
          <a:xfrm>
            <a:off x="679450" y="1974850"/>
            <a:ext cx="7924800" cy="4236720"/>
          </a:xfrm>
          <a:prstGeom prst="rect">
            <a:avLst/>
          </a:prstGeom>
          <a:noFill/>
          <a:ln w="9525">
            <a:noFill/>
            <a:round/>
          </a:ln>
        </p:spPr>
        <p:txBody>
          <a:bodyPr lIns="63720" tIns="25560" rIns="63720" bIns="25560">
            <a:spAutoFit/>
          </a:bodyPr>
          <a:lstStyle/>
          <a:p>
            <a:pPr marL="339725" indent="-339725">
              <a:lnSpc>
                <a:spcPct val="84000"/>
              </a:lnSpc>
              <a:spcBef>
                <a:spcPts val="129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US" sz="2000" b="0" dirty="0">
                <a:solidFill>
                  <a:srgbClr val="000000"/>
                </a:solidFill>
                <a:latin typeface="Calibri" panose="020F0502020204030204" pitchFamily="34" charset="0"/>
              </a:rPr>
              <a:t>Conduct Introduction to CMMI and Appraisal Team Training. </a:t>
            </a:r>
            <a:r>
              <a:rPr lang="zh-CN" altLang="en-US" sz="2000" b="0" dirty="0">
                <a:solidFill>
                  <a:srgbClr val="000000"/>
                </a:solidFill>
                <a:latin typeface="Calibri" panose="020F0502020204030204" pitchFamily="34" charset="0"/>
                <a:ea typeface="宋体" panose="02010600030101010101" pitchFamily="2" charset="-122"/>
              </a:rPr>
              <a:t>执行</a:t>
            </a:r>
            <a:r>
              <a:rPr lang="en-US" altLang="zh-CN" sz="2000" b="0" dirty="0">
                <a:solidFill>
                  <a:srgbClr val="000000"/>
                </a:solidFill>
                <a:latin typeface="Calibri" panose="020F0502020204030204" pitchFamily="34" charset="0"/>
                <a:ea typeface="宋体" panose="02010600030101010101" pitchFamily="2" charset="-122"/>
              </a:rPr>
              <a:t>CMMI</a:t>
            </a:r>
            <a:r>
              <a:rPr lang="zh-CN" altLang="en-US" sz="2000" b="0" dirty="0">
                <a:solidFill>
                  <a:srgbClr val="000000"/>
                </a:solidFill>
                <a:latin typeface="Calibri" panose="020F0502020204030204" pitchFamily="34" charset="0"/>
                <a:ea typeface="宋体" panose="02010600030101010101" pitchFamily="2" charset="-122"/>
              </a:rPr>
              <a:t>入门培训及</a:t>
            </a:r>
            <a:r>
              <a:rPr lang="en-US" altLang="zh-CN" sz="2000" b="0" dirty="0">
                <a:solidFill>
                  <a:srgbClr val="000000"/>
                </a:solidFill>
                <a:latin typeface="Calibri" panose="020F0502020204030204" pitchFamily="34" charset="0"/>
                <a:ea typeface="宋体" panose="02010600030101010101" pitchFamily="2" charset="-122"/>
              </a:rPr>
              <a:t>ATM</a:t>
            </a:r>
            <a:r>
              <a:rPr lang="zh-CN" altLang="en-US" sz="2000" b="0" dirty="0">
                <a:solidFill>
                  <a:srgbClr val="000000"/>
                </a:solidFill>
                <a:latin typeface="Calibri" panose="020F0502020204030204" pitchFamily="34" charset="0"/>
                <a:ea typeface="宋体" panose="02010600030101010101" pitchFamily="2" charset="-122"/>
              </a:rPr>
              <a:t>培训</a:t>
            </a:r>
            <a:endParaRPr lang="en-US" sz="2000" b="0" dirty="0">
              <a:solidFill>
                <a:srgbClr val="000000"/>
              </a:solidFill>
              <a:latin typeface="Calibri" panose="020F0502020204030204" pitchFamily="34" charset="0"/>
            </a:endParaRPr>
          </a:p>
          <a:p>
            <a:pPr marL="339725" indent="-339725">
              <a:lnSpc>
                <a:spcPct val="84000"/>
              </a:lnSpc>
              <a:spcBef>
                <a:spcPts val="129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US" sz="2000" b="0" dirty="0">
                <a:solidFill>
                  <a:srgbClr val="000000"/>
                </a:solidFill>
                <a:latin typeface="Calibri" panose="020F0502020204030204" pitchFamily="34" charset="0"/>
              </a:rPr>
              <a:t>Appraisal, according to SCAMPI </a:t>
            </a:r>
            <a:r>
              <a:rPr lang="en-US" sz="2000" b="0" dirty="0" err="1">
                <a:solidFill>
                  <a:srgbClr val="000000"/>
                </a:solidFill>
                <a:latin typeface="Calibri" panose="020F0502020204030204" pitchFamily="34" charset="0"/>
              </a:rPr>
              <a:t>ver</a:t>
            </a:r>
            <a:r>
              <a:rPr lang="en-US" sz="2000" b="0" dirty="0">
                <a:solidFill>
                  <a:srgbClr val="000000"/>
                </a:solidFill>
                <a:latin typeface="Calibri" panose="020F0502020204030204" pitchFamily="34" charset="0"/>
              </a:rPr>
              <a:t> 1.3, of organization's  processes. </a:t>
            </a:r>
            <a:r>
              <a:rPr lang="zh-CN" altLang="en-US" sz="2000" b="0" dirty="0">
                <a:solidFill>
                  <a:srgbClr val="000000"/>
                </a:solidFill>
                <a:latin typeface="Calibri" panose="020F0502020204030204" pitchFamily="34" charset="0"/>
                <a:ea typeface="宋体" panose="02010600030101010101" pitchFamily="2" charset="-122"/>
              </a:rPr>
              <a:t>根据</a:t>
            </a:r>
            <a:r>
              <a:rPr lang="en-US" altLang="zh-CN" sz="2000" b="0" dirty="0">
                <a:solidFill>
                  <a:srgbClr val="000000"/>
                </a:solidFill>
                <a:latin typeface="Calibri" panose="020F0502020204030204" pitchFamily="34" charset="0"/>
                <a:ea typeface="宋体" panose="02010600030101010101" pitchFamily="2" charset="-122"/>
              </a:rPr>
              <a:t>SCAMPI 1.3</a:t>
            </a:r>
            <a:r>
              <a:rPr lang="zh-CN" altLang="en-US" sz="2000" b="0" dirty="0">
                <a:solidFill>
                  <a:srgbClr val="000000"/>
                </a:solidFill>
                <a:latin typeface="Calibri" panose="020F0502020204030204" pitchFamily="34" charset="0"/>
                <a:ea typeface="宋体" panose="02010600030101010101" pitchFamily="2" charset="-122"/>
              </a:rPr>
              <a:t>评估组织过程</a:t>
            </a:r>
            <a:endParaRPr lang="en-US" sz="2000" b="0" dirty="0">
              <a:solidFill>
                <a:srgbClr val="000000"/>
              </a:solidFill>
              <a:latin typeface="Calibri" panose="020F0502020204030204" pitchFamily="34" charset="0"/>
            </a:endParaRPr>
          </a:p>
          <a:p>
            <a:pPr marL="339725" indent="-339725">
              <a:lnSpc>
                <a:spcPct val="84000"/>
              </a:lnSpc>
              <a:spcBef>
                <a:spcPts val="129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US" sz="2000" b="0" dirty="0">
                <a:solidFill>
                  <a:srgbClr val="000000"/>
                </a:solidFill>
                <a:latin typeface="Calibri" panose="020F0502020204030204" pitchFamily="34" charset="0"/>
              </a:rPr>
              <a:t>Review 5 projects – the sample size representing </a:t>
            </a:r>
            <a:r>
              <a:rPr lang="en-US" sz="2000" b="0" dirty="0" smtClean="0">
                <a:solidFill>
                  <a:srgbClr val="000000"/>
                </a:solidFill>
                <a:latin typeface="Calibri" panose="020F0502020204030204" pitchFamily="34" charset="0"/>
              </a:rPr>
              <a:t>100</a:t>
            </a:r>
            <a:r>
              <a:rPr lang="en-US" sz="2000" b="0" dirty="0">
                <a:solidFill>
                  <a:srgbClr val="000000"/>
                </a:solidFill>
                <a:latin typeface="Calibri" panose="020F0502020204030204" pitchFamily="34" charset="0"/>
              </a:rPr>
              <a:t>% of the processes, functions and locations and 100</a:t>
            </a:r>
            <a:r>
              <a:rPr lang="en-US" sz="2000" b="0" dirty="0" smtClean="0">
                <a:solidFill>
                  <a:srgbClr val="000000"/>
                </a:solidFill>
                <a:latin typeface="Calibri" panose="020F0502020204030204" pitchFamily="34" charset="0"/>
              </a:rPr>
              <a:t>% </a:t>
            </a:r>
            <a:r>
              <a:rPr lang="en-US" sz="2000" b="0" dirty="0">
                <a:solidFill>
                  <a:srgbClr val="000000"/>
                </a:solidFill>
                <a:latin typeface="Calibri" panose="020F0502020204030204" pitchFamily="34" charset="0"/>
              </a:rPr>
              <a:t>of the number of projects.评审5个项目-抽样规模覆盖</a:t>
            </a:r>
            <a:r>
              <a:rPr lang="zh-CN" altLang="en-US" sz="2000" b="0" dirty="0">
                <a:solidFill>
                  <a:srgbClr val="000000"/>
                </a:solidFill>
                <a:latin typeface="Calibri" panose="020F0502020204030204" pitchFamily="34" charset="0"/>
                <a:ea typeface="宋体" panose="02010600030101010101" pitchFamily="2" charset="-122"/>
              </a:rPr>
              <a:t>所有</a:t>
            </a:r>
            <a:r>
              <a:rPr lang="en-US" sz="2000" b="0" dirty="0">
                <a:solidFill>
                  <a:srgbClr val="000000"/>
                </a:solidFill>
                <a:latin typeface="Calibri" panose="020F0502020204030204" pitchFamily="34" charset="0"/>
              </a:rPr>
              <a:t>过程，功能，地点</a:t>
            </a:r>
            <a:r>
              <a:rPr lang="zh-CN" altLang="en-US" sz="2000" b="0" dirty="0">
                <a:solidFill>
                  <a:srgbClr val="000000"/>
                </a:solidFill>
                <a:latin typeface="Calibri" panose="020F0502020204030204" pitchFamily="34" charset="0"/>
                <a:ea typeface="宋体" panose="02010600030101010101" pitchFamily="2" charset="-122"/>
              </a:rPr>
              <a:t>和</a:t>
            </a:r>
            <a:r>
              <a:rPr lang="en-US" sz="2000" b="0" dirty="0" smtClean="0">
                <a:solidFill>
                  <a:srgbClr val="000000"/>
                </a:solidFill>
                <a:latin typeface="Calibri" panose="020F0502020204030204" pitchFamily="34" charset="0"/>
              </a:rPr>
              <a:t>项目的100%</a:t>
            </a:r>
            <a:endParaRPr lang="en-US" sz="2000" b="0" dirty="0">
              <a:solidFill>
                <a:srgbClr val="FF0000"/>
              </a:solidFill>
              <a:latin typeface="Calibri" panose="020F0502020204030204" pitchFamily="34" charset="0"/>
            </a:endParaRPr>
          </a:p>
          <a:p>
            <a:pPr marL="339725" indent="-339725">
              <a:lnSpc>
                <a:spcPct val="84000"/>
              </a:lnSpc>
              <a:spcBef>
                <a:spcPts val="129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US" sz="2000" b="0" dirty="0">
                <a:solidFill>
                  <a:srgbClr val="000000"/>
                </a:solidFill>
                <a:latin typeface="Calibri" panose="020F0502020204030204" pitchFamily="34" charset="0"/>
              </a:rPr>
              <a:t>Review organizational and project documentation. </a:t>
            </a:r>
            <a:r>
              <a:rPr lang="zh-CN" altLang="en-US" sz="2000" b="0" dirty="0">
                <a:solidFill>
                  <a:srgbClr val="000000"/>
                </a:solidFill>
                <a:latin typeface="Calibri" panose="020F0502020204030204" pitchFamily="34" charset="0"/>
                <a:ea typeface="宋体" panose="02010600030101010101" pitchFamily="2" charset="-122"/>
              </a:rPr>
              <a:t>评审组织及项目文档</a:t>
            </a:r>
            <a:endParaRPr lang="en-US" sz="2000" b="0" dirty="0">
              <a:solidFill>
                <a:srgbClr val="000000"/>
              </a:solidFill>
              <a:latin typeface="Calibri" panose="020F0502020204030204" pitchFamily="34" charset="0"/>
            </a:endParaRPr>
          </a:p>
          <a:p>
            <a:pPr marL="339725" indent="-339725">
              <a:lnSpc>
                <a:spcPct val="84000"/>
              </a:lnSpc>
              <a:spcBef>
                <a:spcPts val="129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US" sz="2000" b="0" dirty="0">
                <a:solidFill>
                  <a:srgbClr val="000000"/>
                </a:solidFill>
                <a:latin typeface="Calibri" panose="020F0502020204030204" pitchFamily="34" charset="0"/>
              </a:rPr>
              <a:t>Hold discussions with project managers, practitioners, and senior management across the organization, amounting to 100</a:t>
            </a:r>
            <a:r>
              <a:rPr lang="en-US" sz="2000" b="0" dirty="0" smtClean="0">
                <a:solidFill>
                  <a:srgbClr val="000000"/>
                </a:solidFill>
                <a:latin typeface="Calibri" panose="020F0502020204030204" pitchFamily="34" charset="0"/>
              </a:rPr>
              <a:t>% </a:t>
            </a:r>
            <a:r>
              <a:rPr lang="en-US" sz="2000" b="0" dirty="0">
                <a:solidFill>
                  <a:srgbClr val="000000"/>
                </a:solidFill>
                <a:latin typeface="Calibri" panose="020F0502020204030204" pitchFamily="34" charset="0"/>
              </a:rPr>
              <a:t>of people. </a:t>
            </a:r>
            <a:r>
              <a:rPr lang="zh-CN" altLang="en-US" sz="2000" b="0" dirty="0">
                <a:solidFill>
                  <a:srgbClr val="000000"/>
                </a:solidFill>
                <a:latin typeface="Calibri" panose="020F0502020204030204" pitchFamily="34" charset="0"/>
                <a:ea typeface="宋体" panose="02010600030101010101" pitchFamily="2" charset="-122"/>
              </a:rPr>
              <a:t>与项目经理、实践者、高层进行讨论，人员覆盖</a:t>
            </a:r>
            <a:r>
              <a:rPr lang="zh-CN" altLang="en-US" sz="2000" b="0" dirty="0" smtClean="0">
                <a:solidFill>
                  <a:srgbClr val="000000"/>
                </a:solidFill>
                <a:latin typeface="Calibri" panose="020F0502020204030204" pitchFamily="34" charset="0"/>
                <a:ea typeface="宋体" panose="02010600030101010101" pitchFamily="2" charset="-122"/>
              </a:rPr>
              <a:t>率</a:t>
            </a:r>
            <a:r>
              <a:rPr lang="en-US" altLang="zh-CN" sz="2000" b="0" dirty="0" smtClean="0">
                <a:solidFill>
                  <a:srgbClr val="000000"/>
                </a:solidFill>
                <a:latin typeface="Calibri" panose="020F0502020204030204" pitchFamily="34" charset="0"/>
                <a:ea typeface="宋体" panose="02010600030101010101" pitchFamily="2" charset="-122"/>
              </a:rPr>
              <a:t>100%</a:t>
            </a:r>
            <a:endParaRPr lang="en-US" sz="2000" b="0" dirty="0">
              <a:solidFill>
                <a:srgbClr val="000000"/>
              </a:solidFill>
              <a:latin typeface="Calibri" panose="020F0502020204030204" pitchFamily="34" charset="0"/>
            </a:endParaRPr>
          </a:p>
          <a:p>
            <a:pPr marL="339725" indent="-339725">
              <a:lnSpc>
                <a:spcPct val="84000"/>
              </a:lnSpc>
              <a:spcBef>
                <a:spcPts val="1290"/>
              </a:spcBef>
              <a:buClr>
                <a:srgbClr val="666666"/>
              </a:buClr>
              <a:buSzPct val="90000"/>
              <a:buFont typeface="Times New Roman" panose="02020603050405020304" pitchFamily="16" charset="0"/>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n-IN" sz="2000" b="0" dirty="0">
                <a:solidFill>
                  <a:srgbClr val="000000"/>
                </a:solidFill>
                <a:latin typeface="Calibri" panose="020F0502020204030204" pitchFamily="34" charset="0"/>
              </a:rPr>
              <a:t>Assurance of Confidentiality </a:t>
            </a:r>
            <a:r>
              <a:rPr lang="zh-CN" altLang="en-IN" sz="2000" b="0" dirty="0">
                <a:solidFill>
                  <a:srgbClr val="000000"/>
                </a:solidFill>
                <a:latin typeface="Calibri" panose="020F0502020204030204" pitchFamily="34" charset="0"/>
                <a:ea typeface="宋体" panose="02010600030101010101" pitchFamily="2" charset="-122"/>
              </a:rPr>
              <a:t>遵守保密协议</a:t>
            </a:r>
          </a:p>
        </p:txBody>
      </p:sp>
      <p:sp>
        <p:nvSpPr>
          <p:cNvPr id="3" name="灯片编号占位符 2"/>
          <p:cNvSpPr>
            <a:spLocks noGrp="1"/>
          </p:cNvSpPr>
          <p:nvPr>
            <p:ph type="sldNum" sz="quarter" idx="10"/>
          </p:nvPr>
        </p:nvSpPr>
        <p:spPr/>
        <p:txBody>
          <a:bodyPr/>
          <a:lstStyle/>
          <a:p>
            <a:pPr>
              <a:defRPr/>
            </a:pPr>
            <a:fld id="{F580E0BC-3B62-467F-89E9-F47414FE43A7}" type="slidenum">
              <a:rPr lang="en-US"/>
              <a:t>4</a:t>
            </a:fld>
            <a:endParaRPr lang="en-US">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9" name="Rectangle 3"/>
          <p:cNvSpPr>
            <a:spLocks noGrp="1" noChangeArrowheads="1"/>
          </p:cNvSpPr>
          <p:nvPr>
            <p:ph idx="4294967295"/>
          </p:nvPr>
        </p:nvSpPr>
        <p:spPr>
          <a:xfrm>
            <a:off x="405130" y="1373505"/>
            <a:ext cx="8271510" cy="5412105"/>
          </a:xfrm>
          <a:prstGeom prst="rect">
            <a:avLst/>
          </a:prstGeom>
        </p:spPr>
        <p:txBody>
          <a:bodyPr/>
          <a:lstStyle/>
          <a:p>
            <a:pPr marL="190500" lvl="1" indent="-190500">
              <a:spcBef>
                <a:spcPts val="1200"/>
              </a:spcBef>
              <a:buNone/>
            </a:pPr>
            <a:r>
              <a:rPr lang="en-US" altLang="zh-TW" sz="2800" b="1" u="sng" dirty="0">
                <a:solidFill>
                  <a:schemeClr val="accent3">
                    <a:lumMod val="75000"/>
                  </a:schemeClr>
                </a:solidFill>
              </a:rPr>
              <a:t>Improvement:</a:t>
            </a:r>
          </a:p>
          <a:p>
            <a:pPr marL="342265" lvl="1" indent="-342265">
              <a:spcBef>
                <a:spcPts val="1200"/>
              </a:spcBef>
              <a:buFont typeface="Arial" panose="020B0604020202020204" pitchFamily="34" charset="0"/>
              <a:buChar char="•"/>
            </a:pPr>
            <a:r>
              <a:rPr lang="en-US" altLang="zh-TW" sz="2000" dirty="0"/>
              <a:t>The need for continuing to use outdated concepts like “bundled baselines”, especially in the context of reasonably small projects and the use of CM tools, should be re-examined. This might be introducing avoidable process overheads </a:t>
            </a:r>
          </a:p>
          <a:p>
            <a:pPr marL="342265" lvl="1" indent="-342265">
              <a:spcBef>
                <a:spcPts val="1200"/>
              </a:spcBef>
              <a:buFont typeface="Arial" panose="020B0604020202020204" pitchFamily="34" charset="0"/>
              <a:buChar char="•"/>
            </a:pPr>
            <a:r>
              <a:rPr lang="en-US" altLang="zh-TW" sz="2000" dirty="0" err="1"/>
              <a:t>应该重新考虑是否需要继续使用“捆绑基准”之类的过时概念，尤其是在相当小的项目和使用CM工具的情况下</a:t>
            </a:r>
            <a:r>
              <a:rPr lang="en-US" altLang="zh-TW" sz="2000" dirty="0"/>
              <a:t>。</a:t>
            </a:r>
            <a:r>
              <a:rPr lang="zh-CN" altLang="en-US" sz="2000" dirty="0">
                <a:ea typeface="宋体" panose="02010600030101010101" pitchFamily="2" charset="-122"/>
              </a:rPr>
              <a:t>捆绑基线会造成没有必要的工作负担</a:t>
            </a:r>
            <a:endParaRPr lang="en-US" altLang="zh-TW" sz="2000" dirty="0"/>
          </a:p>
          <a:p>
            <a:pPr marL="342265" lvl="1" indent="-342265">
              <a:spcBef>
                <a:spcPts val="1200"/>
              </a:spcBef>
              <a:buFont typeface="Arial" panose="020B0604020202020204" pitchFamily="34" charset="0"/>
              <a:buChar char="•"/>
            </a:pPr>
            <a:endParaRPr lang="en-US" altLang="zh-TW" sz="2000" dirty="0"/>
          </a:p>
          <a:p>
            <a:pPr marL="342265" lvl="1" indent="-342265">
              <a:spcBef>
                <a:spcPts val="1200"/>
              </a:spcBef>
              <a:buFont typeface="Arial" panose="020B0604020202020204" pitchFamily="34" charset="0"/>
              <a:buChar char="•"/>
            </a:pPr>
            <a:endParaRPr lang="en-US" altLang="zh-TW" sz="2000" dirty="0"/>
          </a:p>
        </p:txBody>
      </p:sp>
      <p:sp>
        <p:nvSpPr>
          <p:cNvPr id="4" name="Rectangle 2"/>
          <p:cNvSpPr>
            <a:spLocks noGrp="1" noChangeArrowheads="1"/>
          </p:cNvSpPr>
          <p:nvPr>
            <p:ph type="title"/>
          </p:nvPr>
        </p:nvSpPr>
        <p:spPr>
          <a:xfrm>
            <a:off x="1411706" y="527064"/>
            <a:ext cx="6307889" cy="602743"/>
          </a:xfrm>
        </p:spPr>
        <p:txBody>
          <a:bodyPr/>
          <a:lstStyle/>
          <a:p>
            <a:r>
              <a:rPr lang="en-US" altLang="zh-TW" dirty="0"/>
              <a:t>Configuration Management</a:t>
            </a:r>
          </a:p>
        </p:txBody>
      </p:sp>
      <p:sp>
        <p:nvSpPr>
          <p:cNvPr id="7" name="灯片编号占位符 6"/>
          <p:cNvSpPr>
            <a:spLocks noGrp="1"/>
          </p:cNvSpPr>
          <p:nvPr>
            <p:ph type="sldNum" sz="quarter" idx="10"/>
          </p:nvPr>
        </p:nvSpPr>
        <p:spPr/>
        <p:txBody>
          <a:bodyPr/>
          <a:lstStyle/>
          <a:p>
            <a:pPr>
              <a:defRPr/>
            </a:pPr>
            <a:fld id="{F580E0BC-3B62-467F-89E9-F47414FE43A7}" type="slidenum">
              <a:rPr lang="en-US"/>
              <a:t>40</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1706" y="374664"/>
            <a:ext cx="6307889" cy="602743"/>
          </a:xfrm>
        </p:spPr>
        <p:txBody>
          <a:bodyPr/>
          <a:lstStyle/>
          <a:p>
            <a:pPr algn="ctr"/>
            <a:r>
              <a:rPr lang="en-US" altLang="zh-TW" sz="2800" dirty="0">
                <a:latin typeface="Arial" panose="020B0604020202020204" pitchFamily="34" charset="0"/>
              </a:rPr>
              <a:t>Final Findings Summary</a:t>
            </a:r>
            <a:endParaRPr lang="en-CA" dirty="0">
              <a:latin typeface="Arial" panose="020B0604020202020204" pitchFamily="34" charset="0"/>
            </a:endParaRPr>
          </a:p>
        </p:txBody>
      </p:sp>
      <p:sp>
        <p:nvSpPr>
          <p:cNvPr id="5" name="Content Placeholder 4"/>
          <p:cNvSpPr>
            <a:spLocks noGrp="1"/>
          </p:cNvSpPr>
          <p:nvPr>
            <p:ph sz="quarter" idx="4294967295"/>
          </p:nvPr>
        </p:nvSpPr>
        <p:spPr>
          <a:xfrm>
            <a:off x="454980" y="1340538"/>
            <a:ext cx="8221341" cy="5140313"/>
          </a:xfrm>
          <a:prstGeom prst="rect">
            <a:avLst/>
          </a:prstGeom>
        </p:spPr>
        <p:txBody>
          <a:bodyPr lIns="91294" tIns="45647" rIns="91294" bIns="45647" anchor="ctr"/>
          <a:lstStyle/>
          <a:p>
            <a:pPr marL="342265" indent="-342265" algn="ctr" defTabSz="913130">
              <a:buNone/>
            </a:pPr>
            <a:r>
              <a:rPr lang="en-US" altLang="zh-TW" sz="2800" dirty="0"/>
              <a:t>Maturity Level 3 Process Areas</a:t>
            </a:r>
          </a:p>
        </p:txBody>
      </p:sp>
      <p:sp>
        <p:nvSpPr>
          <p:cNvPr id="6" name="灯片编号占位符 5"/>
          <p:cNvSpPr>
            <a:spLocks noGrp="1"/>
          </p:cNvSpPr>
          <p:nvPr>
            <p:ph type="sldNum" sz="quarter" idx="10"/>
          </p:nvPr>
        </p:nvSpPr>
        <p:spPr/>
        <p:txBody>
          <a:bodyPr/>
          <a:lstStyle/>
          <a:p>
            <a:pPr>
              <a:defRPr/>
            </a:pPr>
            <a:fld id="{F580E0BC-3B62-467F-89E9-F47414FE43A7}" type="slidenum">
              <a:rPr lang="en-US"/>
              <a:t>41</a:t>
            </a:fld>
            <a:endParaRPr lang="en-US">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title"/>
          </p:nvPr>
        </p:nvSpPr>
        <p:spPr>
          <a:xfrm>
            <a:off x="1411706" y="603264"/>
            <a:ext cx="6307889" cy="602743"/>
          </a:xfrm>
          <a:noFill/>
          <a:ln w="12700">
            <a:noFill/>
            <a:miter lim="800000"/>
          </a:ln>
        </p:spPr>
        <p:txBody>
          <a:bodyPr vert="horz" wrap="square" lIns="89981" tIns="43191" rIns="89981" bIns="43191" numCol="1" rtlCol="0" anchor="b" anchorCtr="0" compatLnSpc="1">
            <a:noAutofit/>
          </a:bodyPr>
          <a:lstStyle/>
          <a:p>
            <a:pPr defTabSz="914400">
              <a:lnSpc>
                <a:spcPct val="90000"/>
              </a:lnSpc>
            </a:pPr>
            <a:r>
              <a:rPr lang="en-US" altLang="zh-TW" kern="1200" dirty="0">
                <a:ea typeface="+mn-ea"/>
                <a:cs typeface="+mn-cs"/>
              </a:rPr>
              <a:t>Organizational Process Focus</a:t>
            </a:r>
          </a:p>
        </p:txBody>
      </p:sp>
      <p:sp>
        <p:nvSpPr>
          <p:cNvPr id="1551363" name="Rectangle 3"/>
          <p:cNvSpPr>
            <a:spLocks noGrp="1" noChangeArrowheads="1"/>
          </p:cNvSpPr>
          <p:nvPr>
            <p:ph idx="4294967295"/>
          </p:nvPr>
        </p:nvSpPr>
        <p:spPr>
          <a:xfrm>
            <a:off x="183894" y="1320218"/>
            <a:ext cx="8631933" cy="4648322"/>
          </a:xfrm>
          <a:prstGeom prst="rect">
            <a:avLst/>
          </a:prstGeom>
        </p:spPr>
        <p:txBody>
          <a:bodyPr lIns="90315" tIns="44366" rIns="90315" bIns="44366"/>
          <a:lstStyle/>
          <a:p>
            <a:pPr marL="342900" indent="-342900" defTabSz="914400">
              <a:lnSpc>
                <a:spcPct val="95000"/>
              </a:lnSpc>
              <a:buNone/>
            </a:pPr>
            <a:r>
              <a:rPr lang="en-US" altLang="zh-TW" sz="2400" b="1" u="sng" dirty="0">
                <a:solidFill>
                  <a:srgbClr val="00B050"/>
                </a:solidFill>
              </a:rPr>
              <a:t>Strengths:</a:t>
            </a:r>
          </a:p>
          <a:p>
            <a:pPr marL="342900" indent="-342900" defTabSz="914400">
              <a:lnSpc>
                <a:spcPct val="90000"/>
              </a:lnSpc>
            </a:pPr>
            <a:r>
              <a:rPr lang="en-US" altLang="zh-TW" sz="1800" dirty="0">
                <a:solidFill>
                  <a:schemeClr val="tx1"/>
                </a:solidFill>
              </a:rPr>
              <a:t>Organization-wide QA Plan drives software process development and improvement.</a:t>
            </a:r>
            <a:r>
              <a:rPr lang="zh-CN" altLang="en-US" sz="1800" dirty="0">
                <a:solidFill>
                  <a:schemeClr val="tx1"/>
                </a:solidFill>
                <a:ea typeface="宋体" panose="02010600030101010101" pitchFamily="2" charset="-122"/>
              </a:rPr>
              <a:t>有组织级的</a:t>
            </a:r>
            <a:r>
              <a:rPr lang="en-US" altLang="zh-CN" sz="1800" dirty="0">
                <a:solidFill>
                  <a:schemeClr val="tx1"/>
                </a:solidFill>
                <a:ea typeface="宋体" panose="02010600030101010101" pitchFamily="2" charset="-122"/>
              </a:rPr>
              <a:t>QA</a:t>
            </a:r>
            <a:r>
              <a:rPr lang="zh-CN" altLang="en-US" sz="1800" dirty="0">
                <a:solidFill>
                  <a:schemeClr val="tx1"/>
                </a:solidFill>
                <a:ea typeface="宋体" panose="02010600030101010101" pitchFamily="2" charset="-122"/>
              </a:rPr>
              <a:t>计划推动软件过程研发和改进</a:t>
            </a:r>
          </a:p>
          <a:p>
            <a:pPr marL="342900" indent="-342900" defTabSz="914400">
              <a:lnSpc>
                <a:spcPct val="90000"/>
              </a:lnSpc>
            </a:pPr>
            <a:r>
              <a:rPr lang="en-US" altLang="zh-TW" sz="1600" dirty="0">
                <a:solidFill>
                  <a:schemeClr val="tx1"/>
                </a:solidFill>
                <a:sym typeface="+mn-ea"/>
              </a:rPr>
              <a:t>Formal processes were first defined in 2014.</a:t>
            </a:r>
          </a:p>
          <a:p>
            <a:pPr marL="342900" indent="-342900" defTabSz="914400">
              <a:lnSpc>
                <a:spcPct val="90000"/>
              </a:lnSpc>
            </a:pPr>
            <a:r>
              <a:rPr lang="zh-CN" altLang="en-US" sz="1800" dirty="0">
                <a:solidFill>
                  <a:schemeClr val="tx1"/>
                </a:solidFill>
                <a:ea typeface="宋体" panose="02010600030101010101" pitchFamily="2" charset="-122"/>
              </a:rPr>
              <a:t>正式过程第一次是在</a:t>
            </a:r>
            <a:r>
              <a:rPr lang="en-US" altLang="zh-CN" sz="1800" dirty="0">
                <a:solidFill>
                  <a:schemeClr val="tx1"/>
                </a:solidFill>
                <a:ea typeface="宋体" panose="02010600030101010101" pitchFamily="2" charset="-122"/>
              </a:rPr>
              <a:t>2014</a:t>
            </a:r>
            <a:r>
              <a:rPr lang="zh-CN" altLang="en-US" sz="1800" dirty="0">
                <a:solidFill>
                  <a:schemeClr val="tx1"/>
                </a:solidFill>
                <a:ea typeface="宋体" panose="02010600030101010101" pitchFamily="2" charset="-122"/>
              </a:rPr>
              <a:t>年定义</a:t>
            </a:r>
            <a:endParaRPr lang="en-US" altLang="zh-TW" sz="1800" dirty="0">
              <a:solidFill>
                <a:schemeClr val="tx1"/>
              </a:solidFill>
            </a:endParaRPr>
          </a:p>
          <a:p>
            <a:pPr marL="342900" indent="-342900" defTabSz="914400">
              <a:lnSpc>
                <a:spcPct val="90000"/>
              </a:lnSpc>
            </a:pPr>
            <a:r>
              <a:rPr lang="en-US" altLang="zh-TW" sz="1800" dirty="0" err="1">
                <a:solidFill>
                  <a:schemeClr val="tx1"/>
                </a:solidFill>
              </a:rPr>
              <a:t>Haiyuan</a:t>
            </a:r>
            <a:r>
              <a:rPr lang="en-US" altLang="zh-TW" sz="1800" dirty="0">
                <a:solidFill>
                  <a:schemeClr val="tx1"/>
                </a:solidFill>
              </a:rPr>
              <a:t> was  first  appraised to CMMI DEV ML-3 in 2016. </a:t>
            </a:r>
          </a:p>
          <a:p>
            <a:pPr marL="342900" indent="-342900" defTabSz="914400">
              <a:lnSpc>
                <a:spcPct val="90000"/>
              </a:lnSpc>
            </a:pPr>
            <a:r>
              <a:rPr lang="zh-CN" altLang="en-US" sz="1800" dirty="0">
                <a:solidFill>
                  <a:schemeClr val="tx1"/>
                </a:solidFill>
                <a:ea typeface="宋体" panose="02010600030101010101" pitchFamily="2" charset="-122"/>
              </a:rPr>
              <a:t>海源是在</a:t>
            </a:r>
            <a:r>
              <a:rPr lang="en-US" altLang="zh-CN" sz="1800" dirty="0">
                <a:solidFill>
                  <a:schemeClr val="tx1"/>
                </a:solidFill>
                <a:ea typeface="宋体" panose="02010600030101010101" pitchFamily="2" charset="-122"/>
              </a:rPr>
              <a:t>2016</a:t>
            </a:r>
            <a:r>
              <a:rPr lang="zh-CN" altLang="en-US" sz="1800" dirty="0">
                <a:solidFill>
                  <a:schemeClr val="tx1"/>
                </a:solidFill>
                <a:ea typeface="宋体" panose="02010600030101010101" pitchFamily="2" charset="-122"/>
              </a:rPr>
              <a:t>年第一次做</a:t>
            </a:r>
            <a:r>
              <a:rPr lang="en-US" altLang="zh-TW" sz="1600" dirty="0">
                <a:solidFill>
                  <a:schemeClr val="tx1"/>
                </a:solidFill>
                <a:sym typeface="+mn-ea"/>
              </a:rPr>
              <a:t>CMMI DEV ML-3</a:t>
            </a:r>
            <a:endParaRPr lang="en-US" altLang="zh-TW" sz="1800" dirty="0">
              <a:solidFill>
                <a:schemeClr val="tx1"/>
              </a:solidFill>
            </a:endParaRPr>
          </a:p>
          <a:p>
            <a:pPr marL="342900" indent="-342900" defTabSz="914400">
              <a:lnSpc>
                <a:spcPct val="90000"/>
              </a:lnSpc>
            </a:pPr>
            <a:r>
              <a:rPr lang="en-US" altLang="zh-TW" sz="1600" dirty="0">
                <a:solidFill>
                  <a:schemeClr val="tx1"/>
                </a:solidFill>
                <a:sym typeface="+mn-ea"/>
              </a:rPr>
              <a:t>The organization obtained ISO 9001 in 2015, ISO 27000 in 2016 and ISO 20000 in 2017</a:t>
            </a:r>
          </a:p>
          <a:p>
            <a:pPr marL="342900" indent="-342900" defTabSz="914400">
              <a:lnSpc>
                <a:spcPct val="90000"/>
              </a:lnSpc>
            </a:pPr>
            <a:r>
              <a:rPr lang="zh-CN" altLang="en-US" sz="1600" dirty="0">
                <a:solidFill>
                  <a:schemeClr val="tx1"/>
                </a:solidFill>
                <a:ea typeface="宋体" panose="02010600030101010101" pitchFamily="2" charset="-122"/>
                <a:sym typeface="+mn-ea"/>
              </a:rPr>
              <a:t>公司在</a:t>
            </a:r>
            <a:r>
              <a:rPr lang="en-US" altLang="zh-CN" sz="1600" dirty="0">
                <a:solidFill>
                  <a:schemeClr val="tx1"/>
                </a:solidFill>
                <a:ea typeface="宋体" panose="02010600030101010101" pitchFamily="2" charset="-122"/>
                <a:sym typeface="+mn-ea"/>
              </a:rPr>
              <a:t>2015</a:t>
            </a:r>
            <a:r>
              <a:rPr lang="zh-CN" altLang="en-US" sz="1600" dirty="0">
                <a:solidFill>
                  <a:schemeClr val="tx1"/>
                </a:solidFill>
                <a:ea typeface="宋体" panose="02010600030101010101" pitchFamily="2" charset="-122"/>
                <a:sym typeface="+mn-ea"/>
              </a:rPr>
              <a:t>年做了</a:t>
            </a:r>
            <a:r>
              <a:rPr lang="en-US" altLang="zh-CN" sz="1600" dirty="0">
                <a:solidFill>
                  <a:schemeClr val="tx1"/>
                </a:solidFill>
                <a:ea typeface="宋体" panose="02010600030101010101" pitchFamily="2" charset="-122"/>
                <a:sym typeface="+mn-ea"/>
              </a:rPr>
              <a:t>ISO9001</a:t>
            </a:r>
            <a:r>
              <a:rPr lang="zh-CN" altLang="en-US" sz="1600" dirty="0">
                <a:solidFill>
                  <a:schemeClr val="tx1"/>
                </a:solidFill>
                <a:ea typeface="宋体" panose="02010600030101010101" pitchFamily="2" charset="-122"/>
                <a:sym typeface="+mn-ea"/>
              </a:rPr>
              <a:t>认证，</a:t>
            </a:r>
            <a:r>
              <a:rPr lang="en-US" altLang="zh-CN" sz="1600" dirty="0">
                <a:solidFill>
                  <a:schemeClr val="tx1"/>
                </a:solidFill>
                <a:ea typeface="宋体" panose="02010600030101010101" pitchFamily="2" charset="-122"/>
                <a:sym typeface="+mn-ea"/>
              </a:rPr>
              <a:t>2016</a:t>
            </a:r>
            <a:r>
              <a:rPr lang="zh-CN" altLang="en-US" sz="1600" dirty="0">
                <a:solidFill>
                  <a:schemeClr val="tx1"/>
                </a:solidFill>
                <a:ea typeface="宋体" panose="02010600030101010101" pitchFamily="2" charset="-122"/>
                <a:sym typeface="+mn-ea"/>
              </a:rPr>
              <a:t>年做了</a:t>
            </a:r>
            <a:r>
              <a:rPr lang="en-US" altLang="zh-CN" sz="1600" dirty="0">
                <a:solidFill>
                  <a:schemeClr val="tx1"/>
                </a:solidFill>
                <a:ea typeface="宋体" panose="02010600030101010101" pitchFamily="2" charset="-122"/>
                <a:sym typeface="+mn-ea"/>
              </a:rPr>
              <a:t>ISO27000</a:t>
            </a:r>
            <a:r>
              <a:rPr lang="zh-CN" altLang="en-US" sz="1600" dirty="0">
                <a:solidFill>
                  <a:schemeClr val="tx1"/>
                </a:solidFill>
                <a:ea typeface="宋体" panose="02010600030101010101" pitchFamily="2" charset="-122"/>
                <a:sym typeface="+mn-ea"/>
              </a:rPr>
              <a:t>认证，</a:t>
            </a:r>
            <a:r>
              <a:rPr lang="en-US" altLang="zh-CN" sz="1600" dirty="0">
                <a:solidFill>
                  <a:schemeClr val="tx1"/>
                </a:solidFill>
                <a:ea typeface="宋体" panose="02010600030101010101" pitchFamily="2" charset="-122"/>
                <a:sym typeface="+mn-ea"/>
              </a:rPr>
              <a:t>2017</a:t>
            </a:r>
            <a:r>
              <a:rPr lang="zh-CN" altLang="en-US" sz="1600" dirty="0">
                <a:solidFill>
                  <a:schemeClr val="tx1"/>
                </a:solidFill>
                <a:ea typeface="宋体" panose="02010600030101010101" pitchFamily="2" charset="-122"/>
                <a:sym typeface="+mn-ea"/>
              </a:rPr>
              <a:t>年做了</a:t>
            </a:r>
            <a:r>
              <a:rPr lang="en-US" altLang="zh-CN" sz="1600" dirty="0">
                <a:solidFill>
                  <a:schemeClr val="tx1"/>
                </a:solidFill>
                <a:ea typeface="宋体" panose="02010600030101010101" pitchFamily="2" charset="-122"/>
                <a:sym typeface="+mn-ea"/>
              </a:rPr>
              <a:t>ISO20000</a:t>
            </a:r>
            <a:r>
              <a:rPr lang="zh-CN" altLang="en-US" sz="1600" dirty="0">
                <a:solidFill>
                  <a:schemeClr val="tx1"/>
                </a:solidFill>
                <a:ea typeface="宋体" panose="02010600030101010101" pitchFamily="2" charset="-122"/>
                <a:sym typeface="+mn-ea"/>
              </a:rPr>
              <a:t>认证</a:t>
            </a:r>
            <a:endParaRPr lang="en-US" altLang="zh-TW" sz="1600" dirty="0">
              <a:solidFill>
                <a:schemeClr val="tx1"/>
              </a:solidFill>
              <a:sym typeface="+mn-ea"/>
            </a:endParaRPr>
          </a:p>
          <a:p>
            <a:pPr marL="342900" indent="-342900" defTabSz="914400">
              <a:lnSpc>
                <a:spcPct val="90000"/>
              </a:lnSpc>
            </a:pPr>
            <a:r>
              <a:rPr lang="en-US" altLang="zh-TW" sz="1800" dirty="0">
                <a:solidFill>
                  <a:schemeClr val="tx1"/>
                </a:solidFill>
              </a:rPr>
              <a:t>Senior management participates actively in process</a:t>
            </a:r>
            <a:r>
              <a:rPr lang="en-US" altLang="zh-HK" sz="1800" dirty="0">
                <a:solidFill>
                  <a:schemeClr val="tx1"/>
                </a:solidFill>
              </a:rPr>
              <a:t> </a:t>
            </a:r>
            <a:r>
              <a:rPr lang="en-US" altLang="zh-TW" sz="1800" dirty="0">
                <a:solidFill>
                  <a:schemeClr val="tx1"/>
                </a:solidFill>
              </a:rPr>
              <a:t>improvement activities.</a:t>
            </a:r>
            <a:r>
              <a:rPr lang="zh-CN" altLang="en-US" sz="1800" dirty="0">
                <a:solidFill>
                  <a:schemeClr val="tx1"/>
                </a:solidFill>
                <a:ea typeface="宋体" panose="02010600030101010101" pitchFamily="2" charset="-122"/>
              </a:rPr>
              <a:t>高层经理主动参加过程改进活动</a:t>
            </a:r>
            <a:endParaRPr lang="en-US" altLang="zh-TW" sz="1800" dirty="0">
              <a:solidFill>
                <a:schemeClr val="tx1"/>
              </a:solidFill>
            </a:endParaRPr>
          </a:p>
          <a:p>
            <a:pPr marL="342900" indent="-342900" defTabSz="914400">
              <a:lnSpc>
                <a:spcPct val="90000"/>
              </a:lnSpc>
            </a:pPr>
            <a:r>
              <a:rPr lang="en-US" altLang="zh-TW" sz="1800" dirty="0">
                <a:solidFill>
                  <a:schemeClr val="tx1"/>
                </a:solidFill>
              </a:rPr>
              <a:t>Process improvement activities are coordinated by the EPG according to a defined process for process development and improvement.</a:t>
            </a:r>
          </a:p>
          <a:p>
            <a:pPr marL="342900" indent="-342900" defTabSz="914400">
              <a:lnSpc>
                <a:spcPct val="90000"/>
              </a:lnSpc>
            </a:pPr>
            <a:r>
              <a:rPr lang="en-US" altLang="zh-TW" sz="1800" dirty="0">
                <a:solidFill>
                  <a:schemeClr val="tx1"/>
                </a:solidFill>
              </a:rPr>
              <a:t>EPG</a:t>
            </a:r>
            <a:r>
              <a:rPr lang="zh-CN" altLang="en-US" sz="1800" dirty="0">
                <a:solidFill>
                  <a:schemeClr val="tx1"/>
                </a:solidFill>
                <a:ea typeface="宋体" panose="02010600030101010101" pitchFamily="2" charset="-122"/>
              </a:rPr>
              <a:t>根据已定义过程和过程研发改进协调公司过程改进活动</a:t>
            </a:r>
          </a:p>
        </p:txBody>
      </p:sp>
      <p:sp>
        <p:nvSpPr>
          <p:cNvPr id="3" name="灯片编号占位符 2"/>
          <p:cNvSpPr>
            <a:spLocks noGrp="1"/>
          </p:cNvSpPr>
          <p:nvPr>
            <p:ph type="sldNum" sz="quarter" idx="10"/>
          </p:nvPr>
        </p:nvSpPr>
        <p:spPr/>
        <p:txBody>
          <a:bodyPr/>
          <a:lstStyle/>
          <a:p>
            <a:pPr>
              <a:defRPr/>
            </a:pPr>
            <a:fld id="{F580E0BC-3B62-467F-89E9-F47414FE43A7}" type="slidenum">
              <a:rPr lang="en-US"/>
              <a:t>42</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3" name="Rectangle 3"/>
          <p:cNvSpPr>
            <a:spLocks noGrp="1" noChangeArrowheads="1"/>
          </p:cNvSpPr>
          <p:nvPr>
            <p:ph idx="4294967295"/>
          </p:nvPr>
        </p:nvSpPr>
        <p:spPr>
          <a:xfrm>
            <a:off x="183894" y="1251483"/>
            <a:ext cx="8631933" cy="4648322"/>
          </a:xfrm>
          <a:prstGeom prst="rect">
            <a:avLst/>
          </a:prstGeom>
        </p:spPr>
        <p:txBody>
          <a:bodyPr lIns="90315" tIns="44366" rIns="90315" bIns="44366"/>
          <a:lstStyle/>
          <a:p>
            <a:pPr marL="342900" indent="-342900">
              <a:lnSpc>
                <a:spcPct val="95000"/>
              </a:lnSpc>
              <a:buNone/>
            </a:pPr>
            <a:r>
              <a:rPr lang="en-US" altLang="zh-TW" sz="2400" b="1" u="sng" dirty="0">
                <a:solidFill>
                  <a:srgbClr val="00B050"/>
                </a:solidFill>
              </a:rPr>
              <a:t>Strengths </a:t>
            </a:r>
            <a:r>
              <a:rPr lang="en-US" altLang="zh-HK" sz="2400" b="1" u="sng" dirty="0">
                <a:solidFill>
                  <a:srgbClr val="00B050"/>
                </a:solidFill>
              </a:rPr>
              <a:t>(cont.)</a:t>
            </a:r>
            <a:r>
              <a:rPr lang="en-US" altLang="zh-TW" sz="2400" b="1" u="sng" dirty="0">
                <a:solidFill>
                  <a:srgbClr val="00B050"/>
                </a:solidFill>
              </a:rPr>
              <a:t>:</a:t>
            </a:r>
          </a:p>
          <a:p>
            <a:pPr marL="342900" indent="-342900" defTabSz="914400"/>
            <a:endParaRPr lang="en-US" altLang="zh-TW" sz="2000" dirty="0">
              <a:cs typeface="Arial" panose="020B0604020202020204" pitchFamily="34" charset="0"/>
            </a:endParaRPr>
          </a:p>
          <a:p>
            <a:pPr marL="342900" indent="-342900">
              <a:lnSpc>
                <a:spcPct val="90000"/>
              </a:lnSpc>
            </a:pPr>
            <a:r>
              <a:rPr lang="en-US" altLang="zh-TW" sz="2000" dirty="0">
                <a:solidFill>
                  <a:schemeClr val="tx1"/>
                </a:solidFill>
              </a:rPr>
              <a:t>Processes are audited through</a:t>
            </a:r>
            <a:r>
              <a:rPr lang="zh-CN" altLang="en-US" sz="2000" dirty="0">
                <a:solidFill>
                  <a:schemeClr val="tx1"/>
                </a:solidFill>
                <a:ea typeface="宋体" panose="02010600030101010101" pitchFamily="2" charset="-122"/>
              </a:rPr>
              <a:t>过程审计是通过</a:t>
            </a:r>
            <a:r>
              <a:rPr lang="en-US" altLang="zh-CN" sz="2000" dirty="0">
                <a:solidFill>
                  <a:schemeClr val="tx1"/>
                </a:solidFill>
                <a:ea typeface="宋体" panose="02010600030101010101" pitchFamily="2" charset="-122"/>
              </a:rPr>
              <a:t>:</a:t>
            </a:r>
            <a:endParaRPr lang="en-US" altLang="zh-TW" sz="2000" dirty="0">
              <a:solidFill>
                <a:schemeClr val="tx1"/>
              </a:solidFill>
            </a:endParaRPr>
          </a:p>
          <a:p>
            <a:pPr marL="742950" lvl="1" indent="-285750">
              <a:lnSpc>
                <a:spcPct val="90000"/>
              </a:lnSpc>
              <a:spcAft>
                <a:spcPct val="20000"/>
              </a:spcAft>
            </a:pPr>
            <a:r>
              <a:rPr lang="en-US" altLang="zh-TW" sz="1800" dirty="0">
                <a:solidFill>
                  <a:schemeClr val="tx1"/>
                </a:solidFill>
                <a:latin typeface="Calibri" panose="020F0502020204030204" pitchFamily="34" charset="0"/>
                <a:ea typeface="+mn-ea"/>
                <a:cs typeface="+mn-cs"/>
              </a:rPr>
              <a:t>Internal audits (16 in FY 18-19)</a:t>
            </a:r>
            <a:r>
              <a:rPr lang="zh-CN" altLang="en-US" sz="1800" dirty="0">
                <a:solidFill>
                  <a:schemeClr val="tx1"/>
                </a:solidFill>
                <a:latin typeface="Calibri" panose="020F0502020204030204" pitchFamily="34" charset="0"/>
                <a:ea typeface="+mn-ea"/>
                <a:cs typeface="+mn-cs"/>
              </a:rPr>
              <a:t>内部审计（</a:t>
            </a:r>
            <a:r>
              <a:rPr lang="en-US" altLang="zh-CN" sz="1800" dirty="0">
                <a:solidFill>
                  <a:schemeClr val="tx1"/>
                </a:solidFill>
                <a:latin typeface="Calibri" panose="020F0502020204030204" pitchFamily="34" charset="0"/>
                <a:ea typeface="+mn-ea"/>
                <a:cs typeface="+mn-cs"/>
              </a:rPr>
              <a:t>18</a:t>
            </a:r>
            <a:r>
              <a:rPr lang="zh-CN" altLang="en-US" sz="1800" dirty="0">
                <a:solidFill>
                  <a:schemeClr val="tx1"/>
                </a:solidFill>
                <a:latin typeface="Calibri" panose="020F0502020204030204" pitchFamily="34" charset="0"/>
                <a:ea typeface="+mn-ea"/>
                <a:cs typeface="+mn-cs"/>
              </a:rPr>
              <a:t>年</a:t>
            </a:r>
            <a:r>
              <a:rPr lang="en-US" altLang="zh-CN" sz="1800" dirty="0">
                <a:solidFill>
                  <a:schemeClr val="tx1"/>
                </a:solidFill>
                <a:latin typeface="Calibri" panose="020F0502020204030204" pitchFamily="34" charset="0"/>
                <a:ea typeface="+mn-ea"/>
                <a:cs typeface="+mn-cs"/>
              </a:rPr>
              <a:t>-19</a:t>
            </a:r>
            <a:r>
              <a:rPr lang="zh-CN" altLang="en-US" sz="1800" dirty="0">
                <a:solidFill>
                  <a:schemeClr val="tx1"/>
                </a:solidFill>
                <a:latin typeface="Calibri" panose="020F0502020204030204" pitchFamily="34" charset="0"/>
                <a:ea typeface="+mn-ea"/>
                <a:cs typeface="+mn-cs"/>
              </a:rPr>
              <a:t>年共</a:t>
            </a:r>
            <a:r>
              <a:rPr lang="en-US" altLang="zh-CN" sz="1800" dirty="0">
                <a:solidFill>
                  <a:schemeClr val="tx1"/>
                </a:solidFill>
                <a:latin typeface="Calibri" panose="020F0502020204030204" pitchFamily="34" charset="0"/>
                <a:ea typeface="+mn-ea"/>
                <a:cs typeface="+mn-cs"/>
              </a:rPr>
              <a:t>16</a:t>
            </a:r>
            <a:r>
              <a:rPr lang="zh-CN" altLang="en-US" sz="1800" dirty="0">
                <a:solidFill>
                  <a:schemeClr val="tx1"/>
                </a:solidFill>
                <a:latin typeface="Calibri" panose="020F0502020204030204" pitchFamily="34" charset="0"/>
                <a:ea typeface="+mn-ea"/>
                <a:cs typeface="+mn-cs"/>
              </a:rPr>
              <a:t>次）</a:t>
            </a:r>
            <a:endParaRPr lang="en-US" altLang="zh-TW" sz="1800" dirty="0">
              <a:solidFill>
                <a:schemeClr val="tx1"/>
              </a:solidFill>
              <a:latin typeface="Calibri" panose="020F0502020204030204" pitchFamily="34" charset="0"/>
              <a:ea typeface="+mn-ea"/>
              <a:cs typeface="+mn-cs"/>
            </a:endParaRPr>
          </a:p>
          <a:p>
            <a:pPr marL="742950" lvl="1" indent="-285750">
              <a:lnSpc>
                <a:spcPct val="90000"/>
              </a:lnSpc>
              <a:spcAft>
                <a:spcPct val="20000"/>
              </a:spcAft>
            </a:pPr>
            <a:r>
              <a:rPr lang="en-US" altLang="zh-TW" sz="2000" dirty="0">
                <a:solidFill>
                  <a:schemeClr val="tx1"/>
                </a:solidFill>
                <a:latin typeface="Calibri" panose="020F0502020204030204" pitchFamily="34" charset="0"/>
                <a:ea typeface="+mn-ea"/>
                <a:cs typeface="+mn-cs"/>
              </a:rPr>
              <a:t>External consultant audits</a:t>
            </a:r>
            <a:r>
              <a:rPr lang="zh-CN" altLang="en-US" sz="2000" dirty="0">
                <a:solidFill>
                  <a:schemeClr val="tx1"/>
                </a:solidFill>
                <a:latin typeface="Calibri" panose="020F0502020204030204" pitchFamily="34" charset="0"/>
                <a:ea typeface="+mn-ea"/>
                <a:cs typeface="+mn-cs"/>
              </a:rPr>
              <a:t>外部咨询师审计</a:t>
            </a:r>
            <a:endParaRPr lang="en-US" altLang="zh-TW" sz="2000" dirty="0">
              <a:solidFill>
                <a:schemeClr val="tx1"/>
              </a:solidFill>
              <a:latin typeface="Calibri" panose="020F0502020204030204" pitchFamily="34" charset="0"/>
              <a:ea typeface="+mn-ea"/>
              <a:cs typeface="+mn-cs"/>
            </a:endParaRPr>
          </a:p>
          <a:p>
            <a:pPr marL="742950" lvl="1" indent="-285750">
              <a:lnSpc>
                <a:spcPct val="90000"/>
              </a:lnSpc>
              <a:spcAft>
                <a:spcPct val="20000"/>
              </a:spcAft>
            </a:pPr>
            <a:r>
              <a:rPr lang="en-US" altLang="zh-TW" sz="1800" dirty="0">
                <a:solidFill>
                  <a:schemeClr val="tx1"/>
                </a:solidFill>
                <a:latin typeface="Calibri" panose="020F0502020204030204" pitchFamily="34" charset="0"/>
                <a:ea typeface="+mn-ea"/>
                <a:cs typeface="+mn-cs"/>
              </a:rPr>
              <a:t>Formal SCAMPI appraisals ( 2till date)</a:t>
            </a:r>
            <a:r>
              <a:rPr lang="zh-CN" altLang="en-US" sz="1800" dirty="0">
                <a:solidFill>
                  <a:schemeClr val="tx1"/>
                </a:solidFill>
                <a:latin typeface="Calibri" panose="020F0502020204030204" pitchFamily="34" charset="0"/>
                <a:ea typeface="+mn-ea"/>
                <a:cs typeface="+mn-cs"/>
              </a:rPr>
              <a:t>正式</a:t>
            </a:r>
            <a:r>
              <a:rPr lang="en-US" altLang="zh-TW" sz="1800" dirty="0">
                <a:solidFill>
                  <a:schemeClr val="tx1"/>
                </a:solidFill>
                <a:latin typeface="Calibri" panose="020F0502020204030204" pitchFamily="34" charset="0"/>
                <a:ea typeface="+mn-ea"/>
                <a:cs typeface="+mn-cs"/>
                <a:sym typeface="+mn-ea"/>
              </a:rPr>
              <a:t>SCAMPI</a:t>
            </a:r>
            <a:r>
              <a:rPr lang="zh-CN" altLang="en-US" sz="1800" dirty="0">
                <a:solidFill>
                  <a:schemeClr val="tx1"/>
                </a:solidFill>
                <a:latin typeface="Calibri" panose="020F0502020204030204" pitchFamily="34" charset="0"/>
                <a:ea typeface="+mn-ea"/>
                <a:cs typeface="+mn-cs"/>
              </a:rPr>
              <a:t>评估（至今</a:t>
            </a:r>
            <a:r>
              <a:rPr lang="en-US" altLang="zh-CN" sz="1800" dirty="0">
                <a:solidFill>
                  <a:schemeClr val="tx1"/>
                </a:solidFill>
                <a:latin typeface="Calibri" panose="020F0502020204030204" pitchFamily="34" charset="0"/>
                <a:ea typeface="+mn-ea"/>
                <a:cs typeface="+mn-cs"/>
              </a:rPr>
              <a:t>2</a:t>
            </a:r>
            <a:r>
              <a:rPr lang="zh-CN" altLang="en-US" sz="1800" dirty="0">
                <a:solidFill>
                  <a:schemeClr val="tx1"/>
                </a:solidFill>
                <a:latin typeface="Calibri" panose="020F0502020204030204" pitchFamily="34" charset="0"/>
                <a:ea typeface="+mn-ea"/>
                <a:cs typeface="+mn-cs"/>
              </a:rPr>
              <a:t>次）</a:t>
            </a:r>
            <a:endParaRPr lang="en-US" altLang="zh-TW" sz="1800" dirty="0">
              <a:solidFill>
                <a:schemeClr val="tx1"/>
              </a:solidFill>
              <a:latin typeface="Calibri" panose="020F0502020204030204" pitchFamily="34" charset="0"/>
              <a:ea typeface="+mn-ea"/>
              <a:cs typeface="+mn-cs"/>
            </a:endParaRPr>
          </a:p>
          <a:p>
            <a:pPr marL="342900" indent="-342900" defTabSz="914400">
              <a:lnSpc>
                <a:spcPct val="90000"/>
              </a:lnSpc>
            </a:pPr>
            <a:r>
              <a:rPr lang="en-US" altLang="zh-TW" sz="2000" dirty="0">
                <a:solidFill>
                  <a:schemeClr val="tx1"/>
                </a:solidFill>
              </a:rPr>
              <a:t>Number of NCs raised in 15 </a:t>
            </a:r>
            <a:r>
              <a:rPr lang="en-US" altLang="zh-CN" sz="2000" dirty="0">
                <a:solidFill>
                  <a:schemeClr val="tx1"/>
                </a:solidFill>
              </a:rPr>
              <a:t>months</a:t>
            </a:r>
            <a:r>
              <a:rPr lang="en-US" altLang="zh-TW" sz="2000" dirty="0">
                <a:solidFill>
                  <a:schemeClr val="tx1"/>
                </a:solidFill>
              </a:rPr>
              <a:t> : 37</a:t>
            </a:r>
            <a:endParaRPr lang="en-US" altLang="zh-TW" sz="2000" dirty="0">
              <a:solidFill>
                <a:srgbClr val="FF0000"/>
              </a:solidFill>
            </a:endParaRPr>
          </a:p>
          <a:p>
            <a:pPr marL="342900" indent="-342900" defTabSz="914400">
              <a:lnSpc>
                <a:spcPct val="90000"/>
              </a:lnSpc>
            </a:pPr>
            <a:r>
              <a:rPr lang="en-US" altLang="zh-TW" sz="2000" dirty="0">
                <a:solidFill>
                  <a:schemeClr val="tx1"/>
                </a:solidFill>
              </a:rPr>
              <a:t>15</a:t>
            </a:r>
            <a:r>
              <a:rPr lang="zh-CN" altLang="en-US" sz="2000" dirty="0">
                <a:solidFill>
                  <a:schemeClr val="tx1"/>
                </a:solidFill>
              </a:rPr>
              <a:t>月</a:t>
            </a:r>
            <a:r>
              <a:rPr lang="zh-CN" altLang="en-US" sz="2000" dirty="0">
                <a:solidFill>
                  <a:schemeClr val="tx1"/>
                </a:solidFill>
                <a:ea typeface="宋体" panose="02010600030101010101" pitchFamily="2" charset="-122"/>
              </a:rPr>
              <a:t>共有</a:t>
            </a:r>
            <a:r>
              <a:rPr lang="en-US" altLang="zh-CN" sz="2000" dirty="0">
                <a:solidFill>
                  <a:schemeClr val="tx1"/>
                </a:solidFill>
                <a:ea typeface="宋体" panose="02010600030101010101" pitchFamily="2" charset="-122"/>
              </a:rPr>
              <a:t>37</a:t>
            </a:r>
            <a:r>
              <a:rPr lang="zh-CN" altLang="en-US" sz="2000" dirty="0">
                <a:solidFill>
                  <a:schemeClr val="tx1"/>
                </a:solidFill>
                <a:ea typeface="宋体" panose="02010600030101010101" pitchFamily="2" charset="-122"/>
              </a:rPr>
              <a:t>条不一致项</a:t>
            </a:r>
            <a:endParaRPr lang="en-US" altLang="zh-TW" sz="2000" dirty="0">
              <a:solidFill>
                <a:schemeClr val="tx1"/>
              </a:solidFill>
            </a:endParaRPr>
          </a:p>
          <a:p>
            <a:pPr marL="342900" indent="-342900" defTabSz="914400">
              <a:lnSpc>
                <a:spcPct val="90000"/>
              </a:lnSpc>
            </a:pPr>
            <a:r>
              <a:rPr lang="en-US" altLang="zh-TW" sz="2000" dirty="0">
                <a:solidFill>
                  <a:schemeClr val="tx1"/>
                </a:solidFill>
              </a:rPr>
              <a:t>Number of Process Change requests over past 12 months: 94  (at org. level),6 innovations improvements and </a:t>
            </a:r>
            <a:r>
              <a:rPr lang="en-US" altLang="zh-CN" sz="2000" dirty="0">
                <a:solidFill>
                  <a:schemeClr val="tx1"/>
                </a:solidFill>
                <a:ea typeface="宋体" panose="02010600030101010101" pitchFamily="2" charset="-122"/>
              </a:rPr>
              <a:t>88 Incremental improvement</a:t>
            </a:r>
            <a:r>
              <a:rPr lang="zh-CN" altLang="en-US" sz="2000" dirty="0">
                <a:solidFill>
                  <a:schemeClr val="tx1"/>
                </a:solidFill>
                <a:ea typeface="宋体" panose="02010600030101010101" pitchFamily="2" charset="-122"/>
              </a:rPr>
              <a:t>。过去一年中有</a:t>
            </a:r>
            <a:r>
              <a:rPr lang="en-US" altLang="zh-CN" sz="2000" dirty="0">
                <a:solidFill>
                  <a:schemeClr val="tx1"/>
                </a:solidFill>
                <a:ea typeface="宋体" panose="02010600030101010101" pitchFamily="2" charset="-122"/>
              </a:rPr>
              <a:t>94</a:t>
            </a:r>
            <a:r>
              <a:rPr lang="zh-CN" altLang="en-US" sz="2000" dirty="0">
                <a:solidFill>
                  <a:schemeClr val="tx1"/>
                </a:solidFill>
                <a:ea typeface="宋体" panose="02010600030101010101" pitchFamily="2" charset="-122"/>
              </a:rPr>
              <a:t>条过程改进意见</a:t>
            </a:r>
            <a:r>
              <a:rPr lang="en-US" altLang="zh-CN" sz="2000" dirty="0">
                <a:solidFill>
                  <a:schemeClr val="tx1"/>
                </a:solidFill>
                <a:ea typeface="宋体" panose="02010600030101010101" pitchFamily="2" charset="-122"/>
              </a:rPr>
              <a:t>,6</a:t>
            </a:r>
            <a:r>
              <a:rPr lang="zh-CN" altLang="en-US" sz="2000" dirty="0">
                <a:solidFill>
                  <a:schemeClr val="tx1"/>
                </a:solidFill>
                <a:ea typeface="宋体" panose="02010600030101010101" pitchFamily="2" charset="-122"/>
              </a:rPr>
              <a:t>条创新型改进意见和</a:t>
            </a:r>
            <a:r>
              <a:rPr lang="en-US" altLang="zh-CN" sz="2000" dirty="0">
                <a:solidFill>
                  <a:schemeClr val="tx1"/>
                </a:solidFill>
                <a:ea typeface="宋体" panose="02010600030101010101" pitchFamily="2" charset="-122"/>
              </a:rPr>
              <a:t>88</a:t>
            </a:r>
            <a:r>
              <a:rPr lang="zh-CN" altLang="en-US" sz="2000" dirty="0">
                <a:solidFill>
                  <a:schemeClr val="tx1"/>
                </a:solidFill>
                <a:ea typeface="宋体" panose="02010600030101010101" pitchFamily="2" charset="-122"/>
              </a:rPr>
              <a:t>条增量改进意见</a:t>
            </a:r>
          </a:p>
          <a:p>
            <a:pPr marL="342900" indent="-342900" defTabSz="914400">
              <a:lnSpc>
                <a:spcPct val="90000"/>
              </a:lnSpc>
            </a:pPr>
            <a:endParaRPr lang="zh-CN" altLang="en-US" sz="2000" dirty="0">
              <a:solidFill>
                <a:srgbClr val="FF0000"/>
              </a:solidFill>
              <a:ea typeface="宋体" panose="02010600030101010101" pitchFamily="2" charset="-122"/>
            </a:endParaRPr>
          </a:p>
        </p:txBody>
      </p:sp>
      <p:sp>
        <p:nvSpPr>
          <p:cNvPr id="1481730" name="Rectangle 2"/>
          <p:cNvSpPr>
            <a:spLocks noGrp="1" noChangeArrowheads="1"/>
          </p:cNvSpPr>
          <p:nvPr/>
        </p:nvSpPr>
        <p:spPr>
          <a:xfrm>
            <a:off x="1411706" y="603264"/>
            <a:ext cx="6307889" cy="602743"/>
          </a:xfrm>
          <a:prstGeom prst="rect">
            <a:avLst/>
          </a:prstGeom>
          <a:noFill/>
          <a:ln w="12700">
            <a:noFill/>
            <a:miter lim="800000"/>
          </a:ln>
        </p:spPr>
        <p:txBody>
          <a:bodyPr vert="horz" wrap="square" lIns="89981" tIns="43191" rIns="89981" bIns="43191" numCol="1" rtlCol="0" anchor="b" anchorCtr="0" compatLnSpc="1">
            <a:noAutofit/>
          </a:bodyPr>
          <a:lstStyle>
            <a:lvl1pPr algn="ctr" rtl="0" eaLnBrk="0" fontAlgn="base" hangingPunct="0">
              <a:spcBef>
                <a:spcPct val="0"/>
              </a:spcBef>
              <a:spcAft>
                <a:spcPct val="0"/>
              </a:spcAft>
              <a:defRPr sz="360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600">
                <a:solidFill>
                  <a:srgbClr val="FF9900"/>
                </a:solidFill>
                <a:latin typeface="Arial" panose="020B0604020202020204" pitchFamily="34" charset="0"/>
              </a:defRPr>
            </a:lvl2pPr>
            <a:lvl3pPr algn="l" rtl="0" eaLnBrk="0" fontAlgn="base" hangingPunct="0">
              <a:spcBef>
                <a:spcPct val="0"/>
              </a:spcBef>
              <a:spcAft>
                <a:spcPct val="0"/>
              </a:spcAft>
              <a:defRPr sz="2600">
                <a:solidFill>
                  <a:srgbClr val="FF9900"/>
                </a:solidFill>
                <a:latin typeface="Arial" panose="020B0604020202020204" pitchFamily="34" charset="0"/>
              </a:defRPr>
            </a:lvl3pPr>
            <a:lvl4pPr algn="l" rtl="0" eaLnBrk="0" fontAlgn="base" hangingPunct="0">
              <a:spcBef>
                <a:spcPct val="0"/>
              </a:spcBef>
              <a:spcAft>
                <a:spcPct val="0"/>
              </a:spcAft>
              <a:defRPr sz="2600">
                <a:solidFill>
                  <a:srgbClr val="FF9900"/>
                </a:solidFill>
                <a:latin typeface="Arial" panose="020B0604020202020204" pitchFamily="34" charset="0"/>
              </a:defRPr>
            </a:lvl4pPr>
            <a:lvl5pPr algn="l" rtl="0" eaLnBrk="0" fontAlgn="base" hangingPunct="0">
              <a:spcBef>
                <a:spcPct val="0"/>
              </a:spcBef>
              <a:spcAft>
                <a:spcPct val="0"/>
              </a:spcAft>
              <a:defRPr sz="2600">
                <a:solidFill>
                  <a:srgbClr val="FF9900"/>
                </a:solidFill>
                <a:latin typeface="Arial" panose="020B0604020202020204" pitchFamily="34" charset="0"/>
              </a:defRPr>
            </a:lvl5pPr>
            <a:lvl6pPr marL="455930" algn="l" rtl="0" eaLnBrk="0" fontAlgn="base" hangingPunct="0">
              <a:spcBef>
                <a:spcPct val="0"/>
              </a:spcBef>
              <a:spcAft>
                <a:spcPct val="0"/>
              </a:spcAft>
              <a:defRPr sz="2600">
                <a:solidFill>
                  <a:srgbClr val="FF9900"/>
                </a:solidFill>
                <a:latin typeface="Arial" panose="020B0604020202020204" pitchFamily="34" charset="0"/>
              </a:defRPr>
            </a:lvl6pPr>
            <a:lvl7pPr marL="911860" algn="l" rtl="0" eaLnBrk="0" fontAlgn="base" hangingPunct="0">
              <a:spcBef>
                <a:spcPct val="0"/>
              </a:spcBef>
              <a:spcAft>
                <a:spcPct val="0"/>
              </a:spcAft>
              <a:defRPr sz="2600">
                <a:solidFill>
                  <a:srgbClr val="FF9900"/>
                </a:solidFill>
                <a:latin typeface="Arial" panose="020B0604020202020204" pitchFamily="34" charset="0"/>
              </a:defRPr>
            </a:lvl7pPr>
            <a:lvl8pPr marL="1367155" algn="l" rtl="0" eaLnBrk="0" fontAlgn="base" hangingPunct="0">
              <a:spcBef>
                <a:spcPct val="0"/>
              </a:spcBef>
              <a:spcAft>
                <a:spcPct val="0"/>
              </a:spcAft>
              <a:defRPr sz="2600">
                <a:solidFill>
                  <a:srgbClr val="FF9900"/>
                </a:solidFill>
                <a:latin typeface="Arial" panose="020B0604020202020204" pitchFamily="34" charset="0"/>
              </a:defRPr>
            </a:lvl8pPr>
            <a:lvl9pPr marL="1823085" algn="l" rtl="0" eaLnBrk="0" fontAlgn="base" hangingPunct="0">
              <a:spcBef>
                <a:spcPct val="0"/>
              </a:spcBef>
              <a:spcAft>
                <a:spcPct val="0"/>
              </a:spcAft>
              <a:defRPr sz="2600">
                <a:solidFill>
                  <a:srgbClr val="FF9900"/>
                </a:solidFill>
                <a:latin typeface="Arial" panose="020B0604020202020204" pitchFamily="34" charset="0"/>
              </a:defRPr>
            </a:lvl9pPr>
          </a:lstStyle>
          <a:p>
            <a:pPr indent="0" defTabSz="914400">
              <a:lnSpc>
                <a:spcPct val="90000"/>
              </a:lnSpc>
              <a:buNone/>
            </a:pPr>
            <a:r>
              <a:rPr lang="en-US" altLang="zh-TW" kern="1200" dirty="0">
                <a:ea typeface="+mn-ea"/>
                <a:cs typeface="+mn-cs"/>
              </a:rPr>
              <a:t>Organizational Process Focus</a:t>
            </a:r>
          </a:p>
        </p:txBody>
      </p:sp>
      <p:sp>
        <p:nvSpPr>
          <p:cNvPr id="4" name="灯片编号占位符 3"/>
          <p:cNvSpPr>
            <a:spLocks noGrp="1"/>
          </p:cNvSpPr>
          <p:nvPr>
            <p:ph type="sldNum" sz="quarter" idx="10"/>
          </p:nvPr>
        </p:nvSpPr>
        <p:spPr/>
        <p:txBody>
          <a:bodyPr/>
          <a:lstStyle/>
          <a:p>
            <a:pPr>
              <a:defRPr/>
            </a:pPr>
            <a:fld id="{F580E0BC-3B62-467F-89E9-F47414FE43A7}" type="slidenum">
              <a:rPr lang="en-US"/>
              <a:t>43</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a:xfrm>
            <a:off x="970332" y="567269"/>
            <a:ext cx="6887745" cy="602463"/>
          </a:xfrm>
          <a:noFill/>
          <a:ln w="12700">
            <a:noFill/>
            <a:miter lim="800000"/>
          </a:ln>
        </p:spPr>
        <p:txBody>
          <a:bodyPr vert="horz" wrap="square" lIns="89981" tIns="43191" rIns="89981" bIns="43191" numCol="1" rtlCol="0" anchor="b" anchorCtr="0" compatLnSpc="1">
            <a:noAutofit/>
          </a:bodyPr>
          <a:lstStyle/>
          <a:p>
            <a:pPr defTabSz="914400">
              <a:lnSpc>
                <a:spcPct val="90000"/>
              </a:lnSpc>
            </a:pPr>
            <a:r>
              <a:rPr lang="en-US" altLang="zh-TW" kern="1200" dirty="0">
                <a:ea typeface="+mn-ea"/>
                <a:cs typeface="+mn-cs"/>
              </a:rPr>
              <a:t>Organizational Process Definition</a:t>
            </a:r>
          </a:p>
        </p:txBody>
      </p:sp>
      <p:sp>
        <p:nvSpPr>
          <p:cNvPr id="1553411" name="Rectangle 3"/>
          <p:cNvSpPr>
            <a:spLocks noGrp="1" noChangeArrowheads="1"/>
          </p:cNvSpPr>
          <p:nvPr>
            <p:ph idx="4294967295"/>
          </p:nvPr>
        </p:nvSpPr>
        <p:spPr>
          <a:xfrm>
            <a:off x="183894" y="1341486"/>
            <a:ext cx="8631933" cy="4648322"/>
          </a:xfrm>
          <a:prstGeom prst="rect">
            <a:avLst/>
          </a:prstGeom>
        </p:spPr>
        <p:txBody>
          <a:bodyPr lIns="90315" tIns="44366" rIns="90315" bIns="44366"/>
          <a:lstStyle/>
          <a:p>
            <a:pPr marL="342900" indent="-342900" defTabSz="914400">
              <a:lnSpc>
                <a:spcPct val="95000"/>
              </a:lnSpc>
              <a:buNone/>
            </a:pPr>
            <a:r>
              <a:rPr lang="en-US" altLang="zh-TW" sz="2400" b="1" u="sng" dirty="0">
                <a:solidFill>
                  <a:srgbClr val="00B050"/>
                </a:solidFill>
              </a:rPr>
              <a:t>Strengths:</a:t>
            </a:r>
            <a:endParaRPr lang="en-US" altLang="zh-TW" sz="2400" b="1" u="sng" dirty="0">
              <a:solidFill>
                <a:schemeClr val="accent2"/>
              </a:solidFill>
              <a:latin typeface="Century Schoolbook" panose="02040604050505020304" pitchFamily="18" charset="0"/>
            </a:endParaRPr>
          </a:p>
          <a:p>
            <a:pPr marL="342900" indent="-342900" defTabSz="914400">
              <a:lnSpc>
                <a:spcPct val="90000"/>
              </a:lnSpc>
            </a:pPr>
            <a:r>
              <a:rPr lang="en-US" altLang="zh-TW" sz="2000" dirty="0"/>
              <a:t>The Process Asset Library (PAL) is documented and maintained by the EPG and consists of EPG</a:t>
            </a:r>
            <a:r>
              <a:rPr lang="zh-CN" altLang="en-US" sz="2000" dirty="0">
                <a:ea typeface="宋体" panose="02010600030101010101" pitchFamily="2" charset="-122"/>
              </a:rPr>
              <a:t>文档化和维护过程资产库</a:t>
            </a:r>
            <a:endParaRPr lang="en-US" altLang="zh-TW" sz="2000" dirty="0"/>
          </a:p>
          <a:p>
            <a:pPr marL="742950" lvl="1" indent="-285750">
              <a:lnSpc>
                <a:spcPct val="90000"/>
              </a:lnSpc>
            </a:pPr>
            <a:r>
              <a:rPr lang="en-US" altLang="zh-TW" sz="2000" dirty="0">
                <a:latin typeface="Calibri" panose="020F0502020204030204" pitchFamily="34" charset="0"/>
                <a:ea typeface="+mn-ea"/>
                <a:cs typeface="+mn-cs"/>
              </a:rPr>
              <a:t>Processes - OSSP</a:t>
            </a:r>
            <a:r>
              <a:rPr lang="zh-CN" altLang="en-US" sz="2000" dirty="0">
                <a:latin typeface="Calibri" panose="020F0502020204030204" pitchFamily="34" charset="0"/>
                <a:ea typeface="+mn-ea"/>
                <a:cs typeface="+mn-cs"/>
              </a:rPr>
              <a:t>过程</a:t>
            </a:r>
            <a:r>
              <a:rPr lang="en-US" altLang="zh-CN" sz="2000" dirty="0">
                <a:latin typeface="Calibri" panose="020F0502020204030204" pitchFamily="34" charset="0"/>
                <a:ea typeface="+mn-ea"/>
                <a:cs typeface="+mn-cs"/>
              </a:rPr>
              <a:t>-OSSP</a:t>
            </a:r>
            <a:endParaRPr lang="en-US" altLang="zh-TW" sz="2000" dirty="0">
              <a:latin typeface="Calibri" panose="020F0502020204030204" pitchFamily="34" charset="0"/>
              <a:ea typeface="+mn-ea"/>
              <a:cs typeface="+mn-cs"/>
            </a:endParaRPr>
          </a:p>
          <a:p>
            <a:pPr marL="742950" lvl="1" indent="-285750">
              <a:lnSpc>
                <a:spcPct val="90000"/>
              </a:lnSpc>
            </a:pPr>
            <a:r>
              <a:rPr lang="en-US" altLang="zh-TW" sz="2000" dirty="0">
                <a:latin typeface="Calibri" panose="020F0502020204030204" pitchFamily="34" charset="0"/>
                <a:ea typeface="+mn-ea"/>
                <a:cs typeface="+mn-cs"/>
              </a:rPr>
              <a:t>Best practices/Lessons Learnt</a:t>
            </a:r>
            <a:r>
              <a:rPr lang="zh-CN" altLang="en-US" sz="2000" dirty="0">
                <a:latin typeface="Calibri" panose="020F0502020204030204" pitchFamily="34" charset="0"/>
                <a:ea typeface="+mn-ea"/>
                <a:cs typeface="+mn-cs"/>
              </a:rPr>
              <a:t>最佳实践、经验教训</a:t>
            </a:r>
            <a:endParaRPr lang="en-US" altLang="zh-TW" sz="2000" dirty="0">
              <a:latin typeface="Calibri" panose="020F0502020204030204" pitchFamily="34" charset="0"/>
              <a:ea typeface="+mn-ea"/>
              <a:cs typeface="+mn-cs"/>
            </a:endParaRPr>
          </a:p>
          <a:p>
            <a:pPr marL="742950" lvl="1" indent="-285750">
              <a:lnSpc>
                <a:spcPct val="90000"/>
              </a:lnSpc>
            </a:pPr>
            <a:r>
              <a:rPr lang="en-US" altLang="zh-TW" sz="2000" dirty="0">
                <a:latin typeface="Calibri" panose="020F0502020204030204" pitchFamily="34" charset="0"/>
                <a:ea typeface="+mn-ea"/>
                <a:cs typeface="+mn-cs"/>
              </a:rPr>
              <a:t>Measurement Repository</a:t>
            </a:r>
            <a:r>
              <a:rPr lang="zh-CN" altLang="en-US" sz="2000" dirty="0">
                <a:latin typeface="Calibri" panose="020F0502020204030204" pitchFamily="34" charset="0"/>
                <a:ea typeface="+mn-ea"/>
                <a:cs typeface="+mn-cs"/>
              </a:rPr>
              <a:t>度量库</a:t>
            </a:r>
            <a:endParaRPr lang="en-US" altLang="zh-TW" sz="2000" dirty="0">
              <a:latin typeface="Calibri" panose="020F0502020204030204" pitchFamily="34" charset="0"/>
              <a:ea typeface="+mn-ea"/>
              <a:cs typeface="+mn-cs"/>
            </a:endParaRPr>
          </a:p>
          <a:p>
            <a:pPr marL="742950" lvl="1" indent="-285750">
              <a:lnSpc>
                <a:spcPct val="90000"/>
              </a:lnSpc>
            </a:pPr>
            <a:r>
              <a:rPr lang="en-US" altLang="zh-TW" sz="2000" dirty="0">
                <a:latin typeface="Calibri" panose="020F0502020204030204" pitchFamily="34" charset="0"/>
                <a:ea typeface="+mn-ea"/>
                <a:cs typeface="+mn-cs"/>
              </a:rPr>
              <a:t>Risk Database etc.</a:t>
            </a:r>
            <a:r>
              <a:rPr lang="zh-CN" altLang="en-US" sz="2000" dirty="0">
                <a:latin typeface="Calibri" panose="020F0502020204030204" pitchFamily="34" charset="0"/>
                <a:ea typeface="+mn-ea"/>
                <a:cs typeface="+mn-cs"/>
              </a:rPr>
              <a:t>风险数据库</a:t>
            </a:r>
            <a:endParaRPr lang="en-US" altLang="zh-TW" sz="2000" dirty="0">
              <a:latin typeface="Calibri" panose="020F0502020204030204" pitchFamily="34" charset="0"/>
              <a:ea typeface="+mn-ea"/>
              <a:cs typeface="+mn-cs"/>
            </a:endParaRPr>
          </a:p>
          <a:p>
            <a:pPr marL="516890" indent="-285750" defTabSz="914400">
              <a:lnSpc>
                <a:spcPct val="90000"/>
              </a:lnSpc>
            </a:pPr>
            <a:r>
              <a:rPr lang="en-US" altLang="zh-TW" sz="2200" dirty="0">
                <a:latin typeface="Calibri" panose="020F0502020204030204" pitchFamily="34" charset="0"/>
              </a:rPr>
              <a:t>The OSSP consists of OSSP</a:t>
            </a:r>
            <a:r>
              <a:rPr lang="zh-CN" altLang="en-US" sz="2200" dirty="0">
                <a:latin typeface="Calibri" panose="020F0502020204030204" pitchFamily="34" charset="0"/>
              </a:rPr>
              <a:t>包含</a:t>
            </a:r>
            <a:endParaRPr lang="en-US" altLang="zh-TW" sz="2200" dirty="0">
              <a:latin typeface="Calibri" panose="020F0502020204030204" pitchFamily="34" charset="0"/>
            </a:endParaRPr>
          </a:p>
          <a:p>
            <a:pPr marL="742950" lvl="1" indent="-285750" defTabSz="914400">
              <a:lnSpc>
                <a:spcPct val="90000"/>
              </a:lnSpc>
            </a:pPr>
            <a:r>
              <a:rPr lang="en-US" altLang="zh-TW" sz="2000" dirty="0">
                <a:latin typeface="Calibri" panose="020F0502020204030204" pitchFamily="34" charset="0"/>
                <a:ea typeface="+mn-ea"/>
                <a:cs typeface="+mn-cs"/>
              </a:rPr>
              <a:t>Processes</a:t>
            </a:r>
            <a:r>
              <a:rPr lang="zh-CN" altLang="en-US" sz="2000" dirty="0">
                <a:latin typeface="Calibri" panose="020F0502020204030204" pitchFamily="34" charset="0"/>
                <a:ea typeface="+mn-ea"/>
                <a:cs typeface="+mn-cs"/>
              </a:rPr>
              <a:t>过程</a:t>
            </a:r>
            <a:endParaRPr lang="en-US" altLang="zh-TW" sz="2000" dirty="0">
              <a:latin typeface="Calibri" panose="020F0502020204030204" pitchFamily="34" charset="0"/>
              <a:ea typeface="+mn-ea"/>
              <a:cs typeface="+mn-cs"/>
            </a:endParaRPr>
          </a:p>
          <a:p>
            <a:pPr marL="742950" lvl="1" indent="-285750" defTabSz="914400">
              <a:lnSpc>
                <a:spcPct val="90000"/>
              </a:lnSpc>
            </a:pPr>
            <a:r>
              <a:rPr lang="en-US" altLang="zh-TW" sz="2000" dirty="0">
                <a:latin typeface="Calibri" panose="020F0502020204030204" pitchFamily="34" charset="0"/>
                <a:ea typeface="+mn-ea"/>
                <a:cs typeface="+mn-cs"/>
              </a:rPr>
              <a:t>Forms, Guidelines, Checklists and  Templates</a:t>
            </a:r>
            <a:r>
              <a:rPr lang="zh-CN" altLang="en-US" sz="2000" dirty="0">
                <a:latin typeface="Calibri" panose="020F0502020204030204" pitchFamily="34" charset="0"/>
                <a:ea typeface="+mn-ea"/>
                <a:cs typeface="+mn-cs"/>
              </a:rPr>
              <a:t>格式，指南，检查单，模板</a:t>
            </a:r>
            <a:endParaRPr lang="en-US" altLang="zh-TW" sz="2000" dirty="0">
              <a:latin typeface="Calibri" panose="020F0502020204030204" pitchFamily="34" charset="0"/>
              <a:ea typeface="+mn-ea"/>
              <a:cs typeface="+mn-cs"/>
            </a:endParaRPr>
          </a:p>
          <a:p>
            <a:pPr marL="516890" indent="-285750" defTabSz="914400">
              <a:lnSpc>
                <a:spcPct val="90000"/>
              </a:lnSpc>
            </a:pPr>
            <a:r>
              <a:rPr lang="en-US" altLang="zh-TW" sz="2200" dirty="0">
                <a:latin typeface="Calibri" panose="020F0502020204030204" pitchFamily="34" charset="0"/>
              </a:rPr>
              <a:t>The organization has a defined Quality Management System (QMS) conforming to ISO 9001</a:t>
            </a:r>
          </a:p>
          <a:p>
            <a:pPr marL="230505" indent="0" defTabSz="914400">
              <a:lnSpc>
                <a:spcPct val="90000"/>
              </a:lnSpc>
              <a:buNone/>
            </a:pPr>
            <a:r>
              <a:rPr lang="zh-CN" altLang="en-US" sz="2200" dirty="0">
                <a:latin typeface="Calibri" panose="020F0502020204030204" pitchFamily="34" charset="0"/>
              </a:rPr>
              <a:t>    组织定义了</a:t>
            </a:r>
            <a:r>
              <a:rPr lang="en-US" altLang="zh-CN" sz="2200" dirty="0">
                <a:latin typeface="Calibri" panose="020F0502020204030204" pitchFamily="34" charset="0"/>
              </a:rPr>
              <a:t>ISO9001</a:t>
            </a:r>
            <a:r>
              <a:rPr lang="zh-CN" altLang="en-US" sz="2200" dirty="0">
                <a:latin typeface="Calibri" panose="020F0502020204030204" pitchFamily="34" charset="0"/>
              </a:rPr>
              <a:t>的质量管理体系</a:t>
            </a:r>
          </a:p>
        </p:txBody>
      </p:sp>
      <p:sp>
        <p:nvSpPr>
          <p:cNvPr id="3" name="灯片编号占位符 2"/>
          <p:cNvSpPr>
            <a:spLocks noGrp="1"/>
          </p:cNvSpPr>
          <p:nvPr>
            <p:ph type="sldNum" sz="quarter" idx="10"/>
          </p:nvPr>
        </p:nvSpPr>
        <p:spPr/>
        <p:txBody>
          <a:bodyPr/>
          <a:lstStyle/>
          <a:p>
            <a:pPr>
              <a:defRPr/>
            </a:pPr>
            <a:fld id="{F580E0BC-3B62-467F-89E9-F47414FE43A7}" type="slidenum">
              <a:rPr lang="en-US"/>
              <a:t>44</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7" name="Rectangle 3"/>
          <p:cNvSpPr>
            <a:spLocks noGrp="1" noChangeArrowheads="1"/>
          </p:cNvSpPr>
          <p:nvPr>
            <p:ph idx="4294967295"/>
          </p:nvPr>
        </p:nvSpPr>
        <p:spPr bwMode="auto">
          <a:xfrm>
            <a:off x="81168" y="1189054"/>
            <a:ext cx="8734976" cy="5120665"/>
          </a:xfrm>
          <a:prstGeom prst="rect">
            <a:avLst/>
          </a:prstGeom>
          <a:noFill/>
          <a:ln w="12700">
            <a:noFill/>
            <a:miter lim="800000"/>
          </a:ln>
        </p:spPr>
        <p:txBody>
          <a:bodyPr vert="horz" wrap="square" lIns="90315" tIns="44366" rIns="90315" bIns="44366" numCol="1" anchor="t" anchorCtr="0" compatLnSpc="1"/>
          <a:lstStyle/>
          <a:p>
            <a:pPr marL="228600" indent="-228600">
              <a:buNone/>
            </a:pPr>
            <a:r>
              <a:rPr lang="en-US" altLang="zh-TW" sz="2400" b="1" u="sng" dirty="0">
                <a:solidFill>
                  <a:srgbClr val="FFC000"/>
                </a:solidFill>
              </a:rPr>
              <a:t>Improvements:</a:t>
            </a:r>
          </a:p>
          <a:p>
            <a:pPr marL="228600" indent="-228600"/>
            <a:endParaRPr lang="en-US" altLang="zh-TW" sz="2000" dirty="0"/>
          </a:p>
          <a:p>
            <a:pPr marL="228600" indent="-228600"/>
            <a:r>
              <a:rPr lang="en-US" altLang="zh-TW" sz="2000" dirty="0"/>
              <a:t>Significant synergies can be obtained between the Quality Management Systems conforming to ISO 9001 and the OSSP / PAL. The possibilities of doing so should be actively pursued</a:t>
            </a:r>
          </a:p>
          <a:p>
            <a:pPr marL="228600" indent="-228600"/>
            <a:r>
              <a:rPr lang="en-US" altLang="zh-TW" sz="2000" dirty="0"/>
              <a:t>ISO 9001的质量管理体系与OSSP / PAL之间</a:t>
            </a:r>
            <a:r>
              <a:rPr lang="zh-CN" altLang="en-US" sz="2000" dirty="0">
                <a:ea typeface="宋体" panose="02010600030101010101" pitchFamily="2" charset="-122"/>
              </a:rPr>
              <a:t>有明显</a:t>
            </a:r>
            <a:r>
              <a:rPr lang="en-US" altLang="zh-TW" sz="2000" dirty="0"/>
              <a:t>协同作用。 应积极探索这样做的可能性</a:t>
            </a:r>
          </a:p>
          <a:p>
            <a:pPr marL="228600" indent="-228600"/>
            <a:r>
              <a:rPr lang="en-US" altLang="zh-TW" sz="2000" dirty="0"/>
              <a:t>It would be useful to define the hierarchy of the OSSP components and define which are mandatory and which are not. This may already have been well defined in the ISO 9001 Quality Manual – good practices like this should be borrowed</a:t>
            </a:r>
          </a:p>
          <a:p>
            <a:pPr marL="228600" indent="-228600"/>
            <a:r>
              <a:rPr lang="en-US" altLang="zh-TW" sz="2000" dirty="0"/>
              <a:t>定义OSSP组件的层次结构并定义哪些是强制性</a:t>
            </a:r>
            <a:r>
              <a:rPr lang="zh-CN" altLang="en-US" sz="2000" dirty="0">
                <a:ea typeface="宋体" panose="02010600030101010101" pitchFamily="2" charset="-122"/>
              </a:rPr>
              <a:t>遵守的</a:t>
            </a:r>
            <a:r>
              <a:rPr lang="en-US" altLang="zh-TW" sz="2000" dirty="0"/>
              <a:t>，哪些不是</a:t>
            </a:r>
            <a:r>
              <a:rPr lang="zh-CN" altLang="en-US" sz="2000" dirty="0">
                <a:ea typeface="宋体" panose="02010600030101010101" pitchFamily="2" charset="-122"/>
              </a:rPr>
              <a:t>必须遵守</a:t>
            </a:r>
            <a:r>
              <a:rPr lang="en-US" altLang="zh-TW" sz="2000" dirty="0"/>
              <a:t>的，</a:t>
            </a:r>
            <a:r>
              <a:rPr lang="zh-CN" altLang="en-US" sz="2000" dirty="0">
                <a:ea typeface="宋体" panose="02010600030101010101" pitchFamily="2" charset="-122"/>
              </a:rPr>
              <a:t>这</a:t>
            </a:r>
            <a:r>
              <a:rPr lang="en-US" altLang="zh-TW" sz="2000" dirty="0"/>
              <a:t>将很有用。 在ISO 9001质量手册中对</a:t>
            </a:r>
            <a:r>
              <a:rPr lang="zh-CN" altLang="en-US" sz="2000" dirty="0">
                <a:ea typeface="宋体" panose="02010600030101010101" pitchFamily="2" charset="-122"/>
              </a:rPr>
              <a:t>结构层次</a:t>
            </a:r>
            <a:r>
              <a:rPr lang="en-US" altLang="zh-TW" sz="2000" dirty="0"/>
              <a:t>进行了很好的定义–应该借鉴类似</a:t>
            </a:r>
            <a:r>
              <a:rPr lang="zh-CN" altLang="en-US" sz="2000" dirty="0">
                <a:ea typeface="宋体" panose="02010600030101010101" pitchFamily="2" charset="-122"/>
              </a:rPr>
              <a:t>好的实践</a:t>
            </a:r>
          </a:p>
        </p:txBody>
      </p:sp>
      <p:sp>
        <p:nvSpPr>
          <p:cNvPr id="4" name="Rectangle 2"/>
          <p:cNvSpPr>
            <a:spLocks noGrp="1" noChangeArrowheads="1"/>
          </p:cNvSpPr>
          <p:nvPr>
            <p:ph type="title"/>
          </p:nvPr>
        </p:nvSpPr>
        <p:spPr>
          <a:xfrm>
            <a:off x="970332" y="567269"/>
            <a:ext cx="6887745" cy="602463"/>
          </a:xfrm>
          <a:noFill/>
          <a:ln w="12700">
            <a:noFill/>
            <a:miter lim="800000"/>
          </a:ln>
        </p:spPr>
        <p:txBody>
          <a:bodyPr vert="horz" wrap="square" lIns="89981" tIns="43191" rIns="89981" bIns="43191" numCol="1" rtlCol="0" anchor="b" anchorCtr="0" compatLnSpc="1">
            <a:noAutofit/>
          </a:bodyPr>
          <a:lstStyle/>
          <a:p>
            <a:pPr defTabSz="914400">
              <a:lnSpc>
                <a:spcPct val="90000"/>
              </a:lnSpc>
            </a:pPr>
            <a:r>
              <a:rPr lang="en-US" altLang="zh-TW" kern="1200" dirty="0">
                <a:ea typeface="+mn-ea"/>
                <a:cs typeface="+mn-cs"/>
              </a:rPr>
              <a:t>Organizational Process Definition</a:t>
            </a:r>
          </a:p>
        </p:txBody>
      </p:sp>
      <p:sp>
        <p:nvSpPr>
          <p:cNvPr id="5" name="灯片编号占位符 4"/>
          <p:cNvSpPr>
            <a:spLocks noGrp="1"/>
          </p:cNvSpPr>
          <p:nvPr>
            <p:ph type="sldNum" sz="quarter" idx="10"/>
          </p:nvPr>
        </p:nvSpPr>
        <p:spPr/>
        <p:txBody>
          <a:bodyPr/>
          <a:lstStyle/>
          <a:p>
            <a:pPr>
              <a:defRPr/>
            </a:pPr>
            <a:fld id="{F580E0BC-3B62-467F-89E9-F47414FE43A7}" type="slidenum">
              <a:rPr lang="en-US"/>
              <a:t>45</a:t>
            </a:fld>
            <a:endParaRPr lang="en-US">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1411706" y="603264"/>
            <a:ext cx="6307889" cy="602743"/>
          </a:xfrm>
          <a:noFill/>
          <a:ln w="12700">
            <a:noFill/>
            <a:miter lim="800000"/>
          </a:ln>
        </p:spPr>
        <p:txBody>
          <a:bodyPr vert="horz" wrap="square" lIns="89981" tIns="43191" rIns="89981" bIns="43191" numCol="1" rtlCol="0" anchor="b" anchorCtr="0" compatLnSpc="1">
            <a:noAutofit/>
          </a:bodyPr>
          <a:lstStyle/>
          <a:p>
            <a:pPr defTabSz="914400">
              <a:lnSpc>
                <a:spcPct val="90000"/>
              </a:lnSpc>
            </a:pPr>
            <a:r>
              <a:rPr lang="en-US" altLang="zh-TW" kern="1200" dirty="0">
                <a:ea typeface="+mn-ea"/>
                <a:cs typeface="+mn-cs"/>
              </a:rPr>
              <a:t>Integrated Project Management</a:t>
            </a:r>
          </a:p>
        </p:txBody>
      </p:sp>
      <p:sp>
        <p:nvSpPr>
          <p:cNvPr id="1498115" name="Rectangle 3"/>
          <p:cNvSpPr>
            <a:spLocks noGrp="1" noChangeArrowheads="1"/>
          </p:cNvSpPr>
          <p:nvPr>
            <p:ph idx="4294967295"/>
          </p:nvPr>
        </p:nvSpPr>
        <p:spPr>
          <a:xfrm>
            <a:off x="183894" y="1278386"/>
            <a:ext cx="8631933" cy="4648322"/>
          </a:xfrm>
          <a:prstGeom prst="rect">
            <a:avLst/>
          </a:prstGeom>
        </p:spPr>
        <p:txBody>
          <a:bodyPr lIns="90315" tIns="44366" rIns="90315" bIns="44366"/>
          <a:lstStyle/>
          <a:p>
            <a:pPr marL="342900" indent="-342900" defTabSz="914400">
              <a:lnSpc>
                <a:spcPct val="95000"/>
              </a:lnSpc>
              <a:buNone/>
            </a:pPr>
            <a:r>
              <a:rPr lang="en-US" altLang="zh-TW" sz="2400" b="1" u="sng" dirty="0">
                <a:solidFill>
                  <a:srgbClr val="00B050"/>
                </a:solidFill>
              </a:rPr>
              <a:t>Strengths:</a:t>
            </a:r>
          </a:p>
          <a:p>
            <a:pPr marL="342900" indent="-342900" defTabSz="914400">
              <a:lnSpc>
                <a:spcPct val="80000"/>
              </a:lnSpc>
              <a:buClrTx/>
            </a:pPr>
            <a:r>
              <a:rPr lang="en-US" altLang="zh-TW" sz="2000" dirty="0"/>
              <a:t>An integrated project plan is made, drawing technical resources from both Haiyuan and TopRS to provide an integrated solution to customers</a:t>
            </a:r>
          </a:p>
          <a:p>
            <a:pPr marL="342900" indent="-342900" defTabSz="914400">
              <a:lnSpc>
                <a:spcPct val="80000"/>
              </a:lnSpc>
            </a:pPr>
            <a:r>
              <a:rPr lang="zh-CN" altLang="en-US" sz="2000" dirty="0">
                <a:ea typeface="宋体" panose="02010600030101010101" pitchFamily="2" charset="-122"/>
              </a:rPr>
              <a:t>定义集成项目计划，划分了海源和中测的技术资源，向客户提供了集成措施</a:t>
            </a:r>
            <a:endParaRPr lang="en-US" altLang="zh-TW" sz="2000" dirty="0"/>
          </a:p>
          <a:p>
            <a:pPr marL="342900" indent="-342900" defTabSz="914400">
              <a:lnSpc>
                <a:spcPct val="80000"/>
              </a:lnSpc>
            </a:pPr>
            <a:r>
              <a:rPr lang="en-US" altLang="zh-TW" sz="2000" dirty="0"/>
              <a:t>Projects tailor their processes from organization defined processes by using Tailoring guidelines </a:t>
            </a:r>
            <a:r>
              <a:rPr lang="zh-CN" altLang="en-US" sz="2000" dirty="0">
                <a:ea typeface="宋体" panose="02010600030101010101" pitchFamily="2" charset="-122"/>
              </a:rPr>
              <a:t>借鉴裁剪指南和组织级定义过程裁剪项目的过程</a:t>
            </a:r>
            <a:endParaRPr lang="en-US" altLang="zh-TW" sz="2000" dirty="0"/>
          </a:p>
          <a:p>
            <a:pPr marL="342900" indent="-342900" defTabSz="914400">
              <a:lnSpc>
                <a:spcPct val="95000"/>
              </a:lnSpc>
            </a:pPr>
            <a:r>
              <a:rPr lang="en-US" altLang="zh-TW" sz="2000" dirty="0"/>
              <a:t>Projects use historical data from Organization data base for planning purposes项目将组织数据库中的历史数据用于计划目的</a:t>
            </a:r>
          </a:p>
          <a:p>
            <a:pPr marL="342900" indent="-342900" defTabSz="914400">
              <a:lnSpc>
                <a:spcPct val="95000"/>
              </a:lnSpc>
            </a:pPr>
            <a:r>
              <a:rPr lang="en-US" altLang="zh-TW" sz="2000" dirty="0"/>
              <a:t>Projects contribute various project data every month and learning and best practices, at the end of the project, to the Organizational assets</a:t>
            </a:r>
          </a:p>
          <a:p>
            <a:pPr marL="342900" indent="-342900" defTabSz="914400">
              <a:lnSpc>
                <a:spcPct val="95000"/>
              </a:lnSpc>
            </a:pPr>
            <a:r>
              <a:rPr lang="zh-CN" altLang="en-US" sz="2000" dirty="0">
                <a:ea typeface="宋体" panose="02010600030101010101" pitchFamily="2" charset="-122"/>
              </a:rPr>
              <a:t>项目每个月或项目结项时贡献各类型的项目数据，经验教训和最佳实践到组织资产库中</a:t>
            </a:r>
            <a:endParaRPr lang="en-US" altLang="zh-TW" sz="2000" dirty="0"/>
          </a:p>
          <a:p>
            <a:pPr marL="342900" indent="-342900" defTabSz="914400">
              <a:lnSpc>
                <a:spcPct val="95000"/>
              </a:lnSpc>
            </a:pPr>
            <a:r>
              <a:rPr lang="en-US" altLang="zh-TW" sz="2000" dirty="0"/>
              <a:t>Dependencies are managed through the Project management Meetings.</a:t>
            </a:r>
          </a:p>
          <a:p>
            <a:pPr marL="342900" indent="-342900" defTabSz="914400">
              <a:lnSpc>
                <a:spcPct val="95000"/>
              </a:lnSpc>
            </a:pPr>
            <a:r>
              <a:rPr lang="zh-CN" altLang="en-US" sz="2000" dirty="0">
                <a:ea typeface="宋体" panose="02010600030101010101" pitchFamily="2" charset="-122"/>
              </a:rPr>
              <a:t>项目管理会议管理关键依赖</a:t>
            </a:r>
          </a:p>
        </p:txBody>
      </p:sp>
      <p:sp>
        <p:nvSpPr>
          <p:cNvPr id="3" name="灯片编号占位符 2"/>
          <p:cNvSpPr>
            <a:spLocks noGrp="1"/>
          </p:cNvSpPr>
          <p:nvPr>
            <p:ph type="sldNum" sz="quarter" idx="10"/>
          </p:nvPr>
        </p:nvSpPr>
        <p:spPr/>
        <p:txBody>
          <a:bodyPr/>
          <a:lstStyle/>
          <a:p>
            <a:pPr>
              <a:defRPr/>
            </a:pPr>
            <a:fld id="{F580E0BC-3B62-467F-89E9-F47414FE43A7}" type="slidenum">
              <a:rPr lang="en-US"/>
              <a:t>46</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3" name="Rectangle 3"/>
          <p:cNvSpPr>
            <a:spLocks noGrp="1" noChangeArrowheads="1"/>
          </p:cNvSpPr>
          <p:nvPr>
            <p:ph idx="4294967295"/>
          </p:nvPr>
        </p:nvSpPr>
        <p:spPr>
          <a:xfrm>
            <a:off x="183894" y="1328810"/>
            <a:ext cx="8631933" cy="4648322"/>
          </a:xfrm>
          <a:prstGeom prst="rect">
            <a:avLst/>
          </a:prstGeom>
          <a:noFill/>
        </p:spPr>
        <p:txBody>
          <a:bodyPr lIns="91275" tIns="45637" rIns="91275" bIns="45637"/>
          <a:lstStyle/>
          <a:p>
            <a:pPr marL="228600" indent="-228600" defTabSz="914400">
              <a:lnSpc>
                <a:spcPct val="90000"/>
              </a:lnSpc>
              <a:buNone/>
            </a:pPr>
            <a:r>
              <a:rPr lang="en-US" altLang="zh-TW" sz="2400" b="1" u="sng" dirty="0">
                <a:solidFill>
                  <a:srgbClr val="FFC000"/>
                </a:solidFill>
              </a:rPr>
              <a:t>Improvements:</a:t>
            </a:r>
          </a:p>
          <a:p>
            <a:pPr marL="228600" indent="-228600" defTabSz="914400">
              <a:lnSpc>
                <a:spcPct val="90000"/>
              </a:lnSpc>
              <a:buNone/>
            </a:pPr>
            <a:endParaRPr lang="en-US" altLang="zh-TW" sz="2400" b="1" u="sng" dirty="0">
              <a:solidFill>
                <a:srgbClr val="FF6600"/>
              </a:solidFill>
              <a:latin typeface="Century Schoolbook" panose="02040604050505020304" pitchFamily="18" charset="0"/>
            </a:endParaRPr>
          </a:p>
          <a:p>
            <a:pPr marL="342900" indent="-342900">
              <a:lnSpc>
                <a:spcPct val="80000"/>
              </a:lnSpc>
            </a:pPr>
            <a:r>
              <a:rPr lang="en-US" altLang="zh-TW" sz="2000" dirty="0"/>
              <a:t>When many projects have the same tailoring that is done, the possibility of incorporating such tailoring into the Organization Defined process may be explored</a:t>
            </a:r>
          </a:p>
          <a:p>
            <a:pPr marL="342900" indent="-342900">
              <a:lnSpc>
                <a:spcPct val="80000"/>
              </a:lnSpc>
            </a:pPr>
            <a:r>
              <a:rPr lang="zh-CN" altLang="en-US" sz="2000" dirty="0">
                <a:ea typeface="宋体" panose="02010600030101010101" pitchFamily="2" charset="-122"/>
              </a:rPr>
              <a:t>当所有项目都是做一样裁剪时，可以探索将这种剪裁内容纳入组织定义的过程的可能性</a:t>
            </a:r>
          </a:p>
          <a:p>
            <a:pPr marL="342900" indent="-342900">
              <a:lnSpc>
                <a:spcPct val="80000"/>
              </a:lnSpc>
            </a:pPr>
            <a:endParaRPr lang="en-US" altLang="zh-TW" sz="2000" dirty="0"/>
          </a:p>
        </p:txBody>
      </p:sp>
      <p:sp>
        <p:nvSpPr>
          <p:cNvPr id="4" name="Rectangle 2"/>
          <p:cNvSpPr>
            <a:spLocks noGrp="1" noChangeArrowheads="1"/>
          </p:cNvSpPr>
          <p:nvPr>
            <p:ph type="title"/>
          </p:nvPr>
        </p:nvSpPr>
        <p:spPr>
          <a:xfrm>
            <a:off x="1411706" y="603264"/>
            <a:ext cx="6307889" cy="602743"/>
          </a:xfrm>
          <a:noFill/>
          <a:ln w="12700">
            <a:noFill/>
            <a:miter lim="800000"/>
          </a:ln>
        </p:spPr>
        <p:txBody>
          <a:bodyPr vert="horz" wrap="square" lIns="89981" tIns="43191" rIns="89981" bIns="43191" numCol="1" rtlCol="0" anchor="b" anchorCtr="0" compatLnSpc="1">
            <a:noAutofit/>
          </a:bodyPr>
          <a:lstStyle/>
          <a:p>
            <a:pPr defTabSz="914400">
              <a:lnSpc>
                <a:spcPct val="90000"/>
              </a:lnSpc>
            </a:pPr>
            <a:r>
              <a:rPr lang="en-US" altLang="zh-TW" kern="1200" dirty="0">
                <a:ea typeface="+mn-ea"/>
                <a:cs typeface="+mn-cs"/>
              </a:rPr>
              <a:t>Integrated Project Management</a:t>
            </a:r>
          </a:p>
        </p:txBody>
      </p:sp>
      <p:sp>
        <p:nvSpPr>
          <p:cNvPr id="5" name="灯片编号占位符 4"/>
          <p:cNvSpPr>
            <a:spLocks noGrp="1"/>
          </p:cNvSpPr>
          <p:nvPr>
            <p:ph type="sldNum" sz="quarter" idx="10"/>
          </p:nvPr>
        </p:nvSpPr>
        <p:spPr/>
        <p:txBody>
          <a:bodyPr/>
          <a:lstStyle/>
          <a:p>
            <a:pPr>
              <a:defRPr/>
            </a:pPr>
            <a:fld id="{F580E0BC-3B62-467F-89E9-F47414FE43A7}" type="slidenum">
              <a:rPr lang="en-US"/>
              <a:t>47</a:t>
            </a:fld>
            <a:endParaRPr lang="en-US">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p:cNvSpPr>
            <a:spLocks noGrp="1" noChangeArrowheads="1"/>
          </p:cNvSpPr>
          <p:nvPr>
            <p:ph type="title"/>
          </p:nvPr>
        </p:nvSpPr>
        <p:spPr>
          <a:xfrm>
            <a:off x="1411706" y="527064"/>
            <a:ext cx="6307889" cy="602743"/>
          </a:xfrm>
          <a:noFill/>
          <a:ln w="12700">
            <a:noFill/>
            <a:miter lim="800000"/>
          </a:ln>
        </p:spPr>
        <p:txBody>
          <a:bodyPr vert="horz" wrap="square" lIns="89981" tIns="43191" rIns="89981" bIns="43191" numCol="1" rtlCol="0" anchor="b" anchorCtr="0" compatLnSpc="1">
            <a:noAutofit/>
          </a:bodyPr>
          <a:lstStyle/>
          <a:p>
            <a:pPr>
              <a:lnSpc>
                <a:spcPct val="90000"/>
              </a:lnSpc>
            </a:pPr>
            <a:r>
              <a:rPr lang="en-US" altLang="zh-TW" kern="1200" dirty="0">
                <a:ea typeface="+mn-ea"/>
                <a:cs typeface="+mn-cs"/>
              </a:rPr>
              <a:t>Risk Management</a:t>
            </a:r>
          </a:p>
        </p:txBody>
      </p:sp>
      <p:sp>
        <p:nvSpPr>
          <p:cNvPr id="1502211" name="Rectangle 3"/>
          <p:cNvSpPr>
            <a:spLocks noGrp="1" noChangeArrowheads="1"/>
          </p:cNvSpPr>
          <p:nvPr>
            <p:ph idx="4294967295"/>
          </p:nvPr>
        </p:nvSpPr>
        <p:spPr>
          <a:xfrm>
            <a:off x="183894" y="1147395"/>
            <a:ext cx="8631933" cy="4648322"/>
          </a:xfrm>
          <a:prstGeom prst="rect">
            <a:avLst/>
          </a:prstGeom>
          <a:noFill/>
        </p:spPr>
        <p:txBody>
          <a:bodyPr lIns="91275" tIns="45637" rIns="91275" bIns="45637"/>
          <a:lstStyle/>
          <a:p>
            <a:pPr marL="342900" indent="-342900">
              <a:lnSpc>
                <a:spcPct val="95000"/>
              </a:lnSpc>
              <a:buNone/>
            </a:pPr>
            <a:r>
              <a:rPr lang="en-US" altLang="zh-TW" sz="2400" b="1" u="sng" dirty="0">
                <a:solidFill>
                  <a:srgbClr val="00B050"/>
                </a:solidFill>
              </a:rPr>
              <a:t>Strengths:</a:t>
            </a:r>
          </a:p>
          <a:p>
            <a:pPr marL="342900" indent="-342900">
              <a:lnSpc>
                <a:spcPct val="95000"/>
              </a:lnSpc>
              <a:buNone/>
            </a:pPr>
            <a:r>
              <a:rPr lang="en-US" altLang="zh-TW" sz="2400" b="1" u="sng" dirty="0">
                <a:solidFill>
                  <a:srgbClr val="00B050"/>
                </a:solidFill>
              </a:rPr>
              <a:t> </a:t>
            </a:r>
            <a:r>
              <a:rPr lang="en-US" altLang="zh-TW" sz="2000" dirty="0">
                <a:solidFill>
                  <a:schemeClr val="tx1">
                    <a:lumMod val="75000"/>
                    <a:lumOff val="25000"/>
                  </a:schemeClr>
                </a:solidFill>
              </a:rPr>
              <a:t>  Risk factors are first identified and analyzed during pre project stage and the project planning stage</a:t>
            </a:r>
            <a:r>
              <a:rPr lang="zh-CN" altLang="en-US" sz="2000" dirty="0">
                <a:solidFill>
                  <a:schemeClr val="tx1">
                    <a:lumMod val="75000"/>
                    <a:lumOff val="25000"/>
                  </a:schemeClr>
                </a:solidFill>
                <a:ea typeface="宋体" panose="02010600030101010101" pitchFamily="2" charset="-122"/>
              </a:rPr>
              <a:t>在项目初始阶段和项目计划阶段第一次识别风险因子</a:t>
            </a:r>
            <a:endParaRPr lang="en-US" altLang="zh-TW" sz="2000" dirty="0">
              <a:solidFill>
                <a:schemeClr val="tx1">
                  <a:lumMod val="75000"/>
                  <a:lumOff val="25000"/>
                </a:schemeClr>
              </a:solidFill>
            </a:endParaRPr>
          </a:p>
          <a:p>
            <a:pPr marL="228600" indent="-228600"/>
            <a:r>
              <a:rPr lang="en-US" altLang="zh-TW" sz="2000" dirty="0">
                <a:solidFill>
                  <a:schemeClr val="tx1">
                    <a:lumMod val="75000"/>
                    <a:lumOff val="25000"/>
                  </a:schemeClr>
                </a:solidFill>
              </a:rPr>
              <a:t>Probability and impact ratings are given and categories of risks are defined and used. The risk exposure for each risk factor is then computed by multiplying the two</a:t>
            </a:r>
            <a:r>
              <a:rPr lang="zh-CN" altLang="en-US" sz="2000" dirty="0">
                <a:solidFill>
                  <a:schemeClr val="tx1">
                    <a:lumMod val="75000"/>
                    <a:lumOff val="25000"/>
                  </a:schemeClr>
                </a:solidFill>
                <a:ea typeface="宋体" panose="02010600030101010101" pitchFamily="2" charset="-122"/>
              </a:rPr>
              <a:t>定义了风险的发生概率和影响评级，也定义和使用风险类别，两者相乘得到风险系数</a:t>
            </a:r>
            <a:endParaRPr lang="en-US" altLang="zh-TW" sz="2000" dirty="0">
              <a:solidFill>
                <a:schemeClr val="tx1">
                  <a:lumMod val="75000"/>
                  <a:lumOff val="25000"/>
                </a:schemeClr>
              </a:solidFill>
            </a:endParaRPr>
          </a:p>
          <a:p>
            <a:pPr marL="228600" indent="-228600"/>
            <a:r>
              <a:rPr lang="en-US" altLang="zh-TW" sz="2000" dirty="0">
                <a:solidFill>
                  <a:schemeClr val="tx1">
                    <a:lumMod val="75000"/>
                    <a:lumOff val="25000"/>
                  </a:schemeClr>
                </a:solidFill>
              </a:rPr>
              <a:t>Mitigation plans for risk factors with a Risk value between 10 and 20 are made while Contingency plans are made for all risk factors where Risk Value exceeds 20.</a:t>
            </a:r>
          </a:p>
          <a:p>
            <a:pPr marL="0" indent="0">
              <a:buNone/>
            </a:pPr>
            <a:r>
              <a:rPr lang="en-US" altLang="zh-TW" sz="2000" dirty="0">
                <a:solidFill>
                  <a:schemeClr val="tx1">
                    <a:lumMod val="75000"/>
                    <a:lumOff val="25000"/>
                  </a:schemeClr>
                </a:solidFill>
              </a:rPr>
              <a:t>   </a:t>
            </a:r>
            <a:r>
              <a:rPr lang="zh-CN" altLang="en-US" sz="2000" dirty="0">
                <a:solidFill>
                  <a:schemeClr val="tx1">
                    <a:lumMod val="75000"/>
                    <a:lumOff val="25000"/>
                  </a:schemeClr>
                </a:solidFill>
                <a:ea typeface="宋体" panose="02010600030101010101" pitchFamily="2" charset="-122"/>
              </a:rPr>
              <a:t>风险系数值在</a:t>
            </a:r>
            <a:r>
              <a:rPr lang="en-US" altLang="zh-CN" sz="2000" dirty="0">
                <a:solidFill>
                  <a:schemeClr val="tx1">
                    <a:lumMod val="75000"/>
                    <a:lumOff val="25000"/>
                  </a:schemeClr>
                </a:solidFill>
                <a:ea typeface="宋体" panose="02010600030101010101" pitchFamily="2" charset="-122"/>
              </a:rPr>
              <a:t>10-20</a:t>
            </a:r>
            <a:r>
              <a:rPr lang="zh-CN" altLang="en-US" sz="2000" dirty="0">
                <a:solidFill>
                  <a:schemeClr val="tx1">
                    <a:lumMod val="75000"/>
                    <a:lumOff val="25000"/>
                  </a:schemeClr>
                </a:solidFill>
                <a:ea typeface="宋体" panose="02010600030101010101" pitchFamily="2" charset="-122"/>
              </a:rPr>
              <a:t>之间采取缓解措施，风险系数值超过</a:t>
            </a:r>
            <a:r>
              <a:rPr lang="en-US" altLang="zh-CN" sz="2000" dirty="0">
                <a:solidFill>
                  <a:schemeClr val="tx1">
                    <a:lumMod val="75000"/>
                    <a:lumOff val="25000"/>
                  </a:schemeClr>
                </a:solidFill>
                <a:ea typeface="宋体" panose="02010600030101010101" pitchFamily="2" charset="-122"/>
              </a:rPr>
              <a:t>20</a:t>
            </a:r>
            <a:r>
              <a:rPr lang="zh-CN" altLang="en-US" sz="2000" dirty="0">
                <a:solidFill>
                  <a:schemeClr val="tx1">
                    <a:lumMod val="75000"/>
                    <a:lumOff val="25000"/>
                  </a:schemeClr>
                </a:solidFill>
                <a:ea typeface="宋体" panose="02010600030101010101" pitchFamily="2" charset="-122"/>
              </a:rPr>
              <a:t>采取应急措施</a:t>
            </a:r>
            <a:endParaRPr lang="en-US" altLang="zh-TW" sz="2000" dirty="0">
              <a:solidFill>
                <a:schemeClr val="tx1">
                  <a:lumMod val="75000"/>
                  <a:lumOff val="25000"/>
                </a:schemeClr>
              </a:solidFill>
            </a:endParaRPr>
          </a:p>
          <a:p>
            <a:pPr marL="228600" indent="-228600"/>
            <a:r>
              <a:rPr lang="en-US" altLang="zh-TW" sz="2000" dirty="0">
                <a:solidFill>
                  <a:schemeClr val="tx1">
                    <a:lumMod val="75000"/>
                    <a:lumOff val="25000"/>
                  </a:schemeClr>
                </a:solidFill>
              </a:rPr>
              <a:t>The risk factors are tracked through the Weekly status report</a:t>
            </a:r>
          </a:p>
          <a:p>
            <a:pPr marL="228600" indent="-228600"/>
            <a:r>
              <a:rPr lang="zh-CN" altLang="en-US" sz="2000" dirty="0">
                <a:solidFill>
                  <a:schemeClr val="tx1">
                    <a:lumMod val="75000"/>
                    <a:lumOff val="25000"/>
                  </a:schemeClr>
                </a:solidFill>
                <a:ea typeface="宋体" panose="02010600030101010101" pitchFamily="2" charset="-122"/>
              </a:rPr>
              <a:t>通过周报追踪风险因子</a:t>
            </a:r>
          </a:p>
        </p:txBody>
      </p:sp>
      <p:sp>
        <p:nvSpPr>
          <p:cNvPr id="3" name="灯片编号占位符 2"/>
          <p:cNvSpPr>
            <a:spLocks noGrp="1"/>
          </p:cNvSpPr>
          <p:nvPr>
            <p:ph type="sldNum" sz="quarter" idx="10"/>
          </p:nvPr>
        </p:nvSpPr>
        <p:spPr/>
        <p:txBody>
          <a:bodyPr/>
          <a:lstStyle/>
          <a:p>
            <a:pPr>
              <a:defRPr/>
            </a:pPr>
            <a:fld id="{F580E0BC-3B62-467F-89E9-F47414FE43A7}" type="slidenum">
              <a:rPr lang="en-US"/>
              <a:t>48</a:t>
            </a:fld>
            <a:endParaRPr lang="en-US">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3" name="Rectangle 3"/>
          <p:cNvSpPr>
            <a:spLocks noGrp="1" noChangeArrowheads="1"/>
          </p:cNvSpPr>
          <p:nvPr>
            <p:ph idx="4294967295"/>
          </p:nvPr>
        </p:nvSpPr>
        <p:spPr>
          <a:xfrm>
            <a:off x="183894" y="1202186"/>
            <a:ext cx="8631933" cy="4648322"/>
          </a:xfrm>
          <a:prstGeom prst="rect">
            <a:avLst/>
          </a:prstGeom>
          <a:noFill/>
        </p:spPr>
        <p:txBody>
          <a:bodyPr lIns="91275" tIns="45637" rIns="91275" bIns="45637"/>
          <a:lstStyle/>
          <a:p>
            <a:pPr marL="228600" indent="-228600" defTabSz="914400">
              <a:lnSpc>
                <a:spcPct val="90000"/>
              </a:lnSpc>
              <a:buNone/>
            </a:pPr>
            <a:r>
              <a:rPr lang="en-US" altLang="zh-TW" sz="2400" b="1" u="sng" dirty="0">
                <a:solidFill>
                  <a:srgbClr val="FFC000"/>
                </a:solidFill>
              </a:rPr>
              <a:t>Improvements:</a:t>
            </a:r>
          </a:p>
          <a:p>
            <a:pPr marL="228600" indent="-228600" defTabSz="914400">
              <a:lnSpc>
                <a:spcPct val="90000"/>
              </a:lnSpc>
              <a:buNone/>
            </a:pPr>
            <a:endParaRPr lang="en-US" altLang="zh-TW" sz="2400" b="1" u="sng" dirty="0">
              <a:solidFill>
                <a:srgbClr val="FF6600"/>
              </a:solidFill>
              <a:latin typeface="Century Schoolbook" panose="02040604050505020304" pitchFamily="18" charset="0"/>
            </a:endParaRPr>
          </a:p>
          <a:p>
            <a:pPr marL="228600" indent="-228600">
              <a:buClrTx/>
            </a:pPr>
            <a:r>
              <a:rPr lang="en-US" altLang="zh-TW" sz="2000" dirty="0">
                <a:solidFill>
                  <a:schemeClr val="tx1">
                    <a:lumMod val="75000"/>
                    <a:lumOff val="25000"/>
                  </a:schemeClr>
                </a:solidFill>
              </a:rPr>
              <a:t>The Risk Table should be consistently updated with any new risk factors. In a few cases, this was not done</a:t>
            </a:r>
          </a:p>
          <a:p>
            <a:pPr marL="228600" indent="-228600">
              <a:buClrTx/>
            </a:pPr>
            <a:r>
              <a:rPr lang="en-US" altLang="zh-TW" sz="2000" dirty="0">
                <a:solidFill>
                  <a:schemeClr val="tx1">
                    <a:lumMod val="75000"/>
                    <a:lumOff val="25000"/>
                  </a:schemeClr>
                </a:solidFill>
              </a:rPr>
              <a:t> 风险表应进行持续更新风险因子。 几个项目是没有持续更新的</a:t>
            </a:r>
          </a:p>
          <a:p>
            <a:pPr marL="228600" indent="-228600">
              <a:buClrTx/>
            </a:pPr>
            <a:r>
              <a:rPr lang="en-US" altLang="zh-TW" sz="2000" dirty="0">
                <a:solidFill>
                  <a:schemeClr val="tx1">
                    <a:lumMod val="75000"/>
                    <a:lumOff val="25000"/>
                  </a:schemeClr>
                </a:solidFill>
              </a:rPr>
              <a:t>Instead of tracking the risks only through the Weekly status reports, it may be a good idea to track these through the Risk Management Table. The current RE value would then be consistently known</a:t>
            </a:r>
          </a:p>
          <a:p>
            <a:pPr marL="228600" indent="-228600">
              <a:buClrTx/>
            </a:pPr>
            <a:r>
              <a:rPr lang="en-US" altLang="zh-TW" sz="2000" dirty="0">
                <a:solidFill>
                  <a:schemeClr val="tx1">
                    <a:lumMod val="75000"/>
                    <a:lumOff val="25000"/>
                  </a:schemeClr>
                </a:solidFill>
              </a:rPr>
              <a:t>通过每周状态报告来跟踪风险，不如通过“风险管理表”来跟踪风险。 这样，风险系数值可以持续跟踪监控</a:t>
            </a:r>
          </a:p>
        </p:txBody>
      </p:sp>
      <p:sp>
        <p:nvSpPr>
          <p:cNvPr id="4" name="Rectangle 2"/>
          <p:cNvSpPr>
            <a:spLocks noGrp="1" noChangeArrowheads="1"/>
          </p:cNvSpPr>
          <p:nvPr>
            <p:ph type="title"/>
          </p:nvPr>
        </p:nvSpPr>
        <p:spPr>
          <a:xfrm>
            <a:off x="1411706" y="527064"/>
            <a:ext cx="6307889" cy="602743"/>
          </a:xfrm>
          <a:noFill/>
          <a:ln w="12700">
            <a:noFill/>
            <a:miter lim="800000"/>
          </a:ln>
        </p:spPr>
        <p:txBody>
          <a:bodyPr vert="horz" wrap="square" lIns="89981" tIns="43191" rIns="89981" bIns="43191" numCol="1" rtlCol="0" anchor="b" anchorCtr="0" compatLnSpc="1">
            <a:noAutofit/>
          </a:bodyPr>
          <a:lstStyle/>
          <a:p>
            <a:pPr>
              <a:lnSpc>
                <a:spcPct val="90000"/>
              </a:lnSpc>
            </a:pPr>
            <a:r>
              <a:rPr lang="en-US" altLang="zh-TW" kern="1200" dirty="0">
                <a:ea typeface="+mn-ea"/>
                <a:cs typeface="+mn-cs"/>
              </a:rPr>
              <a:t>Risk Management</a:t>
            </a:r>
          </a:p>
        </p:txBody>
      </p:sp>
      <p:sp>
        <p:nvSpPr>
          <p:cNvPr id="5" name="灯片编号占位符 4"/>
          <p:cNvSpPr>
            <a:spLocks noGrp="1"/>
          </p:cNvSpPr>
          <p:nvPr>
            <p:ph type="sldNum" sz="quarter" idx="10"/>
          </p:nvPr>
        </p:nvSpPr>
        <p:spPr/>
        <p:txBody>
          <a:bodyPr/>
          <a:lstStyle/>
          <a:p>
            <a:pPr>
              <a:defRPr/>
            </a:pPr>
            <a:fld id="{F580E0BC-3B62-467F-89E9-F47414FE43A7}" type="slidenum">
              <a:rPr lang="en-US"/>
              <a:t>49</a:t>
            </a:fld>
            <a:endParaRPr lang="en-US">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984250" y="527050"/>
            <a:ext cx="6851650" cy="605239"/>
          </a:xfrm>
          <a:prstGeom prst="rect">
            <a:avLst/>
          </a:prstGeom>
          <a:noFill/>
          <a:ln w="9525">
            <a:noFill/>
            <a:miter lim="800000"/>
          </a:ln>
        </p:spPr>
        <p:txBody>
          <a:bodyPr wrap="square" lIns="63437" tIns="25373" rIns="63437" bIns="25373">
            <a:spAutoFit/>
          </a:bodyPr>
          <a:lstStyle/>
          <a:p>
            <a:pPr algn="ctr" defTabSz="913765">
              <a:lnSpc>
                <a:spcPct val="90000"/>
              </a:lnSpc>
              <a:spcBef>
                <a:spcPct val="45000"/>
              </a:spcBef>
              <a:buNone/>
            </a:pPr>
            <a:r>
              <a:rPr lang="en-US" altLang="zh-TW" sz="4000" b="1" dirty="0">
                <a:latin typeface="Calibri" panose="020F0502020204030204" pitchFamily="34" charset="0"/>
                <a:ea typeface="+mn-ea"/>
              </a:rPr>
              <a:t>Appraisal </a:t>
            </a:r>
            <a:r>
              <a:rPr lang="en-US" altLang="zh-TW" sz="4000" b="1" dirty="0" smtClean="0">
                <a:latin typeface="Calibri" panose="020F0502020204030204" pitchFamily="34" charset="0"/>
                <a:ea typeface="+mn-ea"/>
              </a:rPr>
              <a:t>Sponsor</a:t>
            </a:r>
            <a:endParaRPr lang="en-US" altLang="zh-TW" sz="4000" b="1" dirty="0">
              <a:latin typeface="Calibri" panose="020F0502020204030204" pitchFamily="34" charset="0"/>
              <a:ea typeface="+mn-ea"/>
            </a:endParaRPr>
          </a:p>
        </p:txBody>
      </p:sp>
      <p:sp>
        <p:nvSpPr>
          <p:cNvPr id="5" name="Rectangle 1"/>
          <p:cNvSpPr/>
          <p:nvPr/>
        </p:nvSpPr>
        <p:spPr>
          <a:xfrm>
            <a:off x="1144905" y="2294255"/>
            <a:ext cx="7425690" cy="1735455"/>
          </a:xfrm>
          <a:prstGeom prst="rect">
            <a:avLst/>
          </a:prstGeom>
        </p:spPr>
        <p:txBody>
          <a:bodyPr wrap="square">
            <a:spAutoFit/>
          </a:bodyPr>
          <a:lstStyle/>
          <a:p>
            <a:r>
              <a:rPr lang="en-US" altLang="en-IN" sz="2400" b="0" dirty="0">
                <a:solidFill>
                  <a:schemeClr val="tx1"/>
                </a:solidFill>
              </a:rPr>
              <a:t>GM:</a:t>
            </a:r>
            <a:r>
              <a:rPr lang="en-IN" sz="2400" b="0" dirty="0">
                <a:solidFill>
                  <a:schemeClr val="tx1"/>
                </a:solidFill>
              </a:rPr>
              <a:t>廖明Ming Liao、何雪Xue He</a:t>
            </a:r>
          </a:p>
          <a:p>
            <a:pPr marL="342900" indent="-342900">
              <a:spcBef>
                <a:spcPts val="650"/>
              </a:spcBef>
              <a:buClr>
                <a:srgbClr val="000000"/>
              </a:buClr>
              <a:buSzPct val="100000"/>
              <a:buFont typeface="Arial" panose="020B0604020202020204" pitchFamily="34" charset="0"/>
              <a:buChar char="•"/>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zh-CN" sz="2400" dirty="0" err="1">
                <a:latin typeface="Calibri" panose="020F0502020204030204" pitchFamily="34" charset="0"/>
                <a:sym typeface="+mn-ea"/>
              </a:rPr>
              <a:t>ZheJiang</a:t>
            </a:r>
            <a:r>
              <a:rPr lang="en-GB" altLang="zh-CN" sz="2400" dirty="0">
                <a:latin typeface="Calibri" panose="020F0502020204030204" pitchFamily="34" charset="0"/>
                <a:sym typeface="+mn-ea"/>
              </a:rPr>
              <a:t> </a:t>
            </a:r>
            <a:r>
              <a:rPr lang="en-GB" altLang="zh-CN" sz="2400" dirty="0" err="1">
                <a:latin typeface="Calibri" panose="020F0502020204030204" pitchFamily="34" charset="0"/>
                <a:sym typeface="+mn-ea"/>
              </a:rPr>
              <a:t>TopRS</a:t>
            </a:r>
            <a:r>
              <a:rPr lang="en-GB" altLang="zh-CN" sz="2400" dirty="0">
                <a:latin typeface="Calibri" panose="020F0502020204030204" pitchFamily="34" charset="0"/>
                <a:sym typeface="+mn-ea"/>
              </a:rPr>
              <a:t> Technology Co., </a:t>
            </a:r>
            <a:r>
              <a:rPr lang="en-GB" altLang="zh-CN" sz="2400" dirty="0" smtClean="0">
                <a:latin typeface="Calibri" panose="020F0502020204030204" pitchFamily="34" charset="0"/>
                <a:sym typeface="+mn-ea"/>
              </a:rPr>
              <a:t>Ltd.</a:t>
            </a:r>
            <a:endParaRPr lang="en-GB" altLang="zh-CN" sz="2400" b="0" dirty="0" smtClean="0">
              <a:solidFill>
                <a:schemeClr val="tx1"/>
              </a:solidFill>
              <a:latin typeface="Calibri" panose="020F0502020204030204" pitchFamily="34" charset="0"/>
            </a:endParaRPr>
          </a:p>
          <a:p>
            <a:pPr marL="342900" indent="-342900">
              <a:spcBef>
                <a:spcPts val="650"/>
              </a:spcBef>
              <a:buClr>
                <a:srgbClr val="000000"/>
              </a:buClr>
              <a:buSzPct val="100000"/>
              <a:buFont typeface="Arial" panose="020B0604020202020204" pitchFamily="34" charset="0"/>
              <a:buChar char="•"/>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zh-CN" sz="2400" dirty="0" err="1" smtClean="0">
                <a:latin typeface="Calibri" panose="020F0502020204030204" pitchFamily="34" charset="0"/>
                <a:sym typeface="+mn-ea"/>
              </a:rPr>
              <a:t>ZheJiang</a:t>
            </a:r>
            <a:r>
              <a:rPr lang="en-GB" altLang="zh-CN" sz="2400" dirty="0" smtClean="0">
                <a:latin typeface="Calibri" panose="020F0502020204030204" pitchFamily="34" charset="0"/>
                <a:sym typeface="+mn-ea"/>
              </a:rPr>
              <a:t> </a:t>
            </a:r>
            <a:r>
              <a:rPr lang="en-GB" altLang="zh-CN" sz="2400" dirty="0" err="1">
                <a:latin typeface="Calibri" panose="020F0502020204030204" pitchFamily="34" charset="0"/>
                <a:sym typeface="+mn-ea"/>
              </a:rPr>
              <a:t>HaiYuan</a:t>
            </a:r>
            <a:r>
              <a:rPr lang="en-GB" altLang="zh-CN" sz="2400" dirty="0">
                <a:latin typeface="Calibri" panose="020F0502020204030204" pitchFamily="34" charset="0"/>
                <a:sym typeface="+mn-ea"/>
              </a:rPr>
              <a:t> Geo Information Technology Co., Ltd.</a:t>
            </a:r>
            <a:endParaRPr lang="en-IN" sz="2400" b="0" dirty="0">
              <a:solidFill>
                <a:schemeClr val="tx1"/>
              </a:solidFill>
            </a:endParaRPr>
          </a:p>
          <a:p>
            <a:endParaRPr lang="en-US" altLang="en-IN" sz="2400" b="0" dirty="0">
              <a:solidFill>
                <a:schemeClr val="tx1"/>
              </a:solidFill>
            </a:endParaRPr>
          </a:p>
        </p:txBody>
      </p:sp>
      <p:sp>
        <p:nvSpPr>
          <p:cNvPr id="3" name="灯片编号占位符 2"/>
          <p:cNvSpPr>
            <a:spLocks noGrp="1"/>
          </p:cNvSpPr>
          <p:nvPr>
            <p:ph type="sldNum" sz="quarter" idx="10"/>
          </p:nvPr>
        </p:nvSpPr>
        <p:spPr/>
        <p:txBody>
          <a:bodyPr/>
          <a:lstStyle/>
          <a:p>
            <a:pPr>
              <a:defRPr/>
            </a:pPr>
            <a:fld id="{F580E0BC-3B62-467F-89E9-F47414FE43A7}" type="slidenum">
              <a:rPr lang="en-US"/>
              <a:t>5</a:t>
            </a:fld>
            <a:endParaRPr lang="en-US">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1706" y="450864"/>
            <a:ext cx="6307889" cy="602743"/>
          </a:xfrm>
        </p:spPr>
        <p:txBody>
          <a:bodyPr/>
          <a:lstStyle/>
          <a:p>
            <a:pPr algn="ctr"/>
            <a:r>
              <a:rPr lang="en-US" altLang="zh-TW" sz="2800" dirty="0"/>
              <a:t>Final  Findings Summary</a:t>
            </a:r>
            <a:endParaRPr lang="en-CA" dirty="0"/>
          </a:p>
        </p:txBody>
      </p:sp>
      <p:sp>
        <p:nvSpPr>
          <p:cNvPr id="5" name="Content Placeholder 4"/>
          <p:cNvSpPr>
            <a:spLocks noGrp="1"/>
          </p:cNvSpPr>
          <p:nvPr>
            <p:ph sz="quarter" idx="4294967295"/>
          </p:nvPr>
        </p:nvSpPr>
        <p:spPr>
          <a:xfrm>
            <a:off x="454980" y="1569138"/>
            <a:ext cx="8221341" cy="5140313"/>
          </a:xfrm>
          <a:prstGeom prst="rect">
            <a:avLst/>
          </a:prstGeom>
        </p:spPr>
        <p:txBody>
          <a:bodyPr lIns="91294" tIns="45647" rIns="91294" bIns="45647" anchor="ctr"/>
          <a:lstStyle/>
          <a:p>
            <a:pPr marL="342265" indent="-342265" algn="ctr" defTabSz="913130">
              <a:buNone/>
            </a:pPr>
            <a:r>
              <a:rPr lang="en-US" altLang="zh-TW" sz="2800" dirty="0"/>
              <a:t>Maturity Level 4 Process Areas</a:t>
            </a:r>
          </a:p>
        </p:txBody>
      </p:sp>
      <p:sp>
        <p:nvSpPr>
          <p:cNvPr id="6" name="灯片编号占位符 5"/>
          <p:cNvSpPr>
            <a:spLocks noGrp="1"/>
          </p:cNvSpPr>
          <p:nvPr>
            <p:ph type="sldNum" sz="quarter" idx="10"/>
          </p:nvPr>
        </p:nvSpPr>
        <p:spPr/>
        <p:txBody>
          <a:bodyPr/>
          <a:lstStyle/>
          <a:p>
            <a:pPr>
              <a:defRPr/>
            </a:pPr>
            <a:fld id="{F580E0BC-3B62-467F-89E9-F47414FE43A7}" type="slidenum">
              <a:rPr lang="en-US"/>
              <a:t>50</a:t>
            </a:fld>
            <a:endParaRPr lang="en-US">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title"/>
          </p:nvPr>
        </p:nvSpPr>
        <p:spPr>
          <a:xfrm>
            <a:off x="1411706" y="527064"/>
            <a:ext cx="6307889" cy="602743"/>
          </a:xfrm>
        </p:spPr>
        <p:txBody>
          <a:bodyPr/>
          <a:lstStyle/>
          <a:p>
            <a:r>
              <a:rPr lang="en-US" altLang="zh-TW" sz="3200" dirty="0"/>
              <a:t>Organizational Process Performance</a:t>
            </a:r>
          </a:p>
        </p:txBody>
      </p:sp>
      <p:sp>
        <p:nvSpPr>
          <p:cNvPr id="1797123" name="Rectangle 3"/>
          <p:cNvSpPr>
            <a:spLocks noGrp="1" noChangeArrowheads="1"/>
          </p:cNvSpPr>
          <p:nvPr>
            <p:ph idx="4294967295"/>
          </p:nvPr>
        </p:nvSpPr>
        <p:spPr>
          <a:xfrm>
            <a:off x="454980" y="1230360"/>
            <a:ext cx="8221341" cy="5325706"/>
          </a:xfrm>
          <a:prstGeom prst="rect">
            <a:avLst/>
          </a:prstGeom>
        </p:spPr>
        <p:txBody>
          <a:bodyPr lIns="91294" tIns="45647" rIns="91294" bIns="45647"/>
          <a:lstStyle/>
          <a:p>
            <a:pPr marL="0" indent="0">
              <a:buNone/>
            </a:pPr>
            <a:r>
              <a:rPr lang="en-US" altLang="zh-TW" sz="2800" b="1" u="sng" dirty="0">
                <a:solidFill>
                  <a:srgbClr val="00B050"/>
                </a:solidFill>
              </a:rPr>
              <a:t>Strengths:</a:t>
            </a:r>
          </a:p>
          <a:p>
            <a:pPr marL="342265" indent="-342265"/>
            <a:r>
              <a:rPr lang="en-US" altLang="zh-TW" sz="2000" dirty="0">
                <a:solidFill>
                  <a:schemeClr val="tx1"/>
                </a:solidFill>
                <a:sym typeface="+mn-ea"/>
              </a:rPr>
              <a:t>The organization business objectives are first defined. Examples are:</a:t>
            </a:r>
            <a:endParaRPr lang="en-US" altLang="zh-TW" sz="2000" dirty="0">
              <a:solidFill>
                <a:schemeClr val="tx1"/>
              </a:solidFill>
            </a:endParaRPr>
          </a:p>
          <a:p>
            <a:pPr marL="342265" indent="-342265"/>
            <a:r>
              <a:rPr lang="zh-CN" altLang="en-US" sz="2000" dirty="0">
                <a:solidFill>
                  <a:schemeClr val="tx1"/>
                </a:solidFill>
                <a:sym typeface="+mn-ea"/>
              </a:rPr>
              <a:t>定义了组织商业目标。例如：</a:t>
            </a:r>
            <a:endParaRPr lang="en-IN" altLang="zh-CN" sz="2000" dirty="0">
              <a:solidFill>
                <a:schemeClr val="tx1"/>
              </a:solidFill>
            </a:endParaRPr>
          </a:p>
          <a:p>
            <a:pPr marL="741680" lvl="1" indent="-285115">
              <a:lnSpc>
                <a:spcPct val="90000"/>
              </a:lnSpc>
            </a:pPr>
            <a:r>
              <a:rPr lang="en-US" altLang="zh-CN" sz="2000" dirty="0">
                <a:solidFill>
                  <a:schemeClr val="tx1"/>
                </a:solidFill>
                <a:latin typeface="Calibri" panose="020F0502020204030204" pitchFamily="34" charset="0"/>
                <a:sym typeface="+mn-ea"/>
              </a:rPr>
              <a:t>CSAT</a:t>
            </a:r>
            <a:r>
              <a:rPr lang="zh-CN" altLang="en-US" sz="2000" dirty="0">
                <a:solidFill>
                  <a:schemeClr val="tx1"/>
                </a:solidFill>
                <a:latin typeface="Calibri" panose="020F0502020204030204" pitchFamily="34" charset="0"/>
                <a:sym typeface="+mn-ea"/>
              </a:rPr>
              <a:t>客户满意度</a:t>
            </a:r>
            <a:endParaRPr lang="en-US" altLang="zh-TW" sz="2000" dirty="0">
              <a:solidFill>
                <a:schemeClr val="tx1"/>
              </a:solidFill>
              <a:latin typeface="Calibri" panose="020F0502020204030204" pitchFamily="34" charset="0"/>
            </a:endParaRPr>
          </a:p>
          <a:p>
            <a:pPr marL="741680" lvl="1" indent="-285115">
              <a:lnSpc>
                <a:spcPct val="90000"/>
              </a:lnSpc>
            </a:pPr>
            <a:r>
              <a:rPr lang="en-US" altLang="zh-CN" sz="2000" dirty="0">
                <a:solidFill>
                  <a:schemeClr val="tx1"/>
                </a:solidFill>
                <a:latin typeface="Calibri" panose="020F0502020204030204" pitchFamily="34" charset="0"/>
              </a:rPr>
              <a:t>Profitability</a:t>
            </a:r>
            <a:r>
              <a:rPr lang="zh-CN" altLang="en-US" sz="2000" dirty="0">
                <a:solidFill>
                  <a:schemeClr val="tx1"/>
                </a:solidFill>
                <a:latin typeface="Calibri" panose="020F0502020204030204" pitchFamily="34" charset="0"/>
              </a:rPr>
              <a:t>利润率</a:t>
            </a:r>
            <a:endParaRPr lang="en-IN" altLang="zh-TW" sz="2000" dirty="0">
              <a:solidFill>
                <a:srgbClr val="FF0000"/>
              </a:solidFill>
              <a:latin typeface="Calibri" panose="020F0502020204030204" pitchFamily="34" charset="0"/>
            </a:endParaRPr>
          </a:p>
          <a:p>
            <a:pPr marL="515620" indent="-285115">
              <a:lnSpc>
                <a:spcPct val="90000"/>
              </a:lnSpc>
            </a:pPr>
            <a:r>
              <a:rPr lang="en-US" altLang="zh-TW" sz="2000" dirty="0">
                <a:solidFill>
                  <a:schemeClr val="tx1"/>
                </a:solidFill>
                <a:sym typeface="+mn-ea"/>
              </a:rPr>
              <a:t>These objectives are broken down into organization QPPOs, based on the past performance and senior management vision. Examples are:</a:t>
            </a:r>
            <a:endParaRPr lang="en-US" altLang="zh-TW" sz="2000" dirty="0">
              <a:solidFill>
                <a:schemeClr val="tx1"/>
              </a:solidFill>
            </a:endParaRPr>
          </a:p>
          <a:p>
            <a:pPr marL="344170" indent="-227965"/>
            <a:r>
              <a:rPr lang="zh-CN" altLang="en-US" sz="2000" dirty="0">
                <a:solidFill>
                  <a:schemeClr val="tx1"/>
                </a:solidFill>
                <a:sym typeface="+mn-ea"/>
              </a:rPr>
              <a:t>根据过去的性能和高层的愿景，和商业目标分解成</a:t>
            </a:r>
            <a:r>
              <a:rPr lang="en-US" altLang="zh-CN" sz="2000" dirty="0">
                <a:solidFill>
                  <a:schemeClr val="tx1"/>
                </a:solidFill>
                <a:sym typeface="+mn-ea"/>
              </a:rPr>
              <a:t>QPPO</a:t>
            </a:r>
            <a:r>
              <a:rPr lang="zh-CN" altLang="en-US" sz="2000" dirty="0">
                <a:solidFill>
                  <a:schemeClr val="tx1"/>
                </a:solidFill>
                <a:sym typeface="+mn-ea"/>
              </a:rPr>
              <a:t>。例如：</a:t>
            </a:r>
          </a:p>
          <a:p>
            <a:pPr marL="344170" indent="-227965"/>
            <a:endParaRPr lang="en-US" altLang="zh-TW" sz="2000" dirty="0">
              <a:solidFill>
                <a:schemeClr val="tx1"/>
              </a:solidFill>
            </a:endParaRPr>
          </a:p>
          <a:p>
            <a:pPr marL="741680" lvl="1" indent="-285115">
              <a:lnSpc>
                <a:spcPct val="90000"/>
              </a:lnSpc>
            </a:pPr>
            <a:r>
              <a:rPr lang="en-US" altLang="en-IN" sz="1600" dirty="0">
                <a:solidFill>
                  <a:schemeClr val="tx1"/>
                </a:solidFill>
                <a:latin typeface="Calibri" panose="020F0502020204030204" pitchFamily="34" charset="0"/>
                <a:sym typeface="+mn-ea"/>
              </a:rPr>
              <a:t>Overall productivity</a:t>
            </a:r>
            <a:r>
              <a:rPr lang="zh-CN" altLang="en-US" sz="1600" dirty="0">
                <a:solidFill>
                  <a:schemeClr val="tx1"/>
                </a:solidFill>
                <a:latin typeface="Calibri" panose="020F0502020204030204" pitchFamily="34" charset="0"/>
                <a:sym typeface="+mn-ea"/>
              </a:rPr>
              <a:t>总体生产率</a:t>
            </a:r>
            <a:r>
              <a:rPr lang="en-IN" altLang="zh-TW" sz="1600" dirty="0">
                <a:solidFill>
                  <a:schemeClr val="tx1"/>
                </a:solidFill>
                <a:latin typeface="Calibri" panose="020F0502020204030204" pitchFamily="34" charset="0"/>
                <a:sym typeface="+mn-ea"/>
              </a:rPr>
              <a:t>:</a:t>
            </a:r>
            <a:r>
              <a:rPr lang="en-US" altLang="en-IN" sz="1600" dirty="0">
                <a:solidFill>
                  <a:schemeClr val="tx1"/>
                </a:solidFill>
                <a:latin typeface="Calibri" panose="020F0502020204030204" pitchFamily="34" charset="0"/>
                <a:sym typeface="+mn-ea"/>
              </a:rPr>
              <a:t>Target</a:t>
            </a:r>
            <a:r>
              <a:rPr lang="zh-CN" altLang="en-US" sz="1600" dirty="0">
                <a:solidFill>
                  <a:schemeClr val="tx1"/>
                </a:solidFill>
                <a:latin typeface="Calibri" panose="020F0502020204030204" pitchFamily="34" charset="0"/>
                <a:sym typeface="+mn-ea"/>
              </a:rPr>
              <a:t>：</a:t>
            </a:r>
            <a:r>
              <a:rPr lang="en-US" altLang="zh-CN" sz="1600" dirty="0">
                <a:solidFill>
                  <a:schemeClr val="tx1"/>
                </a:solidFill>
                <a:latin typeface="Calibri" panose="020F0502020204030204" pitchFamily="34" charset="0"/>
                <a:sym typeface="+mn-ea"/>
              </a:rPr>
              <a:t>70(</a:t>
            </a:r>
            <a:r>
              <a:rPr lang="en-US" altLang="zh-CN" sz="1600" dirty="0">
                <a:solidFill>
                  <a:schemeClr val="tx1"/>
                </a:solidFill>
                <a:latin typeface="宋体" panose="02010600030101010101" pitchFamily="2" charset="-122"/>
                <a:ea typeface="宋体" panose="02010600030101010101" pitchFamily="2" charset="-122"/>
                <a:sym typeface="+mn-ea"/>
              </a:rPr>
              <a:t>LOC/man day</a:t>
            </a:r>
            <a:r>
              <a:rPr lang="en-US" altLang="zh-CN" sz="1600" dirty="0">
                <a:solidFill>
                  <a:schemeClr val="tx1"/>
                </a:solidFill>
                <a:latin typeface="Calibri" panose="020F0502020204030204" pitchFamily="34" charset="0"/>
                <a:sym typeface="+mn-ea"/>
              </a:rPr>
              <a:t>)       </a:t>
            </a:r>
            <a:r>
              <a:rPr lang="en-US" altLang="zh-TW" sz="1600" dirty="0">
                <a:solidFill>
                  <a:schemeClr val="tx1"/>
                </a:solidFill>
                <a:latin typeface="Calibri" panose="020F0502020204030204" pitchFamily="34" charset="0"/>
                <a:sym typeface="+mn-ea"/>
              </a:rPr>
              <a:t>USL = 79   and LSL = 61</a:t>
            </a:r>
          </a:p>
          <a:p>
            <a:pPr lvl="1" indent="0">
              <a:lnSpc>
                <a:spcPct val="90000"/>
              </a:lnSpc>
              <a:buNone/>
            </a:pPr>
            <a:endParaRPr lang="en-US" altLang="zh-TW" sz="1600" dirty="0">
              <a:solidFill>
                <a:schemeClr val="tx1"/>
              </a:solidFill>
              <a:latin typeface="Calibri" panose="020F0502020204030204" pitchFamily="34" charset="0"/>
            </a:endParaRPr>
          </a:p>
          <a:p>
            <a:pPr marL="741680" lvl="1" indent="-285115">
              <a:lnSpc>
                <a:spcPct val="90000"/>
              </a:lnSpc>
            </a:pPr>
            <a:r>
              <a:rPr lang="en-US" altLang="zh-CN" sz="1600" dirty="0">
                <a:solidFill>
                  <a:schemeClr val="tx1"/>
                </a:solidFill>
                <a:latin typeface="Calibri" panose="020F0502020204030204" pitchFamily="34" charset="0"/>
                <a:sym typeface="+mn-ea"/>
              </a:rPr>
              <a:t>RDD</a:t>
            </a:r>
            <a:r>
              <a:rPr lang="zh-CN" altLang="en-US" sz="1600" dirty="0">
                <a:solidFill>
                  <a:schemeClr val="tx1"/>
                </a:solidFill>
                <a:latin typeface="Calibri" panose="020F0502020204030204" pitchFamily="34" charset="0"/>
                <a:sym typeface="+mn-ea"/>
              </a:rPr>
              <a:t>遗留缺陷密度</a:t>
            </a:r>
            <a:r>
              <a:rPr lang="en-US" altLang="zh-TW" sz="1600" dirty="0">
                <a:solidFill>
                  <a:schemeClr val="tx1"/>
                </a:solidFill>
                <a:latin typeface="Calibri" panose="020F0502020204030204" pitchFamily="34" charset="0"/>
                <a:sym typeface="+mn-ea"/>
              </a:rPr>
              <a:t> :</a:t>
            </a:r>
            <a:r>
              <a:rPr lang="en-US" altLang="zh-CN" sz="1600" dirty="0">
                <a:solidFill>
                  <a:schemeClr val="tx1"/>
                </a:solidFill>
                <a:latin typeface="Calibri" panose="020F0502020204030204" pitchFamily="34" charset="0"/>
                <a:sym typeface="+mn-ea"/>
              </a:rPr>
              <a:t> </a:t>
            </a:r>
            <a:r>
              <a:rPr lang="en-US" altLang="zh-TW" sz="1600" dirty="0">
                <a:solidFill>
                  <a:schemeClr val="tx1"/>
                </a:solidFill>
                <a:latin typeface="Calibri" panose="020F0502020204030204" pitchFamily="34" charset="0"/>
                <a:sym typeface="+mn-ea"/>
              </a:rPr>
              <a:t>  -Target : 0.2</a:t>
            </a:r>
            <a:r>
              <a:rPr lang="zh-CN" altLang="en-US" sz="1600" dirty="0">
                <a:solidFill>
                  <a:schemeClr val="tx1"/>
                </a:solidFill>
                <a:latin typeface="Calibri" panose="020F0502020204030204" pitchFamily="34" charset="0"/>
                <a:sym typeface="+mn-ea"/>
              </a:rPr>
              <a:t>（</a:t>
            </a:r>
            <a:r>
              <a:rPr lang="en-US" altLang="zh-CN" sz="1600" dirty="0">
                <a:solidFill>
                  <a:schemeClr val="tx1"/>
                </a:solidFill>
                <a:latin typeface="Calibri" panose="020F0502020204030204" pitchFamily="34" charset="0"/>
                <a:sym typeface="+mn-ea"/>
              </a:rPr>
              <a:t>Bugs</a:t>
            </a:r>
            <a:r>
              <a:rPr lang="en-US" altLang="zh-CN" sz="1600" dirty="0">
                <a:solidFill>
                  <a:schemeClr val="tx1"/>
                </a:solidFill>
                <a:latin typeface="Bookman Old Style" panose="02050604050505020204" pitchFamily="18" charset="0"/>
                <a:ea typeface="宋体" panose="02010600030101010101" pitchFamily="2" charset="-122"/>
                <a:sym typeface="+mn-ea"/>
              </a:rPr>
              <a:t>/KLOC</a:t>
            </a:r>
            <a:r>
              <a:rPr lang="zh-CN" altLang="en-US" sz="1600" dirty="0">
                <a:solidFill>
                  <a:schemeClr val="tx1"/>
                </a:solidFill>
                <a:latin typeface="Calibri" panose="020F0502020204030204" pitchFamily="34" charset="0"/>
                <a:sym typeface="+mn-ea"/>
              </a:rPr>
              <a:t>）   </a:t>
            </a:r>
            <a:r>
              <a:rPr lang="en-US" altLang="zh-TW" sz="1600" dirty="0">
                <a:solidFill>
                  <a:schemeClr val="tx1"/>
                </a:solidFill>
                <a:latin typeface="Calibri" panose="020F0502020204030204" pitchFamily="34" charset="0"/>
                <a:sym typeface="+mn-ea"/>
              </a:rPr>
              <a:t>USL = 0.245   and LSL = 0.155</a:t>
            </a:r>
            <a:endParaRPr lang="en-US" altLang="zh-TW" sz="1600" dirty="0">
              <a:latin typeface="Calibri" panose="020F0502020204030204" pitchFamily="34" charset="0"/>
              <a:sym typeface="+mn-ea"/>
            </a:endParaRPr>
          </a:p>
          <a:p>
            <a:pPr marL="741680" lvl="1" indent="-285115">
              <a:lnSpc>
                <a:spcPct val="90000"/>
              </a:lnSpc>
            </a:pPr>
            <a:endParaRPr lang="en-US" altLang="zh-TW" sz="1800" dirty="0">
              <a:solidFill>
                <a:schemeClr val="tx1"/>
              </a:solidFill>
              <a:latin typeface="Calibri" panose="020F0502020204030204" pitchFamily="34" charset="0"/>
            </a:endParaRPr>
          </a:p>
          <a:p>
            <a:pPr marL="570865" lvl="2" indent="0">
              <a:buNone/>
            </a:pPr>
            <a:endParaRPr lang="en-US" altLang="zh-TW" sz="1600" dirty="0">
              <a:solidFill>
                <a:srgbClr val="FF0000"/>
              </a:solidFill>
            </a:endParaRPr>
          </a:p>
          <a:p>
            <a:pPr marL="285115" indent="-171450"/>
            <a:endParaRPr lang="en-US" altLang="zh-TW" dirty="0"/>
          </a:p>
        </p:txBody>
      </p:sp>
      <p:sp>
        <p:nvSpPr>
          <p:cNvPr id="3" name="灯片编号占位符 2"/>
          <p:cNvSpPr>
            <a:spLocks noGrp="1"/>
          </p:cNvSpPr>
          <p:nvPr>
            <p:ph type="sldNum" sz="quarter" idx="10"/>
          </p:nvPr>
        </p:nvSpPr>
        <p:spPr/>
        <p:txBody>
          <a:bodyPr/>
          <a:lstStyle/>
          <a:p>
            <a:pPr>
              <a:defRPr/>
            </a:pPr>
            <a:fld id="{F580E0BC-3B62-467F-89E9-F47414FE43A7}" type="slidenum">
              <a:rPr lang="en-US"/>
              <a:t>51</a:t>
            </a:fld>
            <a:endParaRPr lang="en-US">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3" name="Rectangle 3"/>
          <p:cNvSpPr>
            <a:spLocks noGrp="1" noChangeArrowheads="1"/>
          </p:cNvSpPr>
          <p:nvPr>
            <p:ph idx="4294967295"/>
          </p:nvPr>
        </p:nvSpPr>
        <p:spPr bwMode="auto">
          <a:xfrm>
            <a:off x="222250" y="1356592"/>
            <a:ext cx="8447088" cy="4961051"/>
          </a:xfrm>
          <a:prstGeom prst="rect">
            <a:avLst/>
          </a:prstGeom>
          <a:noFill/>
          <a:ln w="12700">
            <a:noFill/>
            <a:miter lim="800000"/>
          </a:ln>
        </p:spPr>
        <p:txBody>
          <a:bodyPr vert="horz" wrap="square" lIns="90315" tIns="44366" rIns="90315" bIns="44366" numCol="1" anchor="t" anchorCtr="0" compatLnSpc="1"/>
          <a:lstStyle/>
          <a:p>
            <a:pPr marL="190500" indent="-190500">
              <a:buNone/>
            </a:pPr>
            <a:r>
              <a:rPr lang="en-US" altLang="zh-TW" sz="2400" b="1" u="sng" dirty="0">
                <a:solidFill>
                  <a:srgbClr val="00B050"/>
                </a:solidFill>
              </a:rPr>
              <a:t>Strengths (cont.):</a:t>
            </a:r>
          </a:p>
          <a:p>
            <a:pPr marL="228600" indent="-228600" defTabSz="457200">
              <a:tabLst>
                <a:tab pos="337820" algn="l"/>
                <a:tab pos="862330" algn="l"/>
                <a:tab pos="1251585" algn="l"/>
                <a:tab pos="1708785" algn="l"/>
                <a:tab pos="2165985" algn="l"/>
                <a:tab pos="2621280" algn="l"/>
                <a:tab pos="3080385" algn="l"/>
                <a:tab pos="3535680" algn="l"/>
                <a:tab pos="3994150" algn="l"/>
                <a:tab pos="4451350" algn="l"/>
                <a:tab pos="4908550" algn="l"/>
                <a:tab pos="5365750" algn="l"/>
                <a:tab pos="5822950" algn="l"/>
                <a:tab pos="6280150" algn="l"/>
                <a:tab pos="6735445" algn="l"/>
                <a:tab pos="7193915" algn="l"/>
                <a:tab pos="7649210" algn="l"/>
                <a:tab pos="8108315" algn="l"/>
                <a:tab pos="8563610" algn="l"/>
                <a:tab pos="9022715" algn="l"/>
                <a:tab pos="9478010" algn="l"/>
              </a:tabLst>
            </a:pPr>
            <a:r>
              <a:rPr lang="en-US" altLang="zh-TW" sz="2000" dirty="0">
                <a:solidFill>
                  <a:schemeClr val="tx1"/>
                </a:solidFill>
              </a:rPr>
              <a:t>5 Process Performance Baseline (PPB) reports, have been published over the last  3 years </a:t>
            </a:r>
            <a:r>
              <a:rPr lang="zh-CN" altLang="en-US" sz="2000" dirty="0">
                <a:solidFill>
                  <a:schemeClr val="tx1"/>
                </a:solidFill>
              </a:rPr>
              <a:t>。</a:t>
            </a:r>
          </a:p>
          <a:p>
            <a:pPr marL="228600" indent="-228600" defTabSz="457200">
              <a:tabLst>
                <a:tab pos="337820" algn="l"/>
                <a:tab pos="862330" algn="l"/>
                <a:tab pos="1251585" algn="l"/>
                <a:tab pos="1708785" algn="l"/>
                <a:tab pos="2165985" algn="l"/>
                <a:tab pos="2621280" algn="l"/>
                <a:tab pos="3080385" algn="l"/>
                <a:tab pos="3535680" algn="l"/>
                <a:tab pos="3994150" algn="l"/>
                <a:tab pos="4451350" algn="l"/>
                <a:tab pos="4908550" algn="l"/>
                <a:tab pos="5365750" algn="l"/>
                <a:tab pos="5822950" algn="l"/>
                <a:tab pos="6280150" algn="l"/>
                <a:tab pos="6735445" algn="l"/>
                <a:tab pos="7193915" algn="l"/>
                <a:tab pos="7649210" algn="l"/>
                <a:tab pos="8108315" algn="l"/>
                <a:tab pos="8563610" algn="l"/>
                <a:tab pos="9022715" algn="l"/>
                <a:tab pos="9478010" algn="l"/>
              </a:tabLst>
            </a:pPr>
            <a:r>
              <a:rPr lang="zh-CN" altLang="en-US" sz="2000" dirty="0">
                <a:solidFill>
                  <a:schemeClr val="tx1"/>
                </a:solidFill>
                <a:ea typeface="宋体" panose="02010600030101010101" pitchFamily="2" charset="-122"/>
              </a:rPr>
              <a:t>过去三年中发布了</a:t>
            </a:r>
            <a:r>
              <a:rPr lang="en-US" altLang="zh-CN" sz="2000" dirty="0">
                <a:solidFill>
                  <a:schemeClr val="tx1"/>
                </a:solidFill>
                <a:ea typeface="宋体" panose="02010600030101010101" pitchFamily="2" charset="-122"/>
              </a:rPr>
              <a:t>5</a:t>
            </a:r>
            <a:r>
              <a:rPr lang="zh-CN" altLang="en-US" sz="2000" dirty="0">
                <a:solidFill>
                  <a:schemeClr val="tx1"/>
                </a:solidFill>
                <a:ea typeface="宋体" panose="02010600030101010101" pitchFamily="2" charset="-122"/>
              </a:rPr>
              <a:t>个过程性能基线报告</a:t>
            </a:r>
            <a:endParaRPr lang="en-US" altLang="zh-TW" sz="2000" dirty="0">
              <a:solidFill>
                <a:schemeClr val="tx1"/>
              </a:solidFill>
            </a:endParaRPr>
          </a:p>
          <a:p>
            <a:pPr marL="228600" indent="-228600" defTabSz="457200">
              <a:tabLst>
                <a:tab pos="337820" algn="l"/>
                <a:tab pos="862330" algn="l"/>
                <a:tab pos="1251585" algn="l"/>
                <a:tab pos="1708785" algn="l"/>
                <a:tab pos="2165985" algn="l"/>
                <a:tab pos="2621280" algn="l"/>
                <a:tab pos="3080385" algn="l"/>
                <a:tab pos="3535680" algn="l"/>
                <a:tab pos="3994150" algn="l"/>
                <a:tab pos="4451350" algn="l"/>
                <a:tab pos="4908550" algn="l"/>
                <a:tab pos="5365750" algn="l"/>
                <a:tab pos="5822950" algn="l"/>
                <a:tab pos="6280150" algn="l"/>
                <a:tab pos="6735445" algn="l"/>
                <a:tab pos="7193915" algn="l"/>
                <a:tab pos="7649210" algn="l"/>
                <a:tab pos="8108315" algn="l"/>
                <a:tab pos="8563610" algn="l"/>
                <a:tab pos="9022715" algn="l"/>
                <a:tab pos="9478010" algn="l"/>
              </a:tabLst>
            </a:pPr>
            <a:r>
              <a:rPr lang="en-US" altLang="zh-TW" sz="1800" dirty="0">
                <a:solidFill>
                  <a:schemeClr val="tx1"/>
                </a:solidFill>
              </a:rPr>
              <a:t>The PPBs provide the mean, std deviation and the natural process limits (UCL / LCL). These are tested for stability using the 8-4-2-1 rule and for capability </a:t>
            </a:r>
            <a:r>
              <a:rPr lang="en-US" altLang="zh-TW" sz="1800" dirty="0" err="1">
                <a:solidFill>
                  <a:schemeClr val="tx1"/>
                </a:solidFill>
              </a:rPr>
              <a:t>vis</a:t>
            </a:r>
            <a:r>
              <a:rPr lang="en-US" altLang="zh-TW" sz="1800" dirty="0">
                <a:solidFill>
                  <a:schemeClr val="tx1"/>
                </a:solidFill>
              </a:rPr>
              <a:t> a </a:t>
            </a:r>
            <a:r>
              <a:rPr lang="en-US" altLang="zh-TW" sz="1800" dirty="0" err="1">
                <a:solidFill>
                  <a:schemeClr val="tx1"/>
                </a:solidFill>
              </a:rPr>
              <a:t>vis</a:t>
            </a:r>
            <a:r>
              <a:rPr lang="en-US" altLang="zh-TW" sz="1800" dirty="0">
                <a:solidFill>
                  <a:schemeClr val="tx1"/>
                </a:solidFill>
              </a:rPr>
              <a:t> the organization goals</a:t>
            </a:r>
          </a:p>
          <a:p>
            <a:pPr marL="228600" indent="-228600" defTabSz="457200">
              <a:tabLst>
                <a:tab pos="337820" algn="l"/>
                <a:tab pos="862330" algn="l"/>
                <a:tab pos="1251585" algn="l"/>
                <a:tab pos="1708785" algn="l"/>
                <a:tab pos="2165985" algn="l"/>
                <a:tab pos="2621280" algn="l"/>
                <a:tab pos="3080385" algn="l"/>
                <a:tab pos="3535680" algn="l"/>
                <a:tab pos="3994150" algn="l"/>
                <a:tab pos="4451350" algn="l"/>
                <a:tab pos="4908550" algn="l"/>
                <a:tab pos="5365750" algn="l"/>
                <a:tab pos="5822950" algn="l"/>
                <a:tab pos="6280150" algn="l"/>
                <a:tab pos="6735445" algn="l"/>
                <a:tab pos="7193915" algn="l"/>
                <a:tab pos="7649210" algn="l"/>
                <a:tab pos="8108315" algn="l"/>
                <a:tab pos="8563610" algn="l"/>
                <a:tab pos="9022715" algn="l"/>
                <a:tab pos="9478010" algn="l"/>
              </a:tabLst>
            </a:pPr>
            <a:r>
              <a:rPr lang="zh-CN" altLang="en-US" sz="1800" dirty="0">
                <a:solidFill>
                  <a:schemeClr val="tx1"/>
                </a:solidFill>
                <a:latin typeface="Calibri" panose="020F0502020204030204" pitchFamily="34" charset="0"/>
              </a:rPr>
              <a:t>过程性能提供了均值，标准差和控制上下限，用</a:t>
            </a:r>
            <a:r>
              <a:rPr lang="en-US" altLang="zh-CN" sz="1800" dirty="0">
                <a:solidFill>
                  <a:schemeClr val="tx1"/>
                </a:solidFill>
                <a:latin typeface="Calibri" panose="020F0502020204030204" pitchFamily="34" charset="0"/>
              </a:rPr>
              <a:t>8421</a:t>
            </a:r>
            <a:r>
              <a:rPr lang="zh-CN" altLang="en-US" sz="1800" dirty="0">
                <a:solidFill>
                  <a:schemeClr val="tx1"/>
                </a:solidFill>
                <a:latin typeface="Calibri" panose="020F0502020204030204" pitchFamily="34" charset="0"/>
              </a:rPr>
              <a:t>原则测试过程稳定性，比较规格和控制上下线判断过程能力性</a:t>
            </a:r>
            <a:endParaRPr lang="en-IN" altLang="zh-CN" sz="1800" dirty="0">
              <a:solidFill>
                <a:schemeClr val="tx1"/>
              </a:solidFill>
              <a:latin typeface="Calibri" panose="020F0502020204030204" pitchFamily="34" charset="0"/>
            </a:endParaRPr>
          </a:p>
          <a:p>
            <a:pPr marL="342265" indent="-342265"/>
            <a:r>
              <a:rPr lang="en-US" altLang="zh-TW" sz="1800" dirty="0"/>
              <a:t>Hypothesis testing is performed during each round of baselining to statistically confirm improvements in process performance.</a:t>
            </a:r>
          </a:p>
          <a:p>
            <a:pPr marL="342265" indent="-342265"/>
            <a:r>
              <a:rPr lang="zh-CN" altLang="en-US" sz="1800" dirty="0"/>
              <a:t>每次建立基线时进行了假设检验，从统计学角度确认过程性能改进的有效性。</a:t>
            </a:r>
            <a:endParaRPr lang="en-US" altLang="zh-TW" sz="1800" dirty="0"/>
          </a:p>
          <a:p>
            <a:pPr marL="228600" indent="-228600" defTabSz="457200">
              <a:tabLst>
                <a:tab pos="337820" algn="l"/>
                <a:tab pos="862330" algn="l"/>
                <a:tab pos="1251585" algn="l"/>
                <a:tab pos="1708785" algn="l"/>
                <a:tab pos="2165985" algn="l"/>
                <a:tab pos="2621280" algn="l"/>
                <a:tab pos="3080385" algn="l"/>
                <a:tab pos="3535680" algn="l"/>
                <a:tab pos="3994150" algn="l"/>
                <a:tab pos="4451350" algn="l"/>
                <a:tab pos="4908550" algn="l"/>
                <a:tab pos="5365750" algn="l"/>
                <a:tab pos="5822950" algn="l"/>
                <a:tab pos="6280150" algn="l"/>
                <a:tab pos="6735445" algn="l"/>
                <a:tab pos="7193915" algn="l"/>
                <a:tab pos="7649210" algn="l"/>
                <a:tab pos="8108315" algn="l"/>
                <a:tab pos="8563610" algn="l"/>
                <a:tab pos="9022715" algn="l"/>
                <a:tab pos="9478010" algn="l"/>
              </a:tabLst>
            </a:pPr>
            <a:endParaRPr lang="zh-CN" altLang="en-US" sz="1800" dirty="0">
              <a:solidFill>
                <a:schemeClr val="tx1"/>
              </a:solidFill>
              <a:latin typeface="Calibri" panose="020F0502020204030204" pitchFamily="34" charset="0"/>
            </a:endParaRPr>
          </a:p>
        </p:txBody>
      </p:sp>
      <p:sp>
        <p:nvSpPr>
          <p:cNvPr id="4" name="Rectangle 2"/>
          <p:cNvSpPr>
            <a:spLocks noGrp="1" noChangeArrowheads="1"/>
          </p:cNvSpPr>
          <p:nvPr>
            <p:ph type="title"/>
          </p:nvPr>
        </p:nvSpPr>
        <p:spPr>
          <a:xfrm>
            <a:off x="1411706" y="527064"/>
            <a:ext cx="6307889" cy="602743"/>
          </a:xfrm>
        </p:spPr>
        <p:txBody>
          <a:bodyPr/>
          <a:lstStyle/>
          <a:p>
            <a:r>
              <a:rPr lang="en-US" altLang="zh-TW" sz="3200" dirty="0"/>
              <a:t>Organizational Process Performance</a:t>
            </a:r>
          </a:p>
        </p:txBody>
      </p:sp>
      <p:sp>
        <p:nvSpPr>
          <p:cNvPr id="6" name="灯片编号占位符 5"/>
          <p:cNvSpPr>
            <a:spLocks noGrp="1"/>
          </p:cNvSpPr>
          <p:nvPr>
            <p:ph type="sldNum" sz="quarter" idx="10"/>
          </p:nvPr>
        </p:nvSpPr>
        <p:spPr/>
        <p:txBody>
          <a:bodyPr/>
          <a:lstStyle/>
          <a:p>
            <a:pPr>
              <a:defRPr/>
            </a:pPr>
            <a:fld id="{F580E0BC-3B62-467F-89E9-F47414FE43A7}" type="slidenum">
              <a:rPr lang="en-US"/>
              <a:t>52</a:t>
            </a:fld>
            <a:endParaRPr lang="en-US">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3" name="Rectangle 3"/>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indent="0">
              <a:buNone/>
            </a:pPr>
            <a:r>
              <a:rPr lang="en-US" altLang="zh-TW" sz="2800" b="1" u="sng" dirty="0">
                <a:solidFill>
                  <a:srgbClr val="00B050"/>
                </a:solidFill>
              </a:rPr>
              <a:t>Strengths:</a:t>
            </a:r>
            <a:endParaRPr lang="en-US" altLang="zh-TW" sz="2800" b="1" dirty="0"/>
          </a:p>
          <a:p>
            <a:pPr marL="342265" indent="-342265"/>
            <a:r>
              <a:rPr lang="en-US" altLang="zh-TW" sz="1800" dirty="0">
                <a:sym typeface="+mn-ea"/>
              </a:rPr>
              <a:t>4 PPMs, by us</a:t>
            </a:r>
            <a:r>
              <a:rPr lang="en-US" altLang="zh-TW" sz="1800" dirty="0">
                <a:solidFill>
                  <a:schemeClr val="tx1"/>
                </a:solidFill>
                <a:sym typeface="+mn-ea"/>
              </a:rPr>
              <a:t>ing Regression Analysis, have been developed for various QPPOs. Examples are:</a:t>
            </a:r>
            <a:r>
              <a:rPr lang="zh-CN" altLang="en-US" sz="1800" dirty="0">
                <a:solidFill>
                  <a:schemeClr val="tx1"/>
                </a:solidFill>
                <a:sym typeface="+mn-ea"/>
              </a:rPr>
              <a:t>通过回归分析，建立了</a:t>
            </a:r>
            <a:r>
              <a:rPr lang="en-US" altLang="zh-CN" sz="1800" dirty="0">
                <a:solidFill>
                  <a:schemeClr val="tx1"/>
                </a:solidFill>
                <a:sym typeface="+mn-ea"/>
              </a:rPr>
              <a:t>4</a:t>
            </a:r>
            <a:r>
              <a:rPr lang="zh-CN" altLang="en-US" sz="1800" dirty="0">
                <a:solidFill>
                  <a:schemeClr val="tx1"/>
                </a:solidFill>
                <a:ea typeface="宋体" panose="02010600030101010101" pitchFamily="2" charset="-122"/>
                <a:sym typeface="+mn-ea"/>
              </a:rPr>
              <a:t>个</a:t>
            </a:r>
            <a:r>
              <a:rPr lang="zh-CN" altLang="en-US" sz="1800" dirty="0">
                <a:solidFill>
                  <a:schemeClr val="tx1"/>
                </a:solidFill>
                <a:sym typeface="+mn-ea"/>
              </a:rPr>
              <a:t>过程性能模型：</a:t>
            </a:r>
            <a:endParaRPr lang="zh-CN" altLang="en-US" sz="1600" dirty="0">
              <a:solidFill>
                <a:srgbClr val="FF0000"/>
              </a:solidFill>
              <a:sym typeface="+mn-ea"/>
            </a:endParaRPr>
          </a:p>
          <a:p>
            <a:pPr marL="798830" lvl="2" indent="-342265"/>
            <a:endParaRPr lang="en-US" altLang="zh-TW" sz="1600" dirty="0">
              <a:solidFill>
                <a:schemeClr val="tx1"/>
              </a:solidFill>
            </a:endParaRPr>
          </a:p>
          <a:p>
            <a:pPr marL="798830" lvl="2" indent="-342265"/>
            <a:r>
              <a:rPr lang="zh-CN" altLang="en-US" sz="1600" dirty="0">
                <a:solidFill>
                  <a:schemeClr val="tx1"/>
                </a:solidFill>
                <a:sym typeface="+mn-ea"/>
              </a:rPr>
              <a:t>项目利润率</a:t>
            </a:r>
            <a:r>
              <a:rPr lang="en-US" altLang="zh-CN" sz="1600" dirty="0">
                <a:solidFill>
                  <a:schemeClr val="tx1"/>
                </a:solidFill>
                <a:sym typeface="+mn-ea"/>
              </a:rPr>
              <a:t>=f(</a:t>
            </a:r>
            <a:r>
              <a:rPr lang="zh-CN" altLang="en-US" sz="1600" dirty="0">
                <a:solidFill>
                  <a:schemeClr val="tx1"/>
                </a:solidFill>
                <a:sym typeface="+mn-ea"/>
              </a:rPr>
              <a:t>总体生产率，工作量偏差）；</a:t>
            </a:r>
          </a:p>
          <a:p>
            <a:pPr marL="798830" lvl="2" indent="-342265"/>
            <a:r>
              <a:rPr lang="en-US" altLang="zh-CN" sz="1600" dirty="0">
                <a:solidFill>
                  <a:schemeClr val="tx1"/>
                </a:solidFill>
                <a:sym typeface="+mn-ea"/>
              </a:rPr>
              <a:t>Project profit=F(Overall productivity,Effort variance)</a:t>
            </a:r>
            <a:endParaRPr lang="zh-CN" altLang="en-US" sz="1600" dirty="0">
              <a:solidFill>
                <a:schemeClr val="tx1"/>
              </a:solidFill>
            </a:endParaRPr>
          </a:p>
          <a:p>
            <a:pPr marL="798830" lvl="2" indent="-342265"/>
            <a:r>
              <a:rPr lang="zh-CN" altLang="en-US" sz="1600" dirty="0">
                <a:solidFill>
                  <a:schemeClr val="tx1"/>
                </a:solidFill>
                <a:sym typeface="+mn-ea"/>
              </a:rPr>
              <a:t>客户满意度</a:t>
            </a:r>
            <a:r>
              <a:rPr lang="en-US" altLang="zh-CN" sz="1600" dirty="0">
                <a:solidFill>
                  <a:schemeClr val="tx1"/>
                </a:solidFill>
                <a:sym typeface="+mn-ea"/>
              </a:rPr>
              <a:t>=f(</a:t>
            </a:r>
            <a:r>
              <a:rPr lang="zh-CN" altLang="en-US" sz="1600" dirty="0">
                <a:solidFill>
                  <a:schemeClr val="tx1"/>
                </a:solidFill>
                <a:sym typeface="+mn-ea"/>
              </a:rPr>
              <a:t>遗留缺陷密度，工期偏差</a:t>
            </a:r>
            <a:r>
              <a:rPr lang="en-US" altLang="zh-CN" sz="1600" dirty="0">
                <a:solidFill>
                  <a:schemeClr val="tx1"/>
                </a:solidFill>
                <a:sym typeface="+mn-ea"/>
              </a:rPr>
              <a:t>)</a:t>
            </a:r>
            <a:r>
              <a:rPr lang="zh-CN" altLang="en-US" sz="1600" dirty="0">
                <a:solidFill>
                  <a:schemeClr val="tx1"/>
                </a:solidFill>
                <a:sym typeface="+mn-ea"/>
              </a:rPr>
              <a:t>；</a:t>
            </a:r>
          </a:p>
          <a:p>
            <a:pPr marL="798830" lvl="2" indent="-342265"/>
            <a:r>
              <a:rPr lang="en-US" altLang="zh-CN" sz="1600" dirty="0">
                <a:solidFill>
                  <a:schemeClr val="tx1"/>
                </a:solidFill>
                <a:sym typeface="+mn-ea"/>
              </a:rPr>
              <a:t>CSAT=F(RDD,Duration variance)</a:t>
            </a:r>
            <a:endParaRPr lang="en-US" altLang="zh-TW" sz="1600" dirty="0">
              <a:solidFill>
                <a:schemeClr val="tx1"/>
              </a:solidFill>
            </a:endParaRPr>
          </a:p>
          <a:p>
            <a:pPr marL="798830" lvl="2" indent="-342265"/>
            <a:r>
              <a:rPr lang="zh-CN" altLang="en-US" sz="1600" dirty="0">
                <a:solidFill>
                  <a:schemeClr val="tx1"/>
                </a:solidFill>
                <a:sym typeface="+mn-ea"/>
              </a:rPr>
              <a:t>总生产率 </a:t>
            </a:r>
            <a:r>
              <a:rPr lang="en-US" altLang="zh-CN" sz="1600" dirty="0">
                <a:solidFill>
                  <a:schemeClr val="tx1"/>
                </a:solidFill>
                <a:sym typeface="+mn-ea"/>
              </a:rPr>
              <a:t>= f(</a:t>
            </a:r>
            <a:r>
              <a:rPr lang="zh-CN" altLang="en-US" sz="1600" dirty="0">
                <a:solidFill>
                  <a:schemeClr val="tx1"/>
                </a:solidFill>
                <a:sym typeface="+mn-ea"/>
              </a:rPr>
              <a:t>代码复用率，设计评审缺陷密度，系统测试缺陷密度）；</a:t>
            </a:r>
          </a:p>
          <a:p>
            <a:pPr marL="798830" lvl="2" indent="-342265"/>
            <a:r>
              <a:rPr lang="en-US" altLang="zh-CN" sz="1600" dirty="0">
                <a:solidFill>
                  <a:schemeClr val="tx1"/>
                </a:solidFill>
                <a:sym typeface="+mn-ea"/>
              </a:rPr>
              <a:t>Overall productivity=F(Code </a:t>
            </a:r>
            <a:r>
              <a:rPr lang="en-US" altLang="zh-CN" sz="1600" dirty="0" err="1">
                <a:solidFill>
                  <a:schemeClr val="tx1"/>
                </a:solidFill>
                <a:sym typeface="+mn-ea"/>
              </a:rPr>
              <a:t>reusability,Design</a:t>
            </a:r>
            <a:r>
              <a:rPr lang="en-US" altLang="zh-CN" sz="1600" dirty="0">
                <a:solidFill>
                  <a:schemeClr val="tx1"/>
                </a:solidFill>
                <a:sym typeface="+mn-ea"/>
              </a:rPr>
              <a:t> review defect density,STDD)</a:t>
            </a:r>
            <a:endParaRPr lang="en-US" altLang="zh-CN" sz="1600" dirty="0">
              <a:solidFill>
                <a:schemeClr val="tx1"/>
              </a:solidFill>
            </a:endParaRPr>
          </a:p>
          <a:p>
            <a:pPr marL="798830" lvl="2" indent="-342265"/>
            <a:r>
              <a:rPr lang="zh-CN" altLang="en-US" sz="1600" dirty="0">
                <a:solidFill>
                  <a:schemeClr val="tx1"/>
                </a:solidFill>
                <a:sym typeface="+mn-ea"/>
              </a:rPr>
              <a:t>遗留缺陷密度</a:t>
            </a:r>
            <a:r>
              <a:rPr lang="en-US" altLang="zh-CN" sz="1600" dirty="0">
                <a:solidFill>
                  <a:schemeClr val="tx1"/>
                </a:solidFill>
                <a:sym typeface="+mn-ea"/>
              </a:rPr>
              <a:t> = f(</a:t>
            </a:r>
            <a:r>
              <a:rPr lang="zh-CN" altLang="en-US" sz="1600" dirty="0">
                <a:solidFill>
                  <a:schemeClr val="tx1"/>
                </a:solidFill>
                <a:sym typeface="+mn-ea"/>
              </a:rPr>
              <a:t>单元测试缺陷密度，系统测试缺陷密度，验收测试缺陷密度）</a:t>
            </a:r>
          </a:p>
          <a:p>
            <a:pPr marL="798830" lvl="2" indent="-342265"/>
            <a:r>
              <a:rPr lang="en-US" altLang="zh-CN" sz="1600" dirty="0">
                <a:solidFill>
                  <a:schemeClr val="tx1"/>
                </a:solidFill>
                <a:sym typeface="+mn-ea"/>
              </a:rPr>
              <a:t>RDD=F(UTDD,STDD,ATDD)</a:t>
            </a:r>
            <a:endParaRPr lang="en-US" altLang="zh-TW" sz="1600" dirty="0">
              <a:solidFill>
                <a:srgbClr val="FF0000"/>
              </a:solidFill>
            </a:endParaRPr>
          </a:p>
          <a:p>
            <a:pPr marL="0" indent="0">
              <a:buNone/>
            </a:pPr>
            <a:r>
              <a:rPr lang="en-US" altLang="zh-TW" sz="1600" dirty="0">
                <a:solidFill>
                  <a:srgbClr val="FF0000"/>
                </a:solidFill>
              </a:rPr>
              <a:t>	</a:t>
            </a:r>
            <a:endParaRPr lang="en-US" altLang="zh-TW" sz="2000" dirty="0">
              <a:solidFill>
                <a:srgbClr val="FF0000"/>
              </a:solidFill>
            </a:endParaRPr>
          </a:p>
        </p:txBody>
      </p:sp>
      <p:sp>
        <p:nvSpPr>
          <p:cNvPr id="3" name="Rectangle 2"/>
          <p:cNvSpPr>
            <a:spLocks noGrp="1" noChangeArrowheads="1"/>
          </p:cNvSpPr>
          <p:nvPr>
            <p:ph type="title"/>
          </p:nvPr>
        </p:nvSpPr>
        <p:spPr>
          <a:xfrm>
            <a:off x="1411706" y="527064"/>
            <a:ext cx="6307889" cy="602743"/>
          </a:xfrm>
        </p:spPr>
        <p:txBody>
          <a:bodyPr/>
          <a:lstStyle/>
          <a:p>
            <a:r>
              <a:rPr lang="en-US" altLang="zh-TW" sz="3200" dirty="0"/>
              <a:t>Organizational Process Performance</a:t>
            </a:r>
          </a:p>
        </p:txBody>
      </p:sp>
      <p:sp>
        <p:nvSpPr>
          <p:cNvPr id="4" name="灯片编号占位符 3"/>
          <p:cNvSpPr>
            <a:spLocks noGrp="1"/>
          </p:cNvSpPr>
          <p:nvPr>
            <p:ph type="sldNum" sz="quarter" idx="10"/>
          </p:nvPr>
        </p:nvSpPr>
        <p:spPr/>
        <p:txBody>
          <a:bodyPr/>
          <a:lstStyle/>
          <a:p>
            <a:pPr>
              <a:defRPr/>
            </a:pPr>
            <a:fld id="{F580E0BC-3B62-467F-89E9-F47414FE43A7}" type="slidenum">
              <a:rPr lang="en-US"/>
              <a:t>53</a:t>
            </a:fld>
            <a:endParaRPr lang="en-US">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3" name="Rectangle 3"/>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indent="0">
              <a:buNone/>
            </a:pPr>
            <a:r>
              <a:rPr lang="en-US" altLang="zh-TW" sz="2800" b="1" u="sng" dirty="0">
                <a:solidFill>
                  <a:srgbClr val="00B050"/>
                </a:solidFill>
              </a:rPr>
              <a:t>Strengths:</a:t>
            </a:r>
            <a:endParaRPr lang="en-US" altLang="zh-TW" sz="2800" b="1" dirty="0"/>
          </a:p>
          <a:p>
            <a:pPr marL="342265" lvl="1" indent="-342265">
              <a:spcBef>
                <a:spcPts val="1200"/>
              </a:spcBef>
              <a:buFont typeface="Arial" panose="020B0604020202020204" pitchFamily="34" charset="0"/>
              <a:buChar char="•"/>
            </a:pPr>
            <a:r>
              <a:rPr lang="en-US" altLang="zh-TW" sz="2000" dirty="0"/>
              <a:t>Statistical analytical techniques employed, for PPM development and PPB analysis, include:</a:t>
            </a:r>
          </a:p>
          <a:p>
            <a:pPr marL="342265" lvl="1" indent="-342265">
              <a:spcBef>
                <a:spcPts val="1200"/>
              </a:spcBef>
              <a:buFont typeface="Arial" panose="020B0604020202020204" pitchFamily="34" charset="0"/>
              <a:buChar char="•"/>
            </a:pPr>
            <a:r>
              <a:rPr lang="zh-CN" altLang="en-US" sz="2000" dirty="0"/>
              <a:t>用于</a:t>
            </a:r>
            <a:r>
              <a:rPr lang="en-US" altLang="zh-CN" sz="2000" dirty="0"/>
              <a:t>PPM</a:t>
            </a:r>
            <a:r>
              <a:rPr lang="zh-CN" altLang="en-US" sz="2000" dirty="0"/>
              <a:t>开发和</a:t>
            </a:r>
            <a:r>
              <a:rPr lang="en-US" altLang="zh-CN" sz="2000" dirty="0"/>
              <a:t>PPB</a:t>
            </a:r>
            <a:r>
              <a:rPr lang="zh-CN" altLang="en-US" sz="2000" dirty="0"/>
              <a:t>分析的统计分析技术包括：</a:t>
            </a:r>
            <a:endParaRPr lang="en-US" altLang="zh-TW" sz="2000" dirty="0"/>
          </a:p>
          <a:p>
            <a:pPr marL="570865" lvl="1" indent="-227965"/>
            <a:r>
              <a:rPr lang="en-US" altLang="zh-TW" sz="1800" dirty="0"/>
              <a:t>Normality Test </a:t>
            </a:r>
            <a:r>
              <a:rPr lang="zh-CN" altLang="en-US" sz="1800" dirty="0"/>
              <a:t>正态分布检验</a:t>
            </a:r>
            <a:endParaRPr lang="en-US" altLang="zh-TW" sz="1800" dirty="0"/>
          </a:p>
          <a:p>
            <a:pPr marL="570865" lvl="1" indent="-227965"/>
            <a:r>
              <a:rPr lang="en-US" altLang="zh-TW" sz="1800" dirty="0"/>
              <a:t>Stability Test </a:t>
            </a:r>
            <a:r>
              <a:rPr lang="zh-CN" altLang="en-US" sz="1800" dirty="0"/>
              <a:t>稳定性测试</a:t>
            </a:r>
            <a:endParaRPr lang="en-US" altLang="zh-TW" sz="1800" dirty="0"/>
          </a:p>
          <a:p>
            <a:pPr marL="570865" lvl="1" indent="-227965"/>
            <a:r>
              <a:rPr lang="en-US" altLang="zh-TW" sz="1800" dirty="0"/>
              <a:t>Capability Test </a:t>
            </a:r>
            <a:r>
              <a:rPr lang="zh-CN" altLang="en-US" sz="1800" dirty="0"/>
              <a:t>能力度测试</a:t>
            </a:r>
            <a:endParaRPr lang="en-US" altLang="zh-TW" sz="1800" dirty="0"/>
          </a:p>
          <a:p>
            <a:pPr marL="570865" lvl="1" indent="-227965"/>
            <a:r>
              <a:rPr lang="en-US" altLang="zh-TW" sz="1800" dirty="0"/>
              <a:t>Test of homogeneity </a:t>
            </a:r>
            <a:r>
              <a:rPr lang="zh-CN" altLang="en-US" sz="1800" dirty="0"/>
              <a:t>同质性检验</a:t>
            </a:r>
            <a:endParaRPr lang="en-US" altLang="zh-TW" sz="1800" dirty="0"/>
          </a:p>
          <a:p>
            <a:pPr marL="570865" lvl="1" indent="-227965"/>
            <a:r>
              <a:rPr lang="en-US" altLang="zh-TW" sz="1800" dirty="0"/>
              <a:t>Multi Linear Regression Analysis </a:t>
            </a:r>
            <a:r>
              <a:rPr lang="zh-CN" altLang="en-US" sz="1800" dirty="0"/>
              <a:t>多元线性回归</a:t>
            </a:r>
            <a:endParaRPr lang="en-US" altLang="zh-TW" sz="1800" dirty="0"/>
          </a:p>
          <a:p>
            <a:pPr marL="570865" lvl="1" indent="-227965"/>
            <a:r>
              <a:rPr lang="en-US" altLang="zh-TW" sz="1800" dirty="0"/>
              <a:t>Simulation – Monte Carlo using SIMULACION Tool </a:t>
            </a:r>
            <a:r>
              <a:rPr lang="zh-CN" altLang="en-US" sz="1800" dirty="0"/>
              <a:t>蒙特卡洛模拟</a:t>
            </a:r>
            <a:endParaRPr lang="en-US" altLang="zh-TW" sz="1800" dirty="0"/>
          </a:p>
          <a:p>
            <a:pPr marL="570865" lvl="1" indent="-227965"/>
            <a:r>
              <a:rPr lang="en-US" altLang="zh-TW" sz="1800" dirty="0"/>
              <a:t>Control Charts </a:t>
            </a:r>
            <a:r>
              <a:rPr lang="zh-CN" altLang="en-US" sz="1800" dirty="0"/>
              <a:t>控制图</a:t>
            </a:r>
            <a:endParaRPr lang="en-US" altLang="zh-TW" sz="1800" dirty="0"/>
          </a:p>
          <a:p>
            <a:pPr marL="570865" lvl="1" indent="-227965"/>
            <a:r>
              <a:rPr lang="en-US" altLang="zh-TW" sz="1800" dirty="0"/>
              <a:t>Box Plot </a:t>
            </a:r>
            <a:r>
              <a:rPr lang="zh-CN" altLang="en-US" sz="1800" dirty="0"/>
              <a:t>箱线图</a:t>
            </a:r>
            <a:endParaRPr lang="en-US" altLang="zh-TW" sz="1800" dirty="0"/>
          </a:p>
        </p:txBody>
      </p:sp>
      <p:sp>
        <p:nvSpPr>
          <p:cNvPr id="1797122" name="Rectangle 2"/>
          <p:cNvSpPr>
            <a:spLocks noGrp="1" noChangeArrowheads="1"/>
          </p:cNvSpPr>
          <p:nvPr>
            <p:ph type="title"/>
          </p:nvPr>
        </p:nvSpPr>
        <p:spPr>
          <a:xfrm>
            <a:off x="1411706" y="527064"/>
            <a:ext cx="6307889" cy="602743"/>
          </a:xfrm>
        </p:spPr>
        <p:txBody>
          <a:bodyPr/>
          <a:lstStyle/>
          <a:p>
            <a:r>
              <a:rPr lang="en-US" altLang="zh-TW" sz="3200" dirty="0"/>
              <a:t>Organizational Process Performance</a:t>
            </a:r>
          </a:p>
        </p:txBody>
      </p:sp>
      <p:sp>
        <p:nvSpPr>
          <p:cNvPr id="3" name="灯片编号占位符 2"/>
          <p:cNvSpPr>
            <a:spLocks noGrp="1"/>
          </p:cNvSpPr>
          <p:nvPr>
            <p:ph type="sldNum" sz="quarter" idx="10"/>
          </p:nvPr>
        </p:nvSpPr>
        <p:spPr/>
        <p:txBody>
          <a:bodyPr/>
          <a:lstStyle/>
          <a:p>
            <a:pPr>
              <a:defRPr/>
            </a:pPr>
            <a:fld id="{F580E0BC-3B62-467F-89E9-F47414FE43A7}" type="slidenum">
              <a:rPr lang="en-US"/>
              <a:t>54</a:t>
            </a:fld>
            <a:endParaRPr lang="en-US">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9" name="Rectangle 3"/>
          <p:cNvSpPr>
            <a:spLocks noGrp="1" noChangeArrowheads="1"/>
          </p:cNvSpPr>
          <p:nvPr>
            <p:ph idx="4294967295"/>
          </p:nvPr>
        </p:nvSpPr>
        <p:spPr>
          <a:xfrm>
            <a:off x="454980" y="1155146"/>
            <a:ext cx="8221341" cy="5325706"/>
          </a:xfrm>
          <a:prstGeom prst="rect">
            <a:avLst/>
          </a:prstGeom>
        </p:spPr>
        <p:txBody>
          <a:bodyPr lIns="91294" tIns="45647" rIns="91294" bIns="45647"/>
          <a:lstStyle/>
          <a:p>
            <a:pPr marL="190500" lvl="1" indent="-190500">
              <a:spcBef>
                <a:spcPts val="1200"/>
              </a:spcBef>
              <a:buNone/>
            </a:pPr>
            <a:r>
              <a:rPr lang="en-US" altLang="zh-TW" sz="2800" b="1" u="sng" dirty="0">
                <a:solidFill>
                  <a:schemeClr val="accent3">
                    <a:lumMod val="75000"/>
                  </a:schemeClr>
                </a:solidFill>
              </a:rPr>
              <a:t>Improvement:</a:t>
            </a:r>
          </a:p>
          <a:p>
            <a:pPr marL="342265" lvl="1" indent="-342265">
              <a:spcBef>
                <a:spcPts val="1200"/>
              </a:spcBef>
              <a:buFont typeface="Arial" panose="020B0604020202020204" pitchFamily="34" charset="0"/>
              <a:buChar char="•"/>
            </a:pPr>
            <a:r>
              <a:rPr lang="en-US" altLang="zh-TW" sz="1800" dirty="0"/>
              <a:t>While developing PPBs, explicit </a:t>
            </a:r>
            <a:r>
              <a:rPr lang="en-US" altLang="zh-TW" sz="1800" dirty="0" err="1"/>
              <a:t>homogeinity</a:t>
            </a:r>
            <a:r>
              <a:rPr lang="en-US" altLang="zh-TW" sz="1800" dirty="0"/>
              <a:t> tests should be conducted between the performance of Top RS and </a:t>
            </a:r>
            <a:r>
              <a:rPr lang="en-US" altLang="zh-TW" sz="1800" dirty="0" err="1"/>
              <a:t>Haiyuan</a:t>
            </a:r>
            <a:r>
              <a:rPr lang="en-US" altLang="zh-TW" sz="1800" dirty="0"/>
              <a:t> managed projects</a:t>
            </a:r>
          </a:p>
          <a:p>
            <a:pPr marL="342265" lvl="1" indent="-342265">
              <a:spcBef>
                <a:spcPts val="1200"/>
              </a:spcBef>
              <a:buFont typeface="Arial" panose="020B0604020202020204" pitchFamily="34" charset="0"/>
              <a:buChar char="•"/>
            </a:pPr>
            <a:r>
              <a:rPr lang="zh-CN" altLang="en-US" sz="1800" dirty="0">
                <a:ea typeface="宋体" panose="02010600030101010101" pitchFamily="2" charset="-122"/>
              </a:rPr>
              <a:t>当建立</a:t>
            </a:r>
            <a:r>
              <a:rPr lang="en-US" altLang="zh-CN" sz="1800" dirty="0">
                <a:ea typeface="宋体" panose="02010600030101010101" pitchFamily="2" charset="-122"/>
              </a:rPr>
              <a:t>PPB</a:t>
            </a:r>
            <a:r>
              <a:rPr lang="zh-CN" altLang="en-US" sz="1800" dirty="0">
                <a:ea typeface="宋体" panose="02010600030101010101" pitchFamily="2" charset="-122"/>
              </a:rPr>
              <a:t>时，应该对中</a:t>
            </a:r>
            <a:r>
              <a:rPr lang="zh-CN" altLang="en-US" sz="1800" dirty="0">
                <a:solidFill>
                  <a:schemeClr val="tx1"/>
                </a:solidFill>
                <a:ea typeface="宋体" panose="02010600030101010101" pitchFamily="2" charset="-122"/>
              </a:rPr>
              <a:t>测和海源的项目进</a:t>
            </a:r>
            <a:r>
              <a:rPr lang="zh-CN" altLang="en-US" sz="1800" dirty="0">
                <a:ea typeface="宋体" panose="02010600030101010101" pitchFamily="2" charset="-122"/>
              </a:rPr>
              <a:t>行同质性检验</a:t>
            </a:r>
            <a:endParaRPr lang="en-US" altLang="zh-TW" sz="1800" dirty="0"/>
          </a:p>
          <a:p>
            <a:pPr marL="342265" lvl="1" indent="-342265">
              <a:spcBef>
                <a:spcPts val="1200"/>
              </a:spcBef>
              <a:buFont typeface="Arial" panose="020B0604020202020204" pitchFamily="34" charset="0"/>
              <a:buChar char="•"/>
            </a:pPr>
            <a:r>
              <a:rPr lang="en-US" altLang="zh-TW" sz="1800" dirty="0"/>
              <a:t>While developing PPMs, attempts should first be made to include as many independent variables as possible. There is no need to rule out any variable based on a subjective DAR table</a:t>
            </a:r>
          </a:p>
          <a:p>
            <a:pPr marL="342265" lvl="1" indent="-342265">
              <a:spcBef>
                <a:spcPts val="1200"/>
              </a:spcBef>
              <a:buFont typeface="Arial" panose="020B0604020202020204" pitchFamily="34" charset="0"/>
              <a:buChar char="•"/>
            </a:pPr>
            <a:r>
              <a:rPr lang="en-US" altLang="zh-TW" sz="1800" dirty="0"/>
              <a:t>在</a:t>
            </a:r>
            <a:r>
              <a:rPr lang="zh-CN" altLang="en-US" sz="1800" dirty="0">
                <a:ea typeface="宋体" panose="02010600030101010101" pitchFamily="2" charset="-122"/>
              </a:rPr>
              <a:t>建立</a:t>
            </a:r>
            <a:r>
              <a:rPr lang="en-US" altLang="zh-TW" sz="1800" dirty="0"/>
              <a:t>PPM时，应首先尝试包含尽可能多的自变量。 无需根据DAR表</a:t>
            </a:r>
            <a:r>
              <a:rPr lang="zh-CN" altLang="en-US" sz="1800" dirty="0">
                <a:ea typeface="宋体" panose="02010600030101010101" pitchFamily="2" charset="-122"/>
              </a:rPr>
              <a:t>中主观的打分</a:t>
            </a:r>
            <a:r>
              <a:rPr lang="en-US" altLang="zh-TW" sz="1800" dirty="0"/>
              <a:t>排除任何变量</a:t>
            </a:r>
          </a:p>
          <a:p>
            <a:pPr marL="342265" lvl="1" indent="-342265">
              <a:spcBef>
                <a:spcPts val="1200"/>
              </a:spcBef>
              <a:buFont typeface="Arial" panose="020B0604020202020204" pitchFamily="34" charset="0"/>
              <a:buChar char="•"/>
            </a:pPr>
            <a:r>
              <a:rPr lang="en-US" altLang="zh-TW" sz="1800" dirty="0"/>
              <a:t>It should be remembered that PPMs, with less independent variables, but with a high R-</a:t>
            </a:r>
            <a:r>
              <a:rPr lang="en-US" altLang="zh-TW" sz="1800" dirty="0" err="1"/>
              <a:t>sq</a:t>
            </a:r>
            <a:r>
              <a:rPr lang="en-US" altLang="zh-TW" sz="1800" dirty="0"/>
              <a:t> value, are preferable to those with more independent variables  </a:t>
            </a:r>
          </a:p>
          <a:p>
            <a:pPr marL="342265" lvl="1" indent="-342265">
              <a:spcBef>
                <a:spcPts val="1200"/>
              </a:spcBef>
              <a:buFont typeface="Arial" panose="020B0604020202020204" pitchFamily="34" charset="0"/>
              <a:buChar char="•"/>
            </a:pPr>
            <a:r>
              <a:rPr lang="en-US" altLang="zh-TW" sz="1800" dirty="0"/>
              <a:t>应当记住，具有较少</a:t>
            </a:r>
            <a:r>
              <a:rPr lang="zh-CN" altLang="en-US" sz="1800" dirty="0">
                <a:ea typeface="宋体" panose="02010600030101010101" pitchFamily="2" charset="-122"/>
              </a:rPr>
              <a:t>独立因子</a:t>
            </a:r>
            <a:r>
              <a:rPr lang="en-US" altLang="zh-TW" sz="1800" dirty="0"/>
              <a:t>但具有较高R-sq值的PPM比具有较多独立变量的PPM更可取</a:t>
            </a:r>
          </a:p>
        </p:txBody>
      </p:sp>
      <p:sp>
        <p:nvSpPr>
          <p:cNvPr id="1797122" name="Rectangle 2"/>
          <p:cNvSpPr>
            <a:spLocks noGrp="1" noChangeArrowheads="1"/>
          </p:cNvSpPr>
          <p:nvPr>
            <p:ph type="title"/>
          </p:nvPr>
        </p:nvSpPr>
        <p:spPr>
          <a:xfrm>
            <a:off x="1411706" y="527064"/>
            <a:ext cx="6307889" cy="602743"/>
          </a:xfrm>
        </p:spPr>
        <p:txBody>
          <a:bodyPr/>
          <a:lstStyle/>
          <a:p>
            <a:r>
              <a:rPr lang="en-US" altLang="zh-TW" sz="3200" dirty="0"/>
              <a:t>Organizational Process Performance</a:t>
            </a:r>
          </a:p>
        </p:txBody>
      </p:sp>
      <p:sp>
        <p:nvSpPr>
          <p:cNvPr id="3" name="灯片编号占位符 2"/>
          <p:cNvSpPr>
            <a:spLocks noGrp="1"/>
          </p:cNvSpPr>
          <p:nvPr>
            <p:ph type="sldNum" sz="quarter" idx="10"/>
          </p:nvPr>
        </p:nvSpPr>
        <p:spPr/>
        <p:txBody>
          <a:bodyPr/>
          <a:lstStyle/>
          <a:p>
            <a:pPr>
              <a:defRPr/>
            </a:pPr>
            <a:fld id="{F580E0BC-3B62-467F-89E9-F47414FE43A7}" type="slidenum">
              <a:rPr lang="en-US"/>
              <a:t>55</a:t>
            </a:fld>
            <a:endParaRPr lang="en-US">
              <a:solidFill>
                <a:schemeClr val="tx1"/>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7" name="Rectangle 3"/>
          <p:cNvSpPr>
            <a:spLocks noGrp="1" noChangeArrowheads="1"/>
          </p:cNvSpPr>
          <p:nvPr>
            <p:ph type="title"/>
          </p:nvPr>
        </p:nvSpPr>
        <p:spPr>
          <a:xfrm>
            <a:off x="1411706" y="527064"/>
            <a:ext cx="6307889" cy="602743"/>
          </a:xfrm>
        </p:spPr>
        <p:txBody>
          <a:bodyPr/>
          <a:lstStyle/>
          <a:p>
            <a:r>
              <a:rPr lang="en-US" altLang="zh-TW" sz="3200" dirty="0"/>
              <a:t>Quantitative Project  Management</a:t>
            </a:r>
          </a:p>
        </p:txBody>
      </p:sp>
      <p:sp>
        <p:nvSpPr>
          <p:cNvPr id="1803266" name="Rectangle 2"/>
          <p:cNvSpPr>
            <a:spLocks noGrp="1" noChangeArrowheads="1"/>
          </p:cNvSpPr>
          <p:nvPr>
            <p:ph idx="4294967295"/>
          </p:nvPr>
        </p:nvSpPr>
        <p:spPr>
          <a:xfrm>
            <a:off x="454980" y="12313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b="1" u="sng" dirty="0">
              <a:solidFill>
                <a:srgbClr val="00B050"/>
              </a:solidFill>
            </a:endParaRPr>
          </a:p>
          <a:p>
            <a:pPr marL="342265" indent="-342265"/>
            <a:r>
              <a:rPr lang="en-US" altLang="zh-TW" sz="1800" dirty="0">
                <a:ea typeface="Arial" panose="020B0604020202020204" pitchFamily="34" charset="0"/>
                <a:cs typeface="+mn-ea"/>
              </a:rPr>
              <a:t>Projects’ quantitative goals for the following , inter-alia, are set to be achieved over a defined period. Examples are:</a:t>
            </a:r>
          </a:p>
          <a:p>
            <a:pPr marL="342265" indent="-342265"/>
            <a:r>
              <a:rPr lang="en-US" altLang="zh-TW" sz="1800" dirty="0">
                <a:ea typeface="Arial" panose="020B0604020202020204" pitchFamily="34" charset="0"/>
                <a:cs typeface="+mn-ea"/>
              </a:rPr>
              <a:t>制定了项目某时间段需要达到的量化目标，包括：</a:t>
            </a:r>
          </a:p>
          <a:p>
            <a:pPr marL="570865" lvl="1" indent="-227965"/>
            <a:endParaRPr lang="en-IN" altLang="zh-TW" sz="1600" dirty="0">
              <a:solidFill>
                <a:srgbClr val="FF0000"/>
              </a:solidFill>
            </a:endParaRPr>
          </a:p>
          <a:p>
            <a:pPr marL="570865" lvl="1" indent="-227965"/>
            <a:endParaRPr lang="en-GB" altLang="zh-TW" sz="1600" dirty="0">
              <a:solidFill>
                <a:srgbClr val="FF0000"/>
              </a:solidFill>
            </a:endParaRPr>
          </a:p>
          <a:p>
            <a:pPr marL="342265" indent="-342265"/>
            <a:endParaRPr lang="en-GB" altLang="zh-TW" sz="1600" dirty="0"/>
          </a:p>
        </p:txBody>
      </p:sp>
      <p:graphicFrame>
        <p:nvGraphicFramePr>
          <p:cNvPr id="6" name="表格 5"/>
          <p:cNvGraphicFramePr>
            <a:graphicFrameLocks noGrp="1"/>
          </p:cNvGraphicFramePr>
          <p:nvPr>
            <p:custDataLst>
              <p:tags r:id="rId1"/>
            </p:custDataLst>
          </p:nvPr>
        </p:nvGraphicFramePr>
        <p:xfrm>
          <a:off x="579585" y="2695654"/>
          <a:ext cx="7972766" cy="3187501"/>
        </p:xfrm>
        <a:graphic>
          <a:graphicData uri="http://schemas.openxmlformats.org/drawingml/2006/table">
            <a:tbl>
              <a:tblPr/>
              <a:tblGrid>
                <a:gridCol w="825622"/>
                <a:gridCol w="920739"/>
                <a:gridCol w="825622"/>
                <a:gridCol w="887131"/>
                <a:gridCol w="452126"/>
                <a:gridCol w="677872"/>
                <a:gridCol w="676604"/>
                <a:gridCol w="675970"/>
                <a:gridCol w="677238"/>
                <a:gridCol w="676604"/>
                <a:gridCol w="677238"/>
              </a:tblGrid>
              <a:tr h="1231520">
                <a:tc>
                  <a:txBody>
                    <a:bodyPr/>
                    <a:lstStyle/>
                    <a:p>
                      <a:pPr algn="ctr" fontAlgn="ctr"/>
                      <a:r>
                        <a:rPr lang="zh-CN" altLang="en-US" sz="1000" b="1" i="0" u="none" strike="noStrike" dirty="0">
                          <a:solidFill>
                            <a:srgbClr val="000000"/>
                          </a:solidFill>
                          <a:effectLst/>
                          <a:latin typeface="宋体" panose="02010600030101010101" pitchFamily="2" charset="-122"/>
                          <a:ea typeface="宋体" panose="02010600030101010101" pitchFamily="2" charset="-122"/>
                        </a:rPr>
                        <a:t>量化管理目标</a:t>
                      </a:r>
                      <a:br>
                        <a:rPr lang="zh-CN" altLang="en-US" sz="1000" b="1" i="0" u="none" strike="noStrike" dirty="0">
                          <a:solidFill>
                            <a:srgbClr val="000000"/>
                          </a:solidFill>
                          <a:effectLst/>
                          <a:latin typeface="宋体" panose="02010600030101010101" pitchFamily="2" charset="-122"/>
                          <a:ea typeface="宋体" panose="02010600030101010101" pitchFamily="2" charset="-122"/>
                        </a:rPr>
                      </a:br>
                      <a:r>
                        <a:rPr lang="en-US" sz="1000" b="1" i="0" u="none" strike="noStrike" dirty="0">
                          <a:solidFill>
                            <a:srgbClr val="000000"/>
                          </a:solidFill>
                          <a:effectLst/>
                          <a:latin typeface="宋体" panose="02010600030101010101" pitchFamily="2" charset="-122"/>
                          <a:ea typeface="宋体" panose="02010600030101010101" pitchFamily="2" charset="-122"/>
                        </a:rPr>
                        <a:t>QPPO</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dirty="0">
                          <a:solidFill>
                            <a:srgbClr val="000000"/>
                          </a:solidFill>
                          <a:effectLst/>
                          <a:latin typeface="宋体" panose="02010600030101010101" pitchFamily="2" charset="-122"/>
                          <a:ea typeface="宋体" panose="02010600030101010101" pitchFamily="2" charset="-122"/>
                        </a:rPr>
                        <a:t>度量项</a:t>
                      </a:r>
                      <a:br>
                        <a:rPr lang="zh-CN" altLang="en-US" sz="1000" b="1" i="0" u="none" strike="noStrike" dirty="0">
                          <a:solidFill>
                            <a:srgbClr val="000000"/>
                          </a:solidFill>
                          <a:effectLst/>
                          <a:latin typeface="宋体" panose="02010600030101010101" pitchFamily="2" charset="-122"/>
                          <a:ea typeface="宋体" panose="02010600030101010101" pitchFamily="2" charset="-122"/>
                        </a:rPr>
                      </a:br>
                      <a:r>
                        <a:rPr lang="zh-CN" altLang="en-US" sz="1000" b="1" i="0" u="none" strike="noStrike" dirty="0">
                          <a:solidFill>
                            <a:srgbClr val="000000"/>
                          </a:solidFill>
                          <a:effectLst/>
                          <a:latin typeface="宋体" panose="02010600030101010101" pitchFamily="2" charset="-122"/>
                          <a:ea typeface="宋体" panose="02010600030101010101" pitchFamily="2" charset="-122"/>
                        </a:rPr>
                        <a:t>（</a:t>
                      </a:r>
                      <a:r>
                        <a:rPr lang="en-US" sz="1000" b="1" i="0" u="none" strike="noStrike" dirty="0">
                          <a:solidFill>
                            <a:srgbClr val="000000"/>
                          </a:solidFill>
                          <a:effectLst/>
                          <a:latin typeface="宋体" panose="02010600030101010101" pitchFamily="2" charset="-122"/>
                          <a:ea typeface="宋体" panose="02010600030101010101" pitchFamily="2" charset="-122"/>
                        </a:rPr>
                        <a:t>Metric)</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dirty="0">
                          <a:solidFill>
                            <a:srgbClr val="000000"/>
                          </a:solidFill>
                          <a:effectLst/>
                          <a:latin typeface="宋体" panose="02010600030101010101" pitchFamily="2" charset="-122"/>
                          <a:ea typeface="宋体" panose="02010600030101010101" pitchFamily="2" charset="-122"/>
                        </a:rPr>
                        <a:t>度量项单位</a:t>
                      </a:r>
                      <a:r>
                        <a:rPr lang="en-US" altLang="zh-CN" sz="1000" b="1" i="0" u="none" strike="noStrike" dirty="0">
                          <a:solidFill>
                            <a:srgbClr val="000000"/>
                          </a:solidFill>
                          <a:effectLst/>
                          <a:latin typeface="宋体" panose="02010600030101010101" pitchFamily="2" charset="-122"/>
                          <a:ea typeface="宋体" panose="02010600030101010101" pitchFamily="2" charset="-122"/>
                        </a:rPr>
                        <a:t>Metric unit</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dirty="0">
                          <a:solidFill>
                            <a:srgbClr val="000000"/>
                          </a:solidFill>
                          <a:effectLst/>
                          <a:latin typeface="宋体" panose="02010600030101010101" pitchFamily="2" charset="-122"/>
                          <a:ea typeface="宋体" panose="02010600030101010101" pitchFamily="2" charset="-122"/>
                        </a:rPr>
                        <a:t>均值</a:t>
                      </a:r>
                      <a:br>
                        <a:rPr lang="zh-CN" altLang="en-US" sz="1000" b="1" i="0" u="none" strike="noStrike" dirty="0">
                          <a:solidFill>
                            <a:srgbClr val="000000"/>
                          </a:solidFill>
                          <a:effectLst/>
                          <a:latin typeface="宋体" panose="02010600030101010101" pitchFamily="2" charset="-122"/>
                          <a:ea typeface="宋体" panose="02010600030101010101" pitchFamily="2" charset="-122"/>
                        </a:rPr>
                      </a:br>
                      <a:r>
                        <a:rPr lang="en-US" sz="1000" b="1" i="0" u="none" strike="noStrike" dirty="0">
                          <a:solidFill>
                            <a:srgbClr val="000000"/>
                          </a:solidFill>
                          <a:effectLst/>
                          <a:latin typeface="宋体" panose="02010600030101010101" pitchFamily="2" charset="-122"/>
                          <a:ea typeface="宋体" panose="02010600030101010101" pitchFamily="2" charset="-122"/>
                        </a:rPr>
                        <a:t>Mean</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a:solidFill>
                            <a:srgbClr val="000000"/>
                          </a:solidFill>
                          <a:effectLst/>
                          <a:latin typeface="宋体" panose="02010600030101010101" pitchFamily="2" charset="-122"/>
                          <a:ea typeface="宋体" panose="02010600030101010101" pitchFamily="2" charset="-122"/>
                        </a:rPr>
                        <a:t>标准差</a:t>
                      </a:r>
                      <a:br>
                        <a:rPr lang="zh-CN" altLang="en-US" sz="1000" b="1" i="0" u="none" strike="noStrike">
                          <a:solidFill>
                            <a:srgbClr val="000000"/>
                          </a:solidFill>
                          <a:effectLst/>
                          <a:latin typeface="宋体" panose="02010600030101010101" pitchFamily="2" charset="-122"/>
                          <a:ea typeface="宋体" panose="02010600030101010101" pitchFamily="2" charset="-122"/>
                        </a:rPr>
                      </a:br>
                      <a:r>
                        <a:rPr lang="en-US" sz="1000" b="1" i="0" u="none" strike="noStrike">
                          <a:solidFill>
                            <a:srgbClr val="000000"/>
                          </a:solidFill>
                          <a:effectLst/>
                          <a:latin typeface="宋体" panose="02010600030101010101" pitchFamily="2" charset="-122"/>
                          <a:ea typeface="宋体" panose="02010600030101010101" pitchFamily="2" charset="-122"/>
                        </a:rPr>
                        <a:t>SD</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a:solidFill>
                            <a:srgbClr val="000000"/>
                          </a:solidFill>
                          <a:effectLst/>
                          <a:latin typeface="宋体" panose="02010600030101010101" pitchFamily="2" charset="-122"/>
                          <a:ea typeface="宋体" panose="02010600030101010101" pitchFamily="2" charset="-122"/>
                        </a:rPr>
                        <a:t>控制下限</a:t>
                      </a:r>
                      <a:br>
                        <a:rPr lang="zh-CN" altLang="en-US" sz="1000" b="1" i="0" u="none" strike="noStrike">
                          <a:solidFill>
                            <a:srgbClr val="000000"/>
                          </a:solidFill>
                          <a:effectLst/>
                          <a:latin typeface="宋体" panose="02010600030101010101" pitchFamily="2" charset="-122"/>
                          <a:ea typeface="宋体" panose="02010600030101010101" pitchFamily="2" charset="-122"/>
                        </a:rPr>
                      </a:br>
                      <a:r>
                        <a:rPr lang="en-US" sz="1000" b="1" i="0" u="none" strike="noStrike">
                          <a:solidFill>
                            <a:srgbClr val="000000"/>
                          </a:solidFill>
                          <a:effectLst/>
                          <a:latin typeface="宋体" panose="02010600030101010101" pitchFamily="2" charset="-122"/>
                          <a:ea typeface="宋体" panose="02010600030101010101" pitchFamily="2" charset="-122"/>
                        </a:rPr>
                        <a:t>LCL</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a:solidFill>
                            <a:srgbClr val="000000"/>
                          </a:solidFill>
                          <a:effectLst/>
                          <a:latin typeface="宋体" panose="02010600030101010101" pitchFamily="2" charset="-122"/>
                          <a:ea typeface="宋体" panose="02010600030101010101" pitchFamily="2" charset="-122"/>
                        </a:rPr>
                        <a:t>控制上限</a:t>
                      </a:r>
                      <a:br>
                        <a:rPr lang="zh-CN" altLang="en-US" sz="1000" b="1" i="0" u="none" strike="noStrike">
                          <a:solidFill>
                            <a:srgbClr val="000000"/>
                          </a:solidFill>
                          <a:effectLst/>
                          <a:latin typeface="宋体" panose="02010600030101010101" pitchFamily="2" charset="-122"/>
                          <a:ea typeface="宋体" panose="02010600030101010101" pitchFamily="2" charset="-122"/>
                        </a:rPr>
                      </a:br>
                      <a:r>
                        <a:rPr lang="en-US" sz="1000" b="1" i="0" u="none" strike="noStrike">
                          <a:solidFill>
                            <a:srgbClr val="000000"/>
                          </a:solidFill>
                          <a:effectLst/>
                          <a:latin typeface="宋体" panose="02010600030101010101" pitchFamily="2" charset="-122"/>
                          <a:ea typeface="宋体" panose="02010600030101010101" pitchFamily="2" charset="-122"/>
                        </a:rPr>
                        <a:t>UCL</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a:solidFill>
                            <a:srgbClr val="000000"/>
                          </a:solidFill>
                          <a:effectLst/>
                          <a:latin typeface="宋体" panose="02010600030101010101" pitchFamily="2" charset="-122"/>
                          <a:ea typeface="宋体" panose="02010600030101010101" pitchFamily="2" charset="-122"/>
                        </a:rPr>
                        <a:t>目标</a:t>
                      </a:r>
                      <a:br>
                        <a:rPr lang="zh-CN" altLang="en-US" sz="1000" b="1" i="0" u="none" strike="noStrike">
                          <a:solidFill>
                            <a:srgbClr val="000000"/>
                          </a:solidFill>
                          <a:effectLst/>
                          <a:latin typeface="宋体" panose="02010600030101010101" pitchFamily="2" charset="-122"/>
                          <a:ea typeface="宋体" panose="02010600030101010101" pitchFamily="2" charset="-122"/>
                        </a:rPr>
                      </a:br>
                      <a:r>
                        <a:rPr lang="en-US" sz="1000" b="1" i="0" u="none" strike="noStrike">
                          <a:solidFill>
                            <a:srgbClr val="000000"/>
                          </a:solidFill>
                          <a:effectLst/>
                          <a:latin typeface="宋体" panose="02010600030101010101" pitchFamily="2" charset="-122"/>
                          <a:ea typeface="宋体" panose="02010600030101010101" pitchFamily="2" charset="-122"/>
                        </a:rPr>
                        <a:t>Goal</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a:solidFill>
                            <a:srgbClr val="000000"/>
                          </a:solidFill>
                          <a:effectLst/>
                          <a:latin typeface="宋体" panose="02010600030101010101" pitchFamily="2" charset="-122"/>
                          <a:ea typeface="宋体" panose="02010600030101010101" pitchFamily="2" charset="-122"/>
                        </a:rPr>
                        <a:t>预期标准差</a:t>
                      </a:r>
                      <a:br>
                        <a:rPr lang="zh-CN" altLang="en-US" sz="1000" b="1" i="0" u="none" strike="noStrike">
                          <a:solidFill>
                            <a:srgbClr val="000000"/>
                          </a:solidFill>
                          <a:effectLst/>
                          <a:latin typeface="宋体" panose="02010600030101010101" pitchFamily="2" charset="-122"/>
                          <a:ea typeface="宋体" panose="02010600030101010101" pitchFamily="2" charset="-122"/>
                        </a:rPr>
                      </a:br>
                      <a:r>
                        <a:rPr lang="en-US" sz="1000" b="1" i="0" u="none" strike="noStrike">
                          <a:solidFill>
                            <a:srgbClr val="000000"/>
                          </a:solidFill>
                          <a:effectLst/>
                          <a:latin typeface="宋体" panose="02010600030101010101" pitchFamily="2" charset="-122"/>
                          <a:ea typeface="宋体" panose="02010600030101010101" pitchFamily="2" charset="-122"/>
                        </a:rPr>
                        <a:t>PSD</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a:solidFill>
                            <a:srgbClr val="000000"/>
                          </a:solidFill>
                          <a:effectLst/>
                          <a:latin typeface="宋体" panose="02010600030101010101" pitchFamily="2" charset="-122"/>
                          <a:ea typeface="宋体" panose="02010600030101010101" pitchFamily="2" charset="-122"/>
                        </a:rPr>
                        <a:t>规格下限</a:t>
                      </a:r>
                      <a:r>
                        <a:rPr lang="en-US" altLang="zh-CN" sz="1000" b="1" i="0" u="none" strike="noStrike">
                          <a:solidFill>
                            <a:srgbClr val="000000"/>
                          </a:solidFill>
                          <a:effectLst/>
                          <a:latin typeface="宋体" panose="02010600030101010101" pitchFamily="2" charset="-122"/>
                          <a:ea typeface="宋体" panose="02010600030101010101" pitchFamily="2" charset="-122"/>
                        </a:rPr>
                        <a:t>(</a:t>
                      </a:r>
                      <a:r>
                        <a:rPr lang="en-US" sz="1000" b="1" i="0" u="none" strike="noStrike">
                          <a:solidFill>
                            <a:srgbClr val="000000"/>
                          </a:solidFill>
                          <a:effectLst/>
                          <a:latin typeface="宋体" panose="02010600030101010101" pitchFamily="2" charset="-122"/>
                          <a:ea typeface="宋体" panose="02010600030101010101" pitchFamily="2" charset="-122"/>
                        </a:rPr>
                        <a:t>LSL)</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zh-CN" altLang="en-US" sz="1000" b="1" i="0" u="none" strike="noStrike">
                          <a:solidFill>
                            <a:srgbClr val="000000"/>
                          </a:solidFill>
                          <a:effectLst/>
                          <a:latin typeface="宋体" panose="02010600030101010101" pitchFamily="2" charset="-122"/>
                          <a:ea typeface="宋体" panose="02010600030101010101" pitchFamily="2" charset="-122"/>
                        </a:rPr>
                        <a:t>规格上限</a:t>
                      </a:r>
                      <a:r>
                        <a:rPr lang="en-US" altLang="zh-CN" sz="1000" b="1" i="0" u="none" strike="noStrike">
                          <a:solidFill>
                            <a:srgbClr val="000000"/>
                          </a:solidFill>
                          <a:effectLst/>
                          <a:latin typeface="宋体" panose="02010600030101010101" pitchFamily="2" charset="-122"/>
                          <a:ea typeface="宋体" panose="02010600030101010101" pitchFamily="2" charset="-122"/>
                        </a:rPr>
                        <a:t>(</a:t>
                      </a:r>
                      <a:r>
                        <a:rPr lang="en-US" sz="1000" b="1" i="0" u="none" strike="noStrike">
                          <a:solidFill>
                            <a:srgbClr val="000000"/>
                          </a:solidFill>
                          <a:effectLst/>
                          <a:latin typeface="宋体" panose="02010600030101010101" pitchFamily="2" charset="-122"/>
                          <a:ea typeface="宋体" panose="02010600030101010101" pitchFamily="2" charset="-122"/>
                        </a:rPr>
                        <a:t>USL)</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977357">
                <a:tc>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提高总体生产率</a:t>
                      </a:r>
                      <a:r>
                        <a:rPr lang="en-US" altLang="zh-CN" sz="1000" b="0" i="0" u="none" strike="noStrike">
                          <a:solidFill>
                            <a:srgbClr val="000000"/>
                          </a:solidFill>
                          <a:effectLst/>
                          <a:latin typeface="宋体" panose="02010600030101010101" pitchFamily="2" charset="-122"/>
                          <a:ea typeface="宋体" panose="02010600030101010101" pitchFamily="2" charset="-122"/>
                        </a:rPr>
                        <a:t>Improve overall productivity</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宋体" panose="02010600030101010101" pitchFamily="2" charset="-122"/>
                          <a:ea typeface="宋体" panose="02010600030101010101" pitchFamily="2" charset="-122"/>
                        </a:rPr>
                        <a:t>总体生产率</a:t>
                      </a:r>
                      <a:r>
                        <a:rPr lang="en-US" altLang="zh-CN" sz="1000" b="0" i="0" u="none" strike="noStrike" dirty="0">
                          <a:solidFill>
                            <a:srgbClr val="000000"/>
                          </a:solidFill>
                          <a:effectLst/>
                          <a:latin typeface="宋体" panose="02010600030101010101" pitchFamily="2" charset="-122"/>
                          <a:ea typeface="宋体" panose="02010600030101010101" pitchFamily="2" charset="-122"/>
                        </a:rPr>
                        <a:t>overall productivity</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宋体" panose="02010600030101010101" pitchFamily="2" charset="-122"/>
                          <a:ea typeface="宋体" panose="02010600030101010101" pitchFamily="2" charset="-122"/>
                        </a:rPr>
                        <a:t>LOC/Manday</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Bookman Old Style" panose="02050604050505020204" pitchFamily="18" charset="0"/>
                          <a:ea typeface="等线" panose="02010600030101010101" pitchFamily="2" charset="-122"/>
                        </a:rPr>
                        <a:t>60</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Bookman Old Style" panose="02050604050505020204" pitchFamily="18" charset="0"/>
                          <a:ea typeface="等线" panose="02010600030101010101" pitchFamily="2" charset="-122"/>
                        </a:rPr>
                        <a:t>4</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Bookman Old Style" panose="02050604050505020204" pitchFamily="18" charset="0"/>
                          <a:ea typeface="等线" panose="02010600030101010101" pitchFamily="2" charset="-122"/>
                        </a:rPr>
                        <a:t>48</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72</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70</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3</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61</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79</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8624">
                <a:tc>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降低遗留缺陷密度</a:t>
                      </a:r>
                      <a:r>
                        <a:rPr lang="en-US" altLang="zh-CN" sz="1000" b="0" i="0" u="none" strike="noStrike">
                          <a:solidFill>
                            <a:srgbClr val="000000"/>
                          </a:solidFill>
                          <a:effectLst/>
                          <a:latin typeface="宋体" panose="02010600030101010101" pitchFamily="2" charset="-122"/>
                          <a:ea typeface="宋体" panose="02010600030101010101" pitchFamily="2" charset="-122"/>
                        </a:rPr>
                        <a:t>Reduce RDD</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遗留缺陷密度</a:t>
                      </a:r>
                      <a:r>
                        <a:rPr lang="en-US" altLang="zh-CN" sz="1000" b="0" i="0" u="none" strike="noStrike">
                          <a:solidFill>
                            <a:srgbClr val="000000"/>
                          </a:solidFill>
                          <a:effectLst/>
                          <a:latin typeface="宋体" panose="02010600030101010101" pitchFamily="2" charset="-122"/>
                          <a:ea typeface="宋体" panose="02010600030101010101" pitchFamily="2" charset="-122"/>
                        </a:rPr>
                        <a:t>RDD</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宋体" panose="02010600030101010101" pitchFamily="2" charset="-122"/>
                          <a:ea typeface="宋体" panose="02010600030101010101" pitchFamily="2" charset="-122"/>
                        </a:rPr>
                        <a:t>Bugs</a:t>
                      </a:r>
                      <a:r>
                        <a:rPr lang="en-US" altLang="zh-CN" sz="1000" b="0" i="0" u="none" strike="noStrike">
                          <a:solidFill>
                            <a:srgbClr val="000000"/>
                          </a:solidFill>
                          <a:effectLst/>
                          <a:latin typeface="Bookman Old Style" panose="02050604050505020204" pitchFamily="18" charset="0"/>
                          <a:ea typeface="宋体" panose="02010600030101010101" pitchFamily="2" charset="-122"/>
                        </a:rPr>
                        <a:t>/</a:t>
                      </a:r>
                      <a:r>
                        <a:rPr lang="en-US" sz="1000" b="0" i="0" u="none" strike="noStrike">
                          <a:solidFill>
                            <a:srgbClr val="000000"/>
                          </a:solidFill>
                          <a:effectLst/>
                          <a:latin typeface="Bookman Old Style" panose="02050604050505020204" pitchFamily="18" charset="0"/>
                          <a:ea typeface="宋体" panose="02010600030101010101" pitchFamily="2" charset="-122"/>
                        </a:rPr>
                        <a:t>KLOC</a:t>
                      </a:r>
                      <a:endParaRPr lang="en-US" sz="1000" b="0" i="0" u="none" strike="noStrike">
                        <a:solidFill>
                          <a:srgbClr val="000000"/>
                        </a:solidFill>
                        <a:effectLst/>
                        <a:latin typeface="宋体" panose="02010600030101010101" pitchFamily="2" charset="-122"/>
                        <a:ea typeface="宋体" panose="02010600030101010101" pitchFamily="2" charset="-122"/>
                      </a:endParaRP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Bookman Old Style" panose="02050604050505020204" pitchFamily="18" charset="0"/>
                          <a:ea typeface="等线" panose="02010600030101010101" pitchFamily="2" charset="-122"/>
                        </a:rPr>
                        <a:t>0.214</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0.017</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0.163</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0.265</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0.2</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0.015</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Bookman Old Style" panose="02050604050505020204" pitchFamily="18" charset="0"/>
                          <a:ea typeface="等线" panose="02010600030101010101" pitchFamily="2" charset="-122"/>
                        </a:rPr>
                        <a:t>0.155</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Bookman Old Style" panose="02050604050505020204" pitchFamily="18" charset="0"/>
                          <a:ea typeface="等线" panose="02010600030101010101" pitchFamily="2" charset="-122"/>
                        </a:rPr>
                        <a:t>0.245</a:t>
                      </a:r>
                    </a:p>
                  </a:txBody>
                  <a:tcPr marL="6341" marR="6341"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灯片编号占位符 1"/>
          <p:cNvSpPr>
            <a:spLocks noGrp="1"/>
          </p:cNvSpPr>
          <p:nvPr>
            <p:ph type="sldNum" sz="quarter" idx="10"/>
          </p:nvPr>
        </p:nvSpPr>
        <p:spPr/>
        <p:txBody>
          <a:bodyPr/>
          <a:lstStyle/>
          <a:p>
            <a:pPr>
              <a:defRPr/>
            </a:pPr>
            <a:fld id="{F580E0BC-3B62-467F-89E9-F47414FE43A7}" type="slidenum">
              <a:rPr lang="en-US"/>
              <a:t>56</a:t>
            </a:fld>
            <a:endParaRPr lang="en-US">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b="1" u="sng" dirty="0">
              <a:solidFill>
                <a:srgbClr val="00B050"/>
              </a:solidFill>
            </a:endParaRPr>
          </a:p>
          <a:p>
            <a:pPr marL="570865" lvl="1" indent="-227965" algn="l">
              <a:buSzTx/>
              <a:buFontTx/>
            </a:pPr>
            <a:r>
              <a:rPr lang="en-US" altLang="zh-TW" sz="1800" dirty="0">
                <a:cs typeface="+mn-ea"/>
              </a:rPr>
              <a:t>These goals are based on organizational baselines and customer expectations and tailoring to</a:t>
            </a:r>
            <a:r>
              <a:rPr lang="en-US" altLang="zh-TW" sz="1800" dirty="0">
                <a:ea typeface="Arial" panose="020B0604020202020204" pitchFamily="34" charset="0"/>
                <a:cs typeface="+mn-ea"/>
              </a:rPr>
              <a:t> goals are done where appropriate.</a:t>
            </a:r>
            <a:endParaRPr lang="en-US" altLang="zh-TW" sz="1800" dirty="0">
              <a:cs typeface="+mn-ea"/>
            </a:endParaRPr>
          </a:p>
          <a:p>
            <a:pPr marL="570865" lvl="1" indent="-227965" algn="l">
              <a:buSzTx/>
              <a:buFontTx/>
            </a:pPr>
            <a:r>
              <a:rPr lang="en-US" altLang="zh-TW" sz="1800" dirty="0">
                <a:cs typeface="+mn-ea"/>
              </a:rPr>
              <a:t>这些目标以组织基线和客户期望为基础，并在适当的情况下对目标进行裁剪</a:t>
            </a:r>
          </a:p>
          <a:p>
            <a:pPr marL="570865" lvl="1" indent="-227965" algn="l">
              <a:buSzTx/>
              <a:buFontTx/>
            </a:pPr>
            <a:r>
              <a:rPr lang="en-US" altLang="zh-TW" sz="1800" dirty="0">
                <a:cs typeface="+mn-ea"/>
              </a:rPr>
              <a:t>Existing PPBs are used to evaluate the probability of meeting the goals using simulation techniques and probability distribution functions.</a:t>
            </a:r>
          </a:p>
          <a:p>
            <a:pPr marL="570865" lvl="1" indent="-227965" algn="l">
              <a:buSzTx/>
              <a:buFontTx/>
            </a:pPr>
            <a:r>
              <a:rPr lang="en-US" altLang="zh-TW" sz="1800" dirty="0">
                <a:cs typeface="+mn-ea"/>
              </a:rPr>
              <a:t>现有的PPB使用模拟技术和概率分布函数来评估满足目标的概率</a:t>
            </a:r>
          </a:p>
          <a:p>
            <a:pPr marL="570865" lvl="1" indent="-227965" algn="l">
              <a:buSzTx/>
              <a:buFontTx/>
            </a:pPr>
            <a:r>
              <a:rPr lang="en-US" altLang="zh-TW" sz="1800" dirty="0">
                <a:cs typeface="+mn-ea"/>
              </a:rPr>
              <a:t>In case the probability of success is less than the threshold probability</a:t>
            </a:r>
          </a:p>
          <a:p>
            <a:pPr marL="570865" lvl="1" indent="-227965" algn="l">
              <a:buSzTx/>
              <a:buFontTx/>
            </a:pPr>
            <a:r>
              <a:rPr lang="en-US" altLang="zh-TW" sz="1800" dirty="0">
                <a:cs typeface="+mn-ea"/>
              </a:rPr>
              <a:t>如果成功的概率小于阈值概率</a:t>
            </a:r>
          </a:p>
          <a:p>
            <a:pPr marL="570865" lvl="1" indent="-227965" algn="l">
              <a:buSzTx/>
              <a:buFontTx/>
            </a:pPr>
            <a:r>
              <a:rPr lang="en-US" altLang="zh-TW" sz="1800" dirty="0">
                <a:cs typeface="+mn-ea"/>
              </a:rPr>
              <a:t>The process needs to be composed需要组合过程</a:t>
            </a:r>
          </a:p>
          <a:p>
            <a:pPr marL="570865" lvl="1" indent="-227965" algn="l">
              <a:buSzTx/>
              <a:buFontTx/>
            </a:pPr>
            <a:r>
              <a:rPr lang="en-US" altLang="zh-TW" sz="1800" dirty="0">
                <a:cs typeface="+mn-ea"/>
              </a:rPr>
              <a:t>For this, the relevant PPM is analysed 因此，需要分析相关的过程性能模型</a:t>
            </a:r>
          </a:p>
          <a:p>
            <a:pPr marL="570865" lvl="1" indent="-227965" algn="l">
              <a:buSzTx/>
              <a:buFontTx/>
            </a:pPr>
            <a:r>
              <a:rPr lang="en-US" altLang="zh-TW" sz="1800" dirty="0">
                <a:cs typeface="+mn-ea"/>
              </a:rPr>
              <a:t>Critical sub-processes are identified based on Sensitivity, Controllability and Early in the Life Cycle</a:t>
            </a:r>
          </a:p>
          <a:p>
            <a:pPr marL="570865" lvl="1" indent="-227965" algn="l">
              <a:buSzTx/>
              <a:buFontTx/>
            </a:pPr>
            <a:r>
              <a:rPr lang="en-US" altLang="zh-TW" sz="1800" dirty="0">
                <a:cs typeface="+mn-ea"/>
              </a:rPr>
              <a:t>基于敏感度分析和过程可控性，和生命周期前期识别了关键子过程</a:t>
            </a:r>
          </a:p>
          <a:p>
            <a:pPr marL="342265" indent="-342265"/>
            <a:endParaRPr lang="en-US" altLang="zh-TW" sz="1600" dirty="0"/>
          </a:p>
        </p:txBody>
      </p:sp>
      <p:sp>
        <p:nvSpPr>
          <p:cNvPr id="3" name="Rectangle 3"/>
          <p:cNvSpPr>
            <a:spLocks noGrp="1" noChangeArrowheads="1"/>
          </p:cNvSpPr>
          <p:nvPr>
            <p:ph type="title"/>
          </p:nvPr>
        </p:nvSpPr>
        <p:spPr>
          <a:xfrm>
            <a:off x="1411706" y="527064"/>
            <a:ext cx="6307889" cy="602743"/>
          </a:xfrm>
        </p:spPr>
        <p:txBody>
          <a:bodyPr/>
          <a:lstStyle/>
          <a:p>
            <a:r>
              <a:rPr lang="en-US" altLang="zh-TW" sz="3200" dirty="0"/>
              <a:t>Quantitative Project  Management</a:t>
            </a:r>
          </a:p>
        </p:txBody>
      </p:sp>
      <p:sp>
        <p:nvSpPr>
          <p:cNvPr id="6" name="灯片编号占位符 5"/>
          <p:cNvSpPr>
            <a:spLocks noGrp="1"/>
          </p:cNvSpPr>
          <p:nvPr>
            <p:ph type="sldNum" sz="quarter" idx="10"/>
          </p:nvPr>
        </p:nvSpPr>
        <p:spPr/>
        <p:txBody>
          <a:bodyPr/>
          <a:lstStyle/>
          <a:p>
            <a:pPr>
              <a:defRPr/>
            </a:pPr>
            <a:fld id="{F580E0BC-3B62-467F-89E9-F47414FE43A7}" type="slidenum">
              <a:rPr lang="en-US"/>
              <a:t>57</a:t>
            </a:fld>
            <a:endParaRPr lang="en-US">
              <a:solidFill>
                <a:schemeClr val="tx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dirty="0"/>
          </a:p>
          <a:p>
            <a:pPr marL="570865" lvl="1" indent="-227965"/>
            <a:endParaRPr lang="en-GB" altLang="zh-TW" sz="1600" dirty="0">
              <a:solidFill>
                <a:schemeClr val="tx1"/>
              </a:solidFill>
            </a:endParaRPr>
          </a:p>
          <a:p>
            <a:pPr marL="342265" indent="-342265"/>
            <a:r>
              <a:rPr lang="en-GB" altLang="zh-TW" sz="1600" dirty="0">
                <a:solidFill>
                  <a:schemeClr val="tx1"/>
                </a:solidFill>
              </a:rPr>
              <a:t>S</a:t>
            </a:r>
            <a:r>
              <a:rPr lang="en-US" altLang="zh-TW" sz="1800" dirty="0">
                <a:ea typeface="Arial" panose="020B0604020202020204" pitchFamily="34" charset="0"/>
                <a:cs typeface="+mn-ea"/>
              </a:rPr>
              <a:t>ome examples of critical sub-processes identified for statistical management:</a:t>
            </a:r>
          </a:p>
          <a:p>
            <a:pPr marL="342265" indent="-342265"/>
            <a:r>
              <a:rPr lang="en-US" altLang="zh-TW" sz="1800" dirty="0">
                <a:ea typeface="Arial" panose="020B0604020202020204" pitchFamily="34" charset="0"/>
                <a:cs typeface="+mn-ea"/>
              </a:rPr>
              <a:t>采用统计技术识别的的关键子过程的一些例子：</a:t>
            </a:r>
          </a:p>
          <a:p>
            <a:pPr marL="570865" lvl="1" indent="-227965"/>
            <a:r>
              <a:rPr lang="en-US" altLang="zh-TW" sz="1800" dirty="0">
                <a:cs typeface="+mn-ea"/>
              </a:rPr>
              <a:t>代码复用子过程code reuse subprocess</a:t>
            </a:r>
          </a:p>
          <a:p>
            <a:pPr marL="342900" lvl="1" indent="0">
              <a:buNone/>
            </a:pPr>
            <a:endParaRPr lang="en-US" altLang="zh-TW" sz="1800" dirty="0">
              <a:cs typeface="+mn-ea"/>
            </a:endParaRPr>
          </a:p>
          <a:p>
            <a:pPr marL="342265" indent="-342265"/>
            <a:r>
              <a:rPr lang="en-US" altLang="zh-TW" sz="1800" dirty="0">
                <a:ea typeface="Arial" panose="020B0604020202020204" pitchFamily="34" charset="0"/>
                <a:cs typeface="+mn-ea"/>
              </a:rPr>
              <a:t>For the critical sub-process: 对于关键子过程：</a:t>
            </a:r>
          </a:p>
          <a:p>
            <a:pPr marL="570865" lvl="1" indent="-227965"/>
            <a:r>
              <a:rPr lang="en-US" altLang="zh-TW" sz="1800" dirty="0">
                <a:cs typeface="+mn-ea"/>
              </a:rPr>
              <a:t>Goals &amp; Specification Limits are set by simulation till desired probability of success is achieved. 通过模拟方法设置了关键子过程的目标规格上下限，以实现需要达到的目标达成率</a:t>
            </a:r>
          </a:p>
          <a:p>
            <a:pPr marL="570865" lvl="1" indent="-227965"/>
            <a:r>
              <a:rPr lang="en-US" altLang="zh-TW" sz="1800" dirty="0">
                <a:cs typeface="+mn-ea"/>
              </a:rPr>
              <a:t>Analyzed for possible improvements to enable appropriate composition.</a:t>
            </a:r>
          </a:p>
          <a:p>
            <a:pPr marL="570865" lvl="1" indent="-227965"/>
            <a:r>
              <a:rPr lang="en-US" altLang="zh-TW" sz="1800" dirty="0">
                <a:cs typeface="+mn-ea"/>
              </a:rPr>
              <a:t>分析可能的改进，以建立适当的项目过程</a:t>
            </a:r>
          </a:p>
          <a:p>
            <a:pPr lvl="1"/>
            <a:endParaRPr lang="en-GB" altLang="zh-TW" dirty="0"/>
          </a:p>
        </p:txBody>
      </p:sp>
      <p:sp>
        <p:nvSpPr>
          <p:cNvPr id="1803267" name="Rectangle 3"/>
          <p:cNvSpPr>
            <a:spLocks noGrp="1" noChangeArrowheads="1"/>
          </p:cNvSpPr>
          <p:nvPr>
            <p:ph type="title"/>
          </p:nvPr>
        </p:nvSpPr>
        <p:spPr>
          <a:xfrm>
            <a:off x="1411706" y="527064"/>
            <a:ext cx="6307889" cy="602743"/>
          </a:xfrm>
        </p:spPr>
        <p:txBody>
          <a:bodyPr/>
          <a:lstStyle/>
          <a:p>
            <a:r>
              <a:rPr lang="en-US" altLang="zh-TW" sz="3200" dirty="0"/>
              <a:t>Quantitative Project  Management</a:t>
            </a:r>
          </a:p>
        </p:txBody>
      </p:sp>
      <p:sp>
        <p:nvSpPr>
          <p:cNvPr id="3" name="灯片编号占位符 2"/>
          <p:cNvSpPr>
            <a:spLocks noGrp="1"/>
          </p:cNvSpPr>
          <p:nvPr>
            <p:ph type="sldNum" sz="quarter" idx="10"/>
          </p:nvPr>
        </p:nvSpPr>
        <p:spPr/>
        <p:txBody>
          <a:bodyPr/>
          <a:lstStyle/>
          <a:p>
            <a:pPr>
              <a:defRPr/>
            </a:pPr>
            <a:fld id="{F580E0BC-3B62-467F-89E9-F47414FE43A7}" type="slidenum">
              <a:rPr lang="en-US"/>
              <a:t>58</a:t>
            </a:fld>
            <a:endParaRPr lang="en-US">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dirty="0"/>
          </a:p>
          <a:p>
            <a:pPr marL="342265" indent="-342265"/>
            <a:r>
              <a:rPr lang="en-GB" altLang="zh-TW" sz="2000" dirty="0"/>
              <a:t>Some examples of sub-process specification limits derived by Monte Carlo simulation:</a:t>
            </a:r>
          </a:p>
          <a:p>
            <a:pPr marL="342265" indent="-342265"/>
            <a:r>
              <a:rPr lang="zh-CN" altLang="en-US" sz="1600" dirty="0"/>
              <a:t>蒙特卡罗模拟得出的子过程的一些例子：</a:t>
            </a:r>
            <a:endParaRPr lang="en-GB" altLang="zh-TW" sz="1600" dirty="0"/>
          </a:p>
          <a:p>
            <a:pPr marL="458470" lvl="2" indent="0">
              <a:buNone/>
            </a:pPr>
            <a:endParaRPr lang="en-US" altLang="zh-CN" sz="1500" dirty="0">
              <a:solidFill>
                <a:srgbClr val="FF0000"/>
              </a:solidFill>
              <a:ea typeface="宋体" panose="02010600030101010101" pitchFamily="2" charset="-122"/>
            </a:endParaRPr>
          </a:p>
          <a:p>
            <a:pPr marL="570865" lvl="1" indent="-227965"/>
            <a:endParaRPr lang="en-IN" altLang="zh-CN" sz="1800" dirty="0">
              <a:solidFill>
                <a:schemeClr val="tx1"/>
              </a:solidFill>
            </a:endParaRPr>
          </a:p>
          <a:p>
            <a:pPr marL="570865" lvl="1" indent="-227965"/>
            <a:endParaRPr lang="en-US" altLang="zh-TW" sz="1800" dirty="0"/>
          </a:p>
          <a:p>
            <a:pPr marL="570865" lvl="1" indent="-227965"/>
            <a:endParaRPr lang="en-US" altLang="zh-TW" sz="1800" dirty="0"/>
          </a:p>
          <a:p>
            <a:pPr marL="570865" lvl="1" indent="-227965"/>
            <a:endParaRPr lang="en-US" altLang="zh-TW" sz="1800" dirty="0"/>
          </a:p>
          <a:p>
            <a:pPr marL="342900" lvl="1" indent="0" algn="l">
              <a:buSzTx/>
              <a:buFontTx/>
              <a:buNone/>
            </a:pPr>
            <a:r>
              <a:rPr lang="en-US" altLang="zh-TW" sz="1800" dirty="0">
                <a:cs typeface="+mn-ea"/>
              </a:rPr>
              <a:t>Modification to the sub-process is made as appropriate. Examples are: 对子过程进行了适当的改进的一些例子</a:t>
            </a:r>
            <a:r>
              <a:rPr lang="en-US" altLang="zh-TW" sz="1600" dirty="0">
                <a:cs typeface="+mn-ea"/>
              </a:rPr>
              <a:t>：</a:t>
            </a:r>
          </a:p>
          <a:p>
            <a:pPr marL="570865" lvl="1" indent="-227965" algn="l">
              <a:buSzTx/>
              <a:buFontTx/>
            </a:pPr>
            <a:r>
              <a:rPr lang="en-US" altLang="zh-TW" sz="1600" dirty="0">
                <a:cs typeface="+mn-ea"/>
                <a:sym typeface="+mn-ea"/>
              </a:rPr>
              <a:t>建立完善的编码索引机制Establish a complete code retrieval mechanism from code components  library</a:t>
            </a:r>
          </a:p>
          <a:p>
            <a:pPr marL="570865" lvl="1" indent="-227965" algn="l">
              <a:buSzTx/>
              <a:buFontTx/>
            </a:pPr>
            <a:r>
              <a:rPr lang="en-US" altLang="zh-TW" sz="1600" dirty="0">
                <a:cs typeface="+mn-ea"/>
                <a:sym typeface="+mn-ea"/>
              </a:rPr>
              <a:t>加强对新员工的编码复用培训Strengthen coding reuse training for new employees</a:t>
            </a:r>
          </a:p>
          <a:p>
            <a:pPr marL="570865" lvl="1" indent="-227965" algn="l">
              <a:buSzTx/>
              <a:buFontTx/>
            </a:pPr>
            <a:r>
              <a:rPr lang="en-US" altLang="zh-TW" sz="1600" dirty="0">
                <a:cs typeface="+mn-ea"/>
                <a:sym typeface="+mn-ea"/>
              </a:rPr>
              <a:t>加强代码复用的评审Enhance code review of code reuse</a:t>
            </a:r>
          </a:p>
          <a:p>
            <a:pPr marL="568960" lvl="1" indent="-342265"/>
            <a:endParaRPr lang="en-US" altLang="zh-CN" sz="1800" dirty="0"/>
          </a:p>
          <a:p>
            <a:pPr marL="226060" lvl="1" indent="0">
              <a:buNone/>
            </a:pPr>
            <a:endParaRPr lang="en-GB" altLang="zh-TW" sz="1800" dirty="0"/>
          </a:p>
          <a:p>
            <a:pPr marL="568960" lvl="1" indent="-342265"/>
            <a:endParaRPr lang="en-GB" altLang="zh-TW" sz="1800" dirty="0"/>
          </a:p>
          <a:p>
            <a:pPr marL="344170" indent="-227965"/>
            <a:endParaRPr lang="en-US" altLang="zh-TW" sz="2000" dirty="0">
              <a:solidFill>
                <a:srgbClr val="FF0000"/>
              </a:solidFill>
            </a:endParaRPr>
          </a:p>
          <a:p>
            <a:pPr marL="800735" lvl="2" indent="-227965"/>
            <a:endParaRPr lang="en-US" altLang="zh-TW" sz="1600" dirty="0"/>
          </a:p>
          <a:p>
            <a:pPr marL="800735" lvl="2" indent="-227965"/>
            <a:endParaRPr lang="en-GB" altLang="zh-TW" sz="1600" dirty="0"/>
          </a:p>
        </p:txBody>
      </p:sp>
      <p:graphicFrame>
        <p:nvGraphicFramePr>
          <p:cNvPr id="2" name="表格 1"/>
          <p:cNvGraphicFramePr>
            <a:graphicFrameLocks noGrp="1"/>
          </p:cNvGraphicFramePr>
          <p:nvPr>
            <p:custDataLst>
              <p:tags r:id="rId1"/>
            </p:custDataLst>
          </p:nvPr>
        </p:nvGraphicFramePr>
        <p:xfrm>
          <a:off x="817245" y="2983230"/>
          <a:ext cx="8181975" cy="1165860"/>
        </p:xfrm>
        <a:graphic>
          <a:graphicData uri="http://schemas.openxmlformats.org/drawingml/2006/table">
            <a:tbl>
              <a:tblPr>
                <a:tableStyleId>{21E4AEA4-8DFA-4A89-87EB-49C32662AFE0}</a:tableStyleId>
              </a:tblPr>
              <a:tblGrid>
                <a:gridCol w="1800860"/>
                <a:gridCol w="2364105"/>
                <a:gridCol w="2112010"/>
                <a:gridCol w="1905000"/>
              </a:tblGrid>
              <a:tr h="375285">
                <a:tc>
                  <a:txBody>
                    <a:bodyPr/>
                    <a:lstStyle/>
                    <a:p>
                      <a:pPr algn="l" fontAlgn="ctr"/>
                      <a:r>
                        <a:rPr lang="en-US" altLang="zh-CN" sz="1100" b="0" i="0" u="none" strike="noStrike" dirty="0">
                          <a:solidFill>
                            <a:srgbClr val="000000"/>
                          </a:solidFill>
                          <a:effectLst/>
                          <a:latin typeface="Arial" panose="020B0604020202020204" pitchFamily="34" charset="0"/>
                          <a:ea typeface="等线" panose="02010600030101010101" pitchFamily="2" charset="-122"/>
                        </a:rPr>
                        <a:t>PPB</a:t>
                      </a:r>
                    </a:p>
                  </a:txBody>
                  <a:tcPr marL="0" marR="0" marT="0" marB="0" anchor="ctr"/>
                </a:tc>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编码过程复用率</a:t>
                      </a:r>
                      <a:r>
                        <a:rPr lang="en-US" altLang="zh-CN" sz="1100" b="0" i="0" u="none" strike="noStrike" dirty="0">
                          <a:solidFill>
                            <a:srgbClr val="000000"/>
                          </a:solidFill>
                          <a:effectLst/>
                          <a:latin typeface="等线" panose="02010600030101010101" pitchFamily="2" charset="-122"/>
                          <a:ea typeface="等线" panose="02010600030101010101" pitchFamily="2" charset="-122"/>
                        </a:rPr>
                        <a:t>Coding reusability</a:t>
                      </a: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QPPO</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编码过程复用率</a:t>
                      </a:r>
                      <a:r>
                        <a:rPr lang="en-US" altLang="zh-CN" sz="1100" b="0" i="0" u="none" strike="noStrike" dirty="0">
                          <a:solidFill>
                            <a:srgbClr val="000000"/>
                          </a:solidFill>
                          <a:effectLst/>
                          <a:latin typeface="等线" panose="02010600030101010101" pitchFamily="2" charset="-122"/>
                          <a:ea typeface="等线" panose="02010600030101010101" pitchFamily="2" charset="-122"/>
                        </a:rPr>
                        <a:t>Coding reusability</a:t>
                      </a:r>
                    </a:p>
                  </a:txBody>
                  <a:tcPr marL="0" marR="0" marT="0" marB="0" anchor="ctr"/>
                </a:tc>
              </a:tr>
              <a:tr h="197485">
                <a:tc>
                  <a:txBody>
                    <a:bodyPr/>
                    <a:lstStyle/>
                    <a:p>
                      <a:pPr algn="l" fontAlgn="ctr"/>
                      <a:r>
                        <a:rPr lang="en-US" sz="1100" u="none" strike="noStrike">
                          <a:effectLst/>
                        </a:rPr>
                        <a:t>Mean</a:t>
                      </a:r>
                      <a:r>
                        <a:rPr lang="zh-CN" altLang="en-US" sz="1100" u="none" strike="noStrike">
                          <a:effectLst/>
                        </a:rPr>
                        <a:t>均值</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0.14</a:t>
                      </a: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Goal</a:t>
                      </a:r>
                      <a:r>
                        <a:rPr lang="zh-CN" altLang="en-US" sz="1100" b="0" i="0" u="none" strike="noStrike" dirty="0">
                          <a:solidFill>
                            <a:srgbClr val="000000"/>
                          </a:solidFill>
                          <a:effectLst/>
                          <a:latin typeface="等线" panose="02010600030101010101" pitchFamily="2" charset="-122"/>
                          <a:ea typeface="等线" panose="02010600030101010101" pitchFamily="2" charset="-122"/>
                        </a:rPr>
                        <a:t>目标值</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altLang="zh-CN" sz="1100" u="none" strike="noStrike" dirty="0">
                          <a:effectLst/>
                        </a:rPr>
                        <a:t>0.24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r>
              <a:tr h="198120">
                <a:tc>
                  <a:txBody>
                    <a:bodyPr/>
                    <a:lstStyle/>
                    <a:p>
                      <a:pPr algn="l" fontAlgn="ctr"/>
                      <a:r>
                        <a:rPr lang="en-US" sz="1100" u="none" strike="noStrike">
                          <a:effectLst/>
                        </a:rPr>
                        <a:t>SD</a:t>
                      </a:r>
                      <a:r>
                        <a:rPr lang="zh-CN" altLang="en-US" sz="1100" u="none" strike="noStrike">
                          <a:effectLst/>
                        </a:rPr>
                        <a:t>标准差</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0.016</a:t>
                      </a:r>
                    </a:p>
                  </a:txBody>
                  <a:tcPr marL="0" marR="0" marT="0" marB="0" anchor="ctr"/>
                </a:tc>
                <a:tc>
                  <a:txBody>
                    <a:bodyPr/>
                    <a:lstStyle/>
                    <a:p>
                      <a:pPr algn="ctr" fontAlgn="ct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r>
              <a:tr h="197485">
                <a:tc>
                  <a:txBody>
                    <a:bodyPr/>
                    <a:lstStyle/>
                    <a:p>
                      <a:pPr algn="l" fontAlgn="ctr"/>
                      <a:r>
                        <a:rPr lang="en-US" sz="1100" u="none" strike="noStrike">
                          <a:effectLst/>
                        </a:rPr>
                        <a:t>UCL</a:t>
                      </a:r>
                      <a:r>
                        <a:rPr lang="zh-CN" altLang="en-US" sz="1100" u="none" strike="noStrike">
                          <a:effectLst/>
                        </a:rPr>
                        <a:t>控制上限</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0.188</a:t>
                      </a: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USL</a:t>
                      </a:r>
                      <a:r>
                        <a:rPr lang="zh-CN" altLang="en-US" sz="1100" b="0" i="0" u="none" strike="noStrike" dirty="0">
                          <a:solidFill>
                            <a:srgbClr val="000000"/>
                          </a:solidFill>
                          <a:effectLst/>
                          <a:latin typeface="等线" panose="02010600030101010101" pitchFamily="2" charset="-122"/>
                          <a:ea typeface="等线" panose="02010600030101010101" pitchFamily="2" charset="-122"/>
                        </a:rPr>
                        <a:t>规格上限</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altLang="zh-CN" sz="1100" u="none" strike="noStrike" dirty="0">
                          <a:effectLst/>
                        </a:rPr>
                        <a:t>0.288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r>
              <a:tr h="197485">
                <a:tc>
                  <a:txBody>
                    <a:bodyPr/>
                    <a:lstStyle/>
                    <a:p>
                      <a:pPr algn="l" fontAlgn="ctr"/>
                      <a:r>
                        <a:rPr lang="en-US" sz="1100" u="none" strike="noStrike">
                          <a:effectLst/>
                        </a:rPr>
                        <a:t>LCL</a:t>
                      </a:r>
                      <a:r>
                        <a:rPr lang="zh-CN" altLang="en-US" sz="1100" u="none" strike="noStrike">
                          <a:effectLst/>
                        </a:rPr>
                        <a:t>控制下限</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0.092</a:t>
                      </a:r>
                    </a:p>
                  </a:txBody>
                  <a:tcPr marL="0" marR="0" marT="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LSL</a:t>
                      </a:r>
                      <a:r>
                        <a:rPr lang="zh-CN" altLang="en-US" sz="1100" b="0" i="0" u="none" strike="noStrike" dirty="0">
                          <a:solidFill>
                            <a:srgbClr val="000000"/>
                          </a:solidFill>
                          <a:effectLst/>
                          <a:latin typeface="等线" panose="02010600030101010101" pitchFamily="2" charset="-122"/>
                          <a:ea typeface="等线" panose="02010600030101010101" pitchFamily="2" charset="-122"/>
                        </a:rPr>
                        <a:t>规格下限</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altLang="zh-CN" sz="1100" u="none" strike="noStrike" dirty="0">
                          <a:effectLst/>
                        </a:rPr>
                        <a:t>0.192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r>
            </a:tbl>
          </a:graphicData>
        </a:graphic>
      </p:graphicFrame>
      <p:sp>
        <p:nvSpPr>
          <p:cNvPr id="1803267" name="Rectangle 3"/>
          <p:cNvSpPr>
            <a:spLocks noGrp="1" noChangeArrowheads="1"/>
          </p:cNvSpPr>
          <p:nvPr>
            <p:ph type="title"/>
          </p:nvPr>
        </p:nvSpPr>
        <p:spPr>
          <a:xfrm>
            <a:off x="1411706" y="527064"/>
            <a:ext cx="6307889" cy="602743"/>
          </a:xfrm>
        </p:spPr>
        <p:txBody>
          <a:bodyPr/>
          <a:lstStyle/>
          <a:p>
            <a:r>
              <a:rPr lang="en-US" altLang="zh-TW" sz="3200" dirty="0"/>
              <a:t>Quantitative Project  Management</a:t>
            </a:r>
          </a:p>
        </p:txBody>
      </p:sp>
      <p:sp>
        <p:nvSpPr>
          <p:cNvPr id="4" name="灯片编号占位符 3"/>
          <p:cNvSpPr>
            <a:spLocks noGrp="1"/>
          </p:cNvSpPr>
          <p:nvPr>
            <p:ph type="sldNum" sz="quarter" idx="10"/>
          </p:nvPr>
        </p:nvSpPr>
        <p:spPr/>
        <p:txBody>
          <a:bodyPr/>
          <a:lstStyle/>
          <a:p>
            <a:pPr>
              <a:defRPr/>
            </a:pPr>
            <a:fld id="{F580E0BC-3B62-467F-89E9-F47414FE43A7}" type="slidenum">
              <a:rPr lang="en-US"/>
              <a:t>59</a:t>
            </a:fld>
            <a:endParaRPr 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823118" y="1670050"/>
            <a:ext cx="7707313" cy="3684588"/>
          </a:xfrm>
          <a:prstGeom prst="rect">
            <a:avLst/>
          </a:prstGeom>
          <a:noFill/>
          <a:ln w="9525">
            <a:noFill/>
            <a:round/>
          </a:ln>
        </p:spPr>
        <p:txBody>
          <a:bodyPr lIns="63720" tIns="25560" rIns="63720" bIns="25560"/>
          <a:lstStyle/>
          <a:p>
            <a:pPr>
              <a:spcBef>
                <a:spcPts val="650"/>
              </a:spcBef>
              <a:buClr>
                <a:srgbClr val="000000"/>
              </a:buClr>
              <a:buSzPct val="100000"/>
              <a:buFont typeface="Times New Roman" panose="02020603050405020304" pitchFamily="16" charset="0"/>
              <a:buNone/>
              <a:tabLst>
                <a:tab pos="736600" algn="l"/>
                <a:tab pos="1651000" algn="l"/>
                <a:tab pos="2565400" algn="l"/>
                <a:tab pos="3479800" algn="l"/>
                <a:tab pos="4394200" algn="l"/>
                <a:tab pos="5308600" algn="l"/>
                <a:tab pos="6223000" algn="l"/>
                <a:tab pos="7137400" algn="l"/>
                <a:tab pos="8051800" algn="l"/>
                <a:tab pos="8966200" algn="l"/>
                <a:tab pos="9880600" algn="l"/>
              </a:tabLst>
            </a:pPr>
            <a:endParaRPr lang="en-GB" sz="2400" b="0" dirty="0">
              <a:solidFill>
                <a:schemeClr val="tx1"/>
              </a:solidFill>
              <a:latin typeface="Calibri" panose="020F0502020204030204" pitchFamily="34" charset="0"/>
              <a:cs typeface="Calibri" panose="020F0502020204030204" pitchFamily="34" charset="0"/>
            </a:endParaRPr>
          </a:p>
          <a:p>
            <a:pPr>
              <a:spcBef>
                <a:spcPts val="650"/>
              </a:spcBef>
              <a:buClr>
                <a:srgbClr val="000000"/>
              </a:buClr>
              <a:buSzPct val="100000"/>
              <a:tabLst>
                <a:tab pos="736600" algn="l"/>
                <a:tab pos="1651000" algn="l"/>
                <a:tab pos="2565400" algn="l"/>
                <a:tab pos="3479800" algn="l"/>
                <a:tab pos="4394200" algn="l"/>
                <a:tab pos="5308600" algn="l"/>
                <a:tab pos="6223000" algn="l"/>
                <a:tab pos="7137400" algn="l"/>
                <a:tab pos="8051800" algn="l"/>
                <a:tab pos="8966200" algn="l"/>
                <a:tab pos="9880600" algn="l"/>
              </a:tabLst>
            </a:pPr>
            <a:r>
              <a:rPr lang="en-US" altLang="zh-CN" sz="2400" b="0" dirty="0">
                <a:solidFill>
                  <a:schemeClr val="tx1"/>
                </a:solidFill>
                <a:latin typeface="Calibri" panose="020F0502020204030204" pitchFamily="34" charset="0"/>
                <a:ea typeface="宋体" panose="02010600030101010101" pitchFamily="2" charset="-122"/>
                <a:cs typeface="Calibri" panose="020F0502020204030204" pitchFamily="34" charset="0"/>
              </a:rPr>
              <a:t>Project Development and Management Center</a:t>
            </a:r>
          </a:p>
          <a:p>
            <a:pPr>
              <a:spcBef>
                <a:spcPts val="650"/>
              </a:spcBef>
              <a:buClr>
                <a:srgbClr val="000000"/>
              </a:buClr>
              <a:buSzPct val="100000"/>
              <a:tabLst>
                <a:tab pos="736600" algn="l"/>
                <a:tab pos="1651000" algn="l"/>
                <a:tab pos="2565400" algn="l"/>
                <a:tab pos="3479800" algn="l"/>
                <a:tab pos="4394200" algn="l"/>
                <a:tab pos="5308600" algn="l"/>
                <a:tab pos="6223000" algn="l"/>
                <a:tab pos="7137400" algn="l"/>
                <a:tab pos="8051800" algn="l"/>
                <a:tab pos="8966200" algn="l"/>
                <a:tab pos="9880600" algn="l"/>
              </a:tabLst>
            </a:pPr>
            <a:r>
              <a:rPr lang="zh-CN" altLang="en-US" sz="2400" b="0" dirty="0">
                <a:solidFill>
                  <a:schemeClr val="tx1"/>
                </a:solidFill>
                <a:latin typeface="Calibri" panose="020F0502020204030204" pitchFamily="34" charset="0"/>
                <a:ea typeface="宋体" panose="02010600030101010101" pitchFamily="2" charset="-122"/>
                <a:cs typeface="Calibri" panose="020F0502020204030204" pitchFamily="34" charset="0"/>
              </a:rPr>
              <a:t>项目研发和管理中</a:t>
            </a:r>
            <a:r>
              <a:rPr lang="zh-CN" altLang="en-US" sz="2400" b="0" dirty="0" smtClean="0">
                <a:solidFill>
                  <a:schemeClr val="tx1"/>
                </a:solidFill>
                <a:latin typeface="Calibri" panose="020F0502020204030204" pitchFamily="34" charset="0"/>
                <a:ea typeface="宋体" panose="02010600030101010101" pitchFamily="2" charset="-122"/>
                <a:cs typeface="Calibri" panose="020F0502020204030204" pitchFamily="34" charset="0"/>
              </a:rPr>
              <a:t>心</a:t>
            </a:r>
            <a:endParaRPr lang="en-IN" altLang="zh-CN" sz="2400" b="0" dirty="0" smtClean="0">
              <a:solidFill>
                <a:schemeClr val="tx1"/>
              </a:solidFill>
              <a:latin typeface="Calibri" panose="020F0502020204030204" pitchFamily="34" charset="0"/>
              <a:ea typeface="宋体" panose="02010600030101010101" pitchFamily="2" charset="-122"/>
              <a:cs typeface="Calibri" panose="020F0502020204030204" pitchFamily="34" charset="0"/>
            </a:endParaRPr>
          </a:p>
          <a:p>
            <a:pPr marL="342900" indent="-342900">
              <a:spcBef>
                <a:spcPts val="650"/>
              </a:spcBef>
              <a:buClr>
                <a:srgbClr val="000000"/>
              </a:buClr>
              <a:buSzPct val="100000"/>
              <a:buFont typeface="Arial" panose="020B0604020202020204" pitchFamily="34" charset="0"/>
              <a:buChar char="•"/>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zh-CN" sz="2400" b="0" dirty="0" err="1">
                <a:solidFill>
                  <a:schemeClr val="tx1"/>
                </a:solidFill>
                <a:latin typeface="Calibri" panose="020F0502020204030204" pitchFamily="34" charset="0"/>
              </a:rPr>
              <a:t>ZheJiang</a:t>
            </a:r>
            <a:r>
              <a:rPr lang="en-GB" altLang="zh-CN" sz="2400" b="0" dirty="0">
                <a:solidFill>
                  <a:schemeClr val="tx1"/>
                </a:solidFill>
                <a:latin typeface="Calibri" panose="020F0502020204030204" pitchFamily="34" charset="0"/>
              </a:rPr>
              <a:t> </a:t>
            </a:r>
            <a:r>
              <a:rPr lang="en-GB" altLang="zh-CN" sz="2400" b="0" dirty="0" err="1">
                <a:solidFill>
                  <a:schemeClr val="tx1"/>
                </a:solidFill>
                <a:latin typeface="Calibri" panose="020F0502020204030204" pitchFamily="34" charset="0"/>
              </a:rPr>
              <a:t>TopRS</a:t>
            </a:r>
            <a:r>
              <a:rPr lang="en-GB" altLang="zh-CN" sz="2400" b="0" dirty="0">
                <a:solidFill>
                  <a:schemeClr val="tx1"/>
                </a:solidFill>
                <a:latin typeface="Calibri" panose="020F0502020204030204" pitchFamily="34" charset="0"/>
              </a:rPr>
              <a:t> Technology Co., </a:t>
            </a:r>
            <a:r>
              <a:rPr lang="en-GB" altLang="zh-CN" sz="2400" b="0" dirty="0" smtClean="0">
                <a:solidFill>
                  <a:schemeClr val="tx1"/>
                </a:solidFill>
                <a:latin typeface="Calibri" panose="020F0502020204030204" pitchFamily="34" charset="0"/>
              </a:rPr>
              <a:t>Ltd.</a:t>
            </a:r>
          </a:p>
          <a:p>
            <a:pPr marL="342900" indent="-342900">
              <a:spcBef>
                <a:spcPts val="650"/>
              </a:spcBef>
              <a:buClr>
                <a:srgbClr val="000000"/>
              </a:buClr>
              <a:buSzPct val="100000"/>
              <a:buFont typeface="Arial" panose="020B0604020202020204" pitchFamily="34" charset="0"/>
              <a:buChar char="•"/>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zh-CN" sz="2400" b="0" dirty="0" err="1" smtClean="0">
                <a:solidFill>
                  <a:schemeClr val="tx1"/>
                </a:solidFill>
                <a:latin typeface="Calibri" panose="020F0502020204030204" pitchFamily="34" charset="0"/>
              </a:rPr>
              <a:t>ZheJiang</a:t>
            </a:r>
            <a:r>
              <a:rPr lang="en-GB" altLang="zh-CN" sz="2400" b="0" dirty="0" smtClean="0">
                <a:solidFill>
                  <a:schemeClr val="tx1"/>
                </a:solidFill>
                <a:latin typeface="Calibri" panose="020F0502020204030204" pitchFamily="34" charset="0"/>
              </a:rPr>
              <a:t> </a:t>
            </a:r>
            <a:r>
              <a:rPr lang="en-GB" altLang="zh-CN" sz="2400" b="0" dirty="0" err="1">
                <a:solidFill>
                  <a:schemeClr val="tx1"/>
                </a:solidFill>
                <a:latin typeface="Calibri" panose="020F0502020204030204" pitchFamily="34" charset="0"/>
              </a:rPr>
              <a:t>HaiYuan</a:t>
            </a:r>
            <a:r>
              <a:rPr lang="en-GB" altLang="zh-CN" sz="2400" b="0" dirty="0">
                <a:solidFill>
                  <a:schemeClr val="tx1"/>
                </a:solidFill>
                <a:latin typeface="Calibri" panose="020F0502020204030204" pitchFamily="34" charset="0"/>
              </a:rPr>
              <a:t> Geo Information Technology Co., Ltd.</a:t>
            </a:r>
            <a:endParaRPr lang="zh-CN" altLang="en-US" sz="2400" b="0" dirty="0">
              <a:solidFill>
                <a:schemeClr val="tx1"/>
              </a:solidFill>
              <a:latin typeface="Calibri" panose="020F0502020204030204" pitchFamily="34" charset="0"/>
              <a:ea typeface="宋体" panose="02010600030101010101" pitchFamily="2" charset="-122"/>
              <a:cs typeface="Calibri" panose="020F0502020204030204" pitchFamily="34" charset="0"/>
            </a:endParaRPr>
          </a:p>
        </p:txBody>
      </p:sp>
      <p:sp>
        <p:nvSpPr>
          <p:cNvPr id="2" name="Title 5"/>
          <p:cNvSpPr>
            <a:spLocks noGrp="1"/>
          </p:cNvSpPr>
          <p:nvPr>
            <p:ph type="title"/>
          </p:nvPr>
        </p:nvSpPr>
        <p:spPr>
          <a:xfrm>
            <a:off x="1030706" y="527064"/>
            <a:ext cx="6307889" cy="602743"/>
          </a:xfrm>
        </p:spPr>
        <p:txBody>
          <a:bodyPr/>
          <a:lstStyle/>
          <a:p>
            <a:r>
              <a:rPr lang="en-US" sz="4000" b="1" dirty="0" smtClean="0"/>
              <a:t>Organizational Unit</a:t>
            </a:r>
            <a:endParaRPr lang="en-US" sz="4000" b="1" dirty="0"/>
          </a:p>
        </p:txBody>
      </p:sp>
      <p:sp>
        <p:nvSpPr>
          <p:cNvPr id="4" name="灯片编号占位符 3"/>
          <p:cNvSpPr>
            <a:spLocks noGrp="1"/>
          </p:cNvSpPr>
          <p:nvPr>
            <p:ph type="sldNum" sz="quarter" idx="10"/>
          </p:nvPr>
        </p:nvSpPr>
        <p:spPr/>
        <p:txBody>
          <a:bodyPr/>
          <a:lstStyle/>
          <a:p>
            <a:pPr>
              <a:defRPr/>
            </a:pPr>
            <a:fld id="{F580E0BC-3B62-467F-89E9-F47414FE43A7}" type="slidenum">
              <a:rPr lang="en-US"/>
              <a:t>6</a:t>
            </a:fld>
            <a:endParaRPr lang="en-US">
              <a:solidFill>
                <a:schemeClr val="tx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b="1" u="sng" dirty="0">
              <a:solidFill>
                <a:srgbClr val="00B050"/>
              </a:solidFill>
            </a:endParaRPr>
          </a:p>
          <a:p>
            <a:pPr marL="342265" indent="-342265"/>
            <a:r>
              <a:rPr lang="en-GB" altLang="zh-TW" sz="1600" dirty="0">
                <a:solidFill>
                  <a:schemeClr val="tx1"/>
                </a:solidFill>
              </a:rPr>
              <a:t>The sub-processes are statistically monitored using  control charts</a:t>
            </a:r>
          </a:p>
          <a:p>
            <a:pPr marL="342265" indent="-342265"/>
            <a:r>
              <a:rPr lang="zh-CN" altLang="en-US" sz="1600" dirty="0">
                <a:solidFill>
                  <a:schemeClr val="tx1"/>
                </a:solidFill>
              </a:rPr>
              <a:t>使用控制图对子过程进行统计监控</a:t>
            </a:r>
            <a:r>
              <a:rPr lang="en-US" altLang="zh-CN" sz="1600" dirty="0">
                <a:solidFill>
                  <a:schemeClr val="tx1"/>
                </a:solidFill>
              </a:rPr>
              <a:t>:</a:t>
            </a:r>
          </a:p>
          <a:p>
            <a:pPr marL="0" lvl="1" indent="-342265"/>
            <a:r>
              <a:rPr lang="zh-CN" altLang="en-US" sz="1600" dirty="0">
                <a:solidFill>
                  <a:schemeClr val="tx1"/>
                </a:solidFill>
                <a:sym typeface="+mn-ea"/>
              </a:rPr>
              <a:t>代码复用子过程</a:t>
            </a:r>
            <a:r>
              <a:rPr lang="en-US" altLang="zh-CN" sz="1600" dirty="0">
                <a:solidFill>
                  <a:schemeClr val="tx1"/>
                </a:solidFill>
                <a:sym typeface="+mn-ea"/>
              </a:rPr>
              <a:t>Code reuse sub process</a:t>
            </a:r>
            <a:endParaRPr lang="en-US" altLang="zh-TW" sz="1600" dirty="0">
              <a:solidFill>
                <a:srgbClr val="FF0000"/>
              </a:solidFill>
            </a:endParaRPr>
          </a:p>
          <a:p>
            <a:pPr marL="342265" indent="-342265"/>
            <a:endParaRPr lang="en-US" altLang="zh-CN" sz="1600" dirty="0">
              <a:solidFill>
                <a:srgbClr val="FF0000"/>
              </a:solidFill>
            </a:endParaRPr>
          </a:p>
          <a:p>
            <a:pPr marL="342265" indent="-342265"/>
            <a:r>
              <a:rPr lang="en-GB" altLang="zh-TW" sz="1600" dirty="0"/>
              <a:t>Causal analysis is used to identify special causes as well as common causes of process variation where appropriate; corrective actions are taken in such case.</a:t>
            </a:r>
          </a:p>
          <a:p>
            <a:pPr marL="342265" indent="-342265"/>
            <a:r>
              <a:rPr lang="zh-CN" altLang="en-US" sz="1600" dirty="0"/>
              <a:t>采用根本原因分析识别过程的特殊原因和共同原因，并制定了纠正措施</a:t>
            </a:r>
            <a:endParaRPr lang="en-GB" altLang="zh-TW" sz="1600" dirty="0"/>
          </a:p>
          <a:p>
            <a:pPr marL="342265" indent="-342265"/>
            <a:r>
              <a:rPr lang="en-GB" altLang="zh-TW" sz="1600" dirty="0"/>
              <a:t>The Y factor is monitored periodically by the same techniques as above</a:t>
            </a:r>
          </a:p>
          <a:p>
            <a:pPr marL="342265" indent="-342265"/>
            <a:r>
              <a:rPr lang="zh-CN" altLang="en-US" sz="1600" dirty="0"/>
              <a:t>通过控制图定期监控了</a:t>
            </a:r>
            <a:r>
              <a:rPr lang="en-US" altLang="zh-CN" sz="1600" dirty="0"/>
              <a:t>Y</a:t>
            </a:r>
            <a:r>
              <a:rPr lang="zh-CN" altLang="en-US" sz="1600" dirty="0"/>
              <a:t>因子</a:t>
            </a:r>
            <a:endParaRPr lang="en-GB" altLang="zh-TW" sz="1600" dirty="0"/>
          </a:p>
        </p:txBody>
      </p:sp>
      <p:sp>
        <p:nvSpPr>
          <p:cNvPr id="1803267" name="Rectangle 3"/>
          <p:cNvSpPr>
            <a:spLocks noGrp="1" noChangeArrowheads="1"/>
          </p:cNvSpPr>
          <p:nvPr>
            <p:ph type="title"/>
          </p:nvPr>
        </p:nvSpPr>
        <p:spPr>
          <a:xfrm>
            <a:off x="1411706" y="527064"/>
            <a:ext cx="6307889" cy="602743"/>
          </a:xfrm>
        </p:spPr>
        <p:txBody>
          <a:bodyPr/>
          <a:lstStyle/>
          <a:p>
            <a:r>
              <a:rPr lang="en-US" altLang="zh-TW" sz="3200" dirty="0"/>
              <a:t>Quantitative Project  Management</a:t>
            </a:r>
          </a:p>
        </p:txBody>
      </p:sp>
      <p:sp>
        <p:nvSpPr>
          <p:cNvPr id="3" name="灯片编号占位符 2"/>
          <p:cNvSpPr>
            <a:spLocks noGrp="1"/>
          </p:cNvSpPr>
          <p:nvPr>
            <p:ph type="sldNum" sz="quarter" idx="10"/>
          </p:nvPr>
        </p:nvSpPr>
        <p:spPr/>
        <p:txBody>
          <a:bodyPr/>
          <a:lstStyle/>
          <a:p>
            <a:pPr>
              <a:defRPr/>
            </a:pPr>
            <a:fld id="{F580E0BC-3B62-467F-89E9-F47414FE43A7}" type="slidenum">
              <a:rPr lang="en-US"/>
              <a:t>60</a:t>
            </a:fld>
            <a:endParaRPr lang="en-US">
              <a:solidFill>
                <a:schemeClr val="tx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1" name="Rectangle 3"/>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a:buNone/>
            </a:pPr>
            <a:r>
              <a:rPr lang="en-US" altLang="zh-TW" sz="2800" b="1" u="sng" dirty="0">
                <a:solidFill>
                  <a:schemeClr val="accent3">
                    <a:lumMod val="75000"/>
                  </a:schemeClr>
                </a:solidFill>
              </a:rPr>
              <a:t>Improvements:</a:t>
            </a:r>
            <a:endParaRPr lang="en-US" altLang="zh-TW" sz="2800" dirty="0">
              <a:solidFill>
                <a:schemeClr val="accent3">
                  <a:lumMod val="75000"/>
                </a:schemeClr>
              </a:solidFill>
            </a:endParaRPr>
          </a:p>
          <a:p>
            <a:r>
              <a:rPr lang="en-US" altLang="zh-TW" sz="1800" dirty="0"/>
              <a:t>While setting project goals, the implications of one goal on some other metric should be clearly understood. For example, Productivity will have an impact on Effort variance.</a:t>
            </a:r>
          </a:p>
          <a:p>
            <a:r>
              <a:rPr lang="en-US" altLang="zh-TW" sz="1800" dirty="0"/>
              <a:t>在设定项目目标时，</a:t>
            </a:r>
            <a:r>
              <a:rPr lang="zh-CN" altLang="en-US" sz="1800" dirty="0">
                <a:ea typeface="宋体" panose="02010600030101010101" pitchFamily="2" charset="-122"/>
              </a:rPr>
              <a:t>应该知道</a:t>
            </a:r>
            <a:r>
              <a:rPr lang="en-US" altLang="zh-TW" sz="1800" dirty="0"/>
              <a:t>一个目标</a:t>
            </a:r>
            <a:r>
              <a:rPr lang="zh-CN" altLang="en-US" sz="1800" dirty="0">
                <a:ea typeface="宋体" panose="02010600030101010101" pitchFamily="2" charset="-122"/>
              </a:rPr>
              <a:t>的达成会</a:t>
            </a:r>
            <a:r>
              <a:rPr lang="en-US" altLang="zh-TW" sz="1800" dirty="0"/>
              <a:t>对</a:t>
            </a:r>
            <a:r>
              <a:rPr lang="zh-CN" altLang="en-US" sz="1800" dirty="0">
                <a:ea typeface="宋体" panose="02010600030101010101" pitchFamily="2" charset="-122"/>
              </a:rPr>
              <a:t>影响</a:t>
            </a:r>
            <a:r>
              <a:rPr lang="en-US" altLang="zh-TW" sz="1800" dirty="0"/>
              <a:t>其他</a:t>
            </a:r>
            <a:r>
              <a:rPr lang="zh-CN" altLang="en-US" sz="1800" dirty="0">
                <a:ea typeface="宋体" panose="02010600030101010101" pitchFamily="2" charset="-122"/>
              </a:rPr>
              <a:t>度量项</a:t>
            </a:r>
            <a:r>
              <a:rPr lang="en-US" altLang="zh-TW" sz="1800" dirty="0"/>
              <a:t>。 例如，生产</a:t>
            </a:r>
            <a:r>
              <a:rPr lang="zh-CN" altLang="en-US" sz="1800" dirty="0">
                <a:ea typeface="宋体" panose="02010600030101010101" pitchFamily="2" charset="-122"/>
              </a:rPr>
              <a:t>率目标</a:t>
            </a:r>
            <a:r>
              <a:rPr lang="en-US" altLang="zh-TW" sz="1800" dirty="0"/>
              <a:t>将对工作量差异产生影响。</a:t>
            </a:r>
          </a:p>
          <a:p>
            <a:r>
              <a:rPr lang="en-US" altLang="zh-TW" sz="1800" dirty="0"/>
              <a:t>When the POS value already exceeds the threshold value, the possibility of making the goals more ambitious should be looked at.</a:t>
            </a:r>
          </a:p>
          <a:p>
            <a:r>
              <a:rPr lang="zh-CN" altLang="en-US" sz="1800" dirty="0">
                <a:ea typeface="宋体" panose="02010600030101010101" pitchFamily="2" charset="-122"/>
              </a:rPr>
              <a:t>当成功达成概率值已经超过阈值，应该探索设置更高的目标的可能性</a:t>
            </a:r>
            <a:endParaRPr lang="en-US" altLang="zh-TW" sz="1800" dirty="0"/>
          </a:p>
          <a:p>
            <a:r>
              <a:rPr lang="en-US" altLang="zh-TW" sz="1800" dirty="0"/>
              <a:t>When setting goals for RDD, thought may be given to the expected number of defects (to be found post delivery) such a goal implies. That will enable more realistic goal setting </a:t>
            </a:r>
          </a:p>
          <a:p>
            <a:r>
              <a:rPr lang="en-US" altLang="zh-TW" sz="1800" dirty="0"/>
              <a:t>在为RDD设定目标时，可以考虑该目标</a:t>
            </a:r>
            <a:r>
              <a:rPr lang="zh-CN" altLang="en-US" sz="1800" dirty="0">
                <a:ea typeface="宋体" panose="02010600030101010101" pitchFamily="2" charset="-122"/>
              </a:rPr>
              <a:t>预计的</a:t>
            </a:r>
            <a:r>
              <a:rPr lang="en-US" altLang="zh-TW" sz="1800" dirty="0"/>
              <a:t>缺陷</a:t>
            </a:r>
            <a:r>
              <a:rPr lang="zh-CN" altLang="en-US" sz="1800" dirty="0">
                <a:ea typeface="宋体" panose="02010600030101010101" pitchFamily="2" charset="-122"/>
              </a:rPr>
              <a:t>个数</a:t>
            </a:r>
            <a:r>
              <a:rPr lang="en-US" altLang="zh-TW" sz="1800" dirty="0"/>
              <a:t>（交付后发现</a:t>
            </a:r>
            <a:r>
              <a:rPr lang="zh-CN" altLang="en-US" sz="1800" dirty="0">
                <a:ea typeface="宋体" panose="02010600030101010101" pitchFamily="2" charset="-122"/>
              </a:rPr>
              <a:t>的缺陷个数</a:t>
            </a:r>
            <a:r>
              <a:rPr lang="en-US" altLang="zh-TW" sz="1800" dirty="0"/>
              <a:t>）。 </a:t>
            </a:r>
            <a:r>
              <a:rPr lang="zh-CN" altLang="en-US" sz="1800" dirty="0">
                <a:ea typeface="宋体" panose="02010600030101010101" pitchFamily="2" charset="-122"/>
              </a:rPr>
              <a:t>这将帮助设置更实际的目标</a:t>
            </a:r>
            <a:endParaRPr lang="en-US" altLang="zh-TW" sz="1800" dirty="0"/>
          </a:p>
          <a:p>
            <a:endParaRPr lang="en-US" altLang="zh-TW" sz="1800" dirty="0"/>
          </a:p>
          <a:p>
            <a:endParaRPr lang="en-US" altLang="zh-TW" sz="1800" dirty="0"/>
          </a:p>
          <a:p>
            <a:endParaRPr lang="en-US" altLang="zh-TW" sz="1800" dirty="0"/>
          </a:p>
          <a:p>
            <a:endParaRPr lang="en-US" altLang="zh-TW" sz="1800" dirty="0"/>
          </a:p>
          <a:p>
            <a:pPr marL="0" indent="0">
              <a:buNone/>
            </a:pPr>
            <a:endParaRPr lang="en-US" altLang="zh-TW" sz="2000" dirty="0"/>
          </a:p>
          <a:p>
            <a:pPr marL="342265" indent="-342265"/>
            <a:endParaRPr lang="en-US" altLang="zh-TW" sz="2000" dirty="0"/>
          </a:p>
          <a:p>
            <a:pPr marL="226060" lvl="1" indent="0">
              <a:buNone/>
            </a:pPr>
            <a:endParaRPr lang="en-GB" altLang="zh-TW" dirty="0"/>
          </a:p>
        </p:txBody>
      </p:sp>
      <p:sp>
        <p:nvSpPr>
          <p:cNvPr id="1803267" name="Rectangle 3"/>
          <p:cNvSpPr>
            <a:spLocks noGrp="1" noChangeArrowheads="1"/>
          </p:cNvSpPr>
          <p:nvPr>
            <p:ph type="title"/>
          </p:nvPr>
        </p:nvSpPr>
        <p:spPr>
          <a:xfrm>
            <a:off x="1411706" y="527064"/>
            <a:ext cx="6307889" cy="602743"/>
          </a:xfrm>
        </p:spPr>
        <p:txBody>
          <a:bodyPr/>
          <a:lstStyle/>
          <a:p>
            <a:r>
              <a:rPr lang="en-US" altLang="zh-TW" sz="3200" dirty="0"/>
              <a:t>Quantitative Project  Management</a:t>
            </a:r>
          </a:p>
        </p:txBody>
      </p:sp>
      <p:sp>
        <p:nvSpPr>
          <p:cNvPr id="3" name="灯片编号占位符 2"/>
          <p:cNvSpPr>
            <a:spLocks noGrp="1"/>
          </p:cNvSpPr>
          <p:nvPr>
            <p:ph type="sldNum" sz="quarter" idx="10"/>
          </p:nvPr>
        </p:nvSpPr>
        <p:spPr/>
        <p:txBody>
          <a:bodyPr/>
          <a:lstStyle/>
          <a:p>
            <a:pPr>
              <a:defRPr/>
            </a:pPr>
            <a:fld id="{F580E0BC-3B62-467F-89E9-F47414FE43A7}" type="slidenum">
              <a:rPr lang="en-US"/>
              <a:t>61</a:t>
            </a:fld>
            <a:endParaRPr lang="en-US">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1706" y="527064"/>
            <a:ext cx="6307889" cy="602743"/>
          </a:xfrm>
        </p:spPr>
        <p:txBody>
          <a:bodyPr/>
          <a:lstStyle/>
          <a:p>
            <a:pPr algn="ctr"/>
            <a:r>
              <a:rPr lang="en-US" altLang="zh-TW" sz="2800" dirty="0"/>
              <a:t>Final Findings Summary</a:t>
            </a:r>
            <a:endParaRPr lang="en-CA" dirty="0"/>
          </a:p>
        </p:txBody>
      </p:sp>
      <p:sp>
        <p:nvSpPr>
          <p:cNvPr id="5" name="Content Placeholder 4"/>
          <p:cNvSpPr>
            <a:spLocks noGrp="1"/>
          </p:cNvSpPr>
          <p:nvPr>
            <p:ph sz="quarter" idx="4294967295"/>
          </p:nvPr>
        </p:nvSpPr>
        <p:spPr>
          <a:xfrm>
            <a:off x="454980" y="1340538"/>
            <a:ext cx="8221341" cy="5140313"/>
          </a:xfrm>
          <a:prstGeom prst="rect">
            <a:avLst/>
          </a:prstGeom>
        </p:spPr>
        <p:txBody>
          <a:bodyPr lIns="91294" tIns="45647" rIns="91294" bIns="45647" anchor="ctr"/>
          <a:lstStyle/>
          <a:p>
            <a:pPr marL="342265" indent="-342265" algn="ctr" defTabSz="913130">
              <a:buNone/>
            </a:pPr>
            <a:r>
              <a:rPr lang="en-US" altLang="zh-TW" sz="2800" dirty="0"/>
              <a:t>Maturity Level 5 Process Areas</a:t>
            </a:r>
          </a:p>
        </p:txBody>
      </p:sp>
      <p:sp>
        <p:nvSpPr>
          <p:cNvPr id="6" name="Slide Number Placeholder 4"/>
          <p:cNvSpPr>
            <a:spLocks noGrp="1"/>
          </p:cNvSpPr>
          <p:nvPr/>
        </p:nvSpPr>
        <p:spPr>
          <a:xfrm>
            <a:off x="8129049" y="6563248"/>
            <a:ext cx="547272" cy="128350"/>
          </a:xfrm>
          <a:prstGeom prst="rect">
            <a:avLst/>
          </a:prstGeom>
        </p:spPr>
        <p:txBody>
          <a:bodyPr lIns="91294" tIns="45647" rIns="91294" bIns="45647"/>
          <a:lstStyle>
            <a:defPPr>
              <a:defRPr lang="en-US"/>
            </a:defPPr>
            <a:lvl1pPr marL="0" algn="l" defTabSz="911860" rtl="0" eaLnBrk="1" latinLnBrk="0" hangingPunct="1">
              <a:defRPr sz="1800"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1860" algn="l" defTabSz="911860" rtl="0" eaLnBrk="1" latinLnBrk="0" hangingPunct="1">
              <a:defRPr sz="1800" kern="1200">
                <a:solidFill>
                  <a:schemeClr val="tx1"/>
                </a:solidFill>
                <a:latin typeface="+mn-lt"/>
                <a:ea typeface="+mn-ea"/>
                <a:cs typeface="+mn-cs"/>
              </a:defRPr>
            </a:lvl3pPr>
            <a:lvl4pPr marL="1367155" algn="l" defTabSz="911860" rtl="0" eaLnBrk="1" latinLnBrk="0" hangingPunct="1">
              <a:defRPr sz="1800" kern="1200">
                <a:solidFill>
                  <a:schemeClr val="tx1"/>
                </a:solidFill>
                <a:latin typeface="+mn-lt"/>
                <a:ea typeface="+mn-ea"/>
                <a:cs typeface="+mn-cs"/>
              </a:defRPr>
            </a:lvl4pPr>
            <a:lvl5pPr marL="1823085" algn="l" defTabSz="911860" rtl="0" eaLnBrk="1" latinLnBrk="0" hangingPunct="1">
              <a:defRPr sz="1800" kern="1200">
                <a:solidFill>
                  <a:schemeClr val="tx1"/>
                </a:solidFill>
                <a:latin typeface="+mn-lt"/>
                <a:ea typeface="+mn-ea"/>
                <a:cs typeface="+mn-cs"/>
              </a:defRPr>
            </a:lvl5pPr>
            <a:lvl6pPr marL="2279015" algn="l" defTabSz="911860" rtl="0" eaLnBrk="1" latinLnBrk="0" hangingPunct="1">
              <a:defRPr sz="1800" kern="1200">
                <a:solidFill>
                  <a:schemeClr val="tx1"/>
                </a:solidFill>
                <a:latin typeface="+mn-lt"/>
                <a:ea typeface="+mn-ea"/>
                <a:cs typeface="+mn-cs"/>
              </a:defRPr>
            </a:lvl6pPr>
            <a:lvl7pPr marL="2734945" algn="l" defTabSz="911860" rtl="0" eaLnBrk="1" latinLnBrk="0" hangingPunct="1">
              <a:defRPr sz="1800" kern="1200">
                <a:solidFill>
                  <a:schemeClr val="tx1"/>
                </a:solidFill>
                <a:latin typeface="+mn-lt"/>
                <a:ea typeface="+mn-ea"/>
                <a:cs typeface="+mn-cs"/>
              </a:defRPr>
            </a:lvl7pPr>
            <a:lvl8pPr marL="3190875" algn="l" defTabSz="911860" rtl="0" eaLnBrk="1" latinLnBrk="0" hangingPunct="1">
              <a:defRPr sz="1800" kern="1200">
                <a:solidFill>
                  <a:schemeClr val="tx1"/>
                </a:solidFill>
                <a:latin typeface="+mn-lt"/>
                <a:ea typeface="+mn-ea"/>
                <a:cs typeface="+mn-cs"/>
              </a:defRPr>
            </a:lvl8pPr>
            <a:lvl9pPr marL="3646805" algn="l" defTabSz="911860" rtl="0" eaLnBrk="1" latinLnBrk="0" hangingPunct="1">
              <a:defRPr sz="1800" kern="1200">
                <a:solidFill>
                  <a:schemeClr val="tx1"/>
                </a:solidFill>
                <a:latin typeface="+mn-lt"/>
                <a:ea typeface="+mn-ea"/>
                <a:cs typeface="+mn-cs"/>
              </a:defRPr>
            </a:lvl9pPr>
          </a:lstStyle>
          <a:p>
            <a:pPr algn="r" defTabSz="913130" eaLnBrk="1" hangingPunct="1">
              <a:buNone/>
              <a:defRPr/>
            </a:pPr>
            <a:fld id="{90CBDC3A-D49F-4631-A8C7-55D59B33E5FA}" type="slidenum">
              <a:rPr lang="en-US" sz="900">
                <a:solidFill>
                  <a:srgbClr val="666666"/>
                </a:solidFill>
                <a:latin typeface="Arial" panose="020B0604020202020204"/>
                <a:ea typeface="+mn-ea"/>
                <a:cs typeface="Arial" panose="020B0604020202020204" pitchFamily="34" charset="0"/>
              </a:rPr>
              <a:t>62</a:t>
            </a:fld>
            <a:endParaRPr lang="en-US" sz="900" dirty="0">
              <a:solidFill>
                <a:srgbClr val="666666"/>
              </a:solidFill>
              <a:latin typeface="Arial" panose="020B0604020202020204"/>
              <a:ea typeface="+mn-ea"/>
              <a:cs typeface="Arial" panose="020B0604020202020204" pitchFamily="34" charset="0"/>
            </a:endParaRPr>
          </a:p>
        </p:txBody>
      </p:sp>
      <p:sp>
        <p:nvSpPr>
          <p:cNvPr id="8" name="灯片编号占位符 7"/>
          <p:cNvSpPr>
            <a:spLocks noGrp="1"/>
          </p:cNvSpPr>
          <p:nvPr>
            <p:ph type="sldNum" sz="quarter" idx="10"/>
          </p:nvPr>
        </p:nvSpPr>
        <p:spPr/>
        <p:txBody>
          <a:bodyPr/>
          <a:lstStyle/>
          <a:p>
            <a:pPr>
              <a:defRPr/>
            </a:pPr>
            <a:fld id="{F580E0BC-3B62-467F-89E9-F47414FE43A7}" type="slidenum">
              <a:rPr lang="en-US"/>
              <a:t>62</a:t>
            </a:fld>
            <a:endParaRPr lang="en-US">
              <a:solidFill>
                <a:schemeClr val="tx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2" name="Rectangle 2"/>
          <p:cNvSpPr>
            <a:spLocks noGrp="1" noChangeArrowheads="1"/>
          </p:cNvSpPr>
          <p:nvPr>
            <p:ph type="title"/>
          </p:nvPr>
        </p:nvSpPr>
        <p:spPr>
          <a:xfrm>
            <a:off x="1411706" y="603264"/>
            <a:ext cx="6307889" cy="602743"/>
          </a:xfrm>
        </p:spPr>
        <p:txBody>
          <a:bodyPr/>
          <a:lstStyle/>
          <a:p>
            <a:r>
              <a:rPr lang="en-US" altLang="zh-TW" dirty="0"/>
              <a:t>Causal Analysis and Resolution</a:t>
            </a:r>
          </a:p>
        </p:txBody>
      </p:sp>
      <p:sp>
        <p:nvSpPr>
          <p:cNvPr id="1884163" name="Rectangle 3"/>
          <p:cNvSpPr>
            <a:spLocks noGrp="1" noChangeArrowheads="1"/>
          </p:cNvSpPr>
          <p:nvPr>
            <p:ph idx="4294967295"/>
          </p:nvPr>
        </p:nvSpPr>
        <p:spPr>
          <a:xfrm>
            <a:off x="454980" y="12313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dirty="0"/>
          </a:p>
          <a:p>
            <a:pPr marL="342265" indent="-342265"/>
            <a:r>
              <a:rPr lang="en-US" altLang="zh-TW" sz="2000" dirty="0"/>
              <a:t>Causal analysis is done at the project and organization level when </a:t>
            </a:r>
          </a:p>
          <a:p>
            <a:pPr marL="342265" indent="-342265"/>
            <a:r>
              <a:rPr lang="zh-CN" altLang="en-US" sz="2000" dirty="0"/>
              <a:t>在项目和组织层面执行了根本原因分析，当：</a:t>
            </a:r>
            <a:endParaRPr lang="en-US" altLang="zh-TW" sz="1800" dirty="0"/>
          </a:p>
          <a:p>
            <a:pPr marL="570865" lvl="1" indent="-227965"/>
            <a:r>
              <a:rPr lang="en-US" altLang="zh-TW" sz="1800" dirty="0"/>
              <a:t>A sub-process is found to be unstable (by applying 8-4-2-1 rule).</a:t>
            </a:r>
          </a:p>
          <a:p>
            <a:pPr marL="570865" lvl="1" indent="-227965"/>
            <a:r>
              <a:rPr lang="zh-CN" altLang="en-US" sz="1800" dirty="0"/>
              <a:t>子过程不稳定时（采用</a:t>
            </a:r>
            <a:r>
              <a:rPr lang="en-US" altLang="zh-CN" sz="1800" dirty="0"/>
              <a:t>8421</a:t>
            </a:r>
            <a:r>
              <a:rPr lang="zh-CN" altLang="en-US" sz="1800" dirty="0"/>
              <a:t>原则</a:t>
            </a:r>
            <a:r>
              <a:rPr lang="en-US" altLang="zh-CN" sz="1800" dirty="0"/>
              <a:t>)</a:t>
            </a:r>
            <a:endParaRPr lang="en-US" altLang="zh-TW" sz="1800" dirty="0"/>
          </a:p>
          <a:p>
            <a:pPr marL="570865" lvl="1" indent="-227965"/>
            <a:r>
              <a:rPr lang="en-US" altLang="zh-TW" sz="1800" dirty="0"/>
              <a:t>Sub-process is stable but not capable (Control Limits  vs Specification Limits).</a:t>
            </a:r>
          </a:p>
          <a:p>
            <a:pPr marL="570865" lvl="1" indent="-227965"/>
            <a:r>
              <a:rPr lang="zh-CN" altLang="en-US" sz="1800" dirty="0"/>
              <a:t>子过程稳定但没有能力时（比较控制上下限和规格上下限）</a:t>
            </a:r>
            <a:endParaRPr lang="en-US" altLang="zh-TW" sz="1800" dirty="0"/>
          </a:p>
          <a:p>
            <a:pPr marL="342265" indent="-342265"/>
            <a:r>
              <a:rPr lang="en-US" altLang="zh-TW" sz="2000" dirty="0"/>
              <a:t>Other triggers for CAR include </a:t>
            </a:r>
          </a:p>
          <a:p>
            <a:pPr marL="342265" indent="-342265"/>
            <a:r>
              <a:rPr lang="zh-CN" altLang="en-US" sz="2000" dirty="0"/>
              <a:t>其它的根本原因分析的触发条件包括：</a:t>
            </a:r>
            <a:endParaRPr lang="en-US" altLang="zh-TW" sz="2000" dirty="0"/>
          </a:p>
          <a:p>
            <a:pPr marL="570865" lvl="1" indent="-227965"/>
            <a:r>
              <a:rPr lang="en-US" altLang="zh-TW" sz="1800" dirty="0"/>
              <a:t>Composition of critical sub process</a:t>
            </a:r>
          </a:p>
          <a:p>
            <a:pPr marL="570865" lvl="1" indent="-227965"/>
            <a:r>
              <a:rPr lang="zh-CN" altLang="en-US" sz="1800" dirty="0"/>
              <a:t>组织项目的关键子过程</a:t>
            </a:r>
            <a:endParaRPr lang="en-IN" altLang="zh-CN" sz="1800" dirty="0"/>
          </a:p>
          <a:p>
            <a:pPr marL="570865" lvl="1" indent="-227965"/>
            <a:r>
              <a:rPr lang="en-IN" altLang="zh-CN" sz="1800" dirty="0"/>
              <a:t>Major defect / customer complaints</a:t>
            </a:r>
          </a:p>
          <a:p>
            <a:pPr marL="570865" lvl="1" indent="-227965"/>
            <a:r>
              <a:rPr lang="zh-CN" altLang="en-IN" sz="1800" dirty="0">
                <a:ea typeface="宋体" panose="02010600030101010101" pitchFamily="2" charset="-122"/>
              </a:rPr>
              <a:t>严重的缺陷和客户的抱怨</a:t>
            </a:r>
            <a:endParaRPr lang="en-IN" altLang="zh-CN" sz="1800" dirty="0"/>
          </a:p>
          <a:p>
            <a:pPr marL="456565" lvl="2" indent="0">
              <a:buNone/>
            </a:pPr>
            <a:endParaRPr lang="en-US" dirty="0"/>
          </a:p>
          <a:p>
            <a:pPr lvl="2"/>
            <a:endParaRPr lang="en-US" altLang="zh-TW" dirty="0"/>
          </a:p>
          <a:p>
            <a:pPr lvl="1"/>
            <a:endParaRPr lang="en-US" altLang="zh-TW" dirty="0"/>
          </a:p>
          <a:p>
            <a:pPr lvl="1"/>
            <a:endParaRPr lang="en-US" altLang="zh-TW" dirty="0"/>
          </a:p>
        </p:txBody>
      </p:sp>
      <p:sp>
        <p:nvSpPr>
          <p:cNvPr id="2" name="灯片编号占位符 1"/>
          <p:cNvSpPr>
            <a:spLocks noGrp="1"/>
          </p:cNvSpPr>
          <p:nvPr>
            <p:ph type="sldNum" sz="quarter" idx="10"/>
          </p:nvPr>
        </p:nvSpPr>
        <p:spPr/>
        <p:txBody>
          <a:bodyPr/>
          <a:lstStyle/>
          <a:p>
            <a:pPr>
              <a:defRPr/>
            </a:pPr>
            <a:fld id="{F580E0BC-3B62-467F-89E9-F47414FE43A7}" type="slidenum">
              <a:rPr lang="en-US"/>
              <a:t>63</a:t>
            </a:fld>
            <a:endParaRPr lang="en-US">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3" name="Rectangle 3"/>
          <p:cNvSpPr>
            <a:spLocks noGrp="1" noChangeArrowheads="1"/>
          </p:cNvSpPr>
          <p:nvPr>
            <p:ph idx="4294967295"/>
          </p:nvPr>
        </p:nvSpPr>
        <p:spPr>
          <a:xfrm>
            <a:off x="454980" y="13075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dirty="0"/>
          </a:p>
          <a:p>
            <a:pPr marL="342265" indent="-342265"/>
            <a:r>
              <a:rPr lang="en-US" altLang="zh-TW" sz="2000" dirty="0"/>
              <a:t>Causal analysis is done at the project and organization level when </a:t>
            </a:r>
          </a:p>
          <a:p>
            <a:pPr marL="342265" indent="-342265"/>
            <a:r>
              <a:rPr lang="zh-CN" altLang="en-US" sz="2000" dirty="0"/>
              <a:t>在项目和组织层面执行了根本原因分析，当：</a:t>
            </a:r>
            <a:endParaRPr lang="en-US" altLang="zh-TW" sz="1800" dirty="0"/>
          </a:p>
          <a:p>
            <a:pPr marL="570865" lvl="1" indent="-227965"/>
            <a:r>
              <a:rPr lang="en-US" altLang="zh-TW" sz="1800" dirty="0"/>
              <a:t>A sub-process is found to be unstable (by applying 8-4-2-1 rule).</a:t>
            </a:r>
          </a:p>
          <a:p>
            <a:pPr marL="570865" lvl="1" indent="-227965"/>
            <a:r>
              <a:rPr lang="zh-CN" altLang="en-US" sz="1800" dirty="0"/>
              <a:t>子过程不稳定时（采用</a:t>
            </a:r>
            <a:r>
              <a:rPr lang="en-US" altLang="zh-CN" sz="1800" dirty="0"/>
              <a:t>8421</a:t>
            </a:r>
            <a:r>
              <a:rPr lang="zh-CN" altLang="en-US" sz="1800" dirty="0"/>
              <a:t>原则</a:t>
            </a:r>
            <a:r>
              <a:rPr lang="en-US" altLang="zh-CN" sz="1800" dirty="0"/>
              <a:t>)</a:t>
            </a:r>
            <a:endParaRPr lang="en-US" altLang="zh-TW" sz="1800" dirty="0"/>
          </a:p>
          <a:p>
            <a:pPr marL="570865" lvl="1" indent="-227965"/>
            <a:r>
              <a:rPr lang="en-US" altLang="zh-TW" sz="1800" dirty="0"/>
              <a:t>Sub-process is stable but not capable (Control Limits  vs Specification Limits).</a:t>
            </a:r>
          </a:p>
          <a:p>
            <a:pPr marL="570865" lvl="1" indent="-227965"/>
            <a:r>
              <a:rPr lang="zh-CN" altLang="en-US" sz="1800" dirty="0"/>
              <a:t>子过程稳定但没有能力时（比较控制上下限和规格上下限）</a:t>
            </a:r>
            <a:endParaRPr lang="en-US" altLang="zh-TW" sz="1800" dirty="0"/>
          </a:p>
          <a:p>
            <a:pPr marL="342265" indent="-342265"/>
            <a:r>
              <a:rPr lang="en-US" altLang="zh-TW" sz="2000" dirty="0"/>
              <a:t>Other triggers for CAR include </a:t>
            </a:r>
          </a:p>
          <a:p>
            <a:pPr marL="342265" indent="-342265"/>
            <a:r>
              <a:rPr lang="zh-CN" altLang="en-US" sz="2000" dirty="0"/>
              <a:t>其它的根本原因分析的触发条件包括：</a:t>
            </a:r>
            <a:endParaRPr lang="en-US" altLang="zh-TW" sz="2000" dirty="0"/>
          </a:p>
          <a:p>
            <a:pPr marL="570865" lvl="1" indent="-227965"/>
            <a:r>
              <a:rPr lang="en-US" altLang="zh-TW" sz="1800" dirty="0"/>
              <a:t>Composition of critical sub process</a:t>
            </a:r>
          </a:p>
          <a:p>
            <a:pPr marL="570865" lvl="1" indent="-227965"/>
            <a:r>
              <a:rPr lang="zh-CN" altLang="en-US" sz="1800" dirty="0"/>
              <a:t>组织项目的关键子过程</a:t>
            </a:r>
            <a:endParaRPr lang="en-IN" altLang="zh-CN" sz="1800" dirty="0"/>
          </a:p>
          <a:p>
            <a:pPr marL="570865" lvl="1" indent="-227965"/>
            <a:r>
              <a:rPr lang="en-IN" altLang="zh-CN" sz="1800" dirty="0"/>
              <a:t>Major defect / customer complaints</a:t>
            </a:r>
          </a:p>
          <a:p>
            <a:pPr marL="570865" lvl="1" indent="-227965"/>
            <a:r>
              <a:rPr lang="zh-CN" altLang="en-IN" sz="1800" dirty="0">
                <a:ea typeface="宋体" panose="02010600030101010101" pitchFamily="2" charset="-122"/>
              </a:rPr>
              <a:t>严重的缺陷和客户的抱怨</a:t>
            </a:r>
            <a:endParaRPr lang="en-IN" altLang="zh-CN" sz="1800" dirty="0"/>
          </a:p>
          <a:p>
            <a:pPr marL="456565" lvl="2" indent="0">
              <a:buNone/>
            </a:pPr>
            <a:endParaRPr lang="en-US" dirty="0"/>
          </a:p>
          <a:p>
            <a:pPr lvl="2"/>
            <a:endParaRPr lang="en-US" altLang="zh-TW" dirty="0"/>
          </a:p>
          <a:p>
            <a:pPr lvl="1"/>
            <a:endParaRPr lang="en-US" altLang="zh-TW" dirty="0"/>
          </a:p>
          <a:p>
            <a:pPr lvl="1"/>
            <a:endParaRPr lang="en-US" altLang="zh-TW" dirty="0"/>
          </a:p>
        </p:txBody>
      </p:sp>
      <p:sp>
        <p:nvSpPr>
          <p:cNvPr id="6" name="Rectangle 2"/>
          <p:cNvSpPr>
            <a:spLocks noGrp="1" noChangeArrowheads="1"/>
          </p:cNvSpPr>
          <p:nvPr>
            <p:ph type="title"/>
          </p:nvPr>
        </p:nvSpPr>
        <p:spPr>
          <a:xfrm>
            <a:off x="1411706" y="603264"/>
            <a:ext cx="6307889" cy="602743"/>
          </a:xfrm>
        </p:spPr>
        <p:txBody>
          <a:bodyPr/>
          <a:lstStyle/>
          <a:p>
            <a:r>
              <a:rPr lang="en-US" altLang="zh-TW" dirty="0"/>
              <a:t>Causal Analysis and Resolution</a:t>
            </a:r>
          </a:p>
        </p:txBody>
      </p:sp>
      <p:sp>
        <p:nvSpPr>
          <p:cNvPr id="7" name="灯片编号占位符 6"/>
          <p:cNvSpPr>
            <a:spLocks noGrp="1"/>
          </p:cNvSpPr>
          <p:nvPr>
            <p:ph type="sldNum" sz="quarter" idx="10"/>
          </p:nvPr>
        </p:nvSpPr>
        <p:spPr/>
        <p:txBody>
          <a:bodyPr/>
          <a:lstStyle/>
          <a:p>
            <a:pPr>
              <a:defRPr/>
            </a:pPr>
            <a:fld id="{F580E0BC-3B62-467F-89E9-F47414FE43A7}" type="slidenum">
              <a:rPr lang="en-US"/>
              <a:t>64</a:t>
            </a:fld>
            <a:endParaRPr lang="en-US">
              <a:solidFill>
                <a:schemeClr val="tx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3" name="Rectangle 3"/>
          <p:cNvSpPr>
            <a:spLocks noGrp="1" noChangeArrowheads="1"/>
          </p:cNvSpPr>
          <p:nvPr>
            <p:ph idx="4294967295"/>
          </p:nvPr>
        </p:nvSpPr>
        <p:spPr>
          <a:xfrm>
            <a:off x="454980" y="11551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GB" altLang="zh-TW" sz="2800" dirty="0"/>
          </a:p>
          <a:p>
            <a:pPr marL="342265" indent="-342265"/>
            <a:r>
              <a:rPr lang="en-US" altLang="zh-TW" sz="2000" dirty="0">
                <a:solidFill>
                  <a:schemeClr val="tx1"/>
                </a:solidFill>
              </a:rPr>
              <a:t>Some of the actions taken as a result of causal analysis include:</a:t>
            </a:r>
          </a:p>
          <a:p>
            <a:pPr marL="568960" lvl="1" indent="-342265"/>
            <a:r>
              <a:rPr lang="zh-CN" altLang="en-US" sz="1400" dirty="0">
                <a:sym typeface="+mn-ea"/>
              </a:rPr>
              <a:t>建立完善编码复用库的编码索引机制Establish a complete </a:t>
            </a:r>
            <a:r>
              <a:rPr lang="en-IN" altLang="zh-CN" sz="1400" dirty="0">
                <a:sym typeface="+mn-ea"/>
              </a:rPr>
              <a:t>code </a:t>
            </a:r>
            <a:r>
              <a:rPr lang="zh-CN" altLang="en-US" sz="1400" dirty="0">
                <a:sym typeface="+mn-ea"/>
              </a:rPr>
              <a:t>retrieval mechanism </a:t>
            </a:r>
            <a:r>
              <a:rPr lang="en-IN" altLang="zh-CN" sz="1400" dirty="0">
                <a:sym typeface="+mn-ea"/>
              </a:rPr>
              <a:t>from code components  library</a:t>
            </a:r>
            <a:endParaRPr lang="zh-CN" altLang="en-US" sz="1400" dirty="0">
              <a:solidFill>
                <a:schemeClr val="tx1"/>
              </a:solidFill>
              <a:sym typeface="+mn-ea"/>
            </a:endParaRPr>
          </a:p>
          <a:p>
            <a:pPr marL="568960" lvl="1" indent="-342265"/>
            <a:r>
              <a:rPr lang="zh-CN" altLang="en-US" sz="1400" dirty="0">
                <a:sym typeface="+mn-ea"/>
              </a:rPr>
              <a:t>加强对新员工的编码复用培训Strengthen coding reuse training for new employees</a:t>
            </a:r>
            <a:endParaRPr lang="zh-CN" altLang="en-US" sz="1400" dirty="0">
              <a:solidFill>
                <a:schemeClr val="tx1"/>
              </a:solidFill>
              <a:sym typeface="+mn-ea"/>
            </a:endParaRPr>
          </a:p>
          <a:p>
            <a:pPr marL="568960" lvl="1" indent="-342265"/>
            <a:r>
              <a:rPr lang="zh-CN" altLang="en-US" sz="1400" dirty="0">
                <a:sym typeface="+mn-ea"/>
              </a:rPr>
              <a:t>加强代码复用的评审Enhance code review </a:t>
            </a:r>
            <a:r>
              <a:rPr lang="en-IN" altLang="zh-CN" sz="1400" dirty="0">
                <a:sym typeface="+mn-ea"/>
              </a:rPr>
              <a:t>of code reuse</a:t>
            </a:r>
            <a:endParaRPr lang="en-US" altLang="zh-CN" sz="1400" dirty="0">
              <a:solidFill>
                <a:srgbClr val="FF0000"/>
              </a:solidFill>
            </a:endParaRPr>
          </a:p>
          <a:p>
            <a:pPr lvl="2"/>
            <a:endParaRPr lang="en-US" altLang="zh-TW" sz="1400" dirty="0">
              <a:solidFill>
                <a:srgbClr val="FF0000"/>
              </a:solidFill>
            </a:endParaRPr>
          </a:p>
          <a:p>
            <a:pPr marL="342265" indent="-342265"/>
            <a:r>
              <a:rPr lang="en-US" altLang="zh-TW" sz="2000" dirty="0"/>
              <a:t>Results of actions are evaluated by analysis of control charts and Box plot analysis.</a:t>
            </a:r>
          </a:p>
          <a:p>
            <a:pPr marL="342265" indent="-342265"/>
            <a:r>
              <a:rPr lang="zh-CN" altLang="en-US" sz="2000" dirty="0">
                <a:ea typeface="宋体" panose="02010600030101010101" pitchFamily="2" charset="-122"/>
              </a:rPr>
              <a:t>使用控制图和趋势图评审改进措施的结果</a:t>
            </a:r>
            <a:endParaRPr lang="en-US" altLang="zh-TW" sz="2000" dirty="0"/>
          </a:p>
          <a:p>
            <a:pPr marL="342265" indent="-342265"/>
            <a:r>
              <a:rPr lang="en-US" altLang="zh-TW" sz="2000" dirty="0"/>
              <a:t>CAR techniques used widely are: Fishbone Diagram </a:t>
            </a:r>
          </a:p>
          <a:p>
            <a:pPr marL="342265" indent="-342265"/>
            <a:r>
              <a:rPr lang="zh-CN" altLang="en-US" sz="2000" dirty="0">
                <a:ea typeface="宋体" panose="02010600030101010101" pitchFamily="2" charset="-122"/>
              </a:rPr>
              <a:t>原因分析与解决技术被广泛应用：鱼骨图，</a:t>
            </a:r>
            <a:endParaRPr lang="en-US" altLang="zh-TW" sz="2000" dirty="0"/>
          </a:p>
          <a:p>
            <a:pPr lvl="2"/>
            <a:endParaRPr lang="en-US" sz="1600" dirty="0"/>
          </a:p>
          <a:p>
            <a:pPr lvl="2"/>
            <a:endParaRPr lang="en-US" dirty="0"/>
          </a:p>
          <a:p>
            <a:pPr lvl="2"/>
            <a:endParaRPr lang="en-US" dirty="0"/>
          </a:p>
          <a:p>
            <a:pPr lvl="2"/>
            <a:endParaRPr lang="en-US" altLang="zh-TW" dirty="0"/>
          </a:p>
          <a:p>
            <a:pPr lvl="1"/>
            <a:endParaRPr lang="en-US" altLang="zh-TW" dirty="0"/>
          </a:p>
          <a:p>
            <a:pPr lvl="1"/>
            <a:endParaRPr lang="en-US" altLang="zh-TW" dirty="0"/>
          </a:p>
        </p:txBody>
      </p:sp>
      <p:sp>
        <p:nvSpPr>
          <p:cNvPr id="3" name="Rectangle 2"/>
          <p:cNvSpPr>
            <a:spLocks noGrp="1" noChangeArrowheads="1"/>
          </p:cNvSpPr>
          <p:nvPr>
            <p:ph type="title"/>
          </p:nvPr>
        </p:nvSpPr>
        <p:spPr>
          <a:xfrm>
            <a:off x="1411706" y="603264"/>
            <a:ext cx="6307889" cy="602743"/>
          </a:xfrm>
        </p:spPr>
        <p:txBody>
          <a:bodyPr/>
          <a:lstStyle/>
          <a:p>
            <a:r>
              <a:rPr lang="en-US" altLang="zh-TW" dirty="0"/>
              <a:t>Causal Analysis and Resolution</a:t>
            </a:r>
          </a:p>
        </p:txBody>
      </p:sp>
      <p:sp>
        <p:nvSpPr>
          <p:cNvPr id="4" name="灯片编号占位符 3"/>
          <p:cNvSpPr>
            <a:spLocks noGrp="1"/>
          </p:cNvSpPr>
          <p:nvPr>
            <p:ph type="sldNum" sz="quarter" idx="10"/>
          </p:nvPr>
        </p:nvSpPr>
        <p:spPr/>
        <p:txBody>
          <a:bodyPr/>
          <a:lstStyle/>
          <a:p>
            <a:pPr>
              <a:defRPr/>
            </a:pPr>
            <a:fld id="{F580E0BC-3B62-467F-89E9-F47414FE43A7}" type="slidenum">
              <a:rPr lang="en-US"/>
              <a:t>65</a:t>
            </a:fld>
            <a:endParaRPr lang="en-US">
              <a:solidFill>
                <a:schemeClr val="tx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506" name="Rectangle 2"/>
          <p:cNvSpPr>
            <a:spLocks noGrp="1" noChangeArrowheads="1"/>
          </p:cNvSpPr>
          <p:nvPr>
            <p:ph type="title"/>
          </p:nvPr>
        </p:nvSpPr>
        <p:spPr>
          <a:xfrm>
            <a:off x="1411706" y="527064"/>
            <a:ext cx="6307889" cy="602743"/>
          </a:xfrm>
        </p:spPr>
        <p:txBody>
          <a:bodyPr/>
          <a:lstStyle/>
          <a:p>
            <a:r>
              <a:rPr lang="en-US" altLang="zh-TW" sz="2800" dirty="0"/>
              <a:t>Organizational Performance Management</a:t>
            </a:r>
          </a:p>
        </p:txBody>
      </p:sp>
      <p:sp>
        <p:nvSpPr>
          <p:cNvPr id="1813507" name="Rectangle 3"/>
          <p:cNvSpPr>
            <a:spLocks noGrp="1" noChangeArrowheads="1"/>
          </p:cNvSpPr>
          <p:nvPr>
            <p:ph idx="4294967295"/>
          </p:nvPr>
        </p:nvSpPr>
        <p:spPr>
          <a:xfrm>
            <a:off x="454980" y="13075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US" altLang="zh-TW" sz="2800" dirty="0"/>
          </a:p>
          <a:p>
            <a:pPr marL="342265" indent="-342265"/>
            <a:r>
              <a:rPr lang="en-US" altLang="zh-TW" sz="2000" dirty="0"/>
              <a:t>The EPG coordinates all Process Improvement (PI) efforts in the organization.EPG</a:t>
            </a:r>
            <a:r>
              <a:rPr lang="zh-CN" altLang="en-US" sz="2000" dirty="0">
                <a:ea typeface="宋体" panose="02010600030101010101" pitchFamily="2" charset="-122"/>
              </a:rPr>
              <a:t>协调所有组织中过程改进建议工作</a:t>
            </a:r>
            <a:endParaRPr lang="en-US" altLang="zh-TW" sz="2000" dirty="0"/>
          </a:p>
          <a:p>
            <a:pPr marL="342265" indent="-342265"/>
            <a:r>
              <a:rPr lang="en-US" altLang="zh-TW" sz="2000" dirty="0"/>
              <a:t>Process Improvement suggestions come in as a result of:</a:t>
            </a:r>
            <a:r>
              <a:rPr lang="zh-CN" altLang="en-US" sz="2000" dirty="0">
                <a:ea typeface="宋体" panose="02010600030101010101" pitchFamily="2" charset="-122"/>
              </a:rPr>
              <a:t>过程改进建议作为结果</a:t>
            </a:r>
            <a:endParaRPr lang="en-US" altLang="zh-TW" sz="2000" dirty="0"/>
          </a:p>
          <a:p>
            <a:pPr marL="570865" lvl="1" indent="-227965"/>
            <a:r>
              <a:rPr lang="en-US" altLang="zh-TW" sz="1800" dirty="0"/>
              <a:t>Causal Analysis and Resolution at the project and organization level </a:t>
            </a:r>
            <a:r>
              <a:rPr lang="zh-CN" altLang="en-US" sz="1800" dirty="0">
                <a:ea typeface="宋体" panose="02010600030101010101" pitchFamily="2" charset="-122"/>
              </a:rPr>
              <a:t>组织和项目中都做了根本原因分析</a:t>
            </a:r>
            <a:endParaRPr lang="en-US" altLang="zh-TW" sz="1800" dirty="0"/>
          </a:p>
          <a:p>
            <a:pPr marL="570865" lvl="1" indent="-227965"/>
            <a:r>
              <a:rPr lang="en-US" altLang="zh-TW" sz="1800" dirty="0"/>
              <a:t>Analysis of PPBs periodically</a:t>
            </a:r>
            <a:r>
              <a:rPr lang="zh-CN" altLang="en-US" sz="1800" dirty="0">
                <a:ea typeface="宋体" panose="02010600030101010101" pitchFamily="2" charset="-122"/>
              </a:rPr>
              <a:t>定期分析</a:t>
            </a:r>
            <a:r>
              <a:rPr lang="en-US" altLang="zh-CN" sz="1800" dirty="0">
                <a:ea typeface="宋体" panose="02010600030101010101" pitchFamily="2" charset="-122"/>
              </a:rPr>
              <a:t>PPB</a:t>
            </a:r>
            <a:endParaRPr lang="en-US" altLang="zh-TW" sz="1800" dirty="0"/>
          </a:p>
          <a:p>
            <a:pPr marL="570865" lvl="1" indent="-227965"/>
            <a:r>
              <a:rPr lang="en-US" altLang="zh-TW" sz="1800" dirty="0"/>
              <a:t>Action items implemented at project level due to common cause analysis</a:t>
            </a:r>
          </a:p>
          <a:p>
            <a:pPr marL="570865" lvl="1" indent="-227965"/>
            <a:r>
              <a:rPr lang="zh-CN" altLang="en-US" sz="1800" dirty="0">
                <a:ea typeface="宋体" panose="02010600030101010101" pitchFamily="2" charset="-122"/>
              </a:rPr>
              <a:t>基于共同原因实施项目级的改进措施</a:t>
            </a:r>
            <a:endParaRPr lang="en-US" altLang="zh-TW" sz="1800" dirty="0"/>
          </a:p>
          <a:p>
            <a:pPr marL="570865" lvl="1" indent="-227965"/>
            <a:r>
              <a:rPr lang="en-US" altLang="zh-TW" sz="1800" dirty="0"/>
              <a:t>Process audits</a:t>
            </a:r>
            <a:r>
              <a:rPr lang="zh-CN" altLang="en-US" sz="1800" dirty="0">
                <a:ea typeface="宋体" panose="02010600030101010101" pitchFamily="2" charset="-122"/>
              </a:rPr>
              <a:t>过程审计</a:t>
            </a:r>
            <a:endParaRPr lang="en-US" altLang="zh-TW" sz="1800" dirty="0"/>
          </a:p>
          <a:p>
            <a:pPr marL="570865" lvl="1" indent="-227965"/>
            <a:r>
              <a:rPr lang="en-US" altLang="zh-TW" sz="1800" dirty="0"/>
              <a:t>Lessons Learnt</a:t>
            </a:r>
            <a:r>
              <a:rPr lang="zh-CN" altLang="en-US" sz="1800" dirty="0">
                <a:ea typeface="宋体" panose="02010600030101010101" pitchFamily="2" charset="-122"/>
              </a:rPr>
              <a:t>经验教训</a:t>
            </a:r>
            <a:endParaRPr lang="en-US" altLang="zh-TW" sz="1800" dirty="0"/>
          </a:p>
          <a:p>
            <a:pPr marL="342265" indent="-342265"/>
            <a:r>
              <a:rPr lang="en-US" altLang="zh-TW" sz="2000" dirty="0"/>
              <a:t>Around </a:t>
            </a:r>
            <a:r>
              <a:rPr lang="en-US" altLang="zh-TW" sz="2000" dirty="0">
                <a:solidFill>
                  <a:schemeClr val="tx1"/>
                </a:solidFill>
              </a:rPr>
              <a:t> 94 Process Improvements have been resolved in the previous 12 months. </a:t>
            </a:r>
            <a:r>
              <a:rPr lang="zh-CN" altLang="en-US" sz="2000" dirty="0">
                <a:solidFill>
                  <a:schemeClr val="tx1"/>
                </a:solidFill>
                <a:ea typeface="宋体" panose="02010600030101010101" pitchFamily="2" charset="-122"/>
              </a:rPr>
              <a:t>在过去一年中，共实施</a:t>
            </a:r>
            <a:r>
              <a:rPr lang="en-US" altLang="zh-CN" sz="2000" dirty="0">
                <a:solidFill>
                  <a:schemeClr val="tx1"/>
                </a:solidFill>
                <a:ea typeface="宋体" panose="02010600030101010101" pitchFamily="2" charset="-122"/>
              </a:rPr>
              <a:t>94</a:t>
            </a:r>
            <a:r>
              <a:rPr lang="zh-CN" altLang="en-US" sz="2000" dirty="0">
                <a:solidFill>
                  <a:schemeClr val="tx1"/>
                </a:solidFill>
                <a:ea typeface="宋体" panose="02010600030101010101" pitchFamily="2" charset="-122"/>
              </a:rPr>
              <a:t>条过程改进意见</a:t>
            </a:r>
          </a:p>
        </p:txBody>
      </p:sp>
      <p:sp>
        <p:nvSpPr>
          <p:cNvPr id="2" name="灯片编号占位符 1"/>
          <p:cNvSpPr>
            <a:spLocks noGrp="1"/>
          </p:cNvSpPr>
          <p:nvPr>
            <p:ph type="sldNum" sz="quarter" idx="10"/>
          </p:nvPr>
        </p:nvSpPr>
        <p:spPr/>
        <p:txBody>
          <a:bodyPr/>
          <a:lstStyle/>
          <a:p>
            <a:pPr>
              <a:defRPr/>
            </a:pPr>
            <a:fld id="{F580E0BC-3B62-467F-89E9-F47414FE43A7}" type="slidenum">
              <a:rPr lang="en-US"/>
              <a:t>66</a:t>
            </a:fld>
            <a:endParaRPr lang="en-US">
              <a:solidFill>
                <a:schemeClr val="tx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555" name="Rectangle 3"/>
          <p:cNvSpPr>
            <a:spLocks noGrp="1" noChangeArrowheads="1"/>
          </p:cNvSpPr>
          <p:nvPr>
            <p:ph idx="4294967295"/>
          </p:nvPr>
        </p:nvSpPr>
        <p:spPr>
          <a:xfrm>
            <a:off x="454980" y="13075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US" altLang="zh-TW" sz="2800" dirty="0"/>
          </a:p>
          <a:p>
            <a:pPr marL="342265" indent="-342265"/>
            <a:r>
              <a:rPr lang="en-US" altLang="zh-TW" sz="1600" dirty="0"/>
              <a:t>A few Innovative/Incremental process improvement proposals implemented are: </a:t>
            </a:r>
            <a:r>
              <a:rPr lang="zh-CN" altLang="en-US" sz="1600" dirty="0">
                <a:ea typeface="宋体" panose="02010600030101010101" pitchFamily="2" charset="-122"/>
              </a:rPr>
              <a:t>一些创新和增量的过程改进建议</a:t>
            </a:r>
            <a:endParaRPr lang="en-US" altLang="zh-TW" sz="1600" dirty="0"/>
          </a:p>
          <a:p>
            <a:pPr marL="568960" lvl="1" indent="-342265"/>
            <a:r>
              <a:rPr lang="zh-CN" altLang="en-US" sz="1300" dirty="0">
                <a:sym typeface="+mn-ea"/>
              </a:rPr>
              <a:t>建立完善的编码复用库的索引机制Establish a complete </a:t>
            </a:r>
            <a:r>
              <a:rPr lang="en-IN" altLang="zh-CN" sz="1300" dirty="0">
                <a:sym typeface="+mn-ea"/>
              </a:rPr>
              <a:t>code </a:t>
            </a:r>
            <a:r>
              <a:rPr lang="zh-CN" altLang="en-US" sz="1300" dirty="0">
                <a:sym typeface="+mn-ea"/>
              </a:rPr>
              <a:t>retrieval mechanism </a:t>
            </a:r>
            <a:r>
              <a:rPr lang="en-IN" altLang="zh-CN" sz="1300" dirty="0">
                <a:sym typeface="+mn-ea"/>
              </a:rPr>
              <a:t>from code components  library</a:t>
            </a:r>
            <a:endParaRPr lang="zh-CN" altLang="en-US" sz="1300" dirty="0">
              <a:solidFill>
                <a:schemeClr val="tx1"/>
              </a:solidFill>
              <a:sym typeface="+mn-ea"/>
            </a:endParaRPr>
          </a:p>
          <a:p>
            <a:pPr marL="568960" lvl="1" indent="-342265"/>
            <a:r>
              <a:rPr lang="zh-CN" altLang="en-US" sz="1300" dirty="0">
                <a:sym typeface="+mn-ea"/>
              </a:rPr>
              <a:t>加强对新员工的编码复用培训Strengthen coding reuse training for new employees</a:t>
            </a:r>
            <a:endParaRPr lang="zh-CN" altLang="en-US" sz="1300" dirty="0">
              <a:solidFill>
                <a:schemeClr val="tx1"/>
              </a:solidFill>
              <a:sym typeface="+mn-ea"/>
            </a:endParaRPr>
          </a:p>
          <a:p>
            <a:pPr marL="568960" lvl="1" indent="-342265"/>
            <a:r>
              <a:rPr lang="zh-CN" altLang="en-US" sz="1300" dirty="0">
                <a:sym typeface="+mn-ea"/>
              </a:rPr>
              <a:t>加强代码复用的评审Enhance code review </a:t>
            </a:r>
            <a:r>
              <a:rPr lang="en-IN" altLang="zh-CN" sz="1300" dirty="0">
                <a:sym typeface="+mn-ea"/>
              </a:rPr>
              <a:t>of code reuse</a:t>
            </a:r>
            <a:endParaRPr lang="en-US" altLang="zh-CN" sz="1300" dirty="0">
              <a:solidFill>
                <a:schemeClr val="tx1"/>
              </a:solidFill>
            </a:endParaRPr>
          </a:p>
          <a:p>
            <a:pPr marL="342265" indent="-342265"/>
            <a:r>
              <a:rPr lang="en-US" altLang="zh-TW" sz="1600" dirty="0">
                <a:solidFill>
                  <a:schemeClr val="tx1"/>
                </a:solidFill>
              </a:rPr>
              <a:t>Selected Innovations are piloted and deployed through action plans.</a:t>
            </a:r>
            <a:r>
              <a:rPr lang="zh-CN" altLang="en-US" sz="1600" dirty="0">
                <a:solidFill>
                  <a:schemeClr val="tx1"/>
                </a:solidFill>
                <a:ea typeface="宋体" panose="02010600030101010101" pitchFamily="2" charset="-122"/>
              </a:rPr>
              <a:t>选择创新型的过程改进意见试点并部署</a:t>
            </a:r>
            <a:endParaRPr lang="en-US" altLang="zh-TW" sz="1600" dirty="0">
              <a:solidFill>
                <a:schemeClr val="tx1"/>
              </a:solidFill>
            </a:endParaRPr>
          </a:p>
          <a:p>
            <a:pPr marL="342265" indent="-342265"/>
            <a:r>
              <a:rPr lang="en-US" altLang="zh-TW" sz="1600" dirty="0">
                <a:solidFill>
                  <a:schemeClr val="tx1"/>
                </a:solidFill>
              </a:rPr>
              <a:t>Quantifiable goals/measures are established to measure pilot </a:t>
            </a:r>
            <a:r>
              <a:rPr lang="zh-CN" altLang="en-US" sz="1600" dirty="0">
                <a:solidFill>
                  <a:schemeClr val="tx1"/>
                </a:solidFill>
                <a:ea typeface="宋体" panose="02010600030101010101" pitchFamily="2" charset="-122"/>
              </a:rPr>
              <a:t>为试点建立了量化目标和度量项</a:t>
            </a:r>
          </a:p>
          <a:p>
            <a:pPr marL="342265" indent="-342265"/>
            <a:r>
              <a:rPr lang="zh-CN" altLang="en-US" sz="1600" dirty="0">
                <a:solidFill>
                  <a:schemeClr val="tx1"/>
                </a:solidFill>
                <a:ea typeface="宋体" panose="02010600030101010101" pitchFamily="2" charset="-122"/>
              </a:rPr>
              <a:t>改进效果</a:t>
            </a:r>
            <a:r>
              <a:rPr lang="en-US" altLang="zh-TW" sz="1600" dirty="0">
                <a:solidFill>
                  <a:schemeClr val="tx1"/>
                </a:solidFill>
              </a:rPr>
              <a:t>improvement effects e.g. :</a:t>
            </a:r>
          </a:p>
          <a:p>
            <a:pPr marL="1026795" lvl="2" indent="-227965"/>
            <a:r>
              <a:rPr lang="zh-CN" altLang="en-US" sz="1300" dirty="0">
                <a:solidFill>
                  <a:schemeClr val="tx1"/>
                </a:solidFill>
                <a:sym typeface="+mn-ea"/>
              </a:rPr>
              <a:t>提高代码复用率Improve code reuse</a:t>
            </a:r>
          </a:p>
          <a:p>
            <a:pPr marL="1026795" lvl="2" indent="-227965"/>
            <a:r>
              <a:rPr lang="zh-CN" altLang="en-US" sz="1300" dirty="0">
                <a:solidFill>
                  <a:schemeClr val="tx1"/>
                </a:solidFill>
                <a:sym typeface="+mn-ea"/>
              </a:rPr>
              <a:t>提升了编码质量Improved coding quality</a:t>
            </a:r>
            <a:endParaRPr lang="zh-CN" altLang="en-US" sz="1300" dirty="0">
              <a:solidFill>
                <a:srgbClr val="FF0000"/>
              </a:solidFill>
              <a:sym typeface="+mn-ea"/>
            </a:endParaRPr>
          </a:p>
          <a:p>
            <a:pPr marL="342265" indent="-342265"/>
            <a:r>
              <a:rPr lang="en-US" altLang="zh-TW" sz="1600" dirty="0"/>
              <a:t>Pilots found useful are deployed at the organization level.</a:t>
            </a:r>
          </a:p>
          <a:p>
            <a:pPr marL="342265" indent="-342265"/>
            <a:r>
              <a:rPr lang="zh-CN" altLang="en-US" sz="1600" dirty="0">
                <a:ea typeface="宋体" panose="02010600030101010101" pitchFamily="2" charset="-122"/>
              </a:rPr>
              <a:t>试点有效，并推广到组织中</a:t>
            </a:r>
            <a:endParaRPr lang="en-US" altLang="zh-TW" sz="1600" dirty="0"/>
          </a:p>
          <a:p>
            <a:pPr marL="570865" lvl="1" indent="-227965"/>
            <a:endParaRPr lang="en-US" sz="1800" dirty="0"/>
          </a:p>
          <a:p>
            <a:pPr marL="570865" lvl="1" indent="-227965"/>
            <a:endParaRPr lang="en-US" sz="1800" dirty="0">
              <a:solidFill>
                <a:srgbClr val="FF0000"/>
              </a:solidFill>
            </a:endParaRPr>
          </a:p>
          <a:p>
            <a:pPr marL="342265" indent="-342265"/>
            <a:endParaRPr lang="en-US" altLang="zh-TW" sz="2000" dirty="0"/>
          </a:p>
          <a:p>
            <a:pPr marL="226060" lvl="1" indent="0">
              <a:buNone/>
            </a:pPr>
            <a:endParaRPr lang="en-US" altLang="zh-TW" dirty="0"/>
          </a:p>
          <a:p>
            <a:pPr lvl="1"/>
            <a:endParaRPr lang="en-US" altLang="zh-TW" dirty="0"/>
          </a:p>
          <a:p>
            <a:pPr lvl="1"/>
            <a:endParaRPr lang="en-US" altLang="zh-TW" dirty="0"/>
          </a:p>
          <a:p>
            <a:pPr lvl="1"/>
            <a:endParaRPr lang="en-US" altLang="zh-TW" dirty="0"/>
          </a:p>
          <a:p>
            <a:pPr lvl="1"/>
            <a:endParaRPr lang="en-US" altLang="zh-TW" dirty="0"/>
          </a:p>
          <a:p>
            <a:pPr marL="226060" lvl="1" indent="0">
              <a:buNone/>
            </a:pPr>
            <a:endParaRPr lang="en-US" altLang="zh-TW" dirty="0"/>
          </a:p>
        </p:txBody>
      </p:sp>
      <p:sp>
        <p:nvSpPr>
          <p:cNvPr id="1813506" name="Rectangle 2"/>
          <p:cNvSpPr>
            <a:spLocks noGrp="1" noChangeArrowheads="1"/>
          </p:cNvSpPr>
          <p:nvPr>
            <p:ph type="title"/>
          </p:nvPr>
        </p:nvSpPr>
        <p:spPr>
          <a:xfrm>
            <a:off x="1411706" y="527064"/>
            <a:ext cx="6307889" cy="602743"/>
          </a:xfrm>
        </p:spPr>
        <p:txBody>
          <a:bodyPr/>
          <a:lstStyle/>
          <a:p>
            <a:r>
              <a:rPr lang="en-US" altLang="zh-TW" sz="2800" dirty="0"/>
              <a:t>Organizational Performance Management</a:t>
            </a:r>
          </a:p>
        </p:txBody>
      </p:sp>
      <p:sp>
        <p:nvSpPr>
          <p:cNvPr id="3" name="灯片编号占位符 2"/>
          <p:cNvSpPr>
            <a:spLocks noGrp="1"/>
          </p:cNvSpPr>
          <p:nvPr>
            <p:ph type="sldNum" sz="quarter" idx="10"/>
          </p:nvPr>
        </p:nvSpPr>
        <p:spPr/>
        <p:txBody>
          <a:bodyPr/>
          <a:lstStyle/>
          <a:p>
            <a:pPr>
              <a:defRPr/>
            </a:pPr>
            <a:fld id="{F580E0BC-3B62-467F-89E9-F47414FE43A7}" type="slidenum">
              <a:rPr lang="en-US"/>
              <a:t>67</a:t>
            </a:fld>
            <a:endParaRPr lang="en-US">
              <a:solidFill>
                <a:schemeClr val="tx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4531" name="Rectangle 3"/>
          <p:cNvSpPr>
            <a:spLocks noGrp="1" noChangeArrowheads="1"/>
          </p:cNvSpPr>
          <p:nvPr>
            <p:ph idx="4294967295"/>
          </p:nvPr>
        </p:nvSpPr>
        <p:spPr>
          <a:xfrm>
            <a:off x="454980" y="1231346"/>
            <a:ext cx="8221341" cy="5325706"/>
          </a:xfrm>
          <a:prstGeom prst="rect">
            <a:avLst/>
          </a:prstGeom>
        </p:spPr>
        <p:txBody>
          <a:bodyPr lIns="91294" tIns="45647" rIns="91294" bIns="45647"/>
          <a:lstStyle/>
          <a:p>
            <a:pPr marL="0">
              <a:buNone/>
            </a:pPr>
            <a:r>
              <a:rPr lang="en-US" altLang="zh-TW" sz="2800" b="1" u="sng" dirty="0">
                <a:solidFill>
                  <a:srgbClr val="00B050"/>
                </a:solidFill>
              </a:rPr>
              <a:t>Strengths:</a:t>
            </a:r>
            <a:endParaRPr lang="en-US" altLang="zh-TW" sz="2800" dirty="0"/>
          </a:p>
          <a:p>
            <a:pPr marL="342265" indent="-342265"/>
            <a:r>
              <a:rPr lang="en-US" altLang="zh-TW" sz="2000" dirty="0"/>
              <a:t>Process improvement in the organization are measured quantitatively. </a:t>
            </a:r>
            <a:r>
              <a:rPr lang="en-US" altLang="zh-TW" sz="2000" dirty="0">
                <a:solidFill>
                  <a:schemeClr val="tx1"/>
                </a:solidFill>
              </a:rPr>
              <a:t>Examples are:</a:t>
            </a:r>
          </a:p>
          <a:p>
            <a:pPr marL="568960" lvl="1" indent="-342265"/>
            <a:r>
              <a:rPr lang="zh-CN" altLang="en-US" sz="1800" dirty="0">
                <a:sym typeface="+mn-ea"/>
              </a:rPr>
              <a:t>公司利润率从</a:t>
            </a:r>
            <a:r>
              <a:rPr lang="en-US" altLang="zh-CN" sz="1800" dirty="0">
                <a:sym typeface="+mn-ea"/>
              </a:rPr>
              <a:t>2018</a:t>
            </a:r>
            <a:r>
              <a:rPr lang="zh-CN" altLang="en-US" sz="1800" dirty="0">
                <a:sym typeface="+mn-ea"/>
              </a:rPr>
              <a:t>的</a:t>
            </a:r>
            <a:r>
              <a:rPr lang="en-US" altLang="zh-CN" sz="1800" dirty="0">
                <a:sym typeface="+mn-ea"/>
              </a:rPr>
              <a:t>20%</a:t>
            </a:r>
            <a:r>
              <a:rPr lang="zh-CN" altLang="en-US" sz="1800" dirty="0">
                <a:sym typeface="+mn-ea"/>
              </a:rPr>
              <a:t>提升到了</a:t>
            </a:r>
            <a:r>
              <a:rPr lang="en-US" altLang="zh-CN" sz="1800" dirty="0">
                <a:sym typeface="+mn-ea"/>
              </a:rPr>
              <a:t>2019</a:t>
            </a:r>
            <a:r>
              <a:rPr lang="zh-CN" altLang="en-US" sz="1800" dirty="0">
                <a:sym typeface="+mn-ea"/>
              </a:rPr>
              <a:t>年的</a:t>
            </a:r>
            <a:r>
              <a:rPr lang="en-US" altLang="zh-CN" sz="1800" dirty="0">
                <a:sym typeface="+mn-ea"/>
              </a:rPr>
              <a:t>30%</a:t>
            </a:r>
          </a:p>
          <a:p>
            <a:pPr marL="568960" lvl="1" indent="-342265"/>
            <a:r>
              <a:rPr lang="en-US" altLang="zh-TW" sz="1800" dirty="0">
                <a:solidFill>
                  <a:schemeClr val="tx1"/>
                </a:solidFill>
              </a:rPr>
              <a:t>Company profit margin increased from 20% in 2018 to 30% in 2019</a:t>
            </a:r>
          </a:p>
          <a:p>
            <a:pPr marL="568960" lvl="1" indent="-342265"/>
            <a:r>
              <a:rPr lang="zh-CN" altLang="en-US" sz="1800" dirty="0">
                <a:solidFill>
                  <a:schemeClr val="tx1"/>
                </a:solidFill>
                <a:sym typeface="+mn-ea"/>
              </a:rPr>
              <a:t>客户满意度从</a:t>
            </a:r>
            <a:r>
              <a:rPr lang="en-US" altLang="zh-CN" sz="1800" dirty="0">
                <a:solidFill>
                  <a:schemeClr val="tx1"/>
                </a:solidFill>
                <a:sym typeface="+mn-ea"/>
              </a:rPr>
              <a:t>2018</a:t>
            </a:r>
            <a:r>
              <a:rPr lang="zh-CN" altLang="en-US" sz="1800" dirty="0">
                <a:solidFill>
                  <a:schemeClr val="tx1"/>
                </a:solidFill>
                <a:sym typeface="+mn-ea"/>
              </a:rPr>
              <a:t>年的</a:t>
            </a:r>
            <a:r>
              <a:rPr lang="en-US" altLang="zh-CN" sz="1800" dirty="0">
                <a:solidFill>
                  <a:schemeClr val="tx1"/>
                </a:solidFill>
                <a:sym typeface="+mn-ea"/>
              </a:rPr>
              <a:t>85</a:t>
            </a:r>
            <a:r>
              <a:rPr lang="zh-CN" altLang="en-US" sz="1800" dirty="0">
                <a:solidFill>
                  <a:schemeClr val="tx1"/>
                </a:solidFill>
                <a:sym typeface="+mn-ea"/>
              </a:rPr>
              <a:t>分提升到了</a:t>
            </a:r>
            <a:r>
              <a:rPr lang="en-US" altLang="zh-CN" sz="1800" dirty="0">
                <a:solidFill>
                  <a:schemeClr val="tx1"/>
                </a:solidFill>
                <a:sym typeface="+mn-ea"/>
              </a:rPr>
              <a:t>2019</a:t>
            </a:r>
            <a:r>
              <a:rPr lang="zh-CN" altLang="en-US" sz="1800" dirty="0">
                <a:solidFill>
                  <a:schemeClr val="tx1"/>
                </a:solidFill>
                <a:sym typeface="+mn-ea"/>
              </a:rPr>
              <a:t>年的</a:t>
            </a:r>
            <a:r>
              <a:rPr lang="en-US" altLang="zh-CN" sz="1800" dirty="0">
                <a:solidFill>
                  <a:schemeClr val="tx1"/>
                </a:solidFill>
                <a:sym typeface="+mn-ea"/>
              </a:rPr>
              <a:t>90</a:t>
            </a:r>
            <a:r>
              <a:rPr lang="zh-CN" altLang="en-US" sz="1800" dirty="0">
                <a:solidFill>
                  <a:schemeClr val="tx1"/>
                </a:solidFill>
                <a:sym typeface="+mn-ea"/>
              </a:rPr>
              <a:t>分</a:t>
            </a:r>
            <a:endParaRPr lang="en-US" altLang="zh-CN" sz="1800" dirty="0">
              <a:solidFill>
                <a:schemeClr val="tx1"/>
              </a:solidFill>
            </a:endParaRPr>
          </a:p>
          <a:p>
            <a:pPr marL="568960" lvl="1" indent="-342265"/>
            <a:r>
              <a:rPr lang="en-US" altLang="zh-TW" sz="1800" dirty="0">
                <a:solidFill>
                  <a:schemeClr val="tx1"/>
                </a:solidFill>
                <a:sym typeface="+mn-ea"/>
              </a:rPr>
              <a:t>Customer satisfaction increased from 85 in 2018 to 90 in 2019</a:t>
            </a:r>
            <a:endParaRPr lang="en-US" altLang="zh-TW" sz="1800" dirty="0">
              <a:solidFill>
                <a:schemeClr val="tx1"/>
              </a:solidFill>
            </a:endParaRPr>
          </a:p>
          <a:p>
            <a:pPr marL="568960" lvl="1" indent="-342265"/>
            <a:r>
              <a:rPr lang="zh-CN" altLang="en-US" sz="1800" dirty="0">
                <a:solidFill>
                  <a:schemeClr val="tx1"/>
                </a:solidFill>
                <a:sym typeface="+mn-ea"/>
              </a:rPr>
              <a:t>过去</a:t>
            </a:r>
            <a:r>
              <a:rPr lang="en-US" altLang="zh-CN" sz="1800" dirty="0">
                <a:solidFill>
                  <a:schemeClr val="tx1"/>
                </a:solidFill>
                <a:sym typeface="+mn-ea"/>
              </a:rPr>
              <a:t>2</a:t>
            </a:r>
            <a:r>
              <a:rPr lang="zh-CN" altLang="en-US" sz="1800" dirty="0">
                <a:solidFill>
                  <a:schemeClr val="tx1"/>
                </a:solidFill>
                <a:sym typeface="+mn-ea"/>
              </a:rPr>
              <a:t>年过程改进的投资为</a:t>
            </a:r>
            <a:r>
              <a:rPr lang="en-US" altLang="zh-CN" sz="1800" dirty="0">
                <a:solidFill>
                  <a:schemeClr val="tx1"/>
                </a:solidFill>
                <a:sym typeface="+mn-ea"/>
              </a:rPr>
              <a:t>120</a:t>
            </a:r>
            <a:r>
              <a:rPr lang="zh-CN" altLang="en-US" sz="1800" dirty="0">
                <a:solidFill>
                  <a:schemeClr val="tx1"/>
                </a:solidFill>
                <a:sym typeface="+mn-ea"/>
              </a:rPr>
              <a:t>万人民币</a:t>
            </a:r>
            <a:endParaRPr lang="zh-CN" altLang="en-US" sz="1800" dirty="0">
              <a:solidFill>
                <a:schemeClr val="tx1"/>
              </a:solidFill>
            </a:endParaRPr>
          </a:p>
          <a:p>
            <a:pPr marL="568960" lvl="1" indent="-342265"/>
            <a:r>
              <a:rPr lang="en-US" altLang="zh-TW" sz="1800" dirty="0">
                <a:solidFill>
                  <a:schemeClr val="tx1"/>
                </a:solidFill>
                <a:sym typeface="+mn-ea"/>
              </a:rPr>
              <a:t>Investment in Process Improvement is 1.2 million RMB in last  2 years</a:t>
            </a:r>
            <a:endParaRPr lang="en-US" altLang="zh-TW" sz="1800" dirty="0">
              <a:solidFill>
                <a:schemeClr val="tx1"/>
              </a:solidFill>
            </a:endParaRPr>
          </a:p>
          <a:p>
            <a:pPr marL="568960" lvl="1" indent="-342265"/>
            <a:r>
              <a:rPr lang="zh-CN" altLang="en-US" sz="1800" dirty="0">
                <a:solidFill>
                  <a:schemeClr val="tx1"/>
                </a:solidFill>
                <a:sym typeface="+mn-ea"/>
              </a:rPr>
              <a:t>收益为</a:t>
            </a:r>
            <a:r>
              <a:rPr lang="en-US" altLang="zh-CN" sz="1800" dirty="0">
                <a:solidFill>
                  <a:schemeClr val="tx1"/>
                </a:solidFill>
                <a:sym typeface="+mn-ea"/>
              </a:rPr>
              <a:t>750</a:t>
            </a:r>
            <a:r>
              <a:rPr lang="zh-CN" altLang="en-US" sz="1800" dirty="0">
                <a:solidFill>
                  <a:schemeClr val="tx1"/>
                </a:solidFill>
                <a:sym typeface="+mn-ea"/>
              </a:rPr>
              <a:t>万人民币</a:t>
            </a:r>
            <a:endParaRPr lang="en-US" altLang="zh-CN" sz="1800" dirty="0">
              <a:solidFill>
                <a:schemeClr val="tx1"/>
              </a:solidFill>
            </a:endParaRPr>
          </a:p>
          <a:p>
            <a:pPr marL="568960" lvl="1" indent="-342265"/>
            <a:r>
              <a:rPr lang="en-US" altLang="zh-CN" sz="1800" dirty="0">
                <a:solidFill>
                  <a:schemeClr val="tx1"/>
                </a:solidFill>
                <a:sym typeface="+mn-ea"/>
              </a:rPr>
              <a:t>Net benefits</a:t>
            </a:r>
            <a:r>
              <a:rPr lang="en-US" altLang="zh-CN" sz="1800" dirty="0">
                <a:solidFill>
                  <a:srgbClr val="FF0000"/>
                </a:solidFill>
                <a:sym typeface="+mn-ea"/>
              </a:rPr>
              <a:t> </a:t>
            </a:r>
            <a:r>
              <a:rPr lang="en-US" altLang="zh-CN" sz="1800" dirty="0">
                <a:solidFill>
                  <a:schemeClr val="tx1"/>
                </a:solidFill>
                <a:sym typeface="+mn-ea"/>
              </a:rPr>
              <a:t>of 7.5 million RMB </a:t>
            </a:r>
            <a:endParaRPr lang="en-US" altLang="zh-CN" sz="1800" dirty="0">
              <a:solidFill>
                <a:schemeClr val="tx1"/>
              </a:solidFill>
            </a:endParaRPr>
          </a:p>
          <a:p>
            <a:pPr marL="226060" lvl="1" indent="0">
              <a:buNone/>
            </a:pPr>
            <a:r>
              <a:rPr lang="en-US" altLang="zh-TW" sz="1800" b="1" i="1" dirty="0">
                <a:solidFill>
                  <a:schemeClr val="tx1"/>
                </a:solidFill>
                <a:sym typeface="+mn-ea"/>
              </a:rPr>
              <a:t>Collectively, these have resulted in ROI of 1</a:t>
            </a:r>
            <a:r>
              <a:rPr lang="en-US" altLang="zh-CN" sz="1800" b="1" i="1" dirty="0">
                <a:solidFill>
                  <a:schemeClr val="tx1"/>
                </a:solidFill>
                <a:sym typeface="+mn-ea"/>
              </a:rPr>
              <a:t> : 6.25总的来说，这些带来了1：6.25的收益。</a:t>
            </a:r>
            <a:endParaRPr lang="en-US" altLang="zh-CN" sz="2000" b="1" i="1" dirty="0">
              <a:solidFill>
                <a:srgbClr val="FF0000"/>
              </a:solidFill>
            </a:endParaRPr>
          </a:p>
          <a:p>
            <a:pPr marL="226060" lvl="1" indent="0">
              <a:buNone/>
            </a:pPr>
            <a:endParaRPr lang="en-US" altLang="zh-CN" sz="2000" b="1" i="1" dirty="0">
              <a:solidFill>
                <a:srgbClr val="FF0000"/>
              </a:solidFill>
            </a:endParaRPr>
          </a:p>
          <a:p>
            <a:pPr marL="342265" indent="-342265"/>
            <a:endParaRPr lang="en-US" altLang="zh-TW" sz="2000" b="1" i="1" dirty="0"/>
          </a:p>
        </p:txBody>
      </p:sp>
      <p:sp>
        <p:nvSpPr>
          <p:cNvPr id="1813506" name="Rectangle 2"/>
          <p:cNvSpPr>
            <a:spLocks noGrp="1" noChangeArrowheads="1"/>
          </p:cNvSpPr>
          <p:nvPr>
            <p:ph type="title"/>
          </p:nvPr>
        </p:nvSpPr>
        <p:spPr>
          <a:xfrm>
            <a:off x="1411706" y="527064"/>
            <a:ext cx="6307889" cy="602743"/>
          </a:xfrm>
        </p:spPr>
        <p:txBody>
          <a:bodyPr/>
          <a:lstStyle/>
          <a:p>
            <a:r>
              <a:rPr lang="en-US" altLang="zh-TW" sz="2800" dirty="0"/>
              <a:t>Organizational Performance Management</a:t>
            </a:r>
          </a:p>
        </p:txBody>
      </p:sp>
      <p:sp>
        <p:nvSpPr>
          <p:cNvPr id="3" name="灯片编号占位符 2"/>
          <p:cNvSpPr>
            <a:spLocks noGrp="1"/>
          </p:cNvSpPr>
          <p:nvPr>
            <p:ph type="sldNum" sz="quarter" idx="10"/>
          </p:nvPr>
        </p:nvSpPr>
        <p:spPr/>
        <p:txBody>
          <a:bodyPr/>
          <a:lstStyle/>
          <a:p>
            <a:pPr>
              <a:defRPr/>
            </a:pPr>
            <a:fld id="{F580E0BC-3B62-467F-89E9-F47414FE43A7}" type="slidenum">
              <a:rPr lang="en-US"/>
              <a:t>68</a:t>
            </a:fld>
            <a:endParaRPr lang="en-US">
              <a:solidFill>
                <a:schemeClr val="tx1"/>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auto">
          <a:xfrm>
            <a:off x="1905000" y="3352800"/>
            <a:ext cx="5181600" cy="1701800"/>
          </a:xfrm>
          <a:prstGeom prst="rect">
            <a:avLst/>
          </a:prstGeom>
        </p:spPr>
        <p:txBody>
          <a:bodyPr spcFirstLastPara="1" wrap="none" fromWordArt="1">
            <a:prstTxWarp prst="textArchUp">
              <a:avLst>
                <a:gd name="adj" fmla="val 10800000"/>
              </a:avLst>
            </a:prstTxWarp>
          </a:bodyPr>
          <a:lstStyle/>
          <a:p>
            <a:pPr algn="ctr"/>
            <a:r>
              <a:rPr lang="en-IN" sz="3600" kern="10" dirty="0" smtClean="0">
                <a:ln w="9525">
                  <a:solidFill>
                    <a:srgbClr val="000000"/>
                  </a:solidFill>
                  <a:round/>
                </a:ln>
                <a:solidFill>
                  <a:schemeClr val="accent5">
                    <a:lumMod val="60000"/>
                    <a:lumOff val="40000"/>
                  </a:schemeClr>
                </a:solidFill>
                <a:effectLst/>
                <a:latin typeface="Arial Black" panose="020B0A04020102020204"/>
              </a:rPr>
              <a:t>Rating</a:t>
            </a:r>
            <a:endParaRPr lang="en-IN" sz="3600" kern="10" dirty="0">
              <a:ln w="9525">
                <a:solidFill>
                  <a:srgbClr val="000000"/>
                </a:solidFill>
                <a:round/>
              </a:ln>
              <a:solidFill>
                <a:schemeClr val="accent5">
                  <a:lumMod val="60000"/>
                  <a:lumOff val="40000"/>
                </a:schemeClr>
              </a:solidFill>
              <a:effectLst/>
              <a:latin typeface="Arial Black" panose="020B0A04020102020204"/>
            </a:endParaRPr>
          </a:p>
        </p:txBody>
      </p:sp>
      <p:sp>
        <p:nvSpPr>
          <p:cNvPr id="4" name="灯片编号占位符 3"/>
          <p:cNvSpPr>
            <a:spLocks noGrp="1"/>
          </p:cNvSpPr>
          <p:nvPr>
            <p:ph type="sldNum" sz="quarter" idx="10"/>
          </p:nvPr>
        </p:nvSpPr>
        <p:spPr/>
        <p:txBody>
          <a:bodyPr/>
          <a:lstStyle/>
          <a:p>
            <a:pPr>
              <a:defRPr/>
            </a:pPr>
            <a:fld id="{F580E0BC-3B62-467F-89E9-F47414FE43A7}" type="slidenum">
              <a:rPr lang="en-US"/>
              <a:t>69</a:t>
            </a:fld>
            <a:endParaRPr 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79755" y="1676400"/>
            <a:ext cx="8183245" cy="4344035"/>
          </a:xfrm>
          <a:prstGeom prst="rect">
            <a:avLst/>
          </a:prstGeom>
          <a:noFill/>
          <a:ln w="9525">
            <a:noFill/>
            <a:round/>
          </a:ln>
        </p:spPr>
        <p:txBody>
          <a:bodyPr lIns="92160" tIns="46080" rIns="92160" bIns="46080"/>
          <a:lstStyle/>
          <a:p>
            <a:pPr marL="457200" indent="-455930">
              <a:lnSpc>
                <a:spcPct val="85000"/>
              </a:lnSpc>
              <a:spcBef>
                <a:spcPts val="1065"/>
              </a:spcBef>
              <a:buSzPct val="9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800" b="0" dirty="0">
                <a:solidFill>
                  <a:srgbClr val="000000"/>
                </a:solidFill>
                <a:latin typeface="Calibri" panose="020F0502020204030204" pitchFamily="34" charset="0"/>
                <a:cs typeface="Calibri" panose="020F0502020204030204" pitchFamily="34" charset="0"/>
              </a:rPr>
              <a:t>Lead Appraiser:</a:t>
            </a:r>
          </a:p>
          <a:p>
            <a:pPr marL="1600200" lvl="2" indent="-455930">
              <a:lnSpc>
                <a:spcPct val="85000"/>
              </a:lnSpc>
              <a:spcBef>
                <a:spcPts val="1065"/>
              </a:spcBef>
              <a:buSzPct val="9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800" b="0" dirty="0">
                <a:solidFill>
                  <a:srgbClr val="000000"/>
                </a:solidFill>
                <a:latin typeface="Calibri" panose="020F0502020204030204" pitchFamily="34" charset="0"/>
                <a:cs typeface="Calibri" panose="020F0502020204030204" pitchFamily="34" charset="0"/>
              </a:rPr>
              <a:t>Dr. Rajiv Nag,</a:t>
            </a:r>
          </a:p>
          <a:p>
            <a:pPr marL="1600200" lvl="2" indent="-455930">
              <a:lnSpc>
                <a:spcPct val="85000"/>
              </a:lnSpc>
              <a:spcBef>
                <a:spcPts val="1065"/>
              </a:spcBef>
              <a:buSzPct val="9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ltLang="zh-TW" sz="2800" b="0" kern="0" dirty="0">
                <a:solidFill>
                  <a:srgbClr val="000000"/>
                </a:solidFill>
                <a:latin typeface="+mn-lt"/>
                <a:ea typeface="+mn-ea"/>
              </a:rPr>
              <a:t>(</a:t>
            </a:r>
            <a:r>
              <a:rPr lang="en-US" sz="2800" b="0" dirty="0">
                <a:solidFill>
                  <a:srgbClr val="000000"/>
                </a:solidFill>
                <a:latin typeface="Calibri" panose="020F0502020204030204" pitchFamily="34" charset="0"/>
                <a:cs typeface="Calibri" panose="020F0502020204030204" pitchFamily="34" charset="0"/>
              </a:rPr>
              <a:t>Certified High Maturity Lead Appraiser, </a:t>
            </a:r>
          </a:p>
          <a:p>
            <a:pPr marL="1600200" lvl="2" indent="-455930" algn="l">
              <a:lnSpc>
                <a:spcPct val="85000"/>
              </a:lnSpc>
              <a:spcBef>
                <a:spcPts val="1065"/>
              </a:spcBef>
              <a:buClrTx/>
              <a:buSzPct val="90000"/>
              <a:buFontTx/>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800" b="0" dirty="0">
                <a:solidFill>
                  <a:srgbClr val="000000"/>
                </a:solidFill>
                <a:latin typeface="Calibri" panose="020F0502020204030204" pitchFamily="34" charset="0"/>
                <a:cs typeface="Calibri" panose="020F0502020204030204" pitchFamily="34" charset="0"/>
              </a:rPr>
              <a:t>CMMI ID # 0300282-01)</a:t>
            </a:r>
          </a:p>
          <a:p>
            <a:pPr marL="1600200" lvl="2" indent="-455930" algn="l">
              <a:lnSpc>
                <a:spcPct val="85000"/>
              </a:lnSpc>
              <a:spcBef>
                <a:spcPts val="1065"/>
              </a:spcBef>
              <a:buClrTx/>
              <a:buSzPct val="90000"/>
              <a:buFontTx/>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800" b="0" dirty="0">
                <a:solidFill>
                  <a:srgbClr val="000000"/>
                </a:solidFill>
                <a:latin typeface="Calibri" panose="020F0502020204030204" pitchFamily="34" charset="0"/>
                <a:cs typeface="Calibri" panose="020F0502020204030204" pitchFamily="34" charset="0"/>
              </a:rPr>
              <a:t>CMMI Partner : CyberQ Consulting</a:t>
            </a:r>
          </a:p>
          <a:p>
            <a:pPr marL="1143635" lvl="1" indent="-455930">
              <a:lnSpc>
                <a:spcPct val="85000"/>
              </a:lnSpc>
              <a:spcBef>
                <a:spcPts val="1065"/>
              </a:spcBef>
              <a:buSzPct val="9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800" b="0" dirty="0">
                <a:solidFill>
                  <a:srgbClr val="000000"/>
                </a:solidFill>
                <a:latin typeface="Calibri" panose="020F0502020204030204" pitchFamily="34" charset="0"/>
                <a:cs typeface="Calibri" panose="020F0502020204030204" pitchFamily="34" charset="0"/>
              </a:rPr>
              <a:t>Interpreter : </a:t>
            </a:r>
          </a:p>
          <a:p>
            <a:pPr marL="1600200" lvl="2" indent="-455930" algn="l">
              <a:lnSpc>
                <a:spcPct val="85000"/>
              </a:lnSpc>
              <a:spcBef>
                <a:spcPts val="1065"/>
              </a:spcBef>
              <a:buClrTx/>
              <a:buSzPct val="90000"/>
              <a:buFontTx/>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800" b="0" dirty="0">
                <a:solidFill>
                  <a:srgbClr val="000000"/>
                </a:solidFill>
                <a:latin typeface="Calibri" panose="020F0502020204030204" pitchFamily="34" charset="0"/>
                <a:cs typeface="Calibri" panose="020F0502020204030204" pitchFamily="34" charset="0"/>
              </a:rPr>
              <a:t>	Ms. Abby</a:t>
            </a:r>
          </a:p>
          <a:p>
            <a:pPr marL="1600200" lvl="2" indent="-455930">
              <a:lnSpc>
                <a:spcPct val="85000"/>
              </a:lnSpc>
              <a:spcBef>
                <a:spcPts val="1065"/>
              </a:spcBef>
              <a:buSzPct val="9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sz="2600" b="0" dirty="0">
              <a:solidFill>
                <a:srgbClr val="000000"/>
              </a:solidFill>
              <a:latin typeface="Calibri" panose="020F0502020204030204" pitchFamily="34" charset="0"/>
              <a:cs typeface="Calibri" panose="020F0502020204030204" pitchFamily="34" charset="0"/>
            </a:endParaRPr>
          </a:p>
        </p:txBody>
      </p:sp>
      <p:sp>
        <p:nvSpPr>
          <p:cNvPr id="2" name="Rectangle 3"/>
          <p:cNvSpPr>
            <a:spLocks noChangeArrowheads="1"/>
          </p:cNvSpPr>
          <p:nvPr/>
        </p:nvSpPr>
        <p:spPr bwMode="auto">
          <a:xfrm>
            <a:off x="-152400" y="515938"/>
            <a:ext cx="9144000" cy="604520"/>
          </a:xfrm>
          <a:prstGeom prst="rect">
            <a:avLst/>
          </a:prstGeom>
          <a:noFill/>
          <a:ln w="9525">
            <a:noFill/>
            <a:round/>
          </a:ln>
        </p:spPr>
        <p:txBody>
          <a:bodyPr lIns="63720" tIns="25560" rIns="63720" bIns="25560">
            <a:spAutoFit/>
          </a:bodyPr>
          <a:lstStyle/>
          <a:p>
            <a:pPr algn="ctr">
              <a:lnSpc>
                <a:spcPct val="90000"/>
              </a:lnSpc>
              <a:spcBef>
                <a:spcPts val="2250"/>
              </a:spcBef>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rgbClr val="000000"/>
                </a:solidFill>
                <a:latin typeface="Calibri" panose="020F0502020204030204" pitchFamily="34" charset="0"/>
              </a:rPr>
              <a:t>Appraisal Team</a:t>
            </a:r>
            <a:endParaRPr lang="en-US" altLang="en-US" sz="4000" b="1" dirty="0">
              <a:solidFill>
                <a:srgbClr val="000000"/>
              </a:solidFill>
              <a:latin typeface="Calibri" panose="020F0502020204030204" pitchFamily="3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F580E0BC-3B62-467F-89E9-F47414FE43A7}" type="slidenum">
              <a:rPr lang="en-US"/>
              <a:t>7</a:t>
            </a:fld>
            <a:endParaRPr lang="en-US">
              <a:solidFill>
                <a:schemeClr val="tx1"/>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2738" name="Rectangle 2"/>
          <p:cNvSpPr>
            <a:spLocks noGrp="1" noChangeArrowheads="1"/>
          </p:cNvSpPr>
          <p:nvPr>
            <p:ph type="title"/>
          </p:nvPr>
        </p:nvSpPr>
        <p:spPr>
          <a:xfrm>
            <a:off x="1121778" y="1136664"/>
            <a:ext cx="6887744" cy="602743"/>
          </a:xfrm>
          <a:noFill/>
        </p:spPr>
        <p:txBody>
          <a:bodyPr lIns="91285" tIns="43196" rIns="91285" bIns="43196"/>
          <a:lstStyle/>
          <a:p>
            <a:pPr defTabSz="914400"/>
            <a:r>
              <a:rPr lang="en-US" sz="4000" b="1" dirty="0"/>
              <a:t>Basis for Findings and Ratings</a:t>
            </a:r>
          </a:p>
        </p:txBody>
      </p:sp>
      <p:sp>
        <p:nvSpPr>
          <p:cNvPr id="4" name="Rectangle 3"/>
          <p:cNvSpPr txBox="1">
            <a:spLocks noChangeArrowheads="1"/>
          </p:cNvSpPr>
          <p:nvPr/>
        </p:nvSpPr>
        <p:spPr bwMode="auto">
          <a:xfrm>
            <a:off x="222250" y="1746250"/>
            <a:ext cx="8447088" cy="4419600"/>
          </a:xfrm>
          <a:prstGeom prst="rect">
            <a:avLst/>
          </a:prstGeom>
          <a:noFill/>
          <a:ln w="12700">
            <a:noFill/>
            <a:miter lim="800000"/>
          </a:ln>
        </p:spPr>
        <p:txBody>
          <a:bodyPr vert="horz" wrap="square" lIns="90195" tIns="44316" rIns="90195" bIns="44316" numCol="1" anchor="t" anchorCtr="0" compatLnSpc="1"/>
          <a:lstStyle/>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endParaRPr lang="en-GB" altLang="zh-TW" sz="2400" dirty="0">
              <a:solidFill>
                <a:srgbClr val="666666"/>
              </a:solidFill>
              <a:latin typeface="Calibri" panose="020F0502020204030204" pitchFamily="34" charset="0"/>
              <a:ea typeface="+mn-ea"/>
            </a:endParaRP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GB" altLang="zh-TW" sz="2400" dirty="0">
                <a:solidFill>
                  <a:srgbClr val="666666"/>
                </a:solidFill>
                <a:latin typeface="Calibri" panose="020F0502020204030204" pitchFamily="34" charset="0"/>
                <a:ea typeface="+mn-ea"/>
              </a:rPr>
              <a:t>The Ratings, Profiles and Findings documented herein are based on the information provided to the Appraisal team pertaining to</a:t>
            </a:r>
          </a:p>
          <a:p>
            <a:pPr marL="741680" lvl="1" indent="-285115" defTabSz="456565">
              <a:lnSpc>
                <a:spcPct val="90000"/>
              </a:lnSpc>
              <a:spcBef>
                <a:spcPct val="20000"/>
              </a:spcBef>
              <a:buClr>
                <a:srgbClr val="666666"/>
              </a:buClr>
              <a:buSzPct val="90000"/>
              <a:buFont typeface="Times" pitchFamily="-62" charset="0"/>
              <a:buChar char="–"/>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GB" altLang="zh-TW" dirty="0">
                <a:solidFill>
                  <a:srgbClr val="666666"/>
                </a:solidFill>
                <a:latin typeface="Calibri" panose="020F0502020204030204" pitchFamily="34" charset="0"/>
              </a:rPr>
              <a:t>The documented quality system </a:t>
            </a:r>
          </a:p>
          <a:p>
            <a:pPr marL="741680" lvl="1" indent="-285115" defTabSz="456565">
              <a:lnSpc>
                <a:spcPct val="90000"/>
              </a:lnSpc>
              <a:spcBef>
                <a:spcPct val="20000"/>
              </a:spcBef>
              <a:buClr>
                <a:srgbClr val="666666"/>
              </a:buClr>
              <a:buSzPct val="90000"/>
              <a:buFont typeface="Times" pitchFamily="-62" charset="0"/>
              <a:buChar char="–"/>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GB" altLang="zh-TW" dirty="0">
                <a:solidFill>
                  <a:srgbClr val="666666"/>
                </a:solidFill>
                <a:latin typeface="Calibri" panose="020F0502020204030204" pitchFamily="34" charset="0"/>
              </a:rPr>
              <a:t>Type of projects handled</a:t>
            </a:r>
          </a:p>
          <a:p>
            <a:pPr marL="741680" lvl="1" indent="-285115" defTabSz="456565">
              <a:lnSpc>
                <a:spcPct val="90000"/>
              </a:lnSpc>
              <a:spcBef>
                <a:spcPct val="20000"/>
              </a:spcBef>
              <a:buClr>
                <a:srgbClr val="666666"/>
              </a:buClr>
              <a:buSzPct val="90000"/>
              <a:buFont typeface="Times" pitchFamily="-62" charset="0"/>
              <a:buChar char="–"/>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GB" altLang="zh-TW" dirty="0">
                <a:solidFill>
                  <a:srgbClr val="666666"/>
                </a:solidFill>
                <a:latin typeface="Calibri" panose="020F0502020204030204" pitchFamily="34" charset="0"/>
              </a:rPr>
              <a:t>The Practice Implementation Indicators (PIIDs)</a:t>
            </a:r>
            <a:br>
              <a:rPr lang="en-GB" altLang="zh-TW" dirty="0">
                <a:solidFill>
                  <a:srgbClr val="666666"/>
                </a:solidFill>
                <a:latin typeface="Calibri" panose="020F0502020204030204" pitchFamily="34" charset="0"/>
              </a:rPr>
            </a:br>
            <a:r>
              <a:rPr lang="en-GB" altLang="zh-TW" dirty="0">
                <a:solidFill>
                  <a:srgbClr val="666666"/>
                </a:solidFill>
                <a:latin typeface="Calibri" panose="020F0502020204030204" pitchFamily="34" charset="0"/>
              </a:rPr>
              <a:t>during the verification of objective documentation evidence, interviews and presentations</a:t>
            </a: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GB" altLang="zh-TW" sz="2400" dirty="0">
                <a:solidFill>
                  <a:srgbClr val="666666"/>
                </a:solidFill>
                <a:latin typeface="Calibri" panose="020F0502020204030204" pitchFamily="34" charset="0"/>
                <a:ea typeface="+mn-ea"/>
              </a:rPr>
              <a:t>All decisions are taken based on the consensus opinion of the trained Appraisal Team</a:t>
            </a:r>
            <a:endParaRPr lang="en-US" altLang="zh-TW" sz="2400" dirty="0">
              <a:solidFill>
                <a:srgbClr val="666666"/>
              </a:solidFill>
              <a:latin typeface="Calibri" panose="020F0502020204030204" pitchFamily="34" charset="0"/>
              <a:ea typeface="+mn-ea"/>
            </a:endParaRP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TW" sz="2400" dirty="0">
                <a:solidFill>
                  <a:srgbClr val="666666"/>
                </a:solidFill>
                <a:latin typeface="Calibri" panose="020F0502020204030204" pitchFamily="34" charset="0"/>
                <a:ea typeface="+mn-ea"/>
              </a:rPr>
              <a:t>The findings have been validated with Appraisal Participants via Preliminary Findings Presentation sessions conducted on 15th </a:t>
            </a:r>
            <a:r>
              <a:rPr lang="en-US" altLang="zh-TW" sz="2400" dirty="0" smtClean="0">
                <a:solidFill>
                  <a:srgbClr val="666666"/>
                </a:solidFill>
                <a:latin typeface="Calibri" panose="020F0502020204030204" pitchFamily="34" charset="0"/>
                <a:ea typeface="+mn-ea"/>
              </a:rPr>
              <a:t>JAN, 2020</a:t>
            </a:r>
            <a:endParaRPr lang="en-US" altLang="zh-TW" sz="2400" dirty="0">
              <a:solidFill>
                <a:srgbClr val="666666"/>
              </a:solidFill>
              <a:latin typeface="Calibri" panose="020F0502020204030204" pitchFamily="34" charset="0"/>
              <a:ea typeface="+mn-ea"/>
            </a:endParaRPr>
          </a:p>
        </p:txBody>
      </p:sp>
    </p:spTree>
  </p:cSld>
  <p:clrMapOvr>
    <a:masterClrMapping/>
  </p:clrMapOvr>
  <p:transition spd="slow">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2738" name="Rectangle 2"/>
          <p:cNvSpPr>
            <a:spLocks noGrp="1" noChangeArrowheads="1"/>
          </p:cNvSpPr>
          <p:nvPr>
            <p:ph type="title"/>
          </p:nvPr>
        </p:nvSpPr>
        <p:spPr>
          <a:xfrm>
            <a:off x="1121778" y="1136664"/>
            <a:ext cx="6887744" cy="602743"/>
          </a:xfrm>
          <a:noFill/>
        </p:spPr>
        <p:txBody>
          <a:bodyPr lIns="91285" tIns="43196" rIns="91285" bIns="43196"/>
          <a:lstStyle/>
          <a:p>
            <a:pPr defTabSz="914400"/>
            <a:r>
              <a:rPr lang="en-US" sz="4000" b="1" dirty="0"/>
              <a:t>Rating of CMMI Goals</a:t>
            </a:r>
          </a:p>
        </p:txBody>
      </p:sp>
      <p:sp>
        <p:nvSpPr>
          <p:cNvPr id="4" name="Rectangle 3"/>
          <p:cNvSpPr txBox="1">
            <a:spLocks noChangeArrowheads="1"/>
          </p:cNvSpPr>
          <p:nvPr/>
        </p:nvSpPr>
        <p:spPr bwMode="auto">
          <a:xfrm>
            <a:off x="222250" y="1746250"/>
            <a:ext cx="8447088" cy="4419600"/>
          </a:xfrm>
          <a:prstGeom prst="rect">
            <a:avLst/>
          </a:prstGeom>
          <a:noFill/>
          <a:ln w="12700">
            <a:noFill/>
            <a:miter lim="800000"/>
          </a:ln>
        </p:spPr>
        <p:txBody>
          <a:bodyPr vert="horz" wrap="square" lIns="90195" tIns="44316" rIns="90195" bIns="44316" numCol="1" anchor="t" anchorCtr="0" compatLnSpc="1"/>
          <a:lstStyle/>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endParaRPr lang="en-GB" altLang="zh-TW" sz="2400" dirty="0">
              <a:solidFill>
                <a:srgbClr val="666666"/>
              </a:solidFill>
              <a:latin typeface="Calibri" panose="020F0502020204030204" pitchFamily="34" charset="0"/>
              <a:ea typeface="+mn-ea"/>
            </a:endParaRP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sz="2400" dirty="0">
                <a:solidFill>
                  <a:srgbClr val="666666"/>
                </a:solidFill>
                <a:latin typeface="Calibri" panose="020F0502020204030204" pitchFamily="34" charset="0"/>
                <a:ea typeface="+mn-ea"/>
              </a:rPr>
              <a:t>The goal is rated Satisfied if</a:t>
            </a:r>
          </a:p>
          <a:p>
            <a:pPr marL="741680" lvl="1" indent="-285115" defTabSz="456565">
              <a:lnSpc>
                <a:spcPct val="90000"/>
              </a:lnSpc>
              <a:spcBef>
                <a:spcPct val="20000"/>
              </a:spcBef>
              <a:buClr>
                <a:srgbClr val="666666"/>
              </a:buClr>
              <a:buSzPct val="90000"/>
              <a:buFont typeface="Times" pitchFamily="-62" charset="0"/>
              <a:buChar char="–"/>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rPr>
              <a:t>there are no findings that document the weaknesses associated with a goal</a:t>
            </a:r>
          </a:p>
          <a:p>
            <a:pPr marL="741680" lvl="1" indent="-285115" defTabSz="456565">
              <a:lnSpc>
                <a:spcPct val="90000"/>
              </a:lnSpc>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rPr>
              <a:t>OR</a:t>
            </a:r>
          </a:p>
          <a:p>
            <a:pPr marL="741680" lvl="1" indent="-285115" defTabSz="456565">
              <a:lnSpc>
                <a:spcPct val="90000"/>
              </a:lnSpc>
              <a:spcBef>
                <a:spcPct val="20000"/>
              </a:spcBef>
              <a:buClr>
                <a:srgbClr val="666666"/>
              </a:buClr>
              <a:buSzPct val="90000"/>
              <a:buFont typeface="Times" pitchFamily="-62" charset="0"/>
              <a:buChar char="–"/>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rPr>
              <a:t>(a) all associated practices are characterized at the organizational unit level as either Largely Implemented or Fully Implemented, and </a:t>
            </a:r>
          </a:p>
          <a:p>
            <a:pPr marL="741680" lvl="1" indent="-285115" defTabSz="456565">
              <a:lnSpc>
                <a:spcPct val="90000"/>
              </a:lnSpc>
              <a:spcBef>
                <a:spcPct val="20000"/>
              </a:spcBef>
              <a:buClr>
                <a:srgbClr val="666666"/>
              </a:buClr>
              <a:buSzPct val="90000"/>
              <a:buFont typeface="Times" pitchFamily="-62" charset="0"/>
              <a:buChar char="–"/>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rPr>
              <a:t>(b) the aggregate of weaknesses associated with the goal does not have a significant negative impact on goal achievement</a:t>
            </a: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endParaRPr lang="en-US" altLang="zh-CN" sz="2400" dirty="0">
              <a:solidFill>
                <a:srgbClr val="666666"/>
              </a:solidFill>
              <a:latin typeface="Calibri" panose="020F0502020204030204" pitchFamily="34" charset="0"/>
              <a:ea typeface="+mn-ea"/>
            </a:endParaRP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sz="2400" dirty="0">
                <a:solidFill>
                  <a:srgbClr val="666666"/>
                </a:solidFill>
                <a:latin typeface="Calibri" panose="020F0502020204030204" pitchFamily="34" charset="0"/>
                <a:ea typeface="+mn-ea"/>
              </a:rPr>
              <a:t>Otherwise the goal is rated Unsatisfied</a:t>
            </a:r>
          </a:p>
        </p:txBody>
      </p:sp>
    </p:spTree>
  </p:cSld>
  <p:clrMapOvr>
    <a:masterClrMapping/>
  </p:clrMapOvr>
  <p:transition spd="slow">
    <p:zoom dir="in"/>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2738" name="Rectangle 2"/>
          <p:cNvSpPr>
            <a:spLocks noGrp="1" noChangeArrowheads="1"/>
          </p:cNvSpPr>
          <p:nvPr>
            <p:ph type="title"/>
          </p:nvPr>
        </p:nvSpPr>
        <p:spPr>
          <a:xfrm>
            <a:off x="1121778" y="1136664"/>
            <a:ext cx="6887744" cy="602743"/>
          </a:xfrm>
          <a:noFill/>
        </p:spPr>
        <p:txBody>
          <a:bodyPr lIns="91285" tIns="43196" rIns="91285" bIns="43196"/>
          <a:lstStyle/>
          <a:p>
            <a:pPr defTabSz="914400"/>
            <a:r>
              <a:rPr lang="en-US" sz="4000" b="1" dirty="0"/>
              <a:t>Rating of Process Areas</a:t>
            </a:r>
          </a:p>
        </p:txBody>
      </p:sp>
      <p:sp>
        <p:nvSpPr>
          <p:cNvPr id="4" name="Rectangle 3"/>
          <p:cNvSpPr txBox="1">
            <a:spLocks noChangeArrowheads="1"/>
          </p:cNvSpPr>
          <p:nvPr/>
        </p:nvSpPr>
        <p:spPr bwMode="auto">
          <a:xfrm>
            <a:off x="222250" y="1746250"/>
            <a:ext cx="8447088" cy="4419600"/>
          </a:xfrm>
          <a:prstGeom prst="rect">
            <a:avLst/>
          </a:prstGeom>
          <a:noFill/>
          <a:ln w="12700">
            <a:noFill/>
            <a:miter lim="800000"/>
          </a:ln>
        </p:spPr>
        <p:txBody>
          <a:bodyPr vert="horz" wrap="square" lIns="90195" tIns="44316" rIns="90195" bIns="44316" numCol="1" anchor="t" anchorCtr="0" compatLnSpc="1"/>
          <a:lstStyle/>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endParaRPr lang="en-GB" altLang="zh-TW" sz="2400" dirty="0">
              <a:solidFill>
                <a:srgbClr val="666666"/>
              </a:solidFill>
              <a:latin typeface="Calibri" panose="020F0502020204030204" pitchFamily="34" charset="0"/>
              <a:ea typeface="+mn-ea"/>
            </a:endParaRP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sz="2400" dirty="0">
                <a:solidFill>
                  <a:srgbClr val="666666"/>
                </a:solidFill>
                <a:latin typeface="Calibri" panose="020F0502020204030204" pitchFamily="34" charset="0"/>
                <a:ea typeface="+mn-ea"/>
              </a:rPr>
              <a:t>Satisfied </a:t>
            </a:r>
          </a:p>
          <a:p>
            <a:pPr marL="227965" indent="-227965" defTabSz="456565">
              <a:spcBef>
                <a:spcPct val="20000"/>
              </a:spcBef>
              <a:buClr>
                <a:srgbClr val="666666"/>
              </a:buClr>
              <a:buSzPct val="90000"/>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ea typeface="+mn-ea"/>
              </a:rPr>
              <a:t>All of the goals of the process area are rated as satisfied</a:t>
            </a: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sz="2400" dirty="0">
                <a:solidFill>
                  <a:srgbClr val="666666"/>
                </a:solidFill>
                <a:latin typeface="Calibri" panose="020F0502020204030204" pitchFamily="34" charset="0"/>
                <a:ea typeface="+mn-ea"/>
              </a:rPr>
              <a:t>Unsatisfied</a:t>
            </a:r>
          </a:p>
          <a:p>
            <a:pPr marL="227965" indent="-227965" defTabSz="456565">
              <a:spcBef>
                <a:spcPct val="20000"/>
              </a:spcBef>
              <a:buClr>
                <a:srgbClr val="666666"/>
              </a:buClr>
              <a:buSzPct val="90000"/>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ea typeface="+mn-ea"/>
              </a:rPr>
              <a:t>One or more of the goals of the process area are rated unsatisfied</a:t>
            </a: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sz="2400" dirty="0">
                <a:solidFill>
                  <a:srgbClr val="666666"/>
                </a:solidFill>
                <a:latin typeface="Calibri" panose="020F0502020204030204" pitchFamily="34" charset="0"/>
                <a:ea typeface="+mn-ea"/>
              </a:rPr>
              <a:t>Not Applicable</a:t>
            </a:r>
          </a:p>
          <a:p>
            <a:pPr marL="227965" indent="-227965" defTabSz="456565">
              <a:spcBef>
                <a:spcPct val="20000"/>
              </a:spcBef>
              <a:buClr>
                <a:srgbClr val="666666"/>
              </a:buClr>
              <a:buSzPct val="90000"/>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ea typeface="+mn-ea"/>
              </a:rPr>
              <a:t>The process area is outside the organizational unit’s scope of work</a:t>
            </a:r>
          </a:p>
          <a:p>
            <a:pPr marL="227965" indent="-227965" defTabSz="456565">
              <a:spcBef>
                <a:spcPct val="20000"/>
              </a:spcBef>
              <a:buClr>
                <a:srgbClr val="666666"/>
              </a:buClr>
              <a:buSzPct val="90000"/>
              <a:buNone/>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sz="2400" dirty="0">
                <a:solidFill>
                  <a:srgbClr val="666666"/>
                </a:solidFill>
                <a:latin typeface="Calibri" panose="020F0502020204030204" pitchFamily="34" charset="0"/>
                <a:ea typeface="+mn-ea"/>
              </a:rPr>
              <a:t>Not Rated</a:t>
            </a:r>
          </a:p>
          <a:p>
            <a:pPr marL="227965" indent="-227965" defTabSz="456565">
              <a:spcBef>
                <a:spcPct val="20000"/>
              </a:spcBef>
              <a:buClr>
                <a:srgbClr val="666666"/>
              </a:buClr>
              <a:buSzPct val="90000"/>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ea typeface="+mn-ea"/>
              </a:rPr>
              <a:t>Insufficient data is available to determine satisfaction</a:t>
            </a:r>
          </a:p>
          <a:p>
            <a:pPr marL="227965" indent="-227965" defTabSz="456565">
              <a:spcBef>
                <a:spcPct val="20000"/>
              </a:spcBef>
              <a:buClr>
                <a:srgbClr val="666666"/>
              </a:buClr>
              <a:buSzPct val="90000"/>
              <a:tabLst>
                <a:tab pos="337185" algn="l"/>
                <a:tab pos="862330" algn="l"/>
                <a:tab pos="1250315" algn="l"/>
                <a:tab pos="1706880" algn="l"/>
                <a:tab pos="2163445" algn="l"/>
                <a:tab pos="2618740" algn="l"/>
                <a:tab pos="3076575" algn="l"/>
                <a:tab pos="3531870" algn="l"/>
                <a:tab pos="3989705" algn="l"/>
                <a:tab pos="4446270" algn="l"/>
                <a:tab pos="4902835" algn="l"/>
                <a:tab pos="5359400" algn="l"/>
                <a:tab pos="5815965" algn="l"/>
                <a:tab pos="6272530" algn="l"/>
                <a:tab pos="6727190" algn="l"/>
                <a:tab pos="7185660" algn="l"/>
                <a:tab pos="7640320" algn="l"/>
                <a:tab pos="8098790" algn="l"/>
                <a:tab pos="8553450" algn="l"/>
                <a:tab pos="9011920" algn="l"/>
                <a:tab pos="9466580" algn="l"/>
              </a:tabLst>
            </a:pPr>
            <a:r>
              <a:rPr lang="en-US" altLang="zh-CN" dirty="0">
                <a:solidFill>
                  <a:srgbClr val="666666"/>
                </a:solidFill>
                <a:latin typeface="Calibri" panose="020F0502020204030204" pitchFamily="34" charset="0"/>
                <a:ea typeface="+mn-ea"/>
              </a:rPr>
              <a:t>Process area is outside appraisal scope (model)</a:t>
            </a:r>
          </a:p>
        </p:txBody>
      </p:sp>
    </p:spTree>
  </p:cSld>
  <p:clrMapOvr>
    <a:masterClrMapping/>
  </p:clrMapOvr>
  <p:transition spd="slow">
    <p:zoom dir="in"/>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6834" name="Group 2"/>
          <p:cNvGrpSpPr/>
          <p:nvPr/>
        </p:nvGrpSpPr>
        <p:grpSpPr bwMode="auto">
          <a:xfrm>
            <a:off x="6292836" y="3174"/>
            <a:ext cx="2834233" cy="3245014"/>
            <a:chOff x="3115" y="0"/>
            <a:chExt cx="2170" cy="2486"/>
          </a:xfrm>
        </p:grpSpPr>
        <p:grpSp>
          <p:nvGrpSpPr>
            <p:cNvPr id="2296835" name="Group 3"/>
            <p:cNvGrpSpPr/>
            <p:nvPr/>
          </p:nvGrpSpPr>
          <p:grpSpPr bwMode="auto">
            <a:xfrm>
              <a:off x="4080" y="1910"/>
              <a:ext cx="768" cy="576"/>
              <a:chOff x="0" y="0"/>
              <a:chExt cx="768" cy="576"/>
            </a:xfrm>
          </p:grpSpPr>
          <p:sp>
            <p:nvSpPr>
              <p:cNvPr id="2296836"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ln>
              <a:effectLst/>
            </p:spPr>
            <p:txBody>
              <a:bodyPr wrap="none" anchor="ctr"/>
              <a:lstStyle/>
              <a:p>
                <a:endParaRPr lang="en-IN" sz="3200"/>
              </a:p>
            </p:txBody>
          </p:sp>
          <p:sp>
            <p:nvSpPr>
              <p:cNvPr id="2296837"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w="9525">
                <a:noFill/>
                <a:round/>
              </a:ln>
              <a:effectLst/>
            </p:spPr>
            <p:txBody>
              <a:bodyPr wrap="none" anchor="ctr"/>
              <a:lstStyle/>
              <a:p>
                <a:endParaRPr lang="en-IN" sz="3200"/>
              </a:p>
            </p:txBody>
          </p:sp>
        </p:grpSp>
        <p:grpSp>
          <p:nvGrpSpPr>
            <p:cNvPr id="2296838" name="Group 6"/>
            <p:cNvGrpSpPr/>
            <p:nvPr/>
          </p:nvGrpSpPr>
          <p:grpSpPr bwMode="auto">
            <a:xfrm>
              <a:off x="4257" y="1103"/>
              <a:ext cx="768" cy="576"/>
              <a:chOff x="0" y="0"/>
              <a:chExt cx="768" cy="576"/>
            </a:xfrm>
          </p:grpSpPr>
          <p:sp>
            <p:nvSpPr>
              <p:cNvPr id="2296839" name="Oval 7"/>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ln>
              <a:effectLst/>
            </p:spPr>
            <p:txBody>
              <a:bodyPr wrap="none" anchor="ctr"/>
              <a:lstStyle/>
              <a:p>
                <a:endParaRPr lang="en-IN" sz="3200"/>
              </a:p>
            </p:txBody>
          </p:sp>
          <p:sp>
            <p:nvSpPr>
              <p:cNvPr id="2296840" name="Oval 8"/>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w="9525">
                <a:noFill/>
                <a:round/>
              </a:ln>
              <a:effectLst/>
            </p:spPr>
            <p:txBody>
              <a:bodyPr wrap="none" anchor="ctr"/>
              <a:lstStyle/>
              <a:p>
                <a:endParaRPr lang="en-IN" sz="3200"/>
              </a:p>
            </p:txBody>
          </p:sp>
        </p:grpSp>
        <p:grpSp>
          <p:nvGrpSpPr>
            <p:cNvPr id="2296841" name="Group 9"/>
            <p:cNvGrpSpPr/>
            <p:nvPr/>
          </p:nvGrpSpPr>
          <p:grpSpPr bwMode="auto">
            <a:xfrm>
              <a:off x="3134" y="0"/>
              <a:ext cx="768" cy="576"/>
              <a:chOff x="0" y="0"/>
              <a:chExt cx="768" cy="576"/>
            </a:xfrm>
          </p:grpSpPr>
          <p:sp>
            <p:nvSpPr>
              <p:cNvPr id="2296842"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ln>
              <a:effectLst/>
            </p:spPr>
            <p:txBody>
              <a:bodyPr wrap="none" anchor="ctr"/>
              <a:lstStyle/>
              <a:p>
                <a:endParaRPr lang="en-IN" sz="3200"/>
              </a:p>
            </p:txBody>
          </p:sp>
          <p:sp>
            <p:nvSpPr>
              <p:cNvPr id="2296843" name="Oval 11"/>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w="9525">
                <a:noFill/>
                <a:round/>
              </a:ln>
              <a:effectLst/>
            </p:spPr>
            <p:txBody>
              <a:bodyPr wrap="none" anchor="ctr"/>
              <a:lstStyle/>
              <a:p>
                <a:endParaRPr lang="en-IN" sz="3200"/>
              </a:p>
            </p:txBody>
          </p:sp>
        </p:grpSp>
        <p:grpSp>
          <p:nvGrpSpPr>
            <p:cNvPr id="2296844" name="Group 12"/>
            <p:cNvGrpSpPr/>
            <p:nvPr/>
          </p:nvGrpSpPr>
          <p:grpSpPr bwMode="auto">
            <a:xfrm>
              <a:off x="3115" y="0"/>
              <a:ext cx="2170" cy="1702"/>
              <a:chOff x="3115" y="0"/>
              <a:chExt cx="2170" cy="1702"/>
            </a:xfrm>
          </p:grpSpPr>
          <p:grpSp>
            <p:nvGrpSpPr>
              <p:cNvPr id="2296845" name="Group 13"/>
              <p:cNvGrpSpPr/>
              <p:nvPr/>
            </p:nvGrpSpPr>
            <p:grpSpPr bwMode="auto">
              <a:xfrm>
                <a:off x="3640" y="308"/>
                <a:ext cx="1145" cy="844"/>
                <a:chOff x="1265" y="814"/>
                <a:chExt cx="2919" cy="2151"/>
              </a:xfrm>
            </p:grpSpPr>
            <p:sp>
              <p:nvSpPr>
                <p:cNvPr id="2296846" name="Oval 14"/>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w="9525">
                  <a:noFill/>
                  <a:round/>
                </a:ln>
                <a:effectLst/>
              </p:spPr>
              <p:txBody>
                <a:bodyPr wrap="none" anchor="ctr"/>
                <a:lstStyle/>
                <a:p>
                  <a:endParaRPr lang="en-IN" sz="3200"/>
                </a:p>
              </p:txBody>
            </p:sp>
            <p:sp>
              <p:nvSpPr>
                <p:cNvPr id="2296847" name="Oval 15"/>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w="9525">
                  <a:noFill/>
                  <a:round/>
                </a:ln>
                <a:effectLst/>
              </p:spPr>
              <p:txBody>
                <a:bodyPr wrap="none" anchor="ctr"/>
                <a:lstStyle/>
                <a:p>
                  <a:endParaRPr lang="en-IN" sz="3200"/>
                </a:p>
              </p:txBody>
            </p:sp>
          </p:grpSp>
          <p:grpSp>
            <p:nvGrpSpPr>
              <p:cNvPr id="2296848" name="Group 16"/>
              <p:cNvGrpSpPr/>
              <p:nvPr/>
            </p:nvGrpSpPr>
            <p:grpSpPr bwMode="auto">
              <a:xfrm>
                <a:off x="3115" y="0"/>
                <a:ext cx="2145" cy="1702"/>
                <a:chOff x="3115" y="0"/>
                <a:chExt cx="2145" cy="1702"/>
              </a:xfrm>
            </p:grpSpPr>
            <p:grpSp>
              <p:nvGrpSpPr>
                <p:cNvPr id="2296849" name="Group 17"/>
                <p:cNvGrpSpPr/>
                <p:nvPr/>
              </p:nvGrpSpPr>
              <p:grpSpPr bwMode="auto">
                <a:xfrm>
                  <a:off x="4505" y="589"/>
                  <a:ext cx="493" cy="912"/>
                  <a:chOff x="3471" y="1530"/>
                  <a:chExt cx="1258" cy="2327"/>
                </a:xfrm>
              </p:grpSpPr>
              <p:sp>
                <p:nvSpPr>
                  <p:cNvPr id="2296850" name="Freeform 18"/>
                  <p:cNvSpPr/>
                  <p:nvPr/>
                </p:nvSpPr>
                <p:spPr bwMode="hidden">
                  <a:xfrm rot="2711884">
                    <a:off x="2765" y="2236"/>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ln>
                  <a:effectLst/>
                </p:spPr>
                <p:txBody>
                  <a:bodyPr wrap="none" anchor="ctr"/>
                  <a:lstStyle/>
                  <a:p>
                    <a:endParaRPr lang="en-IN" sz="3200"/>
                  </a:p>
                </p:txBody>
              </p:sp>
              <p:sp>
                <p:nvSpPr>
                  <p:cNvPr id="2296851" name="Freeform 19"/>
                  <p:cNvSpPr/>
                  <p:nvPr/>
                </p:nvSpPr>
                <p:spPr bwMode="hidden">
                  <a:xfrm rot="2711884">
                    <a:off x="4021" y="3150"/>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852" name="Group 20"/>
                <p:cNvGrpSpPr/>
                <p:nvPr/>
              </p:nvGrpSpPr>
              <p:grpSpPr bwMode="auto">
                <a:xfrm>
                  <a:off x="4267" y="781"/>
                  <a:ext cx="966" cy="522"/>
                  <a:chOff x="2864" y="2019"/>
                  <a:chExt cx="2463" cy="1332"/>
                </a:xfrm>
              </p:grpSpPr>
              <p:sp>
                <p:nvSpPr>
                  <p:cNvPr id="2296853" name="Freeform 21"/>
                  <p:cNvSpPr/>
                  <p:nvPr/>
                </p:nvSpPr>
                <p:spPr bwMode="hidden">
                  <a:xfrm rot="2104081">
                    <a:off x="2864" y="2019"/>
                    <a:ext cx="1814"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54" name="Freeform 22"/>
                  <p:cNvSpPr/>
                  <p:nvPr/>
                </p:nvSpPr>
                <p:spPr bwMode="hidden">
                  <a:xfrm rot="2104081">
                    <a:off x="4353" y="2806"/>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855" name="Group 23"/>
                <p:cNvGrpSpPr/>
                <p:nvPr/>
              </p:nvGrpSpPr>
              <p:grpSpPr bwMode="auto">
                <a:xfrm>
                  <a:off x="4280" y="707"/>
                  <a:ext cx="971" cy="417"/>
                  <a:chOff x="2897" y="1832"/>
                  <a:chExt cx="2477" cy="1064"/>
                </a:xfrm>
              </p:grpSpPr>
              <p:sp>
                <p:nvSpPr>
                  <p:cNvPr id="2296856" name="Freeform 24"/>
                  <p:cNvSpPr/>
                  <p:nvPr/>
                </p:nvSpPr>
                <p:spPr bwMode="hidden">
                  <a:xfrm rot="1582915">
                    <a:off x="2897" y="1832"/>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57" name="Freeform 25"/>
                  <p:cNvSpPr/>
                  <p:nvPr/>
                </p:nvSpPr>
                <p:spPr bwMode="hidden">
                  <a:xfrm rot="1582915">
                    <a:off x="4442" y="2420"/>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858" name="Group 26"/>
                <p:cNvGrpSpPr/>
                <p:nvPr/>
              </p:nvGrpSpPr>
              <p:grpSpPr bwMode="auto">
                <a:xfrm>
                  <a:off x="4291" y="630"/>
                  <a:ext cx="969" cy="364"/>
                  <a:chOff x="2924" y="1636"/>
                  <a:chExt cx="2472" cy="927"/>
                </a:xfrm>
              </p:grpSpPr>
              <p:sp>
                <p:nvSpPr>
                  <p:cNvPr id="2296859" name="Freeform 27"/>
                  <p:cNvSpPr/>
                  <p:nvPr/>
                </p:nvSpPr>
                <p:spPr bwMode="hidden">
                  <a:xfrm rot="1080363">
                    <a:off x="2924" y="1636"/>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60" name="Freeform 28"/>
                  <p:cNvSpPr/>
                  <p:nvPr/>
                </p:nvSpPr>
                <p:spPr bwMode="hidden">
                  <a:xfrm rot="1080363">
                    <a:off x="4495" y="2037"/>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861" name="Group 29"/>
                <p:cNvGrpSpPr/>
                <p:nvPr/>
              </p:nvGrpSpPr>
              <p:grpSpPr bwMode="auto">
                <a:xfrm>
                  <a:off x="4304" y="543"/>
                  <a:ext cx="918" cy="258"/>
                  <a:chOff x="2958" y="1414"/>
                  <a:chExt cx="2342" cy="657"/>
                </a:xfrm>
              </p:grpSpPr>
              <p:sp>
                <p:nvSpPr>
                  <p:cNvPr id="2296862" name="Freeform 30"/>
                  <p:cNvSpPr/>
                  <p:nvPr/>
                </p:nvSpPr>
                <p:spPr bwMode="hidden">
                  <a:xfrm rot="463793">
                    <a:off x="2958" y="1414"/>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63" name="Freeform 31"/>
                  <p:cNvSpPr/>
                  <p:nvPr/>
                </p:nvSpPr>
                <p:spPr bwMode="hidden">
                  <a:xfrm rot="463793">
                    <a:off x="4470" y="1582"/>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864" name="Group 32"/>
                <p:cNvGrpSpPr/>
                <p:nvPr/>
              </p:nvGrpSpPr>
              <p:grpSpPr bwMode="auto">
                <a:xfrm>
                  <a:off x="4314" y="487"/>
                  <a:ext cx="843" cy="134"/>
                  <a:chOff x="2983" y="1269"/>
                  <a:chExt cx="2150" cy="343"/>
                </a:xfrm>
              </p:grpSpPr>
              <p:sp>
                <p:nvSpPr>
                  <p:cNvPr id="2296865" name="Freeform 33"/>
                  <p:cNvSpPr/>
                  <p:nvPr/>
                </p:nvSpPr>
                <p:spPr bwMode="hidden">
                  <a:xfrm rot="-84182">
                    <a:off x="2983" y="1289"/>
                    <a:ext cx="1404"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66" name="Freeform 34"/>
                  <p:cNvSpPr/>
                  <p:nvPr/>
                </p:nvSpPr>
                <p:spPr bwMode="hidden">
                  <a:xfrm rot="-84182">
                    <a:off x="4379" y="1269"/>
                    <a:ext cx="754" cy="34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867" name="Group 35"/>
                <p:cNvGrpSpPr/>
                <p:nvPr/>
              </p:nvGrpSpPr>
              <p:grpSpPr bwMode="auto">
                <a:xfrm>
                  <a:off x="4296" y="349"/>
                  <a:ext cx="737" cy="167"/>
                  <a:chOff x="2938" y="917"/>
                  <a:chExt cx="1879" cy="427"/>
                </a:xfrm>
              </p:grpSpPr>
              <p:sp>
                <p:nvSpPr>
                  <p:cNvPr id="2296868" name="Freeform 36"/>
                  <p:cNvSpPr/>
                  <p:nvPr/>
                </p:nvSpPr>
                <p:spPr bwMode="hidden">
                  <a:xfrm rot="-802576">
                    <a:off x="2938" y="1129"/>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69" name="Freeform 37"/>
                  <p:cNvSpPr/>
                  <p:nvPr/>
                </p:nvSpPr>
                <p:spPr bwMode="hidden">
                  <a:xfrm rot="-802576">
                    <a:off x="4155" y="917"/>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870" name="Group 38"/>
                <p:cNvGrpSpPr/>
                <p:nvPr/>
              </p:nvGrpSpPr>
              <p:grpSpPr bwMode="auto">
                <a:xfrm>
                  <a:off x="3394" y="637"/>
                  <a:ext cx="493" cy="912"/>
                  <a:chOff x="637" y="1653"/>
                  <a:chExt cx="1257" cy="2326"/>
                </a:xfrm>
              </p:grpSpPr>
              <p:sp>
                <p:nvSpPr>
                  <p:cNvPr id="2296871" name="Freeform 39"/>
                  <p:cNvSpPr/>
                  <p:nvPr/>
                </p:nvSpPr>
                <p:spPr bwMode="hidden">
                  <a:xfrm rot="18888116" flipH="1">
                    <a:off x="876" y="2359"/>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72" name="Freeform 40"/>
                  <p:cNvSpPr/>
                  <p:nvPr/>
                </p:nvSpPr>
                <p:spPr bwMode="hidden">
                  <a:xfrm rot="18888116" flipH="1">
                    <a:off x="419" y="3272"/>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873" name="Group 41"/>
                <p:cNvGrpSpPr/>
                <p:nvPr/>
              </p:nvGrpSpPr>
              <p:grpSpPr bwMode="auto">
                <a:xfrm>
                  <a:off x="3142" y="850"/>
                  <a:ext cx="966" cy="522"/>
                  <a:chOff x="-5" y="2196"/>
                  <a:chExt cx="2463" cy="1332"/>
                </a:xfrm>
              </p:grpSpPr>
              <p:sp>
                <p:nvSpPr>
                  <p:cNvPr id="2296874" name="Freeform 42"/>
                  <p:cNvSpPr/>
                  <p:nvPr/>
                </p:nvSpPr>
                <p:spPr bwMode="hidden">
                  <a:xfrm rot="19495919" flipH="1">
                    <a:off x="644" y="2196"/>
                    <a:ext cx="1814"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75" name="Freeform 43"/>
                  <p:cNvSpPr/>
                  <p:nvPr/>
                </p:nvSpPr>
                <p:spPr bwMode="hidden">
                  <a:xfrm rot="19495919" flipH="1">
                    <a:off x="-5" y="2983"/>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876" name="Group 44"/>
                <p:cNvGrpSpPr/>
                <p:nvPr/>
              </p:nvGrpSpPr>
              <p:grpSpPr bwMode="auto">
                <a:xfrm>
                  <a:off x="3124" y="777"/>
                  <a:ext cx="971" cy="417"/>
                  <a:chOff x="-52" y="2009"/>
                  <a:chExt cx="2477" cy="1064"/>
                </a:xfrm>
              </p:grpSpPr>
              <p:sp>
                <p:nvSpPr>
                  <p:cNvPr id="2296877" name="Freeform 45"/>
                  <p:cNvSpPr/>
                  <p:nvPr/>
                </p:nvSpPr>
                <p:spPr bwMode="hidden">
                  <a:xfrm rot="20017085" flipH="1">
                    <a:off x="689" y="2009"/>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78" name="Freeform 46"/>
                  <p:cNvSpPr/>
                  <p:nvPr/>
                </p:nvSpPr>
                <p:spPr bwMode="hidden">
                  <a:xfrm rot="20017085" flipH="1">
                    <a:off x="-52" y="2597"/>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879" name="Group 47"/>
                <p:cNvGrpSpPr/>
                <p:nvPr/>
              </p:nvGrpSpPr>
              <p:grpSpPr bwMode="auto">
                <a:xfrm>
                  <a:off x="3115" y="700"/>
                  <a:ext cx="969" cy="363"/>
                  <a:chOff x="-74" y="1813"/>
                  <a:chExt cx="2472" cy="927"/>
                </a:xfrm>
              </p:grpSpPr>
              <p:sp>
                <p:nvSpPr>
                  <p:cNvPr id="2296880" name="Freeform 48"/>
                  <p:cNvSpPr/>
                  <p:nvPr/>
                </p:nvSpPr>
                <p:spPr bwMode="hidden">
                  <a:xfrm rot="20519637" flipH="1">
                    <a:off x="721" y="1813"/>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81" name="Freeform 49"/>
                  <p:cNvSpPr/>
                  <p:nvPr/>
                </p:nvSpPr>
                <p:spPr bwMode="hidden">
                  <a:xfrm rot="20519637" flipH="1">
                    <a:off x="-74" y="2214"/>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882" name="Group 50"/>
                <p:cNvGrpSpPr/>
                <p:nvPr/>
              </p:nvGrpSpPr>
              <p:grpSpPr bwMode="auto">
                <a:xfrm>
                  <a:off x="3153" y="613"/>
                  <a:ext cx="918" cy="257"/>
                  <a:chOff x="22" y="1591"/>
                  <a:chExt cx="2342" cy="657"/>
                </a:xfrm>
              </p:grpSpPr>
              <p:sp>
                <p:nvSpPr>
                  <p:cNvPr id="2296883" name="Freeform 51"/>
                  <p:cNvSpPr/>
                  <p:nvPr/>
                </p:nvSpPr>
                <p:spPr bwMode="hidden">
                  <a:xfrm rot="21136207" flipH="1">
                    <a:off x="819" y="1591"/>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84" name="Freeform 52"/>
                  <p:cNvSpPr/>
                  <p:nvPr/>
                </p:nvSpPr>
                <p:spPr bwMode="hidden">
                  <a:xfrm rot="21136207" flipH="1">
                    <a:off x="22" y="1759"/>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885" name="Group 53"/>
                <p:cNvGrpSpPr/>
                <p:nvPr/>
              </p:nvGrpSpPr>
              <p:grpSpPr bwMode="auto">
                <a:xfrm>
                  <a:off x="3218" y="556"/>
                  <a:ext cx="843" cy="134"/>
                  <a:chOff x="189" y="1446"/>
                  <a:chExt cx="2150" cy="343"/>
                </a:xfrm>
              </p:grpSpPr>
              <p:sp>
                <p:nvSpPr>
                  <p:cNvPr id="2296886" name="Freeform 54"/>
                  <p:cNvSpPr/>
                  <p:nvPr/>
                </p:nvSpPr>
                <p:spPr bwMode="hidden">
                  <a:xfrm rot="84182" flipH="1">
                    <a:off x="935" y="1466"/>
                    <a:ext cx="1404"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87" name="Freeform 55"/>
                  <p:cNvSpPr/>
                  <p:nvPr/>
                </p:nvSpPr>
                <p:spPr bwMode="hidden">
                  <a:xfrm rot="84182" flipH="1">
                    <a:off x="189" y="1446"/>
                    <a:ext cx="754" cy="34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888" name="Group 56"/>
                <p:cNvGrpSpPr/>
                <p:nvPr/>
              </p:nvGrpSpPr>
              <p:grpSpPr bwMode="auto">
                <a:xfrm>
                  <a:off x="3342" y="418"/>
                  <a:ext cx="737" cy="167"/>
                  <a:chOff x="505" y="1094"/>
                  <a:chExt cx="1879" cy="427"/>
                </a:xfrm>
              </p:grpSpPr>
              <p:sp>
                <p:nvSpPr>
                  <p:cNvPr id="2296889" name="Freeform 57"/>
                  <p:cNvSpPr/>
                  <p:nvPr/>
                </p:nvSpPr>
                <p:spPr bwMode="hidden">
                  <a:xfrm rot="802576" flipH="1">
                    <a:off x="1151" y="1306"/>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90" name="Freeform 58"/>
                  <p:cNvSpPr/>
                  <p:nvPr/>
                </p:nvSpPr>
                <p:spPr bwMode="hidden">
                  <a:xfrm rot="802576" flipH="1">
                    <a:off x="505" y="1094"/>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ln>
                  <a:effectLst/>
                </p:spPr>
                <p:txBody>
                  <a:bodyPr wrap="none" anchor="ctr"/>
                  <a:lstStyle/>
                  <a:p>
                    <a:endParaRPr lang="en-IN" sz="3200"/>
                  </a:p>
                </p:txBody>
              </p:sp>
            </p:grpSp>
            <p:grpSp>
              <p:nvGrpSpPr>
                <p:cNvPr id="2296891" name="Group 59"/>
                <p:cNvGrpSpPr/>
                <p:nvPr/>
              </p:nvGrpSpPr>
              <p:grpSpPr bwMode="auto">
                <a:xfrm>
                  <a:off x="3386" y="341"/>
                  <a:ext cx="725" cy="218"/>
                  <a:chOff x="616" y="899"/>
                  <a:chExt cx="1850" cy="554"/>
                </a:xfrm>
              </p:grpSpPr>
              <p:sp>
                <p:nvSpPr>
                  <p:cNvPr id="2296892" name="Freeform 60"/>
                  <p:cNvSpPr/>
                  <p:nvPr/>
                </p:nvSpPr>
                <p:spPr bwMode="hidden">
                  <a:xfrm rot="1277471" flipH="1">
                    <a:off x="1233" y="1238"/>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93" name="Freeform 61"/>
                  <p:cNvSpPr/>
                  <p:nvPr/>
                </p:nvSpPr>
                <p:spPr bwMode="hidden">
                  <a:xfrm rot="1277471" flipH="1">
                    <a:off x="616" y="899"/>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ln>
                  <a:effectLst/>
                </p:spPr>
                <p:txBody>
                  <a:bodyPr wrap="none" anchor="ctr"/>
                  <a:lstStyle/>
                  <a:p>
                    <a:endParaRPr lang="en-IN" sz="3200"/>
                  </a:p>
                </p:txBody>
              </p:sp>
            </p:grpSp>
            <p:grpSp>
              <p:nvGrpSpPr>
                <p:cNvPr id="2296894" name="Group 62"/>
                <p:cNvGrpSpPr/>
                <p:nvPr/>
              </p:nvGrpSpPr>
              <p:grpSpPr bwMode="auto">
                <a:xfrm>
                  <a:off x="3472" y="231"/>
                  <a:ext cx="693" cy="291"/>
                  <a:chOff x="3472" y="231"/>
                  <a:chExt cx="693" cy="291"/>
                </a:xfrm>
              </p:grpSpPr>
              <p:sp>
                <p:nvSpPr>
                  <p:cNvPr id="2296895" name="Freeform 63"/>
                  <p:cNvSpPr/>
                  <p:nvPr/>
                </p:nvSpPr>
                <p:spPr bwMode="hidden">
                  <a:xfrm rot="2028410" flipH="1">
                    <a:off x="3681" y="438"/>
                    <a:ext cx="484"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96" name="Freeform 64"/>
                  <p:cNvSpPr/>
                  <p:nvPr/>
                </p:nvSpPr>
                <p:spPr bwMode="hidden">
                  <a:xfrm rot="2028410" flipH="1">
                    <a:off x="3472" y="231"/>
                    <a:ext cx="260"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ln>
                  <a:effectLst/>
                </p:spPr>
                <p:txBody>
                  <a:bodyPr wrap="none" anchor="ctr"/>
                  <a:lstStyle/>
                  <a:p>
                    <a:endParaRPr lang="en-IN" sz="3200"/>
                  </a:p>
                </p:txBody>
              </p:sp>
            </p:grpSp>
            <p:grpSp>
              <p:nvGrpSpPr>
                <p:cNvPr id="2296897" name="Group 65"/>
                <p:cNvGrpSpPr/>
                <p:nvPr/>
              </p:nvGrpSpPr>
              <p:grpSpPr bwMode="auto">
                <a:xfrm>
                  <a:off x="3554" y="118"/>
                  <a:ext cx="664" cy="349"/>
                  <a:chOff x="3554" y="118"/>
                  <a:chExt cx="664" cy="349"/>
                </a:xfrm>
              </p:grpSpPr>
              <p:sp>
                <p:nvSpPr>
                  <p:cNvPr id="2296898" name="Freeform 66"/>
                  <p:cNvSpPr/>
                  <p:nvPr/>
                </p:nvSpPr>
                <p:spPr bwMode="hidden">
                  <a:xfrm rot="2664424" flipH="1">
                    <a:off x="3727" y="383"/>
                    <a:ext cx="491"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899" name="Freeform 67"/>
                  <p:cNvSpPr/>
                  <p:nvPr/>
                </p:nvSpPr>
                <p:spPr bwMode="hidden">
                  <a:xfrm rot="2664424" flipH="1">
                    <a:off x="3554" y="118"/>
                    <a:ext cx="264"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ln>
                  <a:effectLst/>
                </p:spPr>
                <p:txBody>
                  <a:bodyPr wrap="none" anchor="ctr"/>
                  <a:lstStyle/>
                  <a:p>
                    <a:endParaRPr lang="en-IN" sz="3200"/>
                  </a:p>
                </p:txBody>
              </p:sp>
            </p:grpSp>
            <p:grpSp>
              <p:nvGrpSpPr>
                <p:cNvPr id="2296900" name="Group 68"/>
                <p:cNvGrpSpPr/>
                <p:nvPr/>
              </p:nvGrpSpPr>
              <p:grpSpPr bwMode="auto">
                <a:xfrm>
                  <a:off x="3784" y="30"/>
                  <a:ext cx="305" cy="593"/>
                  <a:chOff x="1633" y="104"/>
                  <a:chExt cx="778" cy="1512"/>
                </a:xfrm>
              </p:grpSpPr>
              <p:sp>
                <p:nvSpPr>
                  <p:cNvPr id="2296901" name="Freeform 69"/>
                  <p:cNvSpPr/>
                  <p:nvPr/>
                </p:nvSpPr>
                <p:spPr bwMode="hidden">
                  <a:xfrm rot="3473776" flipH="1">
                    <a:off x="1754" y="958"/>
                    <a:ext cx="1100"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02" name="Freeform 70"/>
                  <p:cNvSpPr/>
                  <p:nvPr/>
                </p:nvSpPr>
                <p:spPr bwMode="hidden">
                  <a:xfrm rot="3473776" flipH="1">
                    <a:off x="1506" y="231"/>
                    <a:ext cx="591"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ln>
                  <a:effectLst/>
                </p:spPr>
                <p:txBody>
                  <a:bodyPr wrap="none" anchor="ctr"/>
                  <a:lstStyle/>
                  <a:p>
                    <a:endParaRPr lang="en-IN" sz="3200"/>
                  </a:p>
                </p:txBody>
              </p:sp>
            </p:grpSp>
            <p:grpSp>
              <p:nvGrpSpPr>
                <p:cNvPr id="2296903" name="Group 71"/>
                <p:cNvGrpSpPr/>
                <p:nvPr/>
              </p:nvGrpSpPr>
              <p:grpSpPr bwMode="auto">
                <a:xfrm>
                  <a:off x="3903" y="0"/>
                  <a:ext cx="248" cy="601"/>
                  <a:chOff x="1935" y="28"/>
                  <a:chExt cx="634" cy="1534"/>
                </a:xfrm>
              </p:grpSpPr>
              <p:sp>
                <p:nvSpPr>
                  <p:cNvPr id="2296904" name="Freeform 72"/>
                  <p:cNvSpPr/>
                  <p:nvPr/>
                </p:nvSpPr>
                <p:spPr bwMode="hidden">
                  <a:xfrm rot="4126480" flipH="1">
                    <a:off x="1931" y="924"/>
                    <a:ext cx="106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05" name="Freeform 73"/>
                  <p:cNvSpPr/>
                  <p:nvPr/>
                </p:nvSpPr>
                <p:spPr bwMode="hidden">
                  <a:xfrm rot="4126480" flipH="1">
                    <a:off x="1819" y="144"/>
                    <a:ext cx="570"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ln>
                  <a:effectLst/>
                </p:spPr>
                <p:txBody>
                  <a:bodyPr wrap="none" anchor="ctr"/>
                  <a:lstStyle/>
                  <a:p>
                    <a:endParaRPr lang="en-IN" sz="3200"/>
                  </a:p>
                </p:txBody>
              </p:sp>
            </p:grpSp>
            <p:grpSp>
              <p:nvGrpSpPr>
                <p:cNvPr id="2296906" name="Group 74"/>
                <p:cNvGrpSpPr/>
                <p:nvPr/>
              </p:nvGrpSpPr>
              <p:grpSpPr bwMode="auto">
                <a:xfrm>
                  <a:off x="4251" y="252"/>
                  <a:ext cx="723" cy="222"/>
                  <a:chOff x="2822" y="672"/>
                  <a:chExt cx="1845" cy="566"/>
                </a:xfrm>
              </p:grpSpPr>
              <p:sp>
                <p:nvSpPr>
                  <p:cNvPr id="2296907" name="Freeform 75"/>
                  <p:cNvSpPr/>
                  <p:nvPr/>
                </p:nvSpPr>
                <p:spPr bwMode="hidden">
                  <a:xfrm rot="-1325434">
                    <a:off x="2822" y="1023"/>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08" name="Freeform 76"/>
                  <p:cNvSpPr/>
                  <p:nvPr/>
                </p:nvSpPr>
                <p:spPr bwMode="hidden">
                  <a:xfrm rot="-1325434">
                    <a:off x="4005" y="672"/>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909" name="Group 77"/>
                <p:cNvGrpSpPr/>
                <p:nvPr/>
              </p:nvGrpSpPr>
              <p:grpSpPr bwMode="auto">
                <a:xfrm>
                  <a:off x="4196" y="163"/>
                  <a:ext cx="699" cy="282"/>
                  <a:chOff x="2683" y="445"/>
                  <a:chExt cx="1781" cy="717"/>
                </a:xfrm>
              </p:grpSpPr>
              <p:sp>
                <p:nvSpPr>
                  <p:cNvPr id="2296910" name="Freeform 78"/>
                  <p:cNvSpPr/>
                  <p:nvPr/>
                </p:nvSpPr>
                <p:spPr bwMode="hidden">
                  <a:xfrm rot="-1921064">
                    <a:off x="2683" y="947"/>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11" name="Freeform 79"/>
                  <p:cNvSpPr/>
                  <p:nvPr/>
                </p:nvSpPr>
                <p:spPr bwMode="hidden">
                  <a:xfrm rot="-1921064">
                    <a:off x="3802" y="445"/>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sp>
              <p:nvSpPr>
                <p:cNvPr id="2296912" name="Freeform 80"/>
                <p:cNvSpPr/>
                <p:nvPr/>
              </p:nvSpPr>
              <p:spPr bwMode="hidden">
                <a:xfrm rot="4578755" flipH="1">
                  <a:off x="3968" y="372"/>
                  <a:ext cx="403" cy="5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ln>
                <a:effectLst/>
              </p:spPr>
              <p:txBody>
                <a:bodyPr wrap="none" anchor="ctr"/>
                <a:lstStyle/>
                <a:p>
                  <a:endParaRPr lang="en-IN" sz="3200"/>
                </a:p>
              </p:txBody>
            </p:sp>
            <p:sp>
              <p:nvSpPr>
                <p:cNvPr id="2296913" name="Freeform 81"/>
                <p:cNvSpPr/>
                <p:nvPr/>
              </p:nvSpPr>
              <p:spPr bwMode="hidden">
                <a:xfrm rot="4578755" flipH="1">
                  <a:off x="3977" y="77"/>
                  <a:ext cx="216" cy="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ln>
                <a:effectLst/>
              </p:spPr>
              <p:txBody>
                <a:bodyPr wrap="none" anchor="ctr"/>
                <a:lstStyle/>
                <a:p>
                  <a:endParaRPr lang="en-IN" sz="3200"/>
                </a:p>
              </p:txBody>
            </p:sp>
            <p:grpSp>
              <p:nvGrpSpPr>
                <p:cNvPr id="2296914" name="Group 82"/>
                <p:cNvGrpSpPr/>
                <p:nvPr/>
              </p:nvGrpSpPr>
              <p:grpSpPr bwMode="auto">
                <a:xfrm>
                  <a:off x="4242" y="5"/>
                  <a:ext cx="251" cy="596"/>
                  <a:chOff x="2800" y="41"/>
                  <a:chExt cx="640" cy="1520"/>
                </a:xfrm>
              </p:grpSpPr>
              <p:sp>
                <p:nvSpPr>
                  <p:cNvPr id="2296915" name="Freeform 83"/>
                  <p:cNvSpPr/>
                  <p:nvPr/>
                </p:nvSpPr>
                <p:spPr bwMode="hidden">
                  <a:xfrm rot="-3857755">
                    <a:off x="2361" y="938"/>
                    <a:ext cx="1062" cy="1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16" name="Freeform 84"/>
                  <p:cNvSpPr/>
                  <p:nvPr/>
                </p:nvSpPr>
                <p:spPr bwMode="hidden">
                  <a:xfrm rot="-3857755">
                    <a:off x="3011" y="181"/>
                    <a:ext cx="570" cy="2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917" name="Group 85"/>
                <p:cNvGrpSpPr/>
                <p:nvPr/>
              </p:nvGrpSpPr>
              <p:grpSpPr bwMode="auto">
                <a:xfrm>
                  <a:off x="4295" y="53"/>
                  <a:ext cx="398" cy="574"/>
                  <a:chOff x="2934" y="163"/>
                  <a:chExt cx="1017" cy="1464"/>
                </a:xfrm>
              </p:grpSpPr>
              <p:sp>
                <p:nvSpPr>
                  <p:cNvPr id="2296918" name="Freeform 86"/>
                  <p:cNvSpPr/>
                  <p:nvPr/>
                </p:nvSpPr>
                <p:spPr bwMode="hidden">
                  <a:xfrm rot="-2777260">
                    <a:off x="2491" y="915"/>
                    <a:ext cx="1155"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19" name="Freeform 87"/>
                  <p:cNvSpPr/>
                  <p:nvPr/>
                </p:nvSpPr>
                <p:spPr bwMode="hidden">
                  <a:xfrm rot="-2777260">
                    <a:off x="3430" y="261"/>
                    <a:ext cx="620" cy="42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920" name="Group 88"/>
                <p:cNvGrpSpPr/>
                <p:nvPr/>
              </p:nvGrpSpPr>
              <p:grpSpPr bwMode="auto">
                <a:xfrm>
                  <a:off x="4215" y="2"/>
                  <a:ext cx="95" cy="567"/>
                  <a:chOff x="2730" y="32"/>
                  <a:chExt cx="243" cy="1448"/>
                </a:xfrm>
              </p:grpSpPr>
              <p:sp>
                <p:nvSpPr>
                  <p:cNvPr id="2296921" name="Freeform 89"/>
                  <p:cNvSpPr/>
                  <p:nvPr/>
                </p:nvSpPr>
                <p:spPr bwMode="hidden">
                  <a:xfrm rot="-4903748">
                    <a:off x="2296" y="960"/>
                    <a:ext cx="954" cy="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22" name="Freeform 90"/>
                  <p:cNvSpPr/>
                  <p:nvPr/>
                </p:nvSpPr>
                <p:spPr bwMode="hidden">
                  <a:xfrm rot="-4903748">
                    <a:off x="2650" y="220"/>
                    <a:ext cx="512" cy="1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ln>
                  <a:effectLst/>
                </p:spPr>
                <p:txBody>
                  <a:bodyPr wrap="none" anchor="ctr"/>
                  <a:lstStyle/>
                  <a:p>
                    <a:endParaRPr lang="en-IN" sz="3200"/>
                  </a:p>
                </p:txBody>
              </p:sp>
            </p:grpSp>
            <p:grpSp>
              <p:nvGrpSpPr>
                <p:cNvPr id="2296923" name="Group 91"/>
                <p:cNvGrpSpPr/>
                <p:nvPr/>
              </p:nvGrpSpPr>
              <p:grpSpPr bwMode="auto">
                <a:xfrm>
                  <a:off x="3514" y="683"/>
                  <a:ext cx="425" cy="960"/>
                  <a:chOff x="943" y="1769"/>
                  <a:chExt cx="1085" cy="2450"/>
                </a:xfrm>
              </p:grpSpPr>
              <p:sp>
                <p:nvSpPr>
                  <p:cNvPr id="2296924" name="Freeform 92"/>
                  <p:cNvSpPr/>
                  <p:nvPr/>
                </p:nvSpPr>
                <p:spPr bwMode="hidden">
                  <a:xfrm rot="18335692" flipH="1">
                    <a:off x="1010" y="2475"/>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25" name="Freeform 93"/>
                  <p:cNvSpPr/>
                  <p:nvPr/>
                </p:nvSpPr>
                <p:spPr bwMode="hidden">
                  <a:xfrm rot="18335692" flipH="1">
                    <a:off x="725" y="3512"/>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926" name="Group 94"/>
                <p:cNvGrpSpPr/>
                <p:nvPr/>
              </p:nvGrpSpPr>
              <p:grpSpPr bwMode="auto">
                <a:xfrm>
                  <a:off x="3715" y="748"/>
                  <a:ext cx="300" cy="930"/>
                  <a:chOff x="1455" y="1936"/>
                  <a:chExt cx="766" cy="2373"/>
                </a:xfrm>
              </p:grpSpPr>
              <p:sp>
                <p:nvSpPr>
                  <p:cNvPr id="2296927" name="Freeform 95"/>
                  <p:cNvSpPr/>
                  <p:nvPr/>
                </p:nvSpPr>
                <p:spPr bwMode="hidden">
                  <a:xfrm rot="17542885" flipH="1">
                    <a:off x="1267" y="2578"/>
                    <a:ext cx="159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28" name="Freeform 96"/>
                  <p:cNvSpPr/>
                  <p:nvPr/>
                </p:nvSpPr>
                <p:spPr bwMode="hidden">
                  <a:xfrm rot="17542885" flipH="1">
                    <a:off x="1272" y="3636"/>
                    <a:ext cx="856"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929" name="Group 97"/>
                <p:cNvGrpSpPr/>
                <p:nvPr/>
              </p:nvGrpSpPr>
              <p:grpSpPr bwMode="auto">
                <a:xfrm rot="88588">
                  <a:off x="3923" y="769"/>
                  <a:ext cx="180" cy="913"/>
                  <a:chOff x="1956" y="1990"/>
                  <a:chExt cx="492" cy="2604"/>
                </a:xfrm>
              </p:grpSpPr>
              <p:sp>
                <p:nvSpPr>
                  <p:cNvPr id="2296930" name="Freeform 98"/>
                  <p:cNvSpPr/>
                  <p:nvPr/>
                </p:nvSpPr>
                <p:spPr bwMode="hidden">
                  <a:xfrm rot="16782062" flipH="1">
                    <a:off x="1442" y="2695"/>
                    <a:ext cx="1711" cy="30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IN" sz="3200"/>
                  </a:p>
                </p:txBody>
              </p:sp>
              <p:sp>
                <p:nvSpPr>
                  <p:cNvPr id="2296931" name="Freeform 99"/>
                  <p:cNvSpPr/>
                  <p:nvPr/>
                </p:nvSpPr>
                <p:spPr bwMode="hidden">
                  <a:xfrm rot="16782062" flipH="1">
                    <a:off x="1734" y="3898"/>
                    <a:ext cx="918" cy="47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932" name="Group 100"/>
                <p:cNvGrpSpPr/>
                <p:nvPr/>
              </p:nvGrpSpPr>
              <p:grpSpPr bwMode="auto">
                <a:xfrm>
                  <a:off x="4451" y="662"/>
                  <a:ext cx="442" cy="951"/>
                  <a:chOff x="3334" y="1717"/>
                  <a:chExt cx="1125" cy="2426"/>
                </a:xfrm>
              </p:grpSpPr>
              <p:sp>
                <p:nvSpPr>
                  <p:cNvPr id="2296933" name="Freeform 101"/>
                  <p:cNvSpPr/>
                  <p:nvPr/>
                </p:nvSpPr>
                <p:spPr bwMode="hidden">
                  <a:xfrm rot="3144576">
                    <a:off x="2628" y="2423"/>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ln>
                  <a:effectLst/>
                </p:spPr>
                <p:txBody>
                  <a:bodyPr wrap="none" anchor="ctr"/>
                  <a:lstStyle/>
                  <a:p>
                    <a:endParaRPr lang="en-IN" sz="3200"/>
                  </a:p>
                </p:txBody>
              </p:sp>
              <p:sp>
                <p:nvSpPr>
                  <p:cNvPr id="2296934" name="Freeform 102"/>
                  <p:cNvSpPr/>
                  <p:nvPr/>
                </p:nvSpPr>
                <p:spPr bwMode="hidden">
                  <a:xfrm rot="3144576">
                    <a:off x="3751" y="3436"/>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935" name="Group 103"/>
                <p:cNvGrpSpPr/>
                <p:nvPr/>
              </p:nvGrpSpPr>
              <p:grpSpPr bwMode="auto">
                <a:xfrm>
                  <a:off x="4391" y="721"/>
                  <a:ext cx="347" cy="951"/>
                  <a:chOff x="3181" y="1866"/>
                  <a:chExt cx="883" cy="2426"/>
                </a:xfrm>
              </p:grpSpPr>
              <p:sp>
                <p:nvSpPr>
                  <p:cNvPr id="2296936" name="Freeform 104"/>
                  <p:cNvSpPr/>
                  <p:nvPr/>
                </p:nvSpPr>
                <p:spPr bwMode="hidden">
                  <a:xfrm rot="3745735">
                    <a:off x="2506" y="2541"/>
                    <a:ext cx="1650" cy="29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ln>
                  <a:effectLst/>
                </p:spPr>
                <p:txBody>
                  <a:bodyPr wrap="none" anchor="ctr"/>
                  <a:lstStyle/>
                  <a:p>
                    <a:endParaRPr lang="en-IN" sz="3200"/>
                  </a:p>
                </p:txBody>
              </p:sp>
              <p:sp>
                <p:nvSpPr>
                  <p:cNvPr id="2296937" name="Freeform 105"/>
                  <p:cNvSpPr/>
                  <p:nvPr/>
                </p:nvSpPr>
                <p:spPr bwMode="hidden">
                  <a:xfrm rot="3745735">
                    <a:off x="3387" y="3615"/>
                    <a:ext cx="885"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IN" sz="3200"/>
                  </a:p>
                </p:txBody>
              </p:sp>
            </p:grpSp>
            <p:grpSp>
              <p:nvGrpSpPr>
                <p:cNvPr id="2296938" name="Group 106"/>
                <p:cNvGrpSpPr/>
                <p:nvPr/>
              </p:nvGrpSpPr>
              <p:grpSpPr bwMode="auto">
                <a:xfrm>
                  <a:off x="4323" y="767"/>
                  <a:ext cx="243" cy="935"/>
                  <a:chOff x="3006" y="1983"/>
                  <a:chExt cx="619" cy="2386"/>
                </a:xfrm>
              </p:grpSpPr>
              <p:sp>
                <p:nvSpPr>
                  <p:cNvPr id="2296939" name="Freeform 107"/>
                  <p:cNvSpPr/>
                  <p:nvPr/>
                </p:nvSpPr>
                <p:spPr bwMode="hidden">
                  <a:xfrm rot="4286818">
                    <a:off x="2328" y="2661"/>
                    <a:ext cx="160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ln>
                  <a:effectLst/>
                </p:spPr>
                <p:txBody>
                  <a:bodyPr wrap="none" anchor="ctr"/>
                  <a:lstStyle/>
                  <a:p>
                    <a:endParaRPr lang="en-IN" sz="3200"/>
                  </a:p>
                </p:txBody>
              </p:sp>
              <p:sp>
                <p:nvSpPr>
                  <p:cNvPr id="2296940" name="Freeform 108"/>
                  <p:cNvSpPr/>
                  <p:nvPr/>
                </p:nvSpPr>
                <p:spPr bwMode="hidden">
                  <a:xfrm rot="4286818">
                    <a:off x="3002" y="3747"/>
                    <a:ext cx="85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ln>
                  <a:effectLst/>
                </p:spPr>
                <p:txBody>
                  <a:bodyPr wrap="none" anchor="ctr"/>
                  <a:lstStyle/>
                  <a:p>
                    <a:endParaRPr lang="en-IN" sz="3200"/>
                  </a:p>
                </p:txBody>
              </p:sp>
            </p:grpSp>
            <p:grpSp>
              <p:nvGrpSpPr>
                <p:cNvPr id="2296941" name="Group 109"/>
                <p:cNvGrpSpPr/>
                <p:nvPr/>
              </p:nvGrpSpPr>
              <p:grpSpPr bwMode="auto">
                <a:xfrm>
                  <a:off x="4249" y="813"/>
                  <a:ext cx="159" cy="870"/>
                  <a:chOff x="2819" y="2101"/>
                  <a:chExt cx="405" cy="2219"/>
                </a:xfrm>
              </p:grpSpPr>
              <p:sp>
                <p:nvSpPr>
                  <p:cNvPr id="2296942" name="Freeform 110"/>
                  <p:cNvSpPr/>
                  <p:nvPr/>
                </p:nvSpPr>
                <p:spPr bwMode="hidden">
                  <a:xfrm rot="4898956">
                    <a:off x="2206" y="2714"/>
                    <a:ext cx="147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ln>
                  <a:effectLst/>
                </p:spPr>
                <p:txBody>
                  <a:bodyPr wrap="none" anchor="ctr"/>
                  <a:lstStyle/>
                  <a:p>
                    <a:endParaRPr lang="en-IN" sz="3200"/>
                  </a:p>
                </p:txBody>
              </p:sp>
              <p:sp>
                <p:nvSpPr>
                  <p:cNvPr id="2296943" name="Freeform 111"/>
                  <p:cNvSpPr/>
                  <p:nvPr/>
                </p:nvSpPr>
                <p:spPr bwMode="hidden">
                  <a:xfrm rot="4898956">
                    <a:off x="2636" y="3732"/>
                    <a:ext cx="790"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ln>
                  <a:effectLst/>
                </p:spPr>
                <p:txBody>
                  <a:bodyPr wrap="none" anchor="ctr"/>
                  <a:lstStyle/>
                  <a:p>
                    <a:endParaRPr lang="en-IN" sz="3200"/>
                  </a:p>
                </p:txBody>
              </p:sp>
            </p:grpSp>
            <p:grpSp>
              <p:nvGrpSpPr>
                <p:cNvPr id="2296944" name="Group 112"/>
                <p:cNvGrpSpPr/>
                <p:nvPr/>
              </p:nvGrpSpPr>
              <p:grpSpPr bwMode="auto">
                <a:xfrm>
                  <a:off x="4045" y="826"/>
                  <a:ext cx="167" cy="857"/>
                  <a:chOff x="2287" y="2135"/>
                  <a:chExt cx="426" cy="2185"/>
                </a:xfrm>
              </p:grpSpPr>
              <p:sp>
                <p:nvSpPr>
                  <p:cNvPr id="2296945" name="Freeform 113"/>
                  <p:cNvSpPr/>
                  <p:nvPr/>
                </p:nvSpPr>
                <p:spPr bwMode="hidden">
                  <a:xfrm rot="5755659">
                    <a:off x="1900" y="2760"/>
                    <a:ext cx="1437" cy="18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ln>
                  <a:effectLst/>
                </p:spPr>
                <p:txBody>
                  <a:bodyPr wrap="none" anchor="ctr"/>
                  <a:lstStyle/>
                  <a:p>
                    <a:endParaRPr lang="en-IN" sz="3200"/>
                  </a:p>
                </p:txBody>
              </p:sp>
              <p:sp>
                <p:nvSpPr>
                  <p:cNvPr id="2296946" name="Freeform 114"/>
                  <p:cNvSpPr/>
                  <p:nvPr/>
                </p:nvSpPr>
                <p:spPr bwMode="hidden">
                  <a:xfrm rot="5755659">
                    <a:off x="2049" y="3787"/>
                    <a:ext cx="771" cy="29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ln>
                  <a:effectLst/>
                </p:spPr>
                <p:txBody>
                  <a:bodyPr wrap="none" anchor="ctr"/>
                  <a:lstStyle/>
                  <a:p>
                    <a:endParaRPr lang="en-IN" sz="3200"/>
                  </a:p>
                </p:txBody>
              </p:sp>
            </p:grpSp>
          </p:grpSp>
          <p:sp>
            <p:nvSpPr>
              <p:cNvPr id="2296947" name="Freeform 115"/>
              <p:cNvSpPr/>
              <p:nvPr/>
            </p:nvSpPr>
            <p:spPr bwMode="hidden">
              <a:xfrm flipH="1">
                <a:off x="3873" y="934"/>
                <a:ext cx="191"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ln>
              <a:effectLst/>
            </p:spPr>
            <p:txBody>
              <a:bodyPr wrap="none" anchor="ctr"/>
              <a:lstStyle/>
              <a:p>
                <a:endParaRPr lang="en-IN" sz="3200"/>
              </a:p>
            </p:txBody>
          </p:sp>
          <p:sp>
            <p:nvSpPr>
              <p:cNvPr id="2296948" name="Arc 116"/>
              <p:cNvSpPr/>
              <p:nvPr/>
            </p:nvSpPr>
            <p:spPr bwMode="hidden">
              <a:xfrm flipH="1">
                <a:off x="3528" y="726"/>
                <a:ext cx="833" cy="903"/>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ln>
              <a:effectLst/>
            </p:spPr>
            <p:txBody>
              <a:bodyPr wrap="none" anchor="ctr"/>
              <a:lstStyle/>
              <a:p>
                <a:endParaRPr lang="en-IN" sz="3200"/>
              </a:p>
            </p:txBody>
          </p:sp>
          <p:sp>
            <p:nvSpPr>
              <p:cNvPr id="2296949" name="Arc 117"/>
              <p:cNvSpPr/>
              <p:nvPr/>
            </p:nvSpPr>
            <p:spPr bwMode="hidden">
              <a:xfrm flipV="1">
                <a:off x="4278" y="179"/>
                <a:ext cx="1007" cy="802"/>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ln>
              <a:effectLst/>
            </p:spPr>
            <p:txBody>
              <a:bodyPr wrap="none" anchor="ctr"/>
              <a:lstStyle/>
              <a:p>
                <a:endParaRPr lang="en-IN" sz="3200"/>
              </a:p>
            </p:txBody>
          </p:sp>
          <p:sp>
            <p:nvSpPr>
              <p:cNvPr id="2296950" name="Arc 118"/>
              <p:cNvSpPr/>
              <p:nvPr/>
            </p:nvSpPr>
            <p:spPr bwMode="hidden">
              <a:xfrm flipH="1">
                <a:off x="3612" y="580"/>
                <a:ext cx="487" cy="933"/>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ln>
              <a:effectLst/>
            </p:spPr>
            <p:txBody>
              <a:bodyPr wrap="none" anchor="ctr"/>
              <a:lstStyle/>
              <a:p>
                <a:endParaRPr lang="en-IN" sz="3200"/>
              </a:p>
            </p:txBody>
          </p:sp>
          <p:sp>
            <p:nvSpPr>
              <p:cNvPr id="2296951" name="Arc 119"/>
              <p:cNvSpPr/>
              <p:nvPr/>
            </p:nvSpPr>
            <p:spPr bwMode="hidden">
              <a:xfrm flipH="1">
                <a:off x="3267" y="628"/>
                <a:ext cx="791" cy="932"/>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ln>
              <a:effectLst/>
            </p:spPr>
            <p:txBody>
              <a:bodyPr wrap="none" anchor="ctr"/>
              <a:lstStyle/>
              <a:p>
                <a:endParaRPr lang="en-IN" sz="3200"/>
              </a:p>
            </p:txBody>
          </p:sp>
          <p:sp>
            <p:nvSpPr>
              <p:cNvPr id="2296952" name="Arc 120"/>
              <p:cNvSpPr/>
              <p:nvPr/>
            </p:nvSpPr>
            <p:spPr bwMode="hidden">
              <a:xfrm flipH="1">
                <a:off x="3197" y="458"/>
                <a:ext cx="932" cy="933"/>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ln>
              <a:effectLst/>
            </p:spPr>
            <p:txBody>
              <a:bodyPr wrap="none" anchor="ctr"/>
              <a:lstStyle/>
              <a:p>
                <a:endParaRPr lang="en-IN" sz="3200"/>
              </a:p>
            </p:txBody>
          </p:sp>
          <p:sp>
            <p:nvSpPr>
              <p:cNvPr id="2296953" name="Arc 121"/>
              <p:cNvSpPr/>
              <p:nvPr/>
            </p:nvSpPr>
            <p:spPr bwMode="hidden">
              <a:xfrm>
                <a:off x="4229" y="589"/>
                <a:ext cx="14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ln>
              <a:effectLst/>
            </p:spPr>
            <p:txBody>
              <a:bodyPr wrap="none" anchor="ctr"/>
              <a:lstStyle/>
              <a:p>
                <a:endParaRPr lang="en-IN" sz="3200"/>
              </a:p>
            </p:txBody>
          </p:sp>
          <p:sp>
            <p:nvSpPr>
              <p:cNvPr id="2296954" name="Arc 122"/>
              <p:cNvSpPr/>
              <p:nvPr/>
            </p:nvSpPr>
            <p:spPr bwMode="hidden">
              <a:xfrm>
                <a:off x="4268" y="585"/>
                <a:ext cx="394"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ln>
              <a:effectLst/>
            </p:spPr>
            <p:txBody>
              <a:bodyPr wrap="none" anchor="ctr"/>
              <a:lstStyle/>
              <a:p>
                <a:endParaRPr lang="en-IN" sz="3200"/>
              </a:p>
            </p:txBody>
          </p:sp>
          <p:sp>
            <p:nvSpPr>
              <p:cNvPr id="2296955" name="Arc 123"/>
              <p:cNvSpPr/>
              <p:nvPr/>
            </p:nvSpPr>
            <p:spPr bwMode="hidden">
              <a:xfrm>
                <a:off x="4303" y="463"/>
                <a:ext cx="55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ln>
              <a:effectLst/>
            </p:spPr>
            <p:txBody>
              <a:bodyPr wrap="none" anchor="ctr"/>
              <a:lstStyle/>
              <a:p>
                <a:endParaRPr lang="en-IN" sz="3200"/>
              </a:p>
            </p:txBody>
          </p:sp>
          <p:sp>
            <p:nvSpPr>
              <p:cNvPr id="2296956" name="Freeform 124"/>
              <p:cNvSpPr/>
              <p:nvPr/>
            </p:nvSpPr>
            <p:spPr bwMode="hidden">
              <a:xfrm>
                <a:off x="4410" y="1033"/>
                <a:ext cx="190"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ln>
              <a:effectLst/>
            </p:spPr>
            <p:txBody>
              <a:bodyPr wrap="none" anchor="ctr"/>
              <a:lstStyle/>
              <a:p>
                <a:endParaRPr lang="en-IN" sz="3200"/>
              </a:p>
            </p:txBody>
          </p:sp>
          <p:sp>
            <p:nvSpPr>
              <p:cNvPr id="2296957" name="Freeform 125"/>
              <p:cNvSpPr/>
              <p:nvPr/>
            </p:nvSpPr>
            <p:spPr bwMode="hidden">
              <a:xfrm rot="19660755" flipV="1">
                <a:off x="4114" y="843"/>
                <a:ext cx="173" cy="32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ln>
              <a:effectLst/>
            </p:spPr>
            <p:txBody>
              <a:bodyPr wrap="none" anchor="ctr"/>
              <a:lstStyle/>
              <a:p>
                <a:endParaRPr lang="en-IN" sz="3200"/>
              </a:p>
            </p:txBody>
          </p:sp>
          <p:sp>
            <p:nvSpPr>
              <p:cNvPr id="2296958" name="Arc 126"/>
              <p:cNvSpPr/>
              <p:nvPr/>
            </p:nvSpPr>
            <p:spPr bwMode="hidden">
              <a:xfrm flipH="1">
                <a:off x="3144" y="319"/>
                <a:ext cx="996" cy="933"/>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ln>
              <a:effectLst/>
            </p:spPr>
            <p:txBody>
              <a:bodyPr wrap="none" anchor="ctr"/>
              <a:lstStyle/>
              <a:p>
                <a:endParaRPr lang="en-IN" sz="3200"/>
              </a:p>
            </p:txBody>
          </p:sp>
          <p:sp>
            <p:nvSpPr>
              <p:cNvPr id="2296959" name="Arc 127"/>
              <p:cNvSpPr/>
              <p:nvPr/>
            </p:nvSpPr>
            <p:spPr bwMode="hidden">
              <a:xfrm flipH="1">
                <a:off x="3425" y="123"/>
                <a:ext cx="725" cy="903"/>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ln>
              <a:effectLst/>
            </p:spPr>
            <p:txBody>
              <a:bodyPr wrap="none" anchor="ctr"/>
              <a:lstStyle/>
              <a:p>
                <a:endParaRPr lang="en-IN" sz="3200"/>
              </a:p>
            </p:txBody>
          </p:sp>
          <p:sp>
            <p:nvSpPr>
              <p:cNvPr id="2296960" name="Arc 128"/>
              <p:cNvSpPr/>
              <p:nvPr/>
            </p:nvSpPr>
            <p:spPr bwMode="hidden">
              <a:xfrm>
                <a:off x="4199" y="502"/>
                <a:ext cx="299" cy="9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ln>
              <a:effectLst/>
            </p:spPr>
            <p:txBody>
              <a:bodyPr wrap="none" anchor="ctr"/>
              <a:lstStyle/>
              <a:p>
                <a:endParaRPr lang="en-IN" sz="3200"/>
              </a:p>
            </p:txBody>
          </p:sp>
          <p:sp>
            <p:nvSpPr>
              <p:cNvPr id="2296961" name="Freeform 129"/>
              <p:cNvSpPr/>
              <p:nvPr/>
            </p:nvSpPr>
            <p:spPr bwMode="hidden">
              <a:xfrm flipH="1">
                <a:off x="3307" y="982"/>
                <a:ext cx="425"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ln>
              <a:effectLst/>
            </p:spPr>
            <p:txBody>
              <a:bodyPr wrap="none" anchor="ctr"/>
              <a:lstStyle/>
              <a:p>
                <a:endParaRPr lang="en-IN" sz="3200"/>
              </a:p>
            </p:txBody>
          </p:sp>
          <p:sp>
            <p:nvSpPr>
              <p:cNvPr id="2296962" name="Freeform 130"/>
              <p:cNvSpPr/>
              <p:nvPr/>
            </p:nvSpPr>
            <p:spPr bwMode="hidden">
              <a:xfrm flipH="1">
                <a:off x="3507" y="350"/>
                <a:ext cx="273" cy="59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ln>
              <a:effectLst/>
            </p:spPr>
            <p:txBody>
              <a:bodyPr wrap="none" anchor="ctr"/>
              <a:lstStyle/>
              <a:p>
                <a:endParaRPr lang="en-IN" sz="3200"/>
              </a:p>
            </p:txBody>
          </p:sp>
          <p:sp>
            <p:nvSpPr>
              <p:cNvPr id="2296963" name="Freeform 131"/>
              <p:cNvSpPr/>
              <p:nvPr/>
            </p:nvSpPr>
            <p:spPr bwMode="hidden">
              <a:xfrm flipH="1">
                <a:off x="3821" y="172"/>
                <a:ext cx="164"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ln>
              <a:effectLst/>
            </p:spPr>
            <p:txBody>
              <a:bodyPr wrap="none" anchor="ctr"/>
              <a:lstStyle/>
              <a:p>
                <a:endParaRPr lang="en-IN" sz="3200"/>
              </a:p>
            </p:txBody>
          </p:sp>
          <p:sp>
            <p:nvSpPr>
              <p:cNvPr id="2296964" name="Freeform 132"/>
              <p:cNvSpPr/>
              <p:nvPr/>
            </p:nvSpPr>
            <p:spPr bwMode="hidden">
              <a:xfrm>
                <a:off x="4841" y="894"/>
                <a:ext cx="395" cy="62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ln>
              <a:effectLst/>
            </p:spPr>
            <p:txBody>
              <a:bodyPr wrap="none" anchor="ctr"/>
              <a:lstStyle/>
              <a:p>
                <a:endParaRPr lang="en-IN" sz="3200"/>
              </a:p>
            </p:txBody>
          </p:sp>
          <p:sp>
            <p:nvSpPr>
              <p:cNvPr id="2296965" name="Freeform 133"/>
              <p:cNvSpPr/>
              <p:nvPr/>
            </p:nvSpPr>
            <p:spPr bwMode="hidden">
              <a:xfrm>
                <a:off x="4636" y="576"/>
                <a:ext cx="595" cy="41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ln>
              <a:effectLst/>
            </p:spPr>
            <p:txBody>
              <a:bodyPr wrap="none" anchor="ctr"/>
              <a:lstStyle/>
              <a:p>
                <a:endParaRPr lang="en-IN" sz="3200"/>
              </a:p>
            </p:txBody>
          </p:sp>
          <p:sp>
            <p:nvSpPr>
              <p:cNvPr id="2296966" name="Freeform 134"/>
              <p:cNvSpPr/>
              <p:nvPr/>
            </p:nvSpPr>
            <p:spPr bwMode="hidden">
              <a:xfrm>
                <a:off x="4658" y="132"/>
                <a:ext cx="260" cy="562"/>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ln>
              <a:effectLst/>
            </p:spPr>
            <p:txBody>
              <a:bodyPr wrap="none" anchor="ctr"/>
              <a:lstStyle/>
              <a:p>
                <a:endParaRPr lang="en-IN" sz="3200"/>
              </a:p>
            </p:txBody>
          </p:sp>
          <p:sp>
            <p:nvSpPr>
              <p:cNvPr id="2296967" name="Freeform 135"/>
              <p:cNvSpPr/>
              <p:nvPr/>
            </p:nvSpPr>
            <p:spPr bwMode="hidden">
              <a:xfrm rot="20253369">
                <a:off x="4401" y="599"/>
                <a:ext cx="174" cy="32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ln>
              <a:effectLst/>
            </p:spPr>
            <p:txBody>
              <a:bodyPr wrap="none" anchor="ctr"/>
              <a:lstStyle/>
              <a:p>
                <a:endParaRPr lang="en-IN" sz="3200"/>
              </a:p>
            </p:txBody>
          </p:sp>
          <p:sp>
            <p:nvSpPr>
              <p:cNvPr id="2296968" name="Freeform 136"/>
              <p:cNvSpPr/>
              <p:nvPr/>
            </p:nvSpPr>
            <p:spPr bwMode="hidden">
              <a:xfrm rot="1346631" flipH="1">
                <a:off x="3783" y="590"/>
                <a:ext cx="173" cy="32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ln>
              <a:effectLst/>
            </p:spPr>
            <p:txBody>
              <a:bodyPr wrap="none" anchor="ctr"/>
              <a:lstStyle/>
              <a:p>
                <a:endParaRPr lang="en-IN" sz="3200"/>
              </a:p>
            </p:txBody>
          </p:sp>
        </p:grpSp>
      </p:grpSp>
      <p:sp>
        <p:nvSpPr>
          <p:cNvPr id="2296969" name="WordArt 137"/>
          <p:cNvSpPr>
            <a:spLocks noChangeArrowheads="1" noChangeShapeType="1" noTextEdit="1"/>
          </p:cNvSpPr>
          <p:nvPr/>
        </p:nvSpPr>
        <p:spPr bwMode="auto">
          <a:xfrm>
            <a:off x="6617972" y="3955699"/>
            <a:ext cx="466292" cy="1481350"/>
          </a:xfrm>
          <a:prstGeom prst="rect">
            <a:avLst/>
          </a:prstGeom>
        </p:spPr>
        <p:txBody>
          <a:bodyPr wrap="none" fromWordArt="1">
            <a:prstTxWarp prst="textPlain">
              <a:avLst>
                <a:gd name="adj" fmla="val 50000"/>
              </a:avLst>
            </a:prstTxWarp>
          </a:bodyPr>
          <a:lstStyle/>
          <a:p>
            <a:pPr algn="ctr">
              <a:buNone/>
            </a:pPr>
            <a:r>
              <a:rPr lang="en-IN" sz="3200" kern="10" dirty="0">
                <a:ln w="19050">
                  <a:solidFill>
                    <a:srgbClr val="99CCFF"/>
                  </a:solidFill>
                  <a:round/>
                </a:ln>
                <a:solidFill>
                  <a:srgbClr val="800080"/>
                </a:solidFill>
                <a:effectLst>
                  <a:outerShdw dist="35921" dir="2700000" algn="ctr" rotWithShape="0">
                    <a:srgbClr val="990000"/>
                  </a:outerShdw>
                </a:effectLst>
                <a:latin typeface="Impact" panose="020B0806030902050204"/>
              </a:rPr>
              <a:t>2</a:t>
            </a:r>
          </a:p>
        </p:txBody>
      </p:sp>
      <p:sp>
        <p:nvSpPr>
          <p:cNvPr id="2296970" name="WordArt 138"/>
          <p:cNvSpPr>
            <a:spLocks noChangeArrowheads="1" noChangeShapeType="1" noTextEdit="1"/>
          </p:cNvSpPr>
          <p:nvPr/>
        </p:nvSpPr>
        <p:spPr bwMode="auto">
          <a:xfrm>
            <a:off x="6543182" y="3987912"/>
            <a:ext cx="609035" cy="1481350"/>
          </a:xfrm>
          <a:prstGeom prst="rect">
            <a:avLst/>
          </a:prstGeom>
        </p:spPr>
        <p:txBody>
          <a:bodyPr wrap="none" fromWordArt="1">
            <a:prstTxWarp prst="textPlain">
              <a:avLst>
                <a:gd name="adj" fmla="val 50000"/>
              </a:avLst>
            </a:prstTxWarp>
          </a:bodyPr>
          <a:lstStyle/>
          <a:p>
            <a:pPr algn="ctr">
              <a:buNone/>
            </a:pPr>
            <a:r>
              <a:rPr lang="en-IN" sz="3200" kern="10" dirty="0">
                <a:ln w="19050">
                  <a:solidFill>
                    <a:srgbClr val="99CCFF"/>
                  </a:solidFill>
                  <a:round/>
                </a:ln>
                <a:solidFill>
                  <a:srgbClr val="CC3300"/>
                </a:solidFill>
                <a:effectLst>
                  <a:outerShdw dist="35921" dir="2700000" algn="ctr" rotWithShape="0">
                    <a:srgbClr val="990000"/>
                  </a:outerShdw>
                </a:effectLst>
                <a:latin typeface="Impact" panose="020B0806030902050204"/>
              </a:rPr>
              <a:t>3</a:t>
            </a:r>
          </a:p>
        </p:txBody>
      </p:sp>
      <p:sp>
        <p:nvSpPr>
          <p:cNvPr id="2296971" name="WordArt 139"/>
          <p:cNvSpPr>
            <a:spLocks noChangeArrowheads="1" noChangeShapeType="1" noTextEdit="1"/>
          </p:cNvSpPr>
          <p:nvPr/>
        </p:nvSpPr>
        <p:spPr bwMode="auto">
          <a:xfrm>
            <a:off x="1331065" y="3983011"/>
            <a:ext cx="4180770" cy="1481350"/>
          </a:xfrm>
          <a:prstGeom prst="rect">
            <a:avLst/>
          </a:prstGeom>
        </p:spPr>
        <p:txBody>
          <a:bodyPr wrap="none" fromWordArt="1">
            <a:prstTxWarp prst="textPlain">
              <a:avLst>
                <a:gd name="adj" fmla="val 50000"/>
              </a:avLst>
            </a:prstTxWarp>
          </a:bodyPr>
          <a:lstStyle/>
          <a:p>
            <a:pPr algn="ctr">
              <a:buNone/>
            </a:pPr>
            <a:r>
              <a:rPr lang="en-IN" sz="3200" kern="10" dirty="0">
                <a:ln w="19050">
                  <a:solidFill>
                    <a:srgbClr val="99CCFF"/>
                  </a:solidFill>
                  <a:round/>
                </a:ln>
                <a:solidFill>
                  <a:srgbClr val="009900"/>
                </a:solidFill>
                <a:effectLst>
                  <a:outerShdw dist="35921" dir="2700000" algn="ctr" rotWithShape="0">
                    <a:srgbClr val="990000"/>
                  </a:outerShdw>
                </a:effectLst>
                <a:latin typeface="Impact" panose="020B0806030902050204"/>
              </a:rPr>
              <a:t>CMMI Level</a:t>
            </a:r>
          </a:p>
        </p:txBody>
      </p:sp>
      <p:sp>
        <p:nvSpPr>
          <p:cNvPr id="2296972" name="WordArt 140"/>
          <p:cNvSpPr>
            <a:spLocks noChangeArrowheads="1" noChangeShapeType="1" noTextEdit="1"/>
          </p:cNvSpPr>
          <p:nvPr/>
        </p:nvSpPr>
        <p:spPr bwMode="auto">
          <a:xfrm>
            <a:off x="714447" y="1978275"/>
            <a:ext cx="7978577" cy="1777877"/>
          </a:xfrm>
          <a:prstGeom prst="rect">
            <a:avLst/>
          </a:prstGeom>
        </p:spPr>
        <p:txBody>
          <a:bodyPr wrap="none" fromWordArt="1">
            <a:prstTxWarp prst="textPlain">
              <a:avLst>
                <a:gd name="adj" fmla="val 50000"/>
              </a:avLst>
            </a:prstTxWarp>
          </a:bodyPr>
          <a:lstStyle/>
          <a:p>
            <a:pPr algn="ctr">
              <a:buNone/>
            </a:pPr>
            <a:r>
              <a:rPr lang="en-IN" sz="4000" kern="10" dirty="0" smtClean="0">
                <a:ln w="19050">
                  <a:solidFill>
                    <a:srgbClr val="99CCFF"/>
                  </a:solidFill>
                  <a:round/>
                </a:ln>
                <a:solidFill>
                  <a:srgbClr val="0066CC"/>
                </a:solidFill>
                <a:effectLst>
                  <a:outerShdw dist="35921" dir="2700000" algn="ctr" rotWithShape="0">
                    <a:srgbClr val="990000"/>
                  </a:outerShdw>
                </a:effectLst>
                <a:latin typeface="Impact" panose="020B0806030902050204"/>
                <a:sym typeface="+mn-ea"/>
              </a:rPr>
              <a:t>Development Management Centre</a:t>
            </a:r>
            <a:endParaRPr lang="en-IN" sz="4000" kern="10" dirty="0">
              <a:ln w="19050">
                <a:solidFill>
                  <a:srgbClr val="99CCFF"/>
                </a:solidFill>
                <a:round/>
              </a:ln>
              <a:solidFill>
                <a:srgbClr val="0066CC"/>
              </a:solidFill>
              <a:effectLst>
                <a:outerShdw dist="35921" dir="2700000" algn="ctr" rotWithShape="0">
                  <a:srgbClr val="990000"/>
                </a:outerShdw>
              </a:effectLst>
              <a:latin typeface="Impact" panose="020B0806030902050204"/>
            </a:endParaRPr>
          </a:p>
          <a:p>
            <a:pPr algn="ctr">
              <a:buNone/>
            </a:pPr>
            <a:r>
              <a:rPr lang="en-IN" sz="4000" kern="10" dirty="0">
                <a:ln w="19050">
                  <a:solidFill>
                    <a:srgbClr val="99CCFF"/>
                  </a:solidFill>
                  <a:round/>
                </a:ln>
                <a:solidFill>
                  <a:srgbClr val="0066CC"/>
                </a:solidFill>
                <a:effectLst>
                  <a:outerShdw dist="35921" dir="2700000" algn="ctr" rotWithShape="0">
                    <a:srgbClr val="990000"/>
                  </a:outerShdw>
                </a:effectLst>
                <a:latin typeface="Impact" panose="020B0806030902050204"/>
                <a:sym typeface="+mn-ea"/>
              </a:rPr>
              <a:t> is at </a:t>
            </a:r>
            <a:r>
              <a:rPr lang="en-IN" sz="4000" kern="10" dirty="0">
                <a:ln w="19050">
                  <a:solidFill>
                    <a:srgbClr val="99CCFF"/>
                  </a:solidFill>
                  <a:round/>
                </a:ln>
                <a:solidFill>
                  <a:srgbClr val="0066CC"/>
                </a:solidFill>
                <a:latin typeface="Impact" panose="020B0806030902050204"/>
              </a:rPr>
              <a:t> </a:t>
            </a:r>
          </a:p>
        </p:txBody>
      </p:sp>
      <p:sp>
        <p:nvSpPr>
          <p:cNvPr id="2296973" name="WordArt 141"/>
          <p:cNvSpPr>
            <a:spLocks noChangeArrowheads="1" noChangeShapeType="1" noTextEdit="1"/>
          </p:cNvSpPr>
          <p:nvPr/>
        </p:nvSpPr>
        <p:spPr bwMode="auto">
          <a:xfrm>
            <a:off x="6539087" y="3994704"/>
            <a:ext cx="645513" cy="1481350"/>
          </a:xfrm>
          <a:prstGeom prst="rect">
            <a:avLst/>
          </a:prstGeom>
        </p:spPr>
        <p:txBody>
          <a:bodyPr wrap="none" fromWordArt="1">
            <a:prstTxWarp prst="textPlain">
              <a:avLst>
                <a:gd name="adj" fmla="val 50000"/>
              </a:avLst>
            </a:prstTxWarp>
          </a:bodyPr>
          <a:lstStyle/>
          <a:p>
            <a:pPr algn="ctr">
              <a:buNone/>
            </a:pPr>
            <a:r>
              <a:rPr lang="en-IN" sz="3200" kern="10" dirty="0">
                <a:ln w="19050">
                  <a:solidFill>
                    <a:srgbClr val="99CCFF"/>
                  </a:solidFill>
                  <a:round/>
                </a:ln>
                <a:solidFill>
                  <a:srgbClr val="009900"/>
                </a:solidFill>
                <a:effectLst>
                  <a:outerShdw dist="35921" dir="2700000" algn="ctr" rotWithShape="0">
                    <a:srgbClr val="990000"/>
                  </a:outerShdw>
                </a:effectLst>
                <a:latin typeface="Impact" panose="020B0806030902050204"/>
              </a:rPr>
              <a:t>5</a:t>
            </a:r>
          </a:p>
        </p:txBody>
      </p:sp>
      <p:sp>
        <p:nvSpPr>
          <p:cNvPr id="2296974" name="WordArt 142"/>
          <p:cNvSpPr>
            <a:spLocks noChangeArrowheads="1" noChangeShapeType="1" noTextEdit="1"/>
          </p:cNvSpPr>
          <p:nvPr/>
        </p:nvSpPr>
        <p:spPr bwMode="auto">
          <a:xfrm>
            <a:off x="6527737" y="4020125"/>
            <a:ext cx="609035" cy="1481350"/>
          </a:xfrm>
          <a:prstGeom prst="rect">
            <a:avLst/>
          </a:prstGeom>
        </p:spPr>
        <p:txBody>
          <a:bodyPr wrap="none" fromWordArt="1">
            <a:prstTxWarp prst="textPlain">
              <a:avLst>
                <a:gd name="adj" fmla="val 50000"/>
              </a:avLst>
            </a:prstTxWarp>
          </a:bodyPr>
          <a:lstStyle/>
          <a:p>
            <a:pPr algn="ctr">
              <a:buNone/>
            </a:pPr>
            <a:r>
              <a:rPr lang="en-IN" sz="3200" kern="10" dirty="0">
                <a:ln w="19050">
                  <a:solidFill>
                    <a:srgbClr val="99CCFF"/>
                  </a:solidFill>
                  <a:round/>
                </a:ln>
                <a:solidFill>
                  <a:srgbClr val="CC3300"/>
                </a:solidFill>
                <a:effectLst>
                  <a:outerShdw dist="35921" dir="2700000" algn="ctr" rotWithShape="0">
                    <a:srgbClr val="990000"/>
                  </a:outerShdw>
                </a:effectLst>
                <a:latin typeface="Impact" panose="020B0806030902050204"/>
              </a:rPr>
              <a:t>4</a:t>
            </a:r>
          </a:p>
        </p:txBody>
      </p:sp>
      <p:sp>
        <p:nvSpPr>
          <p:cNvPr id="6" name="灯片编号占位符 3"/>
          <p:cNvSpPr>
            <a:spLocks noGrp="1"/>
          </p:cNvSpPr>
          <p:nvPr/>
        </p:nvSpPr>
        <p:spPr>
          <a:xfrm>
            <a:off x="8108727" y="6490359"/>
            <a:ext cx="839817" cy="269375"/>
          </a:xfrm>
          <a:prstGeom prst="rect">
            <a:avLst/>
          </a:prstGeom>
          <a:noFill/>
          <a:ln w="12700">
            <a:noFill/>
            <a:miter lim="800000"/>
          </a:ln>
          <a:effectLst/>
        </p:spPr>
        <p:txBody>
          <a:bodyPr vert="horz" wrap="square" lIns="90343" tIns="44379" rIns="90343" bIns="44379" numCol="1" anchor="b" anchorCtr="0" compatLnSpc="1"/>
          <a:lstStyle>
            <a:defPPr>
              <a:defRPr lang="en-US"/>
            </a:defPPr>
            <a:lvl1pPr marL="0" algn="r" defTabSz="912495" rtl="0" eaLnBrk="1" latinLnBrk="0" hangingPunct="1">
              <a:defRPr sz="1000" b="0" kern="1200" smtClean="0">
                <a:solidFill>
                  <a:srgbClr val="666666"/>
                </a:solidFill>
                <a:latin typeface="Arial" panose="020B0604020202020204" pitchFamily="34" charset="0"/>
                <a:ea typeface="+mn-ea"/>
                <a:cs typeface="+mn-ea"/>
              </a:defRPr>
            </a:lvl1pPr>
            <a:lvl2pPr marL="456565" algn="l" defTabSz="912495" rtl="0" eaLnBrk="1" latinLnBrk="0" hangingPunct="1">
              <a:defRPr sz="1800" kern="1200">
                <a:solidFill>
                  <a:srgbClr val="000000"/>
                </a:solidFill>
                <a:latin typeface="Arial" panose="020B0604020202020204" pitchFamily="34" charset="0"/>
                <a:ea typeface="+mn-ea"/>
                <a:cs typeface="+mn-ea"/>
              </a:defRPr>
            </a:lvl2pPr>
            <a:lvl3pPr marL="913130" algn="l" defTabSz="912495" rtl="0" eaLnBrk="1" latinLnBrk="0" hangingPunct="1">
              <a:defRPr sz="1800" kern="1200">
                <a:solidFill>
                  <a:srgbClr val="000000"/>
                </a:solidFill>
                <a:latin typeface="Arial" panose="020B0604020202020204" pitchFamily="34" charset="0"/>
                <a:ea typeface="+mn-ea"/>
                <a:cs typeface="+mn-ea"/>
              </a:defRPr>
            </a:lvl3pPr>
            <a:lvl4pPr marL="1369695" algn="l" defTabSz="912495" rtl="0" eaLnBrk="1" latinLnBrk="0" hangingPunct="1">
              <a:defRPr sz="1800" kern="1200">
                <a:solidFill>
                  <a:srgbClr val="000000"/>
                </a:solidFill>
                <a:latin typeface="Arial" panose="020B0604020202020204" pitchFamily="34" charset="0"/>
                <a:ea typeface="+mn-ea"/>
                <a:cs typeface="+mn-ea"/>
              </a:defRPr>
            </a:lvl4pPr>
            <a:lvl5pPr marL="1825625" algn="l" defTabSz="912495" rtl="0" eaLnBrk="1" latinLnBrk="0" hangingPunct="1">
              <a:defRPr sz="1800" kern="1200">
                <a:solidFill>
                  <a:srgbClr val="000000"/>
                </a:solidFill>
                <a:latin typeface="Arial" panose="020B0604020202020204" pitchFamily="34" charset="0"/>
                <a:ea typeface="+mn-ea"/>
                <a:cs typeface="+mn-ea"/>
              </a:defRPr>
            </a:lvl5pPr>
            <a:lvl6pPr marL="2282190" algn="l" defTabSz="912495" rtl="0" eaLnBrk="1" latinLnBrk="0" hangingPunct="1">
              <a:defRPr sz="1800" kern="1200">
                <a:solidFill>
                  <a:srgbClr val="000000"/>
                </a:solidFill>
                <a:latin typeface="Arial" panose="020B0604020202020204" pitchFamily="34" charset="0"/>
                <a:ea typeface="+mn-ea"/>
                <a:cs typeface="+mn-ea"/>
              </a:defRPr>
            </a:lvl6pPr>
            <a:lvl7pPr marL="2738755" algn="l" defTabSz="912495" rtl="0" eaLnBrk="1" latinLnBrk="0" hangingPunct="1">
              <a:defRPr sz="1800" kern="1200">
                <a:solidFill>
                  <a:srgbClr val="000000"/>
                </a:solidFill>
                <a:latin typeface="Arial" panose="020B0604020202020204" pitchFamily="34" charset="0"/>
                <a:ea typeface="+mn-ea"/>
                <a:cs typeface="+mn-ea"/>
              </a:defRPr>
            </a:lvl7pPr>
            <a:lvl8pPr marL="3195320" algn="l" defTabSz="912495" rtl="0" eaLnBrk="1" latinLnBrk="0" hangingPunct="1">
              <a:defRPr sz="1800" kern="1200">
                <a:solidFill>
                  <a:srgbClr val="000000"/>
                </a:solidFill>
                <a:latin typeface="Arial" panose="020B0604020202020204" pitchFamily="34" charset="0"/>
                <a:ea typeface="+mn-ea"/>
                <a:cs typeface="+mn-ea"/>
              </a:defRPr>
            </a:lvl8pPr>
            <a:lvl9pPr marL="3651885" algn="l" defTabSz="912495" rtl="0" eaLnBrk="1" latinLnBrk="0" hangingPunct="1">
              <a:defRPr sz="1800" kern="1200">
                <a:solidFill>
                  <a:srgbClr val="000000"/>
                </a:solidFill>
                <a:latin typeface="Arial" panose="020B0604020202020204" pitchFamily="34" charset="0"/>
                <a:ea typeface="+mn-ea"/>
                <a:cs typeface="+mn-ea"/>
              </a:defRPr>
            </a:lvl9pPr>
          </a:lstStyle>
          <a:p>
            <a:pPr>
              <a:defRPr/>
            </a:pPr>
            <a:fld id="{C349FAD5-47FE-40B5-8C30-7A63C7A6F70A}" type="slidenum">
              <a:rPr lang="en-US" smtClean="0"/>
              <a:t>73</a:t>
            </a:fld>
            <a:endParaRPr lang="en-US">
              <a:solidFill>
                <a:srgbClr val="000000"/>
              </a:solidFill>
            </a:endParaRPr>
          </a:p>
        </p:txBody>
      </p:sp>
    </p:spTree>
    <p:extLst>
      <p:ext uri="{BB962C8B-B14F-4D97-AF65-F5344CB8AC3E}">
        <p14:creationId xmlns:p14="http://schemas.microsoft.com/office/powerpoint/2010/main" val="2172801141"/>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chimes.wav"/>
          </p:stSnd>
        </p:sndAc>
      </p:transition>
    </mc:Choice>
    <mc:Fallback xmlns="">
      <p:transition spd="slow">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296972"/>
                                        </p:tgtEl>
                                        <p:attrNameLst>
                                          <p:attrName>style.visibility</p:attrName>
                                        </p:attrNameLst>
                                      </p:cBhvr>
                                      <p:to>
                                        <p:strVal val="visible"/>
                                      </p:to>
                                    </p:set>
                                    <p:animEffect transition="in" filter="box(in)">
                                      <p:cBhvr>
                                        <p:cTn id="7" dur="500"/>
                                        <p:tgtEl>
                                          <p:spTgt spid="229697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96971"/>
                                        </p:tgtEl>
                                        <p:attrNameLst>
                                          <p:attrName>style.visibility</p:attrName>
                                        </p:attrNameLst>
                                      </p:cBhvr>
                                      <p:to>
                                        <p:strVal val="visible"/>
                                      </p:to>
                                    </p:set>
                                    <p:animEffect transition="in" filter="blinds(horizontal)">
                                      <p:cBhvr>
                                        <p:cTn id="11" dur="500"/>
                                        <p:tgtEl>
                                          <p:spTgt spid="2296971"/>
                                        </p:tgtEl>
                                      </p:cBhvr>
                                    </p:animEffect>
                                  </p:childTnLst>
                                </p:cTn>
                              </p:par>
                            </p:childTnLst>
                          </p:cTn>
                        </p:par>
                        <p:par>
                          <p:cTn id="12" fill="hold">
                            <p:stCondLst>
                              <p:cond delay="1000"/>
                            </p:stCondLst>
                            <p:childTnLst>
                              <p:par>
                                <p:cTn id="13" presetID="3" presetClass="entr" presetSubtype="5" fill="hold" grpId="0" nodeType="afterEffect">
                                  <p:stCondLst>
                                    <p:cond delay="2000"/>
                                  </p:stCondLst>
                                  <p:childTnLst>
                                    <p:set>
                                      <p:cBhvr>
                                        <p:cTn id="14" dur="1" fill="hold">
                                          <p:stCondLst>
                                            <p:cond delay="999"/>
                                          </p:stCondLst>
                                        </p:cTn>
                                        <p:tgtEl>
                                          <p:spTgt spid="2296969"/>
                                        </p:tgtEl>
                                        <p:attrNameLst>
                                          <p:attrName>style.visibility</p:attrName>
                                        </p:attrNameLst>
                                      </p:cBhvr>
                                      <p:to>
                                        <p:strVal val="visible"/>
                                      </p:to>
                                    </p:set>
                                  </p:childTnLst>
                                  <p:subTnLst>
                                    <p:set>
                                      <p:cBhvr override="childStyle">
                                        <p:cTn dur="1" fill="hold" display="0" masterRel="nextClick" afterEffect="1"/>
                                        <p:tgtEl>
                                          <p:spTgt spid="2296969"/>
                                        </p:tgtEl>
                                        <p:attrNameLst>
                                          <p:attrName>style.visibility</p:attrName>
                                        </p:attrNameLst>
                                      </p:cBhvr>
                                      <p:to>
                                        <p:strVal val="hidden"/>
                                      </p:to>
                                    </p:set>
                                    <p:audio>
                                      <p:cMediaNode vol="100000">
                                        <p:cTn display="0" masterRel="sameClick">
                                          <p:stCondLst>
                                            <p:cond evt="begin" delay="0">
                                              <p:tn val="13"/>
                                            </p:cond>
                                          </p:stCondLst>
                                          <p:endCondLst>
                                            <p:cond evt="onStopAudio" delay="0">
                                              <p:tgtEl>
                                                <p:sldTgt/>
                                              </p:tgtEl>
                                            </p:cond>
                                          </p:endCondLst>
                                        </p:cTn>
                                        <p:tgtEl>
                                          <p:sndTgt r:embed="rId3" name="bomb.wav"/>
                                        </p:tgtEl>
                                      </p:cMediaNode>
                                    </p:audio>
                                  </p:subTnLst>
                                </p:cTn>
                              </p:par>
                            </p:childTnLst>
                          </p:cTn>
                        </p:par>
                        <p:par>
                          <p:cTn id="15" fill="hold">
                            <p:stCondLst>
                              <p:cond delay="4000"/>
                            </p:stCondLst>
                            <p:childTnLst>
                              <p:par>
                                <p:cTn id="16" presetID="9" presetClass="entr" presetSubtype="0" fill="hold" grpId="0" nodeType="afterEffect">
                                  <p:stCondLst>
                                    <p:cond delay="1000"/>
                                  </p:stCondLst>
                                  <p:childTnLst>
                                    <p:set>
                                      <p:cBhvr>
                                        <p:cTn id="17" dur="1150" fill="hold">
                                          <p:stCondLst>
                                            <p:cond delay="0"/>
                                          </p:stCondLst>
                                        </p:cTn>
                                        <p:tgtEl>
                                          <p:spTgt spid="2296970"/>
                                        </p:tgtEl>
                                        <p:attrNameLst>
                                          <p:attrName>style.visibility</p:attrName>
                                        </p:attrNameLst>
                                      </p:cBhvr>
                                      <p:to>
                                        <p:strVal val="visible"/>
                                      </p:to>
                                    </p:set>
                                    <p:animEffect transition="in" filter="dissolve">
                                      <p:cBhvr>
                                        <p:cTn id="18" dur="1150"/>
                                        <p:tgtEl>
                                          <p:spTgt spid="2296970"/>
                                        </p:tgtEl>
                                      </p:cBhvr>
                                    </p:animEffect>
                                  </p:childTnLst>
                                  <p:subTnLst>
                                    <p:set>
                                      <p:cBhvr override="childStyle">
                                        <p:cTn dur="1" fill="hold" display="0" masterRel="nextClick" afterEffect="1"/>
                                        <p:tgtEl>
                                          <p:spTgt spid="2296970"/>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explode.wav"/>
                                        </p:tgtEl>
                                      </p:cMediaNode>
                                    </p:audio>
                                  </p:subTnLst>
                                </p:cTn>
                              </p:par>
                            </p:childTnLst>
                          </p:cTn>
                        </p:par>
                        <p:par>
                          <p:cTn id="19" fill="hold">
                            <p:stCondLst>
                              <p:cond delay="6500"/>
                            </p:stCondLst>
                            <p:childTnLst>
                              <p:par>
                                <p:cTn id="20" presetID="9" presetClass="entr" presetSubtype="0" fill="hold" grpId="0" nodeType="afterEffect">
                                  <p:stCondLst>
                                    <p:cond delay="2000"/>
                                  </p:stCondLst>
                                  <p:childTnLst>
                                    <p:set>
                                      <p:cBhvr>
                                        <p:cTn id="21" dur="2000" fill="hold">
                                          <p:stCondLst>
                                            <p:cond delay="0"/>
                                          </p:stCondLst>
                                        </p:cTn>
                                        <p:tgtEl>
                                          <p:spTgt spid="2296974"/>
                                        </p:tgtEl>
                                        <p:attrNameLst>
                                          <p:attrName>style.visibility</p:attrName>
                                        </p:attrNameLst>
                                      </p:cBhvr>
                                      <p:to>
                                        <p:strVal val="visible"/>
                                      </p:to>
                                    </p:set>
                                    <p:animEffect transition="in" filter="dissolve">
                                      <p:cBhvr>
                                        <p:cTn id="22" dur="2000"/>
                                        <p:tgtEl>
                                          <p:spTgt spid="2296974"/>
                                        </p:tgtEl>
                                      </p:cBhvr>
                                    </p:animEffect>
                                  </p:childTnLst>
                                  <p:subTnLst>
                                    <p:set>
                                      <p:cBhvr override="childStyle">
                                        <p:cTn dur="1" fill="hold" display="0" masterRel="nextClick" afterEffect="1"/>
                                        <p:tgtEl>
                                          <p:spTgt spid="2296974"/>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drumroll.wav"/>
                                        </p:tgtEl>
                                      </p:cMediaNode>
                                    </p:audio>
                                  </p:subTnLst>
                                </p:cTn>
                              </p:par>
                            </p:childTnLst>
                          </p:cTn>
                        </p:par>
                        <p:par>
                          <p:cTn id="23" fill="hold">
                            <p:stCondLst>
                              <p:cond delay="10500"/>
                            </p:stCondLst>
                            <p:childTnLst>
                              <p:par>
                                <p:cTn id="24" presetID="19" presetClass="entr" presetSubtype="10" fill="hold" grpId="0" nodeType="afterEffect">
                                  <p:stCondLst>
                                    <p:cond delay="2000"/>
                                  </p:stCondLst>
                                  <p:childTnLst>
                                    <p:set>
                                      <p:cBhvr>
                                        <p:cTn id="25" dur="5000" fill="hold">
                                          <p:stCondLst>
                                            <p:cond delay="0"/>
                                          </p:stCondLst>
                                        </p:cTn>
                                        <p:tgtEl>
                                          <p:spTgt spid="2296973"/>
                                        </p:tgtEl>
                                        <p:attrNameLst>
                                          <p:attrName>style.visibility</p:attrName>
                                        </p:attrNameLst>
                                      </p:cBhvr>
                                      <p:to>
                                        <p:strVal val="visible"/>
                                      </p:to>
                                    </p:set>
                                    <p:anim calcmode="lin" valueType="num">
                                      <p:cBhvr>
                                        <p:cTn id="26" dur="5000" fill="hold"/>
                                        <p:tgtEl>
                                          <p:spTgt spid="2296973"/>
                                        </p:tgtEl>
                                        <p:attrNameLst>
                                          <p:attrName>ppt_w</p:attrName>
                                        </p:attrNameLst>
                                      </p:cBhvr>
                                      <p:tavLst>
                                        <p:tav tm="0" fmla="#ppt_w*sin(2.5*pi*$)">
                                          <p:val>
                                            <p:fltVal val="0"/>
                                          </p:val>
                                        </p:tav>
                                        <p:tav tm="100000">
                                          <p:val>
                                            <p:fltVal val="1"/>
                                          </p:val>
                                        </p:tav>
                                      </p:tavLst>
                                    </p:anim>
                                    <p:anim calcmode="lin" valueType="num">
                                      <p:cBhvr>
                                        <p:cTn id="27" dur="5000" fill="hold"/>
                                        <p:tgtEl>
                                          <p:spTgt spid="2296973"/>
                                        </p:tgtEl>
                                        <p:attrNameLst>
                                          <p:attrName>ppt_h</p:attrName>
                                        </p:attrNameLst>
                                      </p:cBhvr>
                                      <p:tavLst>
                                        <p:tav tm="0">
                                          <p:val>
                                            <p:strVal val="#ppt_h"/>
                                          </p:val>
                                        </p:tav>
                                        <p:tav tm="100000">
                                          <p:val>
                                            <p:strVal val="#ppt_h"/>
                                          </p:val>
                                        </p:tav>
                                      </p:tavLst>
                                    </p:anim>
                                  </p:childTnLst>
                                  <p:subTnLst>
                                    <p:audio>
                                      <p:cMediaNode vol="100000">
                                        <p:cTn display="0" masterRel="sameClick">
                                          <p:stCondLst>
                                            <p:cond evt="begin" delay="0">
                                              <p:tn val="24"/>
                                            </p:cond>
                                          </p:stCondLst>
                                          <p:endCondLst>
                                            <p:cond evt="onStopAudio" delay="0">
                                              <p:tgtEl>
                                                <p:sldTgt/>
                                              </p:tgtEl>
                                            </p:cond>
                                          </p:endCondLst>
                                        </p:cTn>
                                        <p:tgtEl>
                                          <p:sndTgt r:embed="rId5"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6969" grpId="0" animBg="1"/>
      <p:bldP spid="2296970" grpId="0" animBg="1"/>
      <p:bldP spid="2296971" grpId="0" animBg="1"/>
      <p:bldP spid="2296972" grpId="0" animBg="1"/>
      <p:bldP spid="2296973" grpId="0" animBg="1"/>
      <p:bldP spid="229697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7858" name="Rectangle 2"/>
          <p:cNvSpPr>
            <a:spLocks noGrp="1" noChangeArrowheads="1"/>
          </p:cNvSpPr>
          <p:nvPr>
            <p:ph type="title"/>
          </p:nvPr>
        </p:nvSpPr>
        <p:spPr>
          <a:xfrm>
            <a:off x="1805156" y="106263"/>
            <a:ext cx="6303380" cy="1017288"/>
          </a:xfrm>
          <a:noFill/>
        </p:spPr>
        <p:txBody>
          <a:bodyPr vert="horz" wrap="square" lIns="91210" tIns="43160" rIns="91210" bIns="43160" numCol="1" anchor="b" anchorCtr="0" compatLnSpc="1"/>
          <a:lstStyle/>
          <a:p>
            <a:pPr defTabSz="915035"/>
            <a:r>
              <a:rPr lang="en-GB" altLang="zh-TW" sz="2800" b="1" dirty="0">
                <a:solidFill>
                  <a:schemeClr val="tx1"/>
                </a:solidFill>
                <a:latin typeface="微软雅黑" panose="020B0503020204020204" charset="-122"/>
                <a:ea typeface="微软雅黑" panose="020B0503020204020204" charset="-122"/>
              </a:rPr>
              <a:t>PA Profile for Maturity Level 2</a:t>
            </a:r>
          </a:p>
        </p:txBody>
      </p:sp>
      <p:graphicFrame>
        <p:nvGraphicFramePr>
          <p:cNvPr id="2297859" name="Group 3"/>
          <p:cNvGraphicFramePr>
            <a:graphicFrameLocks noGrp="1"/>
          </p:cNvGraphicFramePr>
          <p:nvPr>
            <p:ph sz="half" idx="1"/>
          </p:nvPr>
        </p:nvGraphicFramePr>
        <p:xfrm>
          <a:off x="461008" y="1422291"/>
          <a:ext cx="7769860" cy="3090545"/>
        </p:xfrm>
        <a:graphic>
          <a:graphicData uri="http://schemas.openxmlformats.org/drawingml/2006/table">
            <a:tbl>
              <a:tblPr/>
              <a:tblGrid>
                <a:gridCol w="1110615"/>
                <a:gridCol w="1109345"/>
                <a:gridCol w="1110615"/>
                <a:gridCol w="1108710"/>
                <a:gridCol w="1110615"/>
                <a:gridCol w="1109345"/>
                <a:gridCol w="1110615"/>
              </a:tblGrid>
              <a:tr h="45085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395" b="1" i="0" u="none" strike="noStrike" cap="none" normalizeH="0" baseline="0" dirty="0">
                          <a:ln>
                            <a:noFill/>
                          </a:ln>
                          <a:solidFill>
                            <a:schemeClr val="tx1"/>
                          </a:solidFill>
                          <a:effectLst/>
                          <a:latin typeface="Arial" panose="020B0604020202020204" pitchFamily="34" charset="0"/>
                          <a:ea typeface="PMingLiU" pitchFamily="18" charset="-120"/>
                          <a:cs typeface="Arial" panose="020B0604020202020204" pitchFamily="34" charset="0"/>
                        </a:rPr>
                        <a:t>PA</a:t>
                      </a:r>
                      <a:endParaRPr kumimoji="0" lang="en-US" altLang="zh-CN" sz="1395" b="1"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395"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SG1</a:t>
                      </a:r>
                      <a:endParaRPr kumimoji="0" lang="en-US" altLang="zh-CN" sz="1395"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395"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SG2</a:t>
                      </a:r>
                      <a:endParaRPr kumimoji="0" lang="en-US" altLang="zh-CN" sz="1395"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395"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SG3</a:t>
                      </a:r>
                      <a:endParaRPr kumimoji="0" lang="en-US" altLang="zh-CN" sz="1395"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395"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SG4</a:t>
                      </a:r>
                      <a:endParaRPr kumimoji="0" lang="en-US" altLang="zh-CN" sz="1395"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395"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GG2</a:t>
                      </a:r>
                      <a:endParaRPr kumimoji="0" lang="en-US" altLang="zh-CN" sz="1395"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395"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GG3</a:t>
                      </a:r>
                      <a:endParaRPr kumimoji="0" lang="en-US" altLang="zh-CN" sz="1395"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3878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cs typeface="Arial" panose="020B0604020202020204" pitchFamily="34" charset="0"/>
                        </a:rPr>
                        <a:t>REQM</a:t>
                      </a:r>
                      <a:endPar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4323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cs typeface="Arial" panose="020B0604020202020204" pitchFamily="34" charset="0"/>
                        </a:rPr>
                        <a:t>PP</a:t>
                      </a:r>
                      <a:endPar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3878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cs typeface="Arial" panose="020B0604020202020204" pitchFamily="34" charset="0"/>
                        </a:rPr>
                        <a:t>PMC</a:t>
                      </a:r>
                      <a:endPar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4005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Verdana" panose="020B0604030504040204" pitchFamily="34" charset="0"/>
                          <a:ea typeface="PMingLiU" pitchFamily="18" charset="-120"/>
                          <a:cs typeface="Arial" panose="020B0604020202020204" pitchFamily="34" charset="0"/>
                        </a:rPr>
                        <a:t>MA</a:t>
                      </a:r>
                      <a:endParaRPr kumimoji="0" lang="en-US" altLang="zh-CN" sz="1200" b="1" i="0" u="none" strike="noStrike" cap="none" normalizeH="0" baseline="0" dirty="0">
                        <a:ln>
                          <a:noFill/>
                        </a:ln>
                        <a:solidFill>
                          <a:schemeClr val="tx1"/>
                        </a:solidFill>
                        <a:effectLst/>
                        <a:latin typeface="Verdana" panose="020B0604030504040204" pitchFamily="34"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3878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cs typeface="Arial" panose="020B0604020202020204" pitchFamily="34" charset="0"/>
                        </a:rPr>
                        <a:t>PPQA</a:t>
                      </a:r>
                      <a:endPar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4005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cs typeface="Arial" panose="020B0604020202020204" pitchFamily="34" charset="0"/>
                        </a:rPr>
                        <a:t>CM</a:t>
                      </a:r>
                      <a:endParaRPr kumimoji="0" lang="en-US" altLang="zh-CN" sz="1200" b="1" i="0" u="none" strike="noStrike" cap="none" normalizeH="0" baseline="0">
                        <a:ln>
                          <a:noFill/>
                        </a:ln>
                        <a:solidFill>
                          <a:schemeClr val="tx1"/>
                        </a:solidFill>
                        <a:effectLst/>
                        <a:latin typeface="Verdana" panose="020B0604030504040204" pitchFamily="34"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bl>
          </a:graphicData>
        </a:graphic>
      </p:graphicFrame>
      <p:sp>
        <p:nvSpPr>
          <p:cNvPr id="2297933" name="Text Box 77"/>
          <p:cNvSpPr txBox="1">
            <a:spLocks noChangeArrowheads="1"/>
          </p:cNvSpPr>
          <p:nvPr/>
        </p:nvSpPr>
        <p:spPr bwMode="auto">
          <a:xfrm>
            <a:off x="611683" y="2019951"/>
            <a:ext cx="2585226" cy="459105"/>
          </a:xfrm>
          <a:prstGeom prst="rect">
            <a:avLst/>
          </a:prstGeom>
          <a:noFill/>
          <a:ln w="12700">
            <a:noFill/>
            <a:miter lim="800000"/>
          </a:ln>
          <a:effectLst/>
        </p:spPr>
        <p:txBody>
          <a:bodyPr lIns="91219" tIns="45608" rIns="91219" bIns="45608">
            <a:spAutoFit/>
          </a:bodyPr>
          <a:lstStyle/>
          <a:p>
            <a:pPr defTabSz="913130"/>
            <a:r>
              <a:rPr lang="zh-TW" altLang="en-GB" sz="2395" dirty="0"/>
              <a:t> `</a:t>
            </a:r>
          </a:p>
        </p:txBody>
      </p:sp>
      <p:graphicFrame>
        <p:nvGraphicFramePr>
          <p:cNvPr id="7" name="Group 4"/>
          <p:cNvGraphicFramePr>
            <a:graphicFrameLocks noGrp="1"/>
          </p:cNvGraphicFramePr>
          <p:nvPr/>
        </p:nvGraphicFramePr>
        <p:xfrm>
          <a:off x="1942480" y="4996180"/>
          <a:ext cx="4098925" cy="1322070"/>
        </p:xfrm>
        <a:graphic>
          <a:graphicData uri="http://schemas.openxmlformats.org/drawingml/2006/table">
            <a:tbl>
              <a:tblPr/>
              <a:tblGrid>
                <a:gridCol w="1943100"/>
                <a:gridCol w="2155825"/>
              </a:tblGrid>
              <a:tr h="330835">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dirty="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Satisfied</a:t>
                      </a:r>
                      <a:endParaRPr kumimoji="0" lang="en-US" altLang="zh-CN" sz="1300" b="1"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835">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satisfied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93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applicable</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47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dirty="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rated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Slide Number Placeholder 4"/>
          <p:cNvSpPr>
            <a:spLocks noGrp="1"/>
          </p:cNvSpPr>
          <p:nvPr>
            <p:ph type="sldNum" sz="quarter" idx="10"/>
          </p:nvPr>
        </p:nvSpPr>
        <p:spPr>
          <a:xfrm>
            <a:off x="4145561" y="6490373"/>
            <a:ext cx="840206" cy="269375"/>
          </a:xfrm>
          <a:prstGeom prst="rect">
            <a:avLst/>
          </a:prstGeom>
        </p:spPr>
        <p:txBody>
          <a:bodyPr/>
          <a:lstStyle>
            <a:lvl1pPr>
              <a:defRPr smtClean="0"/>
            </a:lvl1pPr>
          </a:lstStyle>
          <a:p>
            <a:pPr>
              <a:defRPr/>
            </a:pPr>
            <a:fld id="{26943722-89CD-4C9D-B907-38ED4793FD85}" type="slidenum">
              <a:rPr lang="en-US"/>
              <a:t>74</a:t>
            </a:fld>
            <a:endParaRPr lang="en-US">
              <a:solidFill>
                <a:schemeClr val="tx1"/>
              </a:solidFill>
            </a:endParaRPr>
          </a:p>
        </p:txBody>
      </p:sp>
    </p:spTree>
    <p:extLst>
      <p:ext uri="{BB962C8B-B14F-4D97-AF65-F5344CB8AC3E}">
        <p14:creationId xmlns:p14="http://schemas.microsoft.com/office/powerpoint/2010/main" val="3881723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2" name="Rectangle 2"/>
          <p:cNvSpPr>
            <a:spLocks noGrp="1" noChangeArrowheads="1"/>
          </p:cNvSpPr>
          <p:nvPr>
            <p:ph type="title"/>
          </p:nvPr>
        </p:nvSpPr>
        <p:spPr>
          <a:xfrm>
            <a:off x="1060450" y="69850"/>
            <a:ext cx="6303380" cy="1017288"/>
          </a:xfrm>
          <a:noFill/>
        </p:spPr>
        <p:txBody>
          <a:bodyPr vert="horz" wrap="square" lIns="91210" tIns="43160" rIns="91210" bIns="43160" numCol="1" anchor="b" anchorCtr="0" compatLnSpc="1"/>
          <a:lstStyle/>
          <a:p>
            <a:pPr defTabSz="915035"/>
            <a:r>
              <a:rPr lang="en-US" altLang="en-GB" sz="2800" b="1" dirty="0">
                <a:solidFill>
                  <a:schemeClr val="tx1"/>
                </a:solidFill>
                <a:latin typeface="微软雅黑" panose="020B0503020204020204" charset="-122"/>
                <a:ea typeface="微软雅黑" panose="020B0503020204020204" charset="-122"/>
              </a:rPr>
              <a:t>       </a:t>
            </a:r>
            <a:br>
              <a:rPr lang="en-US" altLang="en-GB" sz="2800" b="1" dirty="0">
                <a:solidFill>
                  <a:schemeClr val="tx1"/>
                </a:solidFill>
                <a:latin typeface="微软雅黑" panose="020B0503020204020204" charset="-122"/>
                <a:ea typeface="微软雅黑" panose="020B0503020204020204" charset="-122"/>
              </a:rPr>
            </a:br>
            <a:r>
              <a:rPr lang="en-US" altLang="en-GB" sz="2800" b="1" dirty="0">
                <a:solidFill>
                  <a:schemeClr val="tx1"/>
                </a:solidFill>
                <a:latin typeface="微软雅黑" panose="020B0503020204020204" charset="-122"/>
                <a:ea typeface="微软雅黑" panose="020B0503020204020204" charset="-122"/>
              </a:rPr>
              <a:t>      </a:t>
            </a:r>
            <a:r>
              <a:rPr lang="en-GB" altLang="zh-TW" sz="2800" b="1" dirty="0">
                <a:solidFill>
                  <a:schemeClr val="tx1"/>
                </a:solidFill>
                <a:latin typeface="微软雅黑" panose="020B0503020204020204" charset="-122"/>
                <a:ea typeface="微软雅黑" panose="020B0503020204020204" charset="-122"/>
              </a:rPr>
              <a:t>PA Profile for Maturity Level 3</a:t>
            </a:r>
          </a:p>
        </p:txBody>
      </p:sp>
      <p:graphicFrame>
        <p:nvGraphicFramePr>
          <p:cNvPr id="2298884" name="Group 4"/>
          <p:cNvGraphicFramePr>
            <a:graphicFrameLocks noGrp="1"/>
          </p:cNvGraphicFramePr>
          <p:nvPr>
            <p:ph sz="quarter" idx="4294967295"/>
          </p:nvPr>
        </p:nvGraphicFramePr>
        <p:xfrm>
          <a:off x="675123" y="1503942"/>
          <a:ext cx="6359525" cy="3654425"/>
        </p:xfrm>
        <a:graphic>
          <a:graphicData uri="http://schemas.openxmlformats.org/drawingml/2006/table">
            <a:tbl>
              <a:tblPr/>
              <a:tblGrid>
                <a:gridCol w="1061085"/>
                <a:gridCol w="1059815"/>
                <a:gridCol w="1060450"/>
                <a:gridCol w="1057910"/>
                <a:gridCol w="1059180"/>
                <a:gridCol w="1061085"/>
              </a:tblGrid>
              <a:tr h="30480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ea typeface="PMingLiU" pitchFamily="18" charset="-120"/>
                          <a:cs typeface="Arial" panose="020B0604020202020204" pitchFamily="34" charset="0"/>
                        </a:rPr>
                        <a:t>PA</a:t>
                      </a:r>
                      <a:endParaRPr kumimoji="0" lang="en-US" altLang="zh-CN" sz="1200" b="1"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SG1</a:t>
                      </a:r>
                      <a:endParaRPr kumimoji="0" lang="en-US" altLang="zh-CN" sz="12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SG2</a:t>
                      </a:r>
                      <a:endParaRPr kumimoji="0" lang="en-US" altLang="zh-CN" sz="12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SG3</a:t>
                      </a:r>
                      <a:endParaRPr kumimoji="0" lang="en-US" altLang="zh-CN" sz="12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ea typeface="PMingLiU" pitchFamily="18" charset="-120"/>
                          <a:cs typeface="Arial" panose="020B0604020202020204" pitchFamily="34" charset="0"/>
                        </a:rPr>
                        <a:t>GG2</a:t>
                      </a:r>
                      <a:endParaRPr kumimoji="0" lang="en-US" altLang="zh-CN" sz="1200" b="1"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GG3</a:t>
                      </a:r>
                      <a:endParaRPr kumimoji="0" lang="en-US" altLang="zh-CN" sz="12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6924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RD</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7114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TS</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7114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PI</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6987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VER</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7178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VAL</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6987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OPF</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5720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OPD</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endParaRPr kumimoji="0" lang="en-US" altLang="zh-CN" sz="2395" b="0" i="0" u="none" strike="noStrike" kern="1200" cap="none" normalizeH="0" baseline="0" dirty="0">
                        <a:ln>
                          <a:noFill/>
                        </a:ln>
                        <a:solidFill>
                          <a:schemeClr val="tx1"/>
                        </a:solidFill>
                        <a:effectLst/>
                        <a:latin typeface="Times New Roman" panose="02020603050405020304" pitchFamily="16" charset="0"/>
                        <a:ea typeface="PMingLiU" pitchFamily="18" charset="-120"/>
                        <a:cs typeface="+mn-cs"/>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71145">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OT</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5720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IPM</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endParaRPr kumimoji="0" lang="en-US" altLang="zh-CN" sz="2395" b="0" i="0" u="none" strike="noStrike" kern="1200" cap="none" normalizeH="0" baseline="0" dirty="0">
                        <a:ln>
                          <a:noFill/>
                        </a:ln>
                        <a:solidFill>
                          <a:schemeClr val="tx1"/>
                        </a:solidFill>
                        <a:effectLst/>
                        <a:latin typeface="Times New Roman" panose="02020603050405020304" pitchFamily="16" charset="0"/>
                        <a:ea typeface="PMingLiU" pitchFamily="18" charset="-120"/>
                        <a:cs typeface="+mn-cs"/>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6924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RSKM</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71780">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Arial" panose="020B0604020202020204" pitchFamily="34" charset="0"/>
                          <a:ea typeface="PMingLiU" pitchFamily="18" charset="-120"/>
                          <a:cs typeface="Arial" panose="020B0604020202020204" pitchFamily="34" charset="0"/>
                        </a:rPr>
                        <a:t>DAR</a:t>
                      </a:r>
                      <a:endParaRPr kumimoji="0" lang="en-US" altLang="zh-CN" sz="1000" b="1"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　</a:t>
                      </a:r>
                      <a:endParaRPr kumimoji="0" lang="zh-CN" altLang="en-US"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809625" rtl="0" eaLnBrk="0" fontAlgn="b"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FF00"/>
                          </a:solidFill>
                          <a:effectLst/>
                          <a:latin typeface="Arial" panose="020B0604020202020204" pitchFamily="34" charset="0"/>
                          <a:ea typeface="PMingLiU" pitchFamily="18" charset="-120"/>
                          <a:cs typeface="Arial" panose="020B0604020202020204" pitchFamily="34" charset="0"/>
                        </a:rPr>
                        <a:t>f</a:t>
                      </a:r>
                      <a:endParaRPr kumimoji="0" lang="en-US" altLang="zh-CN" sz="2395" b="0" i="0" u="none" strike="noStrike" cap="none" normalizeH="0" baseline="0" dirty="0">
                        <a:ln>
                          <a:noFill/>
                        </a:ln>
                        <a:solidFill>
                          <a:schemeClr val="tx1"/>
                        </a:solidFill>
                        <a:effectLst/>
                        <a:latin typeface="Times New Roman" panose="02020603050405020304" pitchFamily="16" charset="0"/>
                        <a:ea typeface="PMingLiU" pitchFamily="18" charset="-120"/>
                      </a:endParaRPr>
                    </a:p>
                  </a:txBody>
                  <a:tcPr marL="91354" marR="91354"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bl>
          </a:graphicData>
        </a:graphic>
      </p:graphicFrame>
      <p:sp>
        <p:nvSpPr>
          <p:cNvPr id="2298990" name="Rectangle 110"/>
          <p:cNvSpPr>
            <a:spLocks noChangeArrowheads="1"/>
          </p:cNvSpPr>
          <p:nvPr/>
        </p:nvSpPr>
        <p:spPr bwMode="auto">
          <a:xfrm>
            <a:off x="1544410" y="1588"/>
            <a:ext cx="6861159" cy="798143"/>
          </a:xfrm>
          <a:prstGeom prst="rect">
            <a:avLst/>
          </a:prstGeom>
          <a:noFill/>
          <a:ln w="12700">
            <a:noFill/>
            <a:miter lim="800000"/>
          </a:ln>
          <a:effectLst/>
        </p:spPr>
        <p:txBody>
          <a:bodyPr lIns="90269" tIns="44343" rIns="90269" bIns="44343" anchor="ctr"/>
          <a:lstStyle/>
          <a:p>
            <a:pPr indent="0" defTabSz="808355">
              <a:lnSpc>
                <a:spcPct val="90000"/>
              </a:lnSpc>
              <a:buNone/>
            </a:pPr>
            <a:endParaRPr lang="zh-TW" altLang="en-GB" sz="2795" dirty="0">
              <a:solidFill>
                <a:schemeClr val="hlink"/>
              </a:solidFill>
              <a:effectLst>
                <a:outerShdw blurRad="38100" dist="38100" dir="2700000" algn="tl">
                  <a:srgbClr val="000000"/>
                </a:outerShdw>
              </a:effectLst>
            </a:endParaRPr>
          </a:p>
        </p:txBody>
      </p:sp>
      <p:graphicFrame>
        <p:nvGraphicFramePr>
          <p:cNvPr id="7" name="Group 4"/>
          <p:cNvGraphicFramePr>
            <a:graphicFrameLocks noGrp="1"/>
          </p:cNvGraphicFramePr>
          <p:nvPr/>
        </p:nvGraphicFramePr>
        <p:xfrm>
          <a:off x="2523713" y="5236210"/>
          <a:ext cx="3007995" cy="1158240"/>
        </p:xfrm>
        <a:graphic>
          <a:graphicData uri="http://schemas.openxmlformats.org/drawingml/2006/table">
            <a:tbl>
              <a:tblPr/>
              <a:tblGrid>
                <a:gridCol w="1426210"/>
                <a:gridCol w="1581785"/>
              </a:tblGrid>
              <a:tr h="28956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dirty="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Satisfied</a:t>
                      </a:r>
                      <a:endParaRPr kumimoji="0" lang="en-US" altLang="zh-CN" sz="1300" b="1"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56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satisfied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56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applicable</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56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dirty="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rated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300058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906" name="Rectangle 2"/>
          <p:cNvSpPr>
            <a:spLocks noChangeArrowheads="1"/>
          </p:cNvSpPr>
          <p:nvPr/>
        </p:nvSpPr>
        <p:spPr bwMode="auto">
          <a:xfrm>
            <a:off x="984250" y="603250"/>
            <a:ext cx="7222245" cy="559091"/>
          </a:xfrm>
          <a:prstGeom prst="rect">
            <a:avLst/>
          </a:prstGeom>
          <a:noFill/>
          <a:ln w="9525">
            <a:noFill/>
            <a:miter lim="800000"/>
          </a:ln>
        </p:spPr>
        <p:txBody>
          <a:bodyPr lIns="91065" tIns="43092" rIns="91065" bIns="43092"/>
          <a:lstStyle/>
          <a:p>
            <a:pPr algn="ctr" eaLnBrk="0" hangingPunct="0">
              <a:buNone/>
            </a:pPr>
            <a:r>
              <a:rPr lang="en-GB" altLang="zh-TW" sz="2800" b="1" dirty="0">
                <a:solidFill>
                  <a:schemeClr val="tx1"/>
                </a:solidFill>
                <a:latin typeface="微软雅黑" panose="020B0503020204020204" charset="-122"/>
                <a:ea typeface="微软雅黑" panose="020B0503020204020204" charset="-122"/>
                <a:sym typeface="+mn-ea"/>
              </a:rPr>
              <a:t>PA Profile for Maturity Level </a:t>
            </a:r>
            <a:r>
              <a:rPr lang="en-US" altLang="en-GB" sz="2800" b="1" dirty="0">
                <a:solidFill>
                  <a:schemeClr val="tx1"/>
                </a:solidFill>
                <a:latin typeface="微软雅黑" panose="020B0503020204020204" charset="-122"/>
                <a:ea typeface="微软雅黑" panose="020B0503020204020204" charset="-122"/>
                <a:sym typeface="+mn-ea"/>
              </a:rPr>
              <a:t>4</a:t>
            </a:r>
            <a:endParaRPr lang="en-GB" altLang="zh-TW" sz="2800" b="1" dirty="0">
              <a:solidFill>
                <a:schemeClr val="tx1"/>
              </a:solidFill>
              <a:latin typeface="微软雅黑" panose="020B0503020204020204" charset="-122"/>
              <a:ea typeface="微软雅黑" panose="020B0503020204020204" charset="-122"/>
            </a:endParaRPr>
          </a:p>
          <a:p>
            <a:pPr algn="ctr" eaLnBrk="0" hangingPunct="0">
              <a:buNone/>
            </a:pPr>
            <a:endParaRPr lang="en-GB" altLang="zh-TW" sz="2800"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endParaRPr>
          </a:p>
        </p:txBody>
      </p:sp>
      <p:graphicFrame>
        <p:nvGraphicFramePr>
          <p:cNvPr id="6" name="Table 5"/>
          <p:cNvGraphicFramePr>
            <a:graphicFrameLocks noGrp="1"/>
          </p:cNvGraphicFramePr>
          <p:nvPr/>
        </p:nvGraphicFramePr>
        <p:xfrm>
          <a:off x="1017882" y="2003542"/>
          <a:ext cx="6904990" cy="1132840"/>
        </p:xfrm>
        <a:graphic>
          <a:graphicData uri="http://schemas.openxmlformats.org/drawingml/2006/table">
            <a:tbl>
              <a:tblPr/>
              <a:tblGrid>
                <a:gridCol w="3651250"/>
                <a:gridCol w="694055"/>
                <a:gridCol w="675005"/>
                <a:gridCol w="646430"/>
                <a:gridCol w="591820"/>
                <a:gridCol w="646430"/>
              </a:tblGrid>
              <a:tr h="283210">
                <a:tc>
                  <a:txBody>
                    <a:bodyPr/>
                    <a:lstStyle/>
                    <a:p>
                      <a:pPr algn="l" fontAlgn="b"/>
                      <a:r>
                        <a:rPr lang="en-IN" sz="1100" b="1" i="0" u="none" strike="noStrike" dirty="0">
                          <a:solidFill>
                            <a:srgbClr val="000000"/>
                          </a:solidFill>
                          <a:latin typeface="Arial" panose="020B0604020202020204"/>
                        </a:rPr>
                        <a:t>PA</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100" b="1" i="0" u="none" strike="noStrike">
                          <a:solidFill>
                            <a:srgbClr val="000000"/>
                          </a:solidFill>
                          <a:latin typeface="Arial" panose="020B0604020202020204"/>
                        </a:rPr>
                        <a:t>SG1</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100" b="1" i="0" u="none" strike="noStrike">
                          <a:solidFill>
                            <a:srgbClr val="000000"/>
                          </a:solidFill>
                          <a:latin typeface="Arial" panose="020B0604020202020204"/>
                        </a:rPr>
                        <a:t>SG2</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100" b="1" i="0" u="none" strike="noStrike">
                          <a:solidFill>
                            <a:srgbClr val="000000"/>
                          </a:solidFill>
                          <a:latin typeface="Arial" panose="020B0604020202020204"/>
                        </a:rPr>
                        <a:t>SG3</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100" b="1" i="0" u="none" strike="noStrike">
                          <a:solidFill>
                            <a:srgbClr val="000000"/>
                          </a:solidFill>
                          <a:latin typeface="Arial" panose="020B0604020202020204"/>
                        </a:rPr>
                        <a:t>GG2</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100" b="1" i="0" u="none" strike="noStrike">
                          <a:solidFill>
                            <a:srgbClr val="000000"/>
                          </a:solidFill>
                          <a:latin typeface="Arial" panose="020B0604020202020204"/>
                        </a:rPr>
                        <a:t>GG3</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283210">
                <a:tc>
                  <a:txBody>
                    <a:bodyPr/>
                    <a:lstStyle/>
                    <a:p>
                      <a:pPr algn="l" fontAlgn="b"/>
                      <a:r>
                        <a:rPr lang="en-IN" sz="1100" b="1" i="0" u="none" strike="noStrike" dirty="0">
                          <a:solidFill>
                            <a:srgbClr val="000000"/>
                          </a:solidFill>
                          <a:latin typeface="Arial" panose="020B0604020202020204"/>
                        </a:rPr>
                        <a:t>Organization Process Performance</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r>
              <a:tr h="283210">
                <a:tc>
                  <a:txBody>
                    <a:bodyPr/>
                    <a:lstStyle/>
                    <a:p>
                      <a:pPr algn="l" fontAlgn="b"/>
                      <a:r>
                        <a:rPr lang="en-IN" sz="1100" b="1" i="0" u="none" strike="noStrike" dirty="0">
                          <a:solidFill>
                            <a:srgbClr val="000000"/>
                          </a:solidFill>
                          <a:latin typeface="Arial" panose="020B0604020202020204"/>
                        </a:rPr>
                        <a:t>Quantitative Project Management</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r>
              <a:tr h="283210">
                <a:tc>
                  <a:txBody>
                    <a:bodyPr/>
                    <a:lstStyle/>
                    <a:p>
                      <a:pPr algn="ctr"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latin typeface="Arial" panose="020B0604020202020204"/>
                        </a:rPr>
                        <a:t> </a:t>
                      </a:r>
                    </a:p>
                  </a:txBody>
                  <a:tcPr marL="6283" marR="6283" marT="6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Group 4"/>
          <p:cNvGraphicFramePr>
            <a:graphicFrameLocks noGrp="1"/>
          </p:cNvGraphicFramePr>
          <p:nvPr/>
        </p:nvGraphicFramePr>
        <p:xfrm>
          <a:off x="2509844" y="4479063"/>
          <a:ext cx="4098925" cy="1322070"/>
        </p:xfrm>
        <a:graphic>
          <a:graphicData uri="http://schemas.openxmlformats.org/drawingml/2006/table">
            <a:tbl>
              <a:tblPr/>
              <a:tblGrid>
                <a:gridCol w="1943100"/>
                <a:gridCol w="2155825"/>
              </a:tblGrid>
              <a:tr h="330835">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dirty="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Satisfied</a:t>
                      </a:r>
                      <a:endParaRPr kumimoji="0" lang="en-US" altLang="zh-CN" sz="1300" b="1"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835">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satisfied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93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applicable</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47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dirty="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rated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143601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00932" name="Group 4"/>
          <p:cNvGraphicFramePr>
            <a:graphicFrameLocks noGrp="1"/>
          </p:cNvGraphicFramePr>
          <p:nvPr/>
        </p:nvGraphicFramePr>
        <p:xfrm>
          <a:off x="2509844" y="4479063"/>
          <a:ext cx="4098925" cy="1322070"/>
        </p:xfrm>
        <a:graphic>
          <a:graphicData uri="http://schemas.openxmlformats.org/drawingml/2006/table">
            <a:tbl>
              <a:tblPr/>
              <a:tblGrid>
                <a:gridCol w="1943100"/>
                <a:gridCol w="2155825"/>
              </a:tblGrid>
              <a:tr h="330835">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dirty="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Satisfied</a:t>
                      </a:r>
                      <a:endParaRPr kumimoji="0" lang="en-US" altLang="zh-CN" sz="1300" b="1"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835">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satisfied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93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applicable</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470">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zh-CN" altLang="en-US" sz="1100" b="0" i="0" u="none" strike="noStrike" cap="none" normalizeH="0" baseline="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en-US" sz="2595" b="0" i="0" u="none" strike="noStrike" cap="none" normalizeH="0" baseline="0">
                        <a:ln>
                          <a:noFill/>
                        </a:ln>
                        <a:solidFill>
                          <a:srgbClr val="666666"/>
                        </a:solidFill>
                        <a:effectLst/>
                        <a:latin typeface="Times New Roman" panose="02020603050405020304" pitchFamily="16" charset="0"/>
                        <a:ea typeface="宋体" panose="02010600030101010101" pitchFamily="2" charset="-122"/>
                        <a:cs typeface="Arial" panose="020B0604020202020204" pitchFamily="34" charset="0"/>
                      </a:endParaRP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00"/>
                    </a:solidFill>
                  </a:tcPr>
                </a:tc>
                <a:tc>
                  <a:txBody>
                    <a:bodyPr/>
                    <a:lstStyle/>
                    <a:p>
                      <a:pPr marL="0" marR="0" lvl="0" indent="0" algn="l" defTabSz="914400" rtl="0" eaLnBrk="0" fontAlgn="b" latinLnBrk="0" hangingPunct="0">
                        <a:lnSpc>
                          <a:spcPct val="100000"/>
                        </a:lnSpc>
                        <a:spcBef>
                          <a:spcPct val="20000"/>
                        </a:spcBef>
                        <a:spcAft>
                          <a:spcPct val="0"/>
                        </a:spcAft>
                        <a:buClr>
                          <a:srgbClr val="666666"/>
                        </a:buClr>
                        <a:buSzPct val="90000"/>
                        <a:buFont typeface="Times" pitchFamily="-62" charset="0"/>
                        <a:buNone/>
                      </a:pPr>
                      <a:r>
                        <a:rPr kumimoji="0" lang="en-US" altLang="zh-CN" sz="1300" b="1" i="0" u="none" strike="noStrike" cap="none" normalizeH="0" baseline="0" dirty="0">
                          <a:ln>
                            <a:noFill/>
                          </a:ln>
                          <a:solidFill>
                            <a:srgbClr val="666666"/>
                          </a:solidFill>
                          <a:effectLst/>
                          <a:latin typeface="Arial" panose="020B0604020202020204" pitchFamily="34" charset="0"/>
                          <a:ea typeface="宋体" panose="02010600030101010101" pitchFamily="2" charset="-122"/>
                          <a:cs typeface="Arial" panose="020B0604020202020204" pitchFamily="34" charset="0"/>
                        </a:rPr>
                        <a:t>Not rated</a:t>
                      </a:r>
                    </a:p>
                  </a:txBody>
                  <a:tcPr marL="91218" marR="91218" marT="45609" marB="4560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00949" name="Rectangle 21"/>
          <p:cNvSpPr>
            <a:spLocks noChangeArrowheads="1"/>
          </p:cNvSpPr>
          <p:nvPr/>
        </p:nvSpPr>
        <p:spPr bwMode="auto">
          <a:xfrm>
            <a:off x="374650" y="603250"/>
            <a:ext cx="8190988" cy="741345"/>
          </a:xfrm>
          <a:prstGeom prst="rect">
            <a:avLst/>
          </a:prstGeom>
          <a:noFill/>
          <a:ln w="9525">
            <a:noFill/>
            <a:miter lim="800000"/>
          </a:ln>
        </p:spPr>
        <p:txBody>
          <a:bodyPr lIns="91065" tIns="43092" rIns="91065" bIns="43092"/>
          <a:lstStyle/>
          <a:p>
            <a:pPr algn="ctr" eaLnBrk="0" hangingPunct="0">
              <a:buNone/>
            </a:pPr>
            <a:r>
              <a:rPr lang="en-GB" altLang="zh-TW" sz="2800" b="1" dirty="0">
                <a:solidFill>
                  <a:schemeClr val="tx1"/>
                </a:solidFill>
                <a:latin typeface="微软雅黑" panose="020B0503020204020204" charset="-122"/>
                <a:ea typeface="微软雅黑" panose="020B0503020204020204" charset="-122"/>
                <a:sym typeface="+mn-ea"/>
              </a:rPr>
              <a:t>PA Profile for Maturity Level </a:t>
            </a:r>
            <a:r>
              <a:rPr lang="en-US" altLang="en-GB" sz="2800" b="1" dirty="0">
                <a:solidFill>
                  <a:schemeClr val="tx1"/>
                </a:solidFill>
                <a:latin typeface="微软雅黑" panose="020B0503020204020204" charset="-122"/>
                <a:ea typeface="微软雅黑" panose="020B0503020204020204" charset="-122"/>
                <a:sym typeface="+mn-ea"/>
              </a:rPr>
              <a:t>5</a:t>
            </a:r>
            <a:endParaRPr lang="en-US" altLang="en-GB" sz="2800"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sym typeface="+mn-ea"/>
            </a:endParaRPr>
          </a:p>
        </p:txBody>
      </p:sp>
      <p:graphicFrame>
        <p:nvGraphicFramePr>
          <p:cNvPr id="6" name="Table 5"/>
          <p:cNvGraphicFramePr>
            <a:graphicFrameLocks noGrp="1"/>
          </p:cNvGraphicFramePr>
          <p:nvPr/>
        </p:nvGraphicFramePr>
        <p:xfrm>
          <a:off x="1626072" y="2432393"/>
          <a:ext cx="6525260" cy="1206500"/>
        </p:xfrm>
        <a:graphic>
          <a:graphicData uri="http://schemas.openxmlformats.org/drawingml/2006/table">
            <a:tbl>
              <a:tblPr/>
              <a:tblGrid>
                <a:gridCol w="4015740"/>
                <a:gridCol w="501650"/>
                <a:gridCol w="501650"/>
                <a:gridCol w="502285"/>
                <a:gridCol w="501650"/>
                <a:gridCol w="502285"/>
              </a:tblGrid>
              <a:tr h="301625">
                <a:tc>
                  <a:txBody>
                    <a:bodyPr/>
                    <a:lstStyle/>
                    <a:p>
                      <a:pPr algn="l" fontAlgn="b"/>
                      <a:r>
                        <a:rPr lang="en-IN" sz="1200" b="1" i="0" u="none" strike="noStrike">
                          <a:solidFill>
                            <a:srgbClr val="000000"/>
                          </a:solidFill>
                          <a:latin typeface="Arial" panose="020B0604020202020204"/>
                        </a:rPr>
                        <a:t>PA</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200" b="1" i="0" u="none" strike="noStrike">
                          <a:solidFill>
                            <a:srgbClr val="000000"/>
                          </a:solidFill>
                          <a:latin typeface="Arial" panose="020B0604020202020204"/>
                        </a:rPr>
                        <a:t>SG1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200" b="1" i="0" u="none" strike="noStrike">
                          <a:solidFill>
                            <a:srgbClr val="000000"/>
                          </a:solidFill>
                          <a:latin typeface="Arial" panose="020B0604020202020204"/>
                        </a:rPr>
                        <a:t>SG2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200" b="1" i="0" u="none" strike="noStrike">
                          <a:solidFill>
                            <a:srgbClr val="000000"/>
                          </a:solidFill>
                          <a:latin typeface="Arial" panose="020B0604020202020204"/>
                        </a:rPr>
                        <a:t>SG3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200" b="1" i="0" u="none" strike="noStrike">
                          <a:solidFill>
                            <a:srgbClr val="000000"/>
                          </a:solidFill>
                          <a:latin typeface="Arial" panose="020B0604020202020204"/>
                        </a:rPr>
                        <a:t>GG2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IN" sz="1200" b="1" i="0" u="none" strike="noStrike">
                          <a:solidFill>
                            <a:srgbClr val="000000"/>
                          </a:solidFill>
                          <a:latin typeface="Arial" panose="020B0604020202020204"/>
                        </a:rPr>
                        <a:t>GG3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01625">
                <a:tc>
                  <a:txBody>
                    <a:bodyPr/>
                    <a:lstStyle/>
                    <a:p>
                      <a:pPr algn="l" fontAlgn="b"/>
                      <a:r>
                        <a:rPr lang="en-IN" sz="1200" b="1" i="0" u="none" strike="noStrike">
                          <a:solidFill>
                            <a:srgbClr val="000000"/>
                          </a:solidFill>
                          <a:latin typeface="Arial" panose="020B0604020202020204"/>
                        </a:rPr>
                        <a:t>Organizational  Performance Management</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FF"/>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r>
              <a:tr h="301625">
                <a:tc>
                  <a:txBody>
                    <a:bodyPr/>
                    <a:lstStyle/>
                    <a:p>
                      <a:pPr algn="l" fontAlgn="b"/>
                      <a:r>
                        <a:rPr lang="en-IN" sz="1200" b="1" i="0" u="none" strike="noStrike">
                          <a:solidFill>
                            <a:srgbClr val="000000"/>
                          </a:solidFill>
                          <a:latin typeface="Arial" panose="020B0604020202020204"/>
                        </a:rPr>
                        <a:t>Causal Analysis and Resolution</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FF"/>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r>
              <a:tr h="301625">
                <a:tc>
                  <a:txBody>
                    <a:bodyPr/>
                    <a:lstStyle/>
                    <a:p>
                      <a:pPr algn="ctr"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a:solidFill>
                            <a:srgbClr val="000000"/>
                          </a:solidFill>
                          <a:latin typeface="Arial" panose="020B0604020202020204"/>
                        </a:rPr>
                        <a:t>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934862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ChangeArrowheads="1"/>
          </p:cNvSpPr>
          <p:nvPr/>
        </p:nvSpPr>
        <p:spPr bwMode="auto">
          <a:xfrm>
            <a:off x="4234" y="2992639"/>
            <a:ext cx="9122836" cy="1792605"/>
          </a:xfrm>
          <a:prstGeom prst="rect">
            <a:avLst/>
          </a:prstGeom>
          <a:noFill/>
          <a:ln w="9525">
            <a:noFill/>
            <a:miter lim="800000"/>
          </a:ln>
        </p:spPr>
        <p:txBody>
          <a:bodyPr lIns="63433" tIns="25372" rIns="63433" bIns="25372">
            <a:spAutoFit/>
          </a:bodyPr>
          <a:lstStyle/>
          <a:p>
            <a:pPr algn="ctr" eaLnBrk="0" hangingPunct="0">
              <a:lnSpc>
                <a:spcPct val="90000"/>
              </a:lnSpc>
              <a:spcBef>
                <a:spcPct val="45000"/>
              </a:spcBef>
              <a:buNone/>
            </a:pPr>
            <a:r>
              <a:rPr lang="en-US" sz="6585" b="1" dirty="0">
                <a:solidFill>
                  <a:schemeClr val="tx1"/>
                </a:solidFill>
                <a:latin typeface="微软雅黑" panose="020B0503020204020204" charset="-122"/>
                <a:ea typeface="微软雅黑" panose="020B0503020204020204" charset="-122"/>
                <a:cs typeface="微软雅黑" panose="020B0503020204020204" charset="-122"/>
              </a:rPr>
              <a:t>Global Strengths</a:t>
            </a:r>
          </a:p>
          <a:p>
            <a:pPr algn="ctr" eaLnBrk="0" hangingPunct="0">
              <a:lnSpc>
                <a:spcPct val="90000"/>
              </a:lnSpc>
              <a:spcBef>
                <a:spcPct val="45000"/>
              </a:spcBef>
              <a:buNone/>
            </a:pPr>
            <a:r>
              <a:rPr lang="zh-CN" altLang="en-US" sz="3995" b="1" dirty="0">
                <a:solidFill>
                  <a:schemeClr val="tx1"/>
                </a:solidFill>
                <a:latin typeface="微软雅黑" panose="020B0503020204020204" charset="-122"/>
                <a:ea typeface="微软雅黑" panose="020B0503020204020204" charset="-122"/>
                <a:cs typeface="微软雅黑" panose="020B0503020204020204" charset="-122"/>
              </a:rPr>
              <a:t>总体强项</a:t>
            </a:r>
          </a:p>
        </p:txBody>
      </p:sp>
    </p:spTree>
    <p:extLst>
      <p:ext uri="{BB962C8B-B14F-4D97-AF65-F5344CB8AC3E}">
        <p14:creationId xmlns:p14="http://schemas.microsoft.com/office/powerpoint/2010/main" val="4807980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txBox="1">
            <a:spLocks noGrp="1"/>
          </p:cNvSpPr>
          <p:nvPr/>
        </p:nvSpPr>
        <p:spPr bwMode="gray">
          <a:xfrm>
            <a:off x="8107087" y="6488939"/>
            <a:ext cx="839428" cy="269250"/>
          </a:xfrm>
          <a:prstGeom prst="rect">
            <a:avLst/>
          </a:prstGeom>
          <a:noFill/>
          <a:ln w="12700">
            <a:noFill/>
            <a:miter lim="800000"/>
          </a:ln>
        </p:spPr>
        <p:txBody>
          <a:bodyPr lIns="90260" tIns="44339" rIns="90260" bIns="44339" anchor="b"/>
          <a:lstStyle/>
          <a:p>
            <a:pPr algn="r" eaLnBrk="0" hangingPunct="0">
              <a:lnSpc>
                <a:spcPct val="80000"/>
              </a:lnSpc>
            </a:pPr>
            <a:endParaRPr lang="en-US" sz="1000" dirty="0"/>
          </a:p>
        </p:txBody>
      </p:sp>
      <p:sp>
        <p:nvSpPr>
          <p:cNvPr id="2202626" name="Rectangle 2"/>
          <p:cNvSpPr>
            <a:spLocks noChangeArrowheads="1"/>
          </p:cNvSpPr>
          <p:nvPr/>
        </p:nvSpPr>
        <p:spPr bwMode="auto">
          <a:xfrm>
            <a:off x="725777" y="583995"/>
            <a:ext cx="7298268" cy="456142"/>
          </a:xfrm>
          <a:prstGeom prst="rect">
            <a:avLst/>
          </a:prstGeom>
          <a:noFill/>
          <a:ln w="9525">
            <a:noFill/>
            <a:miter lim="800000"/>
          </a:ln>
        </p:spPr>
        <p:txBody>
          <a:bodyPr lIns="90113" tIns="44266" rIns="90113" bIns="44266" anchor="ctr"/>
          <a:lstStyle/>
          <a:p>
            <a:pPr algn="ctr" eaLnBrk="0" hangingPunct="0">
              <a:lnSpc>
                <a:spcPct val="90000"/>
              </a:lnSpc>
              <a:buNone/>
            </a:pPr>
            <a:r>
              <a:rPr lang="en-US" altLang="zh-TW" sz="2800" b="1" dirty="0">
                <a:latin typeface="微软雅黑" panose="020B0503020204020204" charset="-122"/>
                <a:ea typeface="微软雅黑" panose="020B0503020204020204" charset="-122"/>
                <a:cs typeface="+mj-cs"/>
              </a:rPr>
              <a:t>Global Strengths</a:t>
            </a:r>
          </a:p>
        </p:txBody>
      </p:sp>
      <p:sp>
        <p:nvSpPr>
          <p:cNvPr id="106501" name="Rectangle 3"/>
          <p:cNvSpPr>
            <a:spLocks noChangeArrowheads="1"/>
          </p:cNvSpPr>
          <p:nvPr/>
        </p:nvSpPr>
        <p:spPr bwMode="auto">
          <a:xfrm>
            <a:off x="530062" y="1997210"/>
            <a:ext cx="8210552" cy="3490752"/>
          </a:xfrm>
          <a:prstGeom prst="rect">
            <a:avLst/>
          </a:prstGeom>
          <a:noFill/>
          <a:ln w="9525">
            <a:noFill/>
            <a:miter lim="800000"/>
          </a:ln>
        </p:spPr>
        <p:txBody>
          <a:bodyPr lIns="91056" tIns="45525" rIns="91056" bIns="45525"/>
          <a:lstStyle/>
          <a:p>
            <a:pPr marL="457200" indent="-457200" algn="l" defTabSz="912495" eaLnBrk="1" hangingPunct="1">
              <a:lnSpc>
                <a:spcPct val="90000"/>
              </a:lnSpc>
              <a:spcBef>
                <a:spcPct val="30000"/>
              </a:spcBef>
              <a:buClr>
                <a:srgbClr val="666666"/>
              </a:buClr>
              <a:buSzPct val="90000"/>
              <a:buFont typeface="Times" pitchFamily="-62" charset="0"/>
              <a:buChar char="•"/>
            </a:pPr>
            <a:r>
              <a:rPr lang="en-US" altLang="zh-TW" sz="2400" dirty="0" smtClean="0">
                <a:solidFill>
                  <a:schemeClr val="tx1"/>
                </a:solidFill>
                <a:latin typeface="微软雅黑" panose="020B0503020204020204" charset="-122"/>
                <a:ea typeface="微软雅黑" panose="020B0503020204020204" charset="-122"/>
                <a:cs typeface="微软雅黑" panose="020B0503020204020204" charset="-122"/>
                <a:sym typeface="+mn-ea"/>
              </a:rPr>
              <a:t>Young and enthusiastic team </a:t>
            </a:r>
            <a:r>
              <a:rPr lang="en-US" altLang="zh-TW" sz="2400" dirty="0">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altLang="zh-TW" sz="2400" dirty="0" smtClean="0">
                <a:solidFill>
                  <a:schemeClr val="tx1"/>
                </a:solidFill>
                <a:latin typeface="微软雅黑" panose="020B0503020204020204" charset="-122"/>
                <a:ea typeface="微软雅黑" panose="020B0503020204020204" charset="-122"/>
                <a:cs typeface="微软雅黑" panose="020B0503020204020204" charset="-122"/>
                <a:sym typeface="+mn-ea"/>
              </a:rPr>
              <a:t>leads to creativity and commitment </a:t>
            </a:r>
            <a:r>
              <a:rPr lang="en-US" altLang="zh-TW" sz="2400" dirty="0" err="1" smtClean="0">
                <a:solidFill>
                  <a:srgbClr val="FF0000"/>
                </a:solidFill>
                <a:latin typeface="微软雅黑" panose="020B0503020204020204" charset="-122"/>
                <a:ea typeface="微软雅黑" panose="020B0503020204020204" charset="-122"/>
                <a:cs typeface="微软雅黑" panose="020B0503020204020204" charset="-122"/>
                <a:sym typeface="+mn-ea"/>
              </a:rPr>
              <a:t>热情友好的团队</a:t>
            </a:r>
            <a:r>
              <a:rPr lang="en-US" altLang="zh-TW" sz="2400" dirty="0">
                <a:solidFill>
                  <a:srgbClr val="FF0000"/>
                </a:solidFill>
                <a:latin typeface="微软雅黑" panose="020B0503020204020204" charset="-122"/>
                <a:ea typeface="微软雅黑" panose="020B0503020204020204" charset="-122"/>
                <a:cs typeface="微软雅黑" panose="020B0503020204020204" charset="-122"/>
                <a:sym typeface="+mn-ea"/>
              </a:rPr>
              <a:t>–对客户的承诺似乎很高</a:t>
            </a:r>
          </a:p>
          <a:p>
            <a:pPr marL="0" indent="0" algn="l" defTabSz="912495" eaLnBrk="1" hangingPunct="1">
              <a:lnSpc>
                <a:spcPct val="90000"/>
              </a:lnSpc>
              <a:spcBef>
                <a:spcPct val="30000"/>
              </a:spcBef>
              <a:buClr>
                <a:srgbClr val="666666"/>
              </a:buClr>
              <a:buSzPct val="90000"/>
              <a:buFont typeface="Times" pitchFamily="-62" charset="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     </a:t>
            </a:r>
            <a:endParaRPr lang="en-US" altLang="zh-TW"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indent="-457200" algn="l" defTabSz="912495" eaLnBrk="1" hangingPunct="1">
              <a:lnSpc>
                <a:spcPct val="90000"/>
              </a:lnSpc>
              <a:spcBef>
                <a:spcPct val="30000"/>
              </a:spcBef>
              <a:buClr>
                <a:srgbClr val="666666"/>
              </a:buClr>
              <a:buSzPct val="90000"/>
              <a:buFont typeface="Times" pitchFamily="-62" charset="0"/>
              <a:buChar char="•"/>
            </a:pPr>
            <a:r>
              <a:rPr lang="en-US" altLang="zh-TW" sz="2400" dirty="0">
                <a:solidFill>
                  <a:schemeClr val="tx1"/>
                </a:solidFill>
                <a:latin typeface="微软雅黑" panose="020B0503020204020204" charset="-122"/>
                <a:ea typeface="微软雅黑" panose="020B0503020204020204" charset="-122"/>
                <a:cs typeface="微软雅黑" panose="020B0503020204020204" charset="-122"/>
                <a:sym typeface="+mn-ea"/>
              </a:rPr>
              <a:t>Open to new ideas for process improvement</a:t>
            </a:r>
          </a:p>
          <a:p>
            <a:pPr marL="0" indent="0" algn="l" defTabSz="912495" eaLnBrk="1" hangingPunct="1">
              <a:lnSpc>
                <a:spcPct val="90000"/>
              </a:lnSpc>
              <a:spcBef>
                <a:spcPct val="30000"/>
              </a:spcBef>
              <a:buClr>
                <a:srgbClr val="666666"/>
              </a:buClr>
              <a:buSzPct val="90000"/>
              <a:buFont typeface="Times" pitchFamily="-62" charset="0"/>
              <a:buNone/>
            </a:pPr>
            <a:r>
              <a:rPr lang="zh-CN" altLang="en-US" sz="2395" dirty="0">
                <a:solidFill>
                  <a:schemeClr val="tx1"/>
                </a:solidFill>
                <a:latin typeface="微软雅黑" panose="020B0503020204020204" charset="-122"/>
                <a:ea typeface="微软雅黑" panose="020B0503020204020204" charset="-122"/>
                <a:cs typeface="微软雅黑" panose="020B0503020204020204" charset="-122"/>
              </a:rPr>
              <a:t>     过程改进接受新想法</a:t>
            </a:r>
          </a:p>
        </p:txBody>
      </p:sp>
    </p:spTree>
    <p:extLst>
      <p:ext uri="{BB962C8B-B14F-4D97-AF65-F5344CB8AC3E}">
        <p14:creationId xmlns:p14="http://schemas.microsoft.com/office/powerpoint/2010/main" val="109793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p:cNvGraphicFramePr>
            <a:graphicFrameLocks noGrp="1"/>
          </p:cNvGraphicFramePr>
          <p:nvPr/>
        </p:nvGraphicFramePr>
        <p:xfrm>
          <a:off x="924560" y="1789430"/>
          <a:ext cx="6887845" cy="3887470"/>
        </p:xfrm>
        <a:graphic>
          <a:graphicData uri="http://schemas.openxmlformats.org/drawingml/2006/table">
            <a:tbl>
              <a:tblPr firstRow="1" bandRow="1">
                <a:tableStyleId>{5C22544A-7EE6-4342-B048-85BDC9FD1C3A}</a:tableStyleId>
              </a:tblPr>
              <a:tblGrid>
                <a:gridCol w="6887845"/>
              </a:tblGrid>
              <a:tr h="788670">
                <a:tc>
                  <a:txBody>
                    <a:bodyPr/>
                    <a:lstStyle/>
                    <a:p>
                      <a:pPr algn="ctr">
                        <a:buClrTx/>
                        <a:buSzTx/>
                        <a:buFontTx/>
                        <a:buNone/>
                      </a:pPr>
                      <a:r>
                        <a:rPr lang="zh-CN" sz="1400" b="0" dirty="0">
                          <a:solidFill>
                            <a:srgbClr val="000000"/>
                          </a:solidFill>
                          <a:ea typeface="宋体" panose="02010600030101010101" pitchFamily="2" charset="-122"/>
                        </a:rPr>
                        <a:t>银爽怿ShuangyiYin</a:t>
                      </a:r>
                    </a:p>
                  </a:txBody>
                  <a:tcPr marL="12700" marR="12700" marT="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2790">
                <a:tc>
                  <a:txBody>
                    <a:bodyPr/>
                    <a:lstStyle/>
                    <a:p>
                      <a:pPr algn="ctr">
                        <a:buClrTx/>
                        <a:buSzTx/>
                        <a:buFontTx/>
                        <a:buNone/>
                      </a:pPr>
                      <a:r>
                        <a:rPr lang="en-US" altLang="zh-CN" sz="1400" dirty="0">
                          <a:solidFill>
                            <a:srgbClr val="000000"/>
                          </a:solidFill>
                          <a:ea typeface="宋体" panose="02010600030101010101" pitchFamily="2" charset="-122"/>
                        </a:rPr>
                        <a:t>       </a:t>
                      </a:r>
                      <a:r>
                        <a:rPr lang="zh-CN" sz="1400" dirty="0">
                          <a:solidFill>
                            <a:srgbClr val="000000"/>
                          </a:solidFill>
                          <a:ea typeface="宋体" panose="02010600030101010101" pitchFamily="2" charset="-122"/>
                        </a:rPr>
                        <a:t>翁周强 Zhouqiang Wen</a:t>
                      </a:r>
                    </a:p>
                  </a:txBody>
                  <a:tcPr marL="12700" marR="12700" marT="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8670">
                <a:tc>
                  <a:txBody>
                    <a:bodyPr/>
                    <a:lstStyle/>
                    <a:p>
                      <a:pPr algn="ctr">
                        <a:buClrTx/>
                        <a:buSzTx/>
                        <a:buFontTx/>
                        <a:buNone/>
                      </a:pPr>
                      <a:r>
                        <a:rPr lang="zh-CN" sz="1400" b="0">
                          <a:solidFill>
                            <a:srgbClr val="000000"/>
                          </a:solidFill>
                          <a:ea typeface="宋体" panose="02010600030101010101" pitchFamily="2" charset="-122"/>
                        </a:rPr>
                        <a:t>钟琦</a:t>
                      </a:r>
                      <a:r>
                        <a:rPr lang="en-US" altLang="zh-CN" sz="1400" b="0">
                          <a:solidFill>
                            <a:srgbClr val="000000"/>
                          </a:solidFill>
                          <a:ea typeface="宋体" panose="02010600030101010101" pitchFamily="2" charset="-122"/>
                        </a:rPr>
                        <a:t>Qi </a:t>
                      </a:r>
                      <a:r>
                        <a:rPr lang="zh-CN" sz="1400" b="0">
                          <a:solidFill>
                            <a:srgbClr val="000000"/>
                          </a:solidFill>
                          <a:ea typeface="宋体" panose="02010600030101010101" pitchFamily="2" charset="-122"/>
                        </a:rPr>
                        <a:t>Zhong</a:t>
                      </a:r>
                    </a:p>
                  </a:txBody>
                  <a:tcPr marL="12700" marR="12700" marT="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8670">
                <a:tc>
                  <a:txBody>
                    <a:bodyPr/>
                    <a:lstStyle/>
                    <a:p>
                      <a:pPr algn="ctr">
                        <a:buClrTx/>
                        <a:buSzTx/>
                        <a:buFontTx/>
                        <a:buNone/>
                      </a:pPr>
                      <a:r>
                        <a:rPr lang="en-US" altLang="zh-CN" sz="1400" b="0">
                          <a:solidFill>
                            <a:srgbClr val="000000"/>
                          </a:solidFill>
                          <a:ea typeface="宋体" panose="02010600030101010101" pitchFamily="2" charset="-122"/>
                        </a:rPr>
                        <a:t>    </a:t>
                      </a:r>
                      <a:r>
                        <a:rPr lang="zh-CN" sz="1400" b="0">
                          <a:solidFill>
                            <a:srgbClr val="000000"/>
                          </a:solidFill>
                          <a:ea typeface="宋体" panose="02010600030101010101" pitchFamily="2" charset="-122"/>
                        </a:rPr>
                        <a:t>张明霞</a:t>
                      </a:r>
                      <a:r>
                        <a:rPr lang="en-US" altLang="zh-CN" sz="1400" b="0">
                          <a:solidFill>
                            <a:srgbClr val="000000"/>
                          </a:solidFill>
                          <a:ea typeface="宋体" panose="02010600030101010101" pitchFamily="2" charset="-122"/>
                        </a:rPr>
                        <a:t>Mingxia Zhang</a:t>
                      </a:r>
                    </a:p>
                  </a:txBody>
                  <a:tcPr marL="12700" marR="12700" marT="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8670">
                <a:tc>
                  <a:txBody>
                    <a:bodyPr/>
                    <a:lstStyle/>
                    <a:p>
                      <a:pPr indent="0" algn="ctr">
                        <a:buNone/>
                      </a:pPr>
                      <a:r>
                        <a:rPr lang="zh-CN" sz="1400" b="0" dirty="0">
                          <a:solidFill>
                            <a:srgbClr val="000000"/>
                          </a:solidFill>
                          <a:ea typeface="宋体" panose="02010600030101010101" pitchFamily="2" charset="-122"/>
                        </a:rPr>
                        <a:t>王龙Long Wang</a:t>
                      </a:r>
                      <a:endParaRPr lang="zh-CN" altLang="en-US" sz="1400" b="0" dirty="0">
                        <a:solidFill>
                          <a:srgbClr val="000000"/>
                        </a:solidFill>
                        <a:latin typeface="宋体" panose="02010600030101010101" pitchFamily="2" charset="-122"/>
                        <a:ea typeface="宋体" panose="02010600030101010101" pitchFamily="2" charset="-122"/>
                      </a:endParaRPr>
                    </a:p>
                  </a:txBody>
                  <a:tcPr marL="12700" marR="12700" marT="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3"/>
          <p:cNvSpPr>
            <a:spLocks noChangeArrowheads="1"/>
          </p:cNvSpPr>
          <p:nvPr/>
        </p:nvSpPr>
        <p:spPr bwMode="auto">
          <a:xfrm>
            <a:off x="-152400" y="515938"/>
            <a:ext cx="9144000" cy="604520"/>
          </a:xfrm>
          <a:prstGeom prst="rect">
            <a:avLst/>
          </a:prstGeom>
          <a:noFill/>
          <a:ln w="9525">
            <a:noFill/>
            <a:round/>
          </a:ln>
        </p:spPr>
        <p:txBody>
          <a:bodyPr lIns="63720" tIns="25560" rIns="63720" bIns="25560">
            <a:spAutoFit/>
          </a:bodyPr>
          <a:lstStyle/>
          <a:p>
            <a:pPr algn="ctr">
              <a:lnSpc>
                <a:spcPct val="90000"/>
              </a:lnSpc>
              <a:spcBef>
                <a:spcPts val="2250"/>
              </a:spcBef>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rgbClr val="000000"/>
                </a:solidFill>
                <a:latin typeface="Calibri" panose="020F0502020204030204" pitchFamily="34" charset="0"/>
              </a:rPr>
              <a:t>Appraisal Team</a:t>
            </a:r>
            <a:endParaRPr lang="en-US" altLang="en-US" sz="4000" b="1" dirty="0">
              <a:solidFill>
                <a:srgbClr val="000000"/>
              </a:solidFill>
              <a:latin typeface="Calibri" panose="020F0502020204030204" pitchFamily="3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F580E0BC-3B62-467F-89E9-F47414FE43A7}" type="slidenum">
              <a:rPr lang="en-US"/>
              <a:t>8</a:t>
            </a:fld>
            <a:endParaRPr lang="en-US">
              <a:solidFill>
                <a:schemeClr val="tx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2"/>
          <p:cNvSpPr txBox="1">
            <a:spLocks noChangeArrowheads="1"/>
          </p:cNvSpPr>
          <p:nvPr/>
        </p:nvSpPr>
        <p:spPr bwMode="auto">
          <a:xfrm>
            <a:off x="1822434" y="1915797"/>
            <a:ext cx="5745615" cy="3500755"/>
          </a:xfrm>
          <a:prstGeom prst="rect">
            <a:avLst/>
          </a:prstGeom>
          <a:noFill/>
          <a:ln w="9525">
            <a:noFill/>
            <a:miter lim="800000"/>
          </a:ln>
        </p:spPr>
        <p:txBody>
          <a:bodyPr wrap="square" lIns="91210" tIns="45603" rIns="91210" bIns="45603">
            <a:spAutoFit/>
          </a:bodyPr>
          <a:lstStyle/>
          <a:p>
            <a:pPr algn="ctr" eaLnBrk="0" hangingPunct="0">
              <a:spcBef>
                <a:spcPct val="50000"/>
              </a:spcBef>
              <a:buNone/>
            </a:pPr>
            <a:r>
              <a:rPr lang="en-US" altLang="zh-CN" sz="5390" b="1" dirty="0">
                <a:solidFill>
                  <a:schemeClr val="tx1"/>
                </a:solidFill>
                <a:latin typeface="微软雅黑" panose="020B0503020204020204" charset="-122"/>
                <a:ea typeface="微软雅黑" panose="020B0503020204020204" charset="-122"/>
                <a:cs typeface="微软雅黑" panose="020B0503020204020204" charset="-122"/>
              </a:rPr>
              <a:t>Global Improvement Opportunities</a:t>
            </a:r>
          </a:p>
          <a:p>
            <a:pPr algn="ctr" eaLnBrk="0" hangingPunct="0">
              <a:spcBef>
                <a:spcPct val="50000"/>
              </a:spcBef>
              <a:buNone/>
            </a:pPr>
            <a:r>
              <a:rPr lang="zh-CN" altLang="en-US" sz="3995" b="1" dirty="0">
                <a:solidFill>
                  <a:schemeClr val="tx1"/>
                </a:solidFill>
                <a:latin typeface="微软雅黑" panose="020B0503020204020204" charset="-122"/>
                <a:ea typeface="微软雅黑" panose="020B0503020204020204" charset="-122"/>
                <a:cs typeface="微软雅黑" panose="020B0503020204020204" charset="-122"/>
              </a:rPr>
              <a:t>总体改进建议</a:t>
            </a:r>
          </a:p>
        </p:txBody>
      </p:sp>
    </p:spTree>
    <p:extLst>
      <p:ext uri="{BB962C8B-B14F-4D97-AF65-F5344CB8AC3E}">
        <p14:creationId xmlns:p14="http://schemas.microsoft.com/office/powerpoint/2010/main" val="16410956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6722" name="Rectangle 2"/>
          <p:cNvSpPr>
            <a:spLocks noChangeArrowheads="1"/>
          </p:cNvSpPr>
          <p:nvPr/>
        </p:nvSpPr>
        <p:spPr bwMode="auto">
          <a:xfrm>
            <a:off x="886148" y="528463"/>
            <a:ext cx="7652103" cy="763892"/>
          </a:xfrm>
          <a:prstGeom prst="rect">
            <a:avLst/>
          </a:prstGeom>
          <a:noFill/>
          <a:ln w="9525">
            <a:noFill/>
            <a:miter lim="800000"/>
          </a:ln>
        </p:spPr>
        <p:txBody>
          <a:bodyPr lIns="90113" tIns="44266" rIns="90113" bIns="44266" anchor="ctr"/>
          <a:lstStyle/>
          <a:p>
            <a:pPr algn="ctr" eaLnBrk="0" hangingPunct="0">
              <a:lnSpc>
                <a:spcPct val="90000"/>
              </a:lnSpc>
              <a:buNone/>
            </a:pPr>
            <a:r>
              <a:rPr lang="en-US" altLang="zh-TW" sz="2800" b="1" dirty="0">
                <a:latin typeface="微软雅黑" panose="020B0503020204020204" charset="-122"/>
                <a:ea typeface="微软雅黑" panose="020B0503020204020204" charset="-122"/>
                <a:cs typeface="+mj-cs"/>
              </a:rPr>
              <a:t>Global Improvement Opportunities</a:t>
            </a:r>
          </a:p>
        </p:txBody>
      </p:sp>
      <p:sp>
        <p:nvSpPr>
          <p:cNvPr id="113669" name="Rectangle 3"/>
          <p:cNvSpPr>
            <a:spLocks noChangeArrowheads="1"/>
          </p:cNvSpPr>
          <p:nvPr/>
        </p:nvSpPr>
        <p:spPr bwMode="auto">
          <a:xfrm>
            <a:off x="606923" y="1337471"/>
            <a:ext cx="8210552" cy="4559833"/>
          </a:xfrm>
          <a:prstGeom prst="rect">
            <a:avLst/>
          </a:prstGeom>
          <a:noFill/>
          <a:ln w="9525">
            <a:noFill/>
            <a:miter lim="800000"/>
          </a:ln>
        </p:spPr>
        <p:txBody>
          <a:bodyPr lIns="91056" tIns="45525" rIns="91056" bIns="45525"/>
          <a:lstStyle/>
          <a:p>
            <a:pPr marL="0" indent="0" defTabSz="911860">
              <a:spcBef>
                <a:spcPct val="30000"/>
              </a:spcBef>
              <a:spcAft>
                <a:spcPct val="25000"/>
              </a:spcAft>
              <a:buClr>
                <a:srgbClr val="666666"/>
              </a:buClr>
              <a:buSzPct val="90000"/>
              <a:buFont typeface="Times" pitchFamily="-62" charset="0"/>
              <a:buNone/>
            </a:pPr>
            <a:endParaRPr lang="en-US" altLang="zh-TW" sz="1800" dirty="0">
              <a:solidFill>
                <a:schemeClr val="tx1"/>
              </a:solidFill>
              <a:latin typeface="微软雅黑" panose="020B0503020204020204" charset="-122"/>
              <a:ea typeface="微软雅黑" panose="020B0503020204020204" charset="-122"/>
              <a:cs typeface="微软雅黑" panose="020B0503020204020204" charset="-122"/>
            </a:endParaRPr>
          </a:p>
          <a:p>
            <a:pPr marL="457200" indent="-457200" defTabSz="912495">
              <a:spcBef>
                <a:spcPct val="30000"/>
              </a:spcBef>
              <a:spcAft>
                <a:spcPct val="25000"/>
              </a:spcAft>
              <a:buClr>
                <a:srgbClr val="666666"/>
              </a:buClr>
              <a:buSzPct val="90000"/>
              <a:buFont typeface="Times" pitchFamily="-62" charset="0"/>
              <a:buChar char="•"/>
            </a:pPr>
            <a:r>
              <a:rPr lang="en-US" altLang="zh-TW" dirty="0" smtClean="0">
                <a:latin typeface="微软雅黑" panose="020B0503020204020204" charset="-122"/>
                <a:ea typeface="微软雅黑" panose="020B0503020204020204" charset="-122"/>
                <a:cs typeface="微软雅黑" panose="020B0503020204020204" charset="-122"/>
                <a:sym typeface="+mn-ea"/>
              </a:rPr>
              <a:t>The </a:t>
            </a:r>
            <a:r>
              <a:rPr lang="en-US" altLang="zh-TW" dirty="0">
                <a:latin typeface="微软雅黑" panose="020B0503020204020204" charset="-122"/>
                <a:ea typeface="微软雅黑" panose="020B0503020204020204" charset="-122"/>
                <a:cs typeface="微软雅黑" panose="020B0503020204020204" charset="-122"/>
                <a:sym typeface="+mn-ea"/>
              </a:rPr>
              <a:t>possibility of Process simplification and streamlining should be continuously looked at</a:t>
            </a:r>
            <a:r>
              <a:rPr lang="zh-CN" altLang="en-US" dirty="0">
                <a:latin typeface="微软雅黑" panose="020B0503020204020204" charset="-122"/>
                <a:ea typeface="微软雅黑" panose="020B0503020204020204" charset="-122"/>
                <a:cs typeface="微软雅黑" panose="020B0503020204020204" charset="-122"/>
                <a:sym typeface="+mn-ea"/>
              </a:rPr>
              <a:t>持续找过程的简化和精简的可能性</a:t>
            </a:r>
            <a:endParaRPr lang="en-US" altLang="zh-TW" dirty="0">
              <a:latin typeface="微软雅黑" panose="020B0503020204020204" charset="-122"/>
              <a:ea typeface="微软雅黑" panose="020B0503020204020204" charset="-122"/>
              <a:cs typeface="微软雅黑" panose="020B0503020204020204" charset="-122"/>
            </a:endParaRPr>
          </a:p>
          <a:p>
            <a:pPr lvl="2" indent="-457200" defTabSz="912495">
              <a:spcBef>
                <a:spcPct val="30000"/>
              </a:spcBef>
              <a:spcAft>
                <a:spcPct val="25000"/>
              </a:spcAft>
              <a:buClr>
                <a:srgbClr val="666666"/>
              </a:buClr>
              <a:buSzPct val="90000"/>
              <a:buFont typeface="Times" pitchFamily="-62" charset="0"/>
              <a:buChar char="•"/>
            </a:pPr>
            <a:r>
              <a:rPr lang="en-US" altLang="zh-TW" dirty="0">
                <a:latin typeface="微软雅黑" panose="020B0503020204020204" charset="-122"/>
                <a:ea typeface="微软雅黑" panose="020B0503020204020204" charset="-122"/>
                <a:cs typeface="微软雅黑" panose="020B0503020204020204" charset="-122"/>
                <a:sym typeface="+mn-ea"/>
              </a:rPr>
              <a:t>“Heavy” processes can become an undesired overhead</a:t>
            </a:r>
            <a:r>
              <a:rPr lang="zh-CN" altLang="en-US" dirty="0">
                <a:latin typeface="微软雅黑" panose="020B0503020204020204" charset="-122"/>
                <a:ea typeface="微软雅黑" panose="020B0503020204020204" charset="-122"/>
                <a:cs typeface="微软雅黑" panose="020B0503020204020204" charset="-122"/>
                <a:sym typeface="+mn-ea"/>
              </a:rPr>
              <a:t>繁琐 的过程变为不必要的负担</a:t>
            </a:r>
            <a:endParaRPr lang="en-US" altLang="zh-TW" dirty="0">
              <a:latin typeface="微软雅黑" panose="020B0503020204020204" charset="-122"/>
              <a:ea typeface="微软雅黑" panose="020B0503020204020204" charset="-122"/>
              <a:cs typeface="微软雅黑" panose="020B0503020204020204" charset="-122"/>
            </a:endParaRPr>
          </a:p>
          <a:p>
            <a:pPr lvl="2" indent="-457200" defTabSz="912495">
              <a:spcBef>
                <a:spcPct val="30000"/>
              </a:spcBef>
              <a:spcAft>
                <a:spcPct val="25000"/>
              </a:spcAft>
              <a:buClr>
                <a:srgbClr val="666666"/>
              </a:buClr>
              <a:buSzPct val="90000"/>
            </a:pPr>
            <a:r>
              <a:rPr lang="en-US" altLang="zh-TW" dirty="0">
                <a:latin typeface="微软雅黑" panose="020B0503020204020204" charset="-122"/>
                <a:ea typeface="微软雅黑" panose="020B0503020204020204" charset="-122"/>
                <a:cs typeface="微软雅黑" panose="020B0503020204020204" charset="-122"/>
                <a:sym typeface="+mn-ea"/>
              </a:rPr>
              <a:t>However, do not “throw out the baby with the bathwater”</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。然而，也不要良莠不分。</a:t>
            </a:r>
          </a:p>
          <a:p>
            <a:pPr marL="457200" indent="-457200" defTabSz="911860">
              <a:spcBef>
                <a:spcPct val="30000"/>
              </a:spcBef>
              <a:spcAft>
                <a:spcPct val="25000"/>
              </a:spcAft>
              <a:buClr>
                <a:srgbClr val="666666"/>
              </a:buClr>
              <a:buSzPct val="90000"/>
              <a:buFont typeface="Times" pitchFamily="-62" charset="0"/>
              <a:buChar char="•"/>
            </a:pPr>
            <a:endParaRPr lang="zh-CN" altLang="en-US" b="0" dirty="0">
              <a:solidFill>
                <a:schemeClr val="tx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0170740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62" name="Rectangle 2"/>
          <p:cNvSpPr>
            <a:spLocks noChangeArrowheads="1"/>
          </p:cNvSpPr>
          <p:nvPr/>
        </p:nvSpPr>
        <p:spPr bwMode="auto">
          <a:xfrm>
            <a:off x="810627" y="299084"/>
            <a:ext cx="7298268" cy="611357"/>
          </a:xfrm>
          <a:prstGeom prst="rect">
            <a:avLst/>
          </a:prstGeom>
          <a:noFill/>
          <a:ln w="9525">
            <a:noFill/>
            <a:miter lim="800000"/>
          </a:ln>
        </p:spPr>
        <p:txBody>
          <a:bodyPr lIns="91925" tIns="45962" rIns="91925" bIns="45962" anchor="ctr"/>
          <a:lstStyle/>
          <a:p>
            <a:pPr indent="0" algn="ctr" defTabSz="940435">
              <a:buNone/>
            </a:pPr>
            <a:r>
              <a:rPr lang="en-US" altLang="zh-TW" sz="2800" b="1" dirty="0">
                <a:solidFill>
                  <a:schemeClr val="tx1"/>
                </a:solidFill>
                <a:effectLst/>
                <a:latin typeface="微软雅黑" panose="020B0503020204020204" charset="-122"/>
                <a:ea typeface="微软雅黑" panose="020B0503020204020204" charset="-122"/>
                <a:cs typeface="微软雅黑" panose="020B0503020204020204" charset="-122"/>
              </a:rPr>
              <a:t>The IDEAL Framework </a:t>
            </a:r>
          </a:p>
          <a:p>
            <a:pPr indent="0" algn="ctr" defTabSz="940435">
              <a:buNone/>
            </a:pPr>
            <a:r>
              <a:rPr lang="zh-CN" altLang="en-US" sz="2800" b="1" dirty="0">
                <a:solidFill>
                  <a:schemeClr val="tx1"/>
                </a:solidFill>
                <a:effectLst/>
                <a:latin typeface="微软雅黑" panose="020B0503020204020204" charset="-122"/>
                <a:ea typeface="微软雅黑" panose="020B0503020204020204" charset="-122"/>
                <a:cs typeface="微软雅黑" panose="020B0503020204020204" charset="-122"/>
              </a:rPr>
              <a:t>理想框架</a:t>
            </a:r>
          </a:p>
        </p:txBody>
      </p:sp>
      <p:grpSp>
        <p:nvGrpSpPr>
          <p:cNvPr id="2" name="Group 23"/>
          <p:cNvGrpSpPr/>
          <p:nvPr/>
        </p:nvGrpSpPr>
        <p:grpSpPr bwMode="auto">
          <a:xfrm>
            <a:off x="1170043" y="1554652"/>
            <a:ext cx="6428749" cy="4361856"/>
            <a:chOff x="730" y="1260"/>
            <a:chExt cx="4059" cy="2754"/>
          </a:xfrm>
        </p:grpSpPr>
        <p:pic>
          <p:nvPicPr>
            <p:cNvPr id="114695" name="Picture 3"/>
            <p:cNvPicPr>
              <a:picLocks noChangeArrowheads="1"/>
            </p:cNvPicPr>
            <p:nvPr/>
          </p:nvPicPr>
          <p:blipFill>
            <a:blip r:embed="rId2" cstate="print"/>
            <a:srcRect/>
            <a:stretch>
              <a:fillRect/>
            </a:stretch>
          </p:blipFill>
          <p:spPr bwMode="auto">
            <a:xfrm>
              <a:off x="730" y="1269"/>
              <a:ext cx="4029" cy="2745"/>
            </a:xfrm>
            <a:prstGeom prst="rect">
              <a:avLst/>
            </a:prstGeom>
            <a:solidFill>
              <a:schemeClr val="bg1"/>
            </a:solidFill>
            <a:ln w="9525">
              <a:noFill/>
              <a:miter lim="800000"/>
              <a:headEnd/>
              <a:tailEnd/>
            </a:ln>
          </p:spPr>
        </p:pic>
        <p:sp>
          <p:nvSpPr>
            <p:cNvPr id="114696" name="Rectangle 4"/>
            <p:cNvSpPr>
              <a:spLocks noChangeArrowheads="1"/>
            </p:cNvSpPr>
            <p:nvPr/>
          </p:nvSpPr>
          <p:spPr bwMode="auto">
            <a:xfrm>
              <a:off x="1083" y="2946"/>
              <a:ext cx="823" cy="252"/>
            </a:xfrm>
            <a:prstGeom prst="rect">
              <a:avLst/>
            </a:prstGeom>
            <a:noFill/>
            <a:ln w="9525">
              <a:noFill/>
              <a:miter lim="800000"/>
            </a:ln>
          </p:spPr>
          <p:txBody>
            <a:bodyPr wrap="none" lIns="91934" tIns="45967" rIns="91934" bIns="45967">
              <a:spAutoFit/>
            </a:bodyPr>
            <a:lstStyle/>
            <a:p>
              <a:pPr marL="175260" indent="-175260">
                <a:spcBef>
                  <a:spcPct val="20000"/>
                </a:spcBef>
                <a:buClr>
                  <a:srgbClr val="666666"/>
                </a:buClr>
                <a:buSzPct val="90000"/>
                <a:buFont typeface="Times" pitchFamily="-62" charset="0"/>
                <a:buChar char="•"/>
              </a:pPr>
              <a:r>
                <a:rPr lang="en-US" altLang="zh-TW" sz="1995" dirty="0">
                  <a:solidFill>
                    <a:schemeClr val="tx1"/>
                  </a:solidFill>
                  <a:ea typeface="PMingLiU" pitchFamily="18" charset="-120"/>
                </a:rPr>
                <a:t>Initiating</a:t>
              </a:r>
            </a:p>
          </p:txBody>
        </p:sp>
        <p:sp>
          <p:nvSpPr>
            <p:cNvPr id="114697" name="Rectangle 5"/>
            <p:cNvSpPr>
              <a:spLocks noChangeArrowheads="1"/>
            </p:cNvSpPr>
            <p:nvPr/>
          </p:nvSpPr>
          <p:spPr bwMode="auto">
            <a:xfrm>
              <a:off x="1908" y="3746"/>
              <a:ext cx="837" cy="219"/>
            </a:xfrm>
            <a:prstGeom prst="rect">
              <a:avLst/>
            </a:prstGeom>
            <a:noFill/>
            <a:ln w="9525">
              <a:noFill/>
              <a:miter lim="800000"/>
            </a:ln>
          </p:spPr>
          <p:txBody>
            <a:bodyPr wrap="none" lIns="88872" tIns="44438" rIns="88872" bIns="44438">
              <a:spAutoFit/>
            </a:bodyPr>
            <a:lstStyle/>
            <a:p>
              <a:pPr defTabSz="883285"/>
              <a:r>
                <a:rPr lang="en-US" altLang="zh-TW" sz="1690" dirty="0">
                  <a:solidFill>
                    <a:schemeClr val="tx1"/>
                  </a:solidFill>
                  <a:ea typeface="PMingLiU" pitchFamily="18" charset="-120"/>
                </a:rPr>
                <a:t>Diagnosing</a:t>
              </a:r>
            </a:p>
          </p:txBody>
        </p:sp>
        <p:sp>
          <p:nvSpPr>
            <p:cNvPr id="114698" name="Rectangle 6"/>
            <p:cNvSpPr>
              <a:spLocks noChangeArrowheads="1"/>
            </p:cNvSpPr>
            <p:nvPr/>
          </p:nvSpPr>
          <p:spPr bwMode="auto">
            <a:xfrm>
              <a:off x="3874" y="3754"/>
              <a:ext cx="889" cy="219"/>
            </a:xfrm>
            <a:prstGeom prst="rect">
              <a:avLst/>
            </a:prstGeom>
            <a:noFill/>
            <a:ln w="9525">
              <a:noFill/>
              <a:miter lim="800000"/>
            </a:ln>
          </p:spPr>
          <p:txBody>
            <a:bodyPr wrap="none" lIns="88872" tIns="44438" rIns="88872" bIns="44438">
              <a:spAutoFit/>
            </a:bodyPr>
            <a:lstStyle/>
            <a:p>
              <a:pPr defTabSz="883285"/>
              <a:r>
                <a:rPr lang="en-US" altLang="zh-TW" sz="1690" dirty="0">
                  <a:solidFill>
                    <a:schemeClr val="tx1"/>
                  </a:solidFill>
                  <a:ea typeface="PMingLiU" pitchFamily="18" charset="-120"/>
                </a:rPr>
                <a:t>Establishing</a:t>
              </a:r>
            </a:p>
          </p:txBody>
        </p:sp>
        <p:sp>
          <p:nvSpPr>
            <p:cNvPr id="114699" name="Rectangle 7"/>
            <p:cNvSpPr>
              <a:spLocks noChangeArrowheads="1"/>
            </p:cNvSpPr>
            <p:nvPr/>
          </p:nvSpPr>
          <p:spPr bwMode="auto">
            <a:xfrm>
              <a:off x="4254" y="1973"/>
              <a:ext cx="535" cy="219"/>
            </a:xfrm>
            <a:prstGeom prst="rect">
              <a:avLst/>
            </a:prstGeom>
            <a:noFill/>
            <a:ln w="9525">
              <a:noFill/>
              <a:miter lim="800000"/>
            </a:ln>
          </p:spPr>
          <p:txBody>
            <a:bodyPr wrap="none" lIns="88872" tIns="44438" rIns="88872" bIns="44438">
              <a:spAutoFit/>
            </a:bodyPr>
            <a:lstStyle/>
            <a:p>
              <a:pPr defTabSz="883285"/>
              <a:r>
                <a:rPr lang="en-US" altLang="zh-TW" sz="1690" dirty="0">
                  <a:solidFill>
                    <a:schemeClr val="tx1"/>
                  </a:solidFill>
                  <a:ea typeface="PMingLiU" pitchFamily="18" charset="-120"/>
                </a:rPr>
                <a:t>Acting</a:t>
              </a:r>
            </a:p>
          </p:txBody>
        </p:sp>
        <p:sp>
          <p:nvSpPr>
            <p:cNvPr id="114700" name="Rectangle 8"/>
            <p:cNvSpPr>
              <a:spLocks noChangeArrowheads="1"/>
            </p:cNvSpPr>
            <p:nvPr/>
          </p:nvSpPr>
          <p:spPr bwMode="auto">
            <a:xfrm>
              <a:off x="2636" y="1260"/>
              <a:ext cx="686" cy="219"/>
            </a:xfrm>
            <a:prstGeom prst="rect">
              <a:avLst/>
            </a:prstGeom>
            <a:noFill/>
            <a:ln w="9525">
              <a:noFill/>
              <a:miter lim="800000"/>
            </a:ln>
          </p:spPr>
          <p:txBody>
            <a:bodyPr wrap="none" lIns="88872" tIns="44438" rIns="88872" bIns="44438">
              <a:spAutoFit/>
            </a:bodyPr>
            <a:lstStyle/>
            <a:p>
              <a:pPr defTabSz="883285"/>
              <a:r>
                <a:rPr lang="en-US" altLang="zh-TW" sz="1690" dirty="0">
                  <a:solidFill>
                    <a:schemeClr val="tx1"/>
                  </a:solidFill>
                  <a:ea typeface="PMingLiU" pitchFamily="18" charset="-120"/>
                </a:rPr>
                <a:t>Learning</a:t>
              </a:r>
            </a:p>
          </p:txBody>
        </p:sp>
        <p:sp>
          <p:nvSpPr>
            <p:cNvPr id="114701" name="Rectangle 9"/>
            <p:cNvSpPr>
              <a:spLocks noChangeArrowheads="1"/>
            </p:cNvSpPr>
            <p:nvPr/>
          </p:nvSpPr>
          <p:spPr bwMode="auto">
            <a:xfrm>
              <a:off x="2504" y="1722"/>
              <a:ext cx="628" cy="306"/>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Revise</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Organizational</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Approach</a:t>
              </a:r>
            </a:p>
          </p:txBody>
        </p:sp>
        <p:sp>
          <p:nvSpPr>
            <p:cNvPr id="114702" name="Rectangle 10"/>
            <p:cNvSpPr>
              <a:spLocks noChangeArrowheads="1"/>
            </p:cNvSpPr>
            <p:nvPr/>
          </p:nvSpPr>
          <p:spPr bwMode="auto">
            <a:xfrm>
              <a:off x="3170" y="1613"/>
              <a:ext cx="505" cy="306"/>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Document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&amp; Analyze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Lessons</a:t>
              </a:r>
            </a:p>
          </p:txBody>
        </p:sp>
        <p:sp>
          <p:nvSpPr>
            <p:cNvPr id="114703" name="Rectangle 11"/>
            <p:cNvSpPr>
              <a:spLocks noChangeArrowheads="1"/>
            </p:cNvSpPr>
            <p:nvPr/>
          </p:nvSpPr>
          <p:spPr bwMode="auto">
            <a:xfrm>
              <a:off x="3796" y="1985"/>
              <a:ext cx="539" cy="1056"/>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Define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Processes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&amp; Measures</a:t>
              </a:r>
            </a:p>
            <a:p>
              <a:pPr defTabSz="883285">
                <a:lnSpc>
                  <a:spcPct val="86000"/>
                </a:lnSpc>
              </a:pPr>
              <a:endParaRPr lang="en-US" altLang="zh-TW" sz="1000" dirty="0">
                <a:solidFill>
                  <a:schemeClr val="tx1"/>
                </a:solidFill>
                <a:ea typeface="PMingLiU" pitchFamily="18" charset="-120"/>
              </a:endParaRPr>
            </a:p>
            <a:p>
              <a:pPr defTabSz="883285">
                <a:lnSpc>
                  <a:spcPct val="86000"/>
                </a:lnSpc>
              </a:pPr>
              <a:r>
                <a:rPr lang="en-US" altLang="zh-TW" sz="1000" dirty="0">
                  <a:solidFill>
                    <a:schemeClr val="tx1"/>
                  </a:solidFill>
                  <a:ea typeface="PMingLiU" pitchFamily="18" charset="-120"/>
                </a:rPr>
                <a:t>Plan &amp;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Execute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Pilots</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Plan,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Execute,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&amp; Track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Installation</a:t>
              </a:r>
            </a:p>
          </p:txBody>
        </p:sp>
        <p:sp>
          <p:nvSpPr>
            <p:cNvPr id="114704" name="Rectangle 12"/>
            <p:cNvSpPr>
              <a:spLocks noChangeArrowheads="1"/>
            </p:cNvSpPr>
            <p:nvPr/>
          </p:nvSpPr>
          <p:spPr bwMode="auto">
            <a:xfrm>
              <a:off x="3612" y="3262"/>
              <a:ext cx="776" cy="389"/>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Establish Process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Action Teams</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Plan Actions</a:t>
              </a:r>
            </a:p>
          </p:txBody>
        </p:sp>
        <p:sp>
          <p:nvSpPr>
            <p:cNvPr id="114705" name="Rectangle 13"/>
            <p:cNvSpPr>
              <a:spLocks noChangeArrowheads="1"/>
            </p:cNvSpPr>
            <p:nvPr/>
          </p:nvSpPr>
          <p:spPr bwMode="auto">
            <a:xfrm>
              <a:off x="2962" y="3529"/>
              <a:ext cx="594" cy="222"/>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Set Priorities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&amp; Strategies</a:t>
              </a:r>
            </a:p>
          </p:txBody>
        </p:sp>
        <p:sp>
          <p:nvSpPr>
            <p:cNvPr id="114706" name="Rectangle 14"/>
            <p:cNvSpPr>
              <a:spLocks noChangeArrowheads="1"/>
            </p:cNvSpPr>
            <p:nvPr/>
          </p:nvSpPr>
          <p:spPr bwMode="auto">
            <a:xfrm>
              <a:off x="2304" y="3309"/>
              <a:ext cx="807" cy="389"/>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Develop</a:t>
              </a:r>
            </a:p>
            <a:p>
              <a:pPr defTabSz="883285">
                <a:lnSpc>
                  <a:spcPct val="86000"/>
                </a:lnSpc>
              </a:pPr>
              <a:r>
                <a:rPr lang="en-US" altLang="zh-TW" sz="1000" dirty="0">
                  <a:solidFill>
                    <a:schemeClr val="tx1"/>
                  </a:solidFill>
                  <a:ea typeface="PMingLiU" pitchFamily="18" charset="-120"/>
                </a:rPr>
                <a:t>Recommendations</a:t>
              </a:r>
            </a:p>
            <a:p>
              <a:pPr defTabSz="883285">
                <a:lnSpc>
                  <a:spcPct val="86000"/>
                </a:lnSpc>
              </a:pPr>
              <a:r>
                <a:rPr lang="en-US" altLang="zh-TW" sz="1000" dirty="0">
                  <a:solidFill>
                    <a:schemeClr val="tx1"/>
                  </a:solidFill>
                  <a:ea typeface="PMingLiU" pitchFamily="18" charset="-120"/>
                </a:rPr>
                <a:t>&amp; Document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Phase Results</a:t>
              </a:r>
            </a:p>
          </p:txBody>
        </p:sp>
        <p:sp>
          <p:nvSpPr>
            <p:cNvPr id="114707" name="Rectangle 15"/>
            <p:cNvSpPr>
              <a:spLocks noChangeArrowheads="1"/>
            </p:cNvSpPr>
            <p:nvPr/>
          </p:nvSpPr>
          <p:spPr bwMode="auto">
            <a:xfrm>
              <a:off x="1982" y="2825"/>
              <a:ext cx="594" cy="389"/>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Appraise &amp;</a:t>
              </a:r>
            </a:p>
            <a:p>
              <a:pPr defTabSz="883285">
                <a:lnSpc>
                  <a:spcPct val="86000"/>
                </a:lnSpc>
              </a:pPr>
              <a:r>
                <a:rPr lang="en-US" altLang="zh-TW" sz="1000" dirty="0">
                  <a:solidFill>
                    <a:schemeClr val="tx1"/>
                  </a:solidFill>
                  <a:ea typeface="PMingLiU" pitchFamily="18" charset="-120"/>
                </a:rPr>
                <a:t>Characterize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Current </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Practice</a:t>
              </a:r>
            </a:p>
          </p:txBody>
        </p:sp>
        <p:sp>
          <p:nvSpPr>
            <p:cNvPr id="114708" name="Rectangle 16"/>
            <p:cNvSpPr>
              <a:spLocks noChangeArrowheads="1"/>
            </p:cNvSpPr>
            <p:nvPr/>
          </p:nvSpPr>
          <p:spPr bwMode="auto">
            <a:xfrm>
              <a:off x="1927" y="2320"/>
              <a:ext cx="613" cy="306"/>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Establish</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Improvement</a:t>
              </a:r>
            </a:p>
            <a:p>
              <a:pPr defTabSz="883285">
                <a:lnSpc>
                  <a:spcPct val="86000"/>
                </a:lnSpc>
              </a:pPr>
              <a:r>
                <a:rPr lang="en-US" altLang="zh-TW" sz="1000" dirty="0">
                  <a:solidFill>
                    <a:schemeClr val="tx1"/>
                  </a:solidFill>
                  <a:ea typeface="PMingLiU" pitchFamily="18" charset="-120"/>
                </a:rPr>
                <a:t>Infrastructure</a:t>
              </a:r>
            </a:p>
          </p:txBody>
        </p:sp>
        <p:sp>
          <p:nvSpPr>
            <p:cNvPr id="114709" name="Rectangle 17"/>
            <p:cNvSpPr>
              <a:spLocks noChangeArrowheads="1"/>
            </p:cNvSpPr>
            <p:nvPr/>
          </p:nvSpPr>
          <p:spPr bwMode="auto">
            <a:xfrm>
              <a:off x="1378" y="2333"/>
              <a:ext cx="558" cy="306"/>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Set Context</a:t>
              </a:r>
            </a:p>
            <a:p>
              <a:pPr defTabSz="883285">
                <a:lnSpc>
                  <a:spcPct val="86000"/>
                </a:lnSpc>
              </a:pPr>
              <a:r>
                <a:rPr lang="en-US" altLang="zh-TW" sz="1000" dirty="0">
                  <a:solidFill>
                    <a:schemeClr val="tx1"/>
                  </a:solidFill>
                  <a:ea typeface="PMingLiU" pitchFamily="18" charset="-120"/>
                </a:rPr>
                <a:t>&amp; Establish</a:t>
              </a:r>
              <a:br>
                <a:rPr lang="en-US" altLang="zh-TW" sz="1000" dirty="0">
                  <a:solidFill>
                    <a:schemeClr val="tx1"/>
                  </a:solidFill>
                  <a:ea typeface="PMingLiU" pitchFamily="18" charset="-120"/>
                </a:rPr>
              </a:br>
              <a:r>
                <a:rPr lang="en-US" altLang="zh-TW" sz="1000" dirty="0">
                  <a:solidFill>
                    <a:schemeClr val="tx1"/>
                  </a:solidFill>
                  <a:ea typeface="PMingLiU" pitchFamily="18" charset="-120"/>
                </a:rPr>
                <a:t>Sponsorship</a:t>
              </a:r>
            </a:p>
          </p:txBody>
        </p:sp>
        <p:sp>
          <p:nvSpPr>
            <p:cNvPr id="114710" name="Rectangle 18"/>
            <p:cNvSpPr>
              <a:spLocks noChangeArrowheads="1"/>
            </p:cNvSpPr>
            <p:nvPr/>
          </p:nvSpPr>
          <p:spPr bwMode="auto">
            <a:xfrm>
              <a:off x="776" y="2333"/>
              <a:ext cx="608" cy="222"/>
            </a:xfrm>
            <a:prstGeom prst="rect">
              <a:avLst/>
            </a:prstGeom>
            <a:noFill/>
            <a:ln w="9525">
              <a:noFill/>
              <a:miter lim="800000"/>
            </a:ln>
          </p:spPr>
          <p:txBody>
            <a:bodyPr wrap="none" lIns="88872" tIns="44438" rIns="88872" bIns="44438">
              <a:spAutoFit/>
            </a:bodyPr>
            <a:lstStyle/>
            <a:p>
              <a:pPr defTabSz="883285">
                <a:lnSpc>
                  <a:spcPct val="86000"/>
                </a:lnSpc>
              </a:pPr>
              <a:r>
                <a:rPr lang="en-US" altLang="zh-TW" sz="1000" dirty="0">
                  <a:solidFill>
                    <a:schemeClr val="tx1"/>
                  </a:solidFill>
                  <a:ea typeface="PMingLiU" pitchFamily="18" charset="-120"/>
                </a:rPr>
                <a:t>Stimulus for</a:t>
              </a:r>
            </a:p>
            <a:p>
              <a:pPr defTabSz="883285">
                <a:lnSpc>
                  <a:spcPct val="86000"/>
                </a:lnSpc>
              </a:pPr>
              <a:r>
                <a:rPr lang="en-US" altLang="zh-TW" sz="1000" dirty="0">
                  <a:solidFill>
                    <a:schemeClr val="tx1"/>
                  </a:solidFill>
                  <a:ea typeface="PMingLiU" pitchFamily="18" charset="-120"/>
                </a:rPr>
                <a:t>Improvement</a:t>
              </a:r>
            </a:p>
          </p:txBody>
        </p:sp>
      </p:grpSp>
    </p:spTree>
    <p:extLst>
      <p:ext uri="{BB962C8B-B14F-4D97-AF65-F5344CB8AC3E}">
        <p14:creationId xmlns:p14="http://schemas.microsoft.com/office/powerpoint/2010/main" val="31296962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586" name="Rectangle 2"/>
          <p:cNvSpPr>
            <a:spLocks noChangeArrowheads="1"/>
          </p:cNvSpPr>
          <p:nvPr/>
        </p:nvSpPr>
        <p:spPr bwMode="auto">
          <a:xfrm>
            <a:off x="810722" y="426899"/>
            <a:ext cx="7298268" cy="532165"/>
          </a:xfrm>
          <a:prstGeom prst="rect">
            <a:avLst/>
          </a:prstGeom>
          <a:noFill/>
          <a:ln w="9525">
            <a:noFill/>
            <a:miter lim="800000"/>
          </a:ln>
        </p:spPr>
        <p:txBody>
          <a:bodyPr lIns="90114" tIns="44267" rIns="90114" bIns="44267" anchor="ctr"/>
          <a:lstStyle/>
          <a:p>
            <a:pPr algn="ctr" eaLnBrk="0" hangingPunct="0">
              <a:lnSpc>
                <a:spcPct val="90000"/>
              </a:lnSpc>
              <a:buNone/>
            </a:pPr>
            <a:r>
              <a:rPr lang="en-US" altLang="zh-TW" sz="2800" b="1" dirty="0">
                <a:solidFill>
                  <a:schemeClr val="tx1"/>
                </a:solidFill>
                <a:effectLst/>
                <a:latin typeface="微软雅黑" panose="020B0503020204020204" charset="-122"/>
                <a:ea typeface="微软雅黑" panose="020B0503020204020204" charset="-122"/>
                <a:cs typeface="微软雅黑" panose="020B0503020204020204" charset="-122"/>
              </a:rPr>
              <a:t>Next Steps </a:t>
            </a:r>
          </a:p>
          <a:p>
            <a:pPr algn="ctr" eaLnBrk="0" hangingPunct="0">
              <a:lnSpc>
                <a:spcPct val="90000"/>
              </a:lnSpc>
              <a:buNone/>
            </a:pPr>
            <a:r>
              <a:rPr lang="zh-CN" altLang="en-US" sz="2800" b="1" dirty="0">
                <a:solidFill>
                  <a:schemeClr val="tx1"/>
                </a:solidFill>
                <a:effectLst/>
                <a:latin typeface="微软雅黑" panose="020B0503020204020204" charset="-122"/>
                <a:ea typeface="微软雅黑" panose="020B0503020204020204" charset="-122"/>
                <a:cs typeface="微软雅黑" panose="020B0503020204020204" charset="-122"/>
              </a:rPr>
              <a:t>下一步</a:t>
            </a:r>
            <a:r>
              <a:rPr lang="en-US" altLang="zh-TW" sz="2800" b="1" dirty="0">
                <a:solidFill>
                  <a:schemeClr val="tx1"/>
                </a:solidFill>
                <a:effectLst/>
                <a:latin typeface="微软雅黑" panose="020B0503020204020204" charset="-122"/>
                <a:ea typeface="微软雅黑" panose="020B0503020204020204" charset="-122"/>
                <a:cs typeface="微软雅黑" panose="020B0503020204020204" charset="-122"/>
              </a:rPr>
              <a:t> </a:t>
            </a:r>
          </a:p>
        </p:txBody>
      </p:sp>
      <p:sp>
        <p:nvSpPr>
          <p:cNvPr id="115717" name="Rectangle 3"/>
          <p:cNvSpPr>
            <a:spLocks noChangeArrowheads="1"/>
          </p:cNvSpPr>
          <p:nvPr/>
        </p:nvSpPr>
        <p:spPr bwMode="auto">
          <a:xfrm>
            <a:off x="688417" y="1823310"/>
            <a:ext cx="7754410" cy="3444821"/>
          </a:xfrm>
          <a:prstGeom prst="rect">
            <a:avLst/>
          </a:prstGeom>
          <a:noFill/>
          <a:ln w="9525">
            <a:noFill/>
            <a:miter lim="800000"/>
          </a:ln>
        </p:spPr>
        <p:txBody>
          <a:bodyPr lIns="90114" tIns="44267" rIns="90114" bIns="44267"/>
          <a:lstStyle/>
          <a:p>
            <a:pPr marL="342900" indent="-342900" defTabSz="810260">
              <a:spcBef>
                <a:spcPct val="20000"/>
              </a:spcBef>
              <a:buClr>
                <a:srgbClr val="666666"/>
              </a:buClr>
              <a:buSzPct val="90000"/>
              <a:buFont typeface="Times" pitchFamily="-62" charset="0"/>
              <a:buChar char="•"/>
              <a:tabLst>
                <a:tab pos="3540125" algn="l"/>
                <a:tab pos="6053455" algn="l"/>
              </a:tabLst>
            </a:pPr>
            <a:endParaRPr lang="zh-TW" altLang="en-US"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defTabSz="810260">
              <a:spcBef>
                <a:spcPct val="20000"/>
              </a:spcBef>
              <a:buClr>
                <a:srgbClr val="666666"/>
              </a:buClr>
              <a:buSzPct val="90000"/>
              <a:tabLst>
                <a:tab pos="3540125" algn="l"/>
                <a:tab pos="6053455" algn="l"/>
              </a:tabLst>
            </a:pPr>
            <a:r>
              <a:rPr lang="en-US" altLang="zh-TW" dirty="0">
                <a:solidFill>
                  <a:schemeClr val="tx1"/>
                </a:solidFill>
                <a:latin typeface="微软雅黑" panose="020B0503020204020204" charset="-122"/>
                <a:ea typeface="微软雅黑" panose="020B0503020204020204" charset="-122"/>
                <a:cs typeface="微软雅黑" panose="020B0503020204020204" charset="-122"/>
              </a:rPr>
              <a:t>Upload appraisal to CMMI Institute:           Jan </a:t>
            </a:r>
            <a:r>
              <a:rPr lang="en-US" altLang="zh-TW" dirty="0" smtClean="0">
                <a:solidFill>
                  <a:schemeClr val="tx1"/>
                </a:solidFill>
                <a:latin typeface="微软雅黑" panose="020B0503020204020204" charset="-122"/>
                <a:ea typeface="微软雅黑" panose="020B0503020204020204" charset="-122"/>
                <a:cs typeface="微软雅黑" panose="020B0503020204020204" charset="-122"/>
              </a:rPr>
              <a:t>23, </a:t>
            </a:r>
            <a:r>
              <a:rPr lang="en-US" altLang="zh-TW" dirty="0">
                <a:solidFill>
                  <a:schemeClr val="tx1"/>
                </a:solidFill>
                <a:latin typeface="微软雅黑" panose="020B0503020204020204" charset="-122"/>
                <a:ea typeface="微软雅黑" panose="020B0503020204020204" charset="-122"/>
                <a:cs typeface="微软雅黑" panose="020B0503020204020204" charset="-122"/>
              </a:rPr>
              <a:t>2020</a:t>
            </a:r>
          </a:p>
          <a:p>
            <a:pPr marL="0" indent="0" defTabSz="810260">
              <a:spcBef>
                <a:spcPct val="20000"/>
              </a:spcBef>
              <a:buClr>
                <a:srgbClr val="666666"/>
              </a:buClr>
              <a:buSzPct val="90000"/>
              <a:buFont typeface="Times" pitchFamily="-62" charset="0"/>
              <a:buNone/>
              <a:tabLst>
                <a:tab pos="3540125" algn="l"/>
                <a:tab pos="6053455" algn="l"/>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评估资料提交给</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CMMI</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研究院</a:t>
            </a:r>
            <a:endParaRPr lang="en-US" altLang="zh-TW"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defTabSz="810260">
              <a:spcBef>
                <a:spcPct val="20000"/>
              </a:spcBef>
              <a:buClr>
                <a:srgbClr val="666666"/>
              </a:buClr>
              <a:buSzPct val="90000"/>
              <a:tabLst>
                <a:tab pos="3540125" algn="l"/>
                <a:tab pos="6053455" algn="l"/>
              </a:tabLst>
            </a:pPr>
            <a:r>
              <a:rPr lang="en-US" altLang="zh-TW" dirty="0">
                <a:solidFill>
                  <a:schemeClr val="tx1"/>
                </a:solidFill>
                <a:latin typeface="微软雅黑" panose="020B0503020204020204" charset="-122"/>
                <a:ea typeface="微软雅黑" panose="020B0503020204020204" charset="-122"/>
                <a:cs typeface="微软雅黑" panose="020B0503020204020204" charset="-122"/>
              </a:rPr>
              <a:t>Action Planning: 	                          Feb </a:t>
            </a:r>
            <a:r>
              <a:rPr lang="en-US" altLang="zh-TW" dirty="0" smtClean="0">
                <a:solidFill>
                  <a:schemeClr val="tx1"/>
                </a:solidFill>
                <a:latin typeface="微软雅黑" panose="020B0503020204020204" charset="-122"/>
                <a:ea typeface="微软雅黑" panose="020B0503020204020204" charset="-122"/>
                <a:cs typeface="微软雅黑" panose="020B0503020204020204" charset="-122"/>
              </a:rPr>
              <a:t>10, </a:t>
            </a:r>
            <a:r>
              <a:rPr lang="en-US" altLang="zh-TW" dirty="0">
                <a:solidFill>
                  <a:schemeClr val="tx1"/>
                </a:solidFill>
                <a:latin typeface="微软雅黑" panose="020B0503020204020204" charset="-122"/>
                <a:ea typeface="微软雅黑" panose="020B0503020204020204" charset="-122"/>
                <a:cs typeface="微软雅黑" panose="020B0503020204020204" charset="-122"/>
              </a:rPr>
              <a:t>2020</a:t>
            </a:r>
          </a:p>
          <a:p>
            <a:pPr marL="0" indent="0" defTabSz="810260">
              <a:spcBef>
                <a:spcPct val="20000"/>
              </a:spcBef>
              <a:buClr>
                <a:srgbClr val="666666"/>
              </a:buClr>
              <a:buSzPct val="90000"/>
              <a:buFont typeface="Times" pitchFamily="-62" charset="0"/>
              <a:buNone/>
              <a:tabLst>
                <a:tab pos="3540125" algn="l"/>
                <a:tab pos="6053455" algn="l"/>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行动计划</a:t>
            </a:r>
            <a:endParaRPr lang="en-US" altLang="zh-TW"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defTabSz="810260">
              <a:spcBef>
                <a:spcPct val="20000"/>
              </a:spcBef>
              <a:buClr>
                <a:srgbClr val="666666"/>
              </a:buClr>
              <a:buSzPct val="90000"/>
              <a:tabLst>
                <a:tab pos="3540125" algn="l"/>
                <a:tab pos="6053455" algn="l"/>
              </a:tabLst>
            </a:pPr>
            <a:r>
              <a:rPr lang="en-US" altLang="zh-TW" dirty="0">
                <a:solidFill>
                  <a:schemeClr val="tx1"/>
                </a:solidFill>
                <a:latin typeface="微软雅黑" panose="020B0503020204020204" charset="-122"/>
                <a:ea typeface="微软雅黑" panose="020B0503020204020204" charset="-122"/>
                <a:cs typeface="微软雅黑" panose="020B0503020204020204" charset="-122"/>
              </a:rPr>
              <a:t>Results valid till :	                         </a:t>
            </a:r>
            <a:r>
              <a:rPr lang="en-US" altLang="zh-TW" dirty="0">
                <a:solidFill>
                  <a:schemeClr val="tx1"/>
                </a:solidFill>
                <a:latin typeface="微软雅黑" panose="020B0503020204020204" charset="-122"/>
                <a:ea typeface="微软雅黑" panose="020B0503020204020204" charset="-122"/>
                <a:cs typeface="微软雅黑" panose="020B0503020204020204" charset="-122"/>
                <a:sym typeface="+mn-ea"/>
              </a:rPr>
              <a:t> Jan </a:t>
            </a:r>
            <a:r>
              <a:rPr lang="en-US" altLang="zh-TW" dirty="0" smtClean="0">
                <a:solidFill>
                  <a:schemeClr val="tx1"/>
                </a:solidFill>
                <a:latin typeface="微软雅黑" panose="020B0503020204020204" charset="-122"/>
                <a:ea typeface="微软雅黑" panose="020B0503020204020204" charset="-122"/>
                <a:cs typeface="微软雅黑" panose="020B0503020204020204" charset="-122"/>
                <a:sym typeface="+mn-ea"/>
              </a:rPr>
              <a:t>17</a:t>
            </a:r>
            <a:r>
              <a:rPr lang="en-US" altLang="zh-TW"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TW" dirty="0">
                <a:solidFill>
                  <a:schemeClr val="tx1"/>
                </a:solidFill>
                <a:latin typeface="微软雅黑" panose="020B0503020204020204" charset="-122"/>
                <a:ea typeface="微软雅黑" panose="020B0503020204020204" charset="-122"/>
                <a:cs typeface="微软雅黑" panose="020B0503020204020204" charset="-122"/>
              </a:rPr>
              <a:t>2023</a:t>
            </a:r>
          </a:p>
          <a:p>
            <a:pPr marL="0" indent="0" defTabSz="810260">
              <a:spcBef>
                <a:spcPct val="20000"/>
              </a:spcBef>
              <a:buClr>
                <a:srgbClr val="666666"/>
              </a:buClr>
              <a:buSzPct val="90000"/>
              <a:buFont typeface="Times" pitchFamily="-62" charset="0"/>
              <a:buNone/>
              <a:tabLst>
                <a:tab pos="3540125" algn="l"/>
                <a:tab pos="6053455" algn="l"/>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证书有效期</a:t>
            </a:r>
            <a:endParaRPr lang="en-US" altLang="zh-TW"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defTabSz="810260">
              <a:spcBef>
                <a:spcPct val="20000"/>
              </a:spcBef>
              <a:buClr>
                <a:srgbClr val="666666"/>
              </a:buClr>
              <a:buSzPct val="90000"/>
              <a:buFont typeface="Times" pitchFamily="-62" charset="0"/>
              <a:buChar char="•"/>
              <a:tabLst>
                <a:tab pos="3540125" algn="l"/>
                <a:tab pos="6053455" algn="l"/>
              </a:tabLst>
            </a:pPr>
            <a:endParaRPr lang="en-US" altLang="zh-TW" dirty="0">
              <a:solidFill>
                <a:schemeClr val="tx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5245175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4234" y="4862348"/>
            <a:ext cx="9122836" cy="547370"/>
          </a:xfrm>
          <a:prstGeom prst="rect">
            <a:avLst/>
          </a:prstGeom>
          <a:noFill/>
          <a:ln w="9525">
            <a:noFill/>
            <a:miter lim="800000"/>
          </a:ln>
        </p:spPr>
        <p:txBody>
          <a:bodyPr lIns="63440" tIns="25375" rIns="63440" bIns="25375">
            <a:spAutoFit/>
          </a:bodyPr>
          <a:lstStyle/>
          <a:p>
            <a:pPr algn="ctr" eaLnBrk="0" hangingPunct="0">
              <a:lnSpc>
                <a:spcPct val="90000"/>
              </a:lnSpc>
              <a:spcBef>
                <a:spcPct val="45000"/>
              </a:spcBef>
              <a:buNone/>
            </a:pPr>
            <a:r>
              <a:rPr lang="en-US" sz="3595" dirty="0">
                <a:solidFill>
                  <a:schemeClr val="tx1"/>
                </a:solidFill>
                <a:latin typeface="Calibri" panose="020F0502020204030204" pitchFamily="34" charset="0"/>
              </a:rPr>
              <a:t>QUESTIONS AND CONCERNS?</a:t>
            </a:r>
          </a:p>
        </p:txBody>
      </p:sp>
      <p:sp>
        <p:nvSpPr>
          <p:cNvPr id="57348" name="Rectangle 2051"/>
          <p:cNvSpPr>
            <a:spLocks noChangeArrowheads="1"/>
          </p:cNvSpPr>
          <p:nvPr/>
        </p:nvSpPr>
        <p:spPr bwMode="auto">
          <a:xfrm>
            <a:off x="690030" y="2158759"/>
            <a:ext cx="7763913" cy="3569943"/>
          </a:xfrm>
          <a:prstGeom prst="rect">
            <a:avLst/>
          </a:prstGeom>
          <a:noFill/>
          <a:ln w="9525">
            <a:noFill/>
            <a:miter lim="800000"/>
          </a:ln>
        </p:spPr>
        <p:txBody>
          <a:bodyPr lIns="91989" tIns="45995" rIns="91989" bIns="45995"/>
          <a:lstStyle/>
          <a:p>
            <a:pPr marL="1143000" lvl="2" indent="-228600">
              <a:lnSpc>
                <a:spcPct val="90000"/>
              </a:lnSpc>
              <a:spcBef>
                <a:spcPct val="20000"/>
              </a:spcBef>
              <a:buClr>
                <a:srgbClr val="666666"/>
              </a:buClr>
              <a:buFont typeface="Times" pitchFamily="-62" charset="0"/>
              <a:buChar char="•"/>
            </a:pPr>
            <a:endParaRPr lang="en-US" sz="2395" dirty="0"/>
          </a:p>
        </p:txBody>
      </p:sp>
      <p:sp>
        <p:nvSpPr>
          <p:cNvPr id="57349" name="WordArt 6"/>
          <p:cNvSpPr>
            <a:spLocks noChangeArrowheads="1" noChangeShapeType="1" noTextEdit="1"/>
          </p:cNvSpPr>
          <p:nvPr/>
        </p:nvSpPr>
        <p:spPr bwMode="auto">
          <a:xfrm>
            <a:off x="3186140" y="1951279"/>
            <a:ext cx="2683000" cy="3131223"/>
          </a:xfrm>
          <a:prstGeom prst="rect">
            <a:avLst/>
          </a:prstGeom>
        </p:spPr>
        <p:txBody>
          <a:bodyPr wrap="none" lIns="91219" tIns="45608" rIns="91219" bIns="45608" numCol="1" fromWordArt="1">
            <a:prstTxWarp prst="textWave1">
              <a:avLst>
                <a:gd name="adj1" fmla="val 13005"/>
                <a:gd name="adj2" fmla="val 0"/>
              </a:avLst>
            </a:prstTxWarp>
          </a:bodyPr>
          <a:lstStyle/>
          <a:p>
            <a:pPr algn="ctr">
              <a:buNone/>
            </a:pPr>
            <a:r>
              <a:rPr lang="en-US" sz="1995" kern="10" dirty="0">
                <a:ln w="9525">
                  <a:noFill/>
                  <a:round/>
                </a:ln>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Tahoma" panose="020B0604030504040204"/>
                <a:cs typeface="Tahoma" panose="020B0604030504040204"/>
              </a:rPr>
              <a:t>?</a:t>
            </a:r>
          </a:p>
        </p:txBody>
      </p:sp>
      <p:sp>
        <p:nvSpPr>
          <p:cNvPr id="6" name="灯片编号占位符 3"/>
          <p:cNvSpPr>
            <a:spLocks noGrp="1"/>
          </p:cNvSpPr>
          <p:nvPr/>
        </p:nvSpPr>
        <p:spPr>
          <a:xfrm>
            <a:off x="4032250" y="6490359"/>
            <a:ext cx="839817" cy="269375"/>
          </a:xfrm>
          <a:prstGeom prst="rect">
            <a:avLst/>
          </a:prstGeom>
          <a:noFill/>
          <a:ln w="12700">
            <a:noFill/>
            <a:miter lim="800000"/>
          </a:ln>
          <a:effectLst/>
        </p:spPr>
        <p:txBody>
          <a:bodyPr vert="horz" wrap="square" lIns="90343" tIns="44379" rIns="90343" bIns="44379" numCol="1" anchor="b" anchorCtr="0" compatLnSpc="1"/>
          <a:lstStyle>
            <a:defPPr>
              <a:defRPr lang="en-US"/>
            </a:defPPr>
            <a:lvl1pPr marL="0" algn="r" defTabSz="912495" rtl="0" eaLnBrk="1" latinLnBrk="0" hangingPunct="1">
              <a:defRPr sz="1000" b="0" kern="1200" smtClean="0">
                <a:solidFill>
                  <a:srgbClr val="666666"/>
                </a:solidFill>
                <a:latin typeface="Arial" panose="020B0604020202020204" pitchFamily="34" charset="0"/>
                <a:ea typeface="+mn-ea"/>
                <a:cs typeface="+mn-ea"/>
              </a:defRPr>
            </a:lvl1pPr>
            <a:lvl2pPr marL="456565" algn="l" defTabSz="912495" rtl="0" eaLnBrk="1" latinLnBrk="0" hangingPunct="1">
              <a:defRPr sz="1800" kern="1200">
                <a:solidFill>
                  <a:srgbClr val="000000"/>
                </a:solidFill>
                <a:latin typeface="Arial" panose="020B0604020202020204" pitchFamily="34" charset="0"/>
                <a:ea typeface="+mn-ea"/>
                <a:cs typeface="+mn-ea"/>
              </a:defRPr>
            </a:lvl2pPr>
            <a:lvl3pPr marL="913130" algn="l" defTabSz="912495" rtl="0" eaLnBrk="1" latinLnBrk="0" hangingPunct="1">
              <a:defRPr sz="1800" kern="1200">
                <a:solidFill>
                  <a:srgbClr val="000000"/>
                </a:solidFill>
                <a:latin typeface="Arial" panose="020B0604020202020204" pitchFamily="34" charset="0"/>
                <a:ea typeface="+mn-ea"/>
                <a:cs typeface="+mn-ea"/>
              </a:defRPr>
            </a:lvl3pPr>
            <a:lvl4pPr marL="1369695" algn="l" defTabSz="912495" rtl="0" eaLnBrk="1" latinLnBrk="0" hangingPunct="1">
              <a:defRPr sz="1800" kern="1200">
                <a:solidFill>
                  <a:srgbClr val="000000"/>
                </a:solidFill>
                <a:latin typeface="Arial" panose="020B0604020202020204" pitchFamily="34" charset="0"/>
                <a:ea typeface="+mn-ea"/>
                <a:cs typeface="+mn-ea"/>
              </a:defRPr>
            </a:lvl4pPr>
            <a:lvl5pPr marL="1825625" algn="l" defTabSz="912495" rtl="0" eaLnBrk="1" latinLnBrk="0" hangingPunct="1">
              <a:defRPr sz="1800" kern="1200">
                <a:solidFill>
                  <a:srgbClr val="000000"/>
                </a:solidFill>
                <a:latin typeface="Arial" panose="020B0604020202020204" pitchFamily="34" charset="0"/>
                <a:ea typeface="+mn-ea"/>
                <a:cs typeface="+mn-ea"/>
              </a:defRPr>
            </a:lvl5pPr>
            <a:lvl6pPr marL="2282190" algn="l" defTabSz="912495" rtl="0" eaLnBrk="1" latinLnBrk="0" hangingPunct="1">
              <a:defRPr sz="1800" kern="1200">
                <a:solidFill>
                  <a:srgbClr val="000000"/>
                </a:solidFill>
                <a:latin typeface="Arial" panose="020B0604020202020204" pitchFamily="34" charset="0"/>
                <a:ea typeface="+mn-ea"/>
                <a:cs typeface="+mn-ea"/>
              </a:defRPr>
            </a:lvl6pPr>
            <a:lvl7pPr marL="2738755" algn="l" defTabSz="912495" rtl="0" eaLnBrk="1" latinLnBrk="0" hangingPunct="1">
              <a:defRPr sz="1800" kern="1200">
                <a:solidFill>
                  <a:srgbClr val="000000"/>
                </a:solidFill>
                <a:latin typeface="Arial" panose="020B0604020202020204" pitchFamily="34" charset="0"/>
                <a:ea typeface="+mn-ea"/>
                <a:cs typeface="+mn-ea"/>
              </a:defRPr>
            </a:lvl7pPr>
            <a:lvl8pPr marL="3195320" algn="l" defTabSz="912495" rtl="0" eaLnBrk="1" latinLnBrk="0" hangingPunct="1">
              <a:defRPr sz="1800" kern="1200">
                <a:solidFill>
                  <a:srgbClr val="000000"/>
                </a:solidFill>
                <a:latin typeface="Arial" panose="020B0604020202020204" pitchFamily="34" charset="0"/>
                <a:ea typeface="+mn-ea"/>
                <a:cs typeface="+mn-ea"/>
              </a:defRPr>
            </a:lvl8pPr>
            <a:lvl9pPr marL="3651885" algn="l" defTabSz="912495" rtl="0" eaLnBrk="1" latinLnBrk="0" hangingPunct="1">
              <a:defRPr sz="1800" kern="1200">
                <a:solidFill>
                  <a:srgbClr val="000000"/>
                </a:solidFill>
                <a:latin typeface="Arial" panose="020B0604020202020204" pitchFamily="34" charset="0"/>
                <a:ea typeface="+mn-ea"/>
                <a:cs typeface="+mn-ea"/>
              </a:defRPr>
            </a:lvl9pPr>
          </a:lstStyle>
          <a:p>
            <a:pPr>
              <a:defRPr/>
            </a:pPr>
            <a:fld id="{C349FAD5-47FE-40B5-8C30-7A63C7A6F70A}" type="slidenum">
              <a:rPr lang="en-US" smtClean="0"/>
              <a:t>84</a:t>
            </a:fld>
            <a:endParaRPr lang="en-US" dirty="0">
              <a:solidFill>
                <a:srgbClr val="000000"/>
              </a:solidFill>
            </a:endParaRPr>
          </a:p>
        </p:txBody>
      </p:sp>
    </p:spTree>
    <p:extLst>
      <p:ext uri="{BB962C8B-B14F-4D97-AF65-F5344CB8AC3E}">
        <p14:creationId xmlns:p14="http://schemas.microsoft.com/office/powerpoint/2010/main" val="31260845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ChangeArrowheads="1"/>
          </p:cNvSpPr>
          <p:nvPr/>
        </p:nvSpPr>
        <p:spPr bwMode="auto">
          <a:xfrm>
            <a:off x="83820" y="3105552"/>
            <a:ext cx="9144000" cy="881380"/>
          </a:xfrm>
          <a:prstGeom prst="rect">
            <a:avLst/>
          </a:prstGeom>
          <a:noFill/>
          <a:ln w="9525">
            <a:noFill/>
            <a:miter lim="800000"/>
          </a:ln>
        </p:spPr>
        <p:txBody>
          <a:bodyPr lIns="63595" tIns="25438" rIns="63595" bIns="25438">
            <a:spAutoFit/>
            <a:scene3d>
              <a:camera prst="orthographicFront"/>
              <a:lightRig rig="threePt" dir="t"/>
            </a:scene3d>
          </a:bodyPr>
          <a:lstStyle/>
          <a:p>
            <a:pPr indent="0" algn="ctr">
              <a:lnSpc>
                <a:spcPct val="90000"/>
              </a:lnSpc>
              <a:spcBef>
                <a:spcPct val="45000"/>
              </a:spcBef>
              <a:buNone/>
            </a:pPr>
            <a:r>
              <a:rPr lang="en-US" sz="60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THANK YOU !!!</a:t>
            </a:r>
          </a:p>
        </p:txBody>
      </p:sp>
    </p:spTree>
    <p:extLst>
      <p:ext uri="{BB962C8B-B14F-4D97-AF65-F5344CB8AC3E}">
        <p14:creationId xmlns:p14="http://schemas.microsoft.com/office/powerpoint/2010/main" val="782693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051"/>
          <p:cNvSpPr>
            <a:spLocks noChangeArrowheads="1"/>
          </p:cNvSpPr>
          <p:nvPr/>
        </p:nvSpPr>
        <p:spPr bwMode="auto">
          <a:xfrm>
            <a:off x="686438" y="2158175"/>
            <a:ext cx="7771117" cy="3571599"/>
          </a:xfrm>
          <a:prstGeom prst="rect">
            <a:avLst/>
          </a:prstGeom>
          <a:noFill/>
          <a:ln w="9525">
            <a:noFill/>
            <a:miter lim="800000"/>
          </a:ln>
        </p:spPr>
        <p:txBody>
          <a:bodyPr lIns="92027" tIns="46013" rIns="92027" bIns="46013"/>
          <a:lstStyle/>
          <a:p>
            <a:pPr marL="1140460" lvl="2" indent="-227965">
              <a:lnSpc>
                <a:spcPct val="90000"/>
              </a:lnSpc>
              <a:spcBef>
                <a:spcPct val="20000"/>
              </a:spcBef>
              <a:buClr>
                <a:srgbClr val="666666"/>
              </a:buClr>
              <a:buFont typeface="Times" pitchFamily="-62" charset="0"/>
              <a:buChar char="•"/>
            </a:pPr>
            <a:endParaRPr lang="en-US" sz="2400" dirty="0"/>
          </a:p>
        </p:txBody>
      </p:sp>
      <p:sp>
        <p:nvSpPr>
          <p:cNvPr id="35846" name="Rectangle 3"/>
          <p:cNvSpPr>
            <a:spLocks noChangeArrowheads="1"/>
          </p:cNvSpPr>
          <p:nvPr/>
        </p:nvSpPr>
        <p:spPr bwMode="auto">
          <a:xfrm>
            <a:off x="1864307" y="2505395"/>
            <a:ext cx="5402686" cy="1270061"/>
          </a:xfrm>
          <a:prstGeom prst="rect">
            <a:avLst/>
          </a:prstGeom>
          <a:noFill/>
          <a:ln w="12700">
            <a:noFill/>
            <a:miter lim="800000"/>
          </a:ln>
        </p:spPr>
        <p:txBody>
          <a:bodyPr lIns="63465" tIns="25385" rIns="63465" bIns="25385">
            <a:spAutoFit/>
          </a:bodyPr>
          <a:lstStyle/>
          <a:p>
            <a:pPr algn="ctr" defTabSz="454660">
              <a:spcBef>
                <a:spcPct val="20000"/>
              </a:spcBef>
              <a:buClr>
                <a:srgbClr val="666666"/>
              </a:buClr>
              <a:buSzPct val="90000"/>
              <a:buNone/>
              <a:tabLst>
                <a:tab pos="4568825" algn="l"/>
              </a:tabLst>
            </a:pPr>
            <a:endParaRPr lang="en-US" sz="3600" dirty="0">
              <a:latin typeface="Calibri" panose="020F0502020204030204" pitchFamily="34" charset="0"/>
            </a:endParaRPr>
          </a:p>
          <a:p>
            <a:pPr algn="ctr" defTabSz="454660">
              <a:spcBef>
                <a:spcPct val="20000"/>
              </a:spcBef>
              <a:buClr>
                <a:srgbClr val="666666"/>
              </a:buClr>
              <a:buSzPct val="90000"/>
              <a:buNone/>
              <a:tabLst>
                <a:tab pos="4568825" algn="l"/>
              </a:tabLst>
            </a:pPr>
            <a:endParaRPr lang="en-US" sz="3600" dirty="0">
              <a:latin typeface="Calibri" panose="020F0502020204030204" pitchFamily="34" charset="0"/>
            </a:endParaRPr>
          </a:p>
        </p:txBody>
      </p:sp>
      <p:sp>
        <p:nvSpPr>
          <p:cNvPr id="8" name="Rectangle 3"/>
          <p:cNvSpPr>
            <a:spLocks noChangeArrowheads="1"/>
          </p:cNvSpPr>
          <p:nvPr/>
        </p:nvSpPr>
        <p:spPr bwMode="auto">
          <a:xfrm>
            <a:off x="-158750" y="571818"/>
            <a:ext cx="9144000" cy="604520"/>
          </a:xfrm>
          <a:prstGeom prst="rect">
            <a:avLst/>
          </a:prstGeom>
          <a:noFill/>
          <a:ln w="9525">
            <a:noFill/>
            <a:round/>
          </a:ln>
        </p:spPr>
        <p:txBody>
          <a:bodyPr lIns="63720" tIns="25560" rIns="63720" bIns="25560">
            <a:spAutoFit/>
          </a:bodyPr>
          <a:lstStyle/>
          <a:p>
            <a:pPr algn="ctr">
              <a:lnSpc>
                <a:spcPct val="90000"/>
              </a:lnSpc>
              <a:spcBef>
                <a:spcPts val="2250"/>
              </a:spcBef>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rgbClr val="000000"/>
                </a:solidFill>
                <a:latin typeface="Calibri" panose="020F0502020204030204" pitchFamily="34" charset="0"/>
              </a:rPr>
              <a:t>Site Coordinator</a:t>
            </a:r>
            <a:endParaRPr lang="en-US" altLang="zh-CN" sz="4000" b="1" dirty="0">
              <a:solidFill>
                <a:srgbClr val="000000"/>
              </a:solidFill>
              <a:latin typeface="Calibri" panose="020F0502020204030204" pitchFamily="34" charset="0"/>
              <a:ea typeface="宋体" panose="02010600030101010101" pitchFamily="2" charset="-122"/>
            </a:endParaRPr>
          </a:p>
        </p:txBody>
      </p:sp>
      <p:sp>
        <p:nvSpPr>
          <p:cNvPr id="9" name="文本框 4"/>
          <p:cNvSpPr txBox="1"/>
          <p:nvPr/>
        </p:nvSpPr>
        <p:spPr>
          <a:xfrm>
            <a:off x="2491105" y="2279650"/>
            <a:ext cx="5110480" cy="829945"/>
          </a:xfrm>
          <a:prstGeom prst="rect">
            <a:avLst/>
          </a:prstGeom>
          <a:noFill/>
        </p:spPr>
        <p:txBody>
          <a:bodyPr wrap="square" rtlCol="0">
            <a:spAutoFit/>
          </a:bodyPr>
          <a:lstStyle/>
          <a:p>
            <a:r>
              <a:rPr lang="zh-CN" altLang="en-US" sz="2400" dirty="0">
                <a:solidFill>
                  <a:schemeClr val="tx1"/>
                </a:solidFill>
              </a:rPr>
              <a:t>李晓梅Xiao</a:t>
            </a:r>
            <a:r>
              <a:rPr lang="en-US" altLang="zh-CN" sz="2400" dirty="0" err="1">
                <a:solidFill>
                  <a:schemeClr val="tx1"/>
                </a:solidFill>
              </a:rPr>
              <a:t>mei</a:t>
            </a:r>
            <a:r>
              <a:rPr lang="en-US" altLang="zh-CN" sz="2400" dirty="0">
                <a:solidFill>
                  <a:schemeClr val="tx1"/>
                </a:solidFill>
              </a:rPr>
              <a:t> Li</a:t>
            </a:r>
          </a:p>
          <a:p>
            <a:r>
              <a:rPr lang="en-US" altLang="zh-CN" sz="2400" dirty="0" err="1">
                <a:solidFill>
                  <a:schemeClr val="tx1"/>
                </a:solidFill>
              </a:rPr>
              <a:t>朱艳蓉Yanrong</a:t>
            </a:r>
            <a:r>
              <a:rPr lang="en-US" altLang="zh-CN" sz="2400" dirty="0">
                <a:solidFill>
                  <a:schemeClr val="tx1"/>
                </a:solidFill>
              </a:rPr>
              <a:t> Zhu</a:t>
            </a:r>
          </a:p>
        </p:txBody>
      </p:sp>
      <p:sp>
        <p:nvSpPr>
          <p:cNvPr id="3" name="灯片编号占位符 2"/>
          <p:cNvSpPr>
            <a:spLocks noGrp="1"/>
          </p:cNvSpPr>
          <p:nvPr>
            <p:ph type="sldNum" sz="quarter" idx="10"/>
          </p:nvPr>
        </p:nvSpPr>
        <p:spPr/>
        <p:txBody>
          <a:bodyPr/>
          <a:lstStyle/>
          <a:p>
            <a:pPr>
              <a:defRPr/>
            </a:pPr>
            <a:fld id="{F580E0BC-3B62-467F-89E9-F47414FE43A7}" type="slidenum">
              <a:rPr lang="en-US"/>
              <a:t>9</a:t>
            </a:fld>
            <a:endParaRPr lang="en-US">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363ae24-bf07-46b3-90fe-78b4d67752fe}"/>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1e762bf-35f2-483e-93ff-b88717e94833}"/>
</p:tagLst>
</file>

<file path=ppt/theme/theme1.xml><?xml version="1.0" encoding="utf-8"?>
<a:theme xmlns:a="http://schemas.openxmlformats.org/drawingml/2006/main" name="Default Design">
  <a:themeElements>
    <a:clrScheme name="Default Design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80000"/>
          </a:lnSpc>
          <a:spcBef>
            <a:spcPct val="0"/>
          </a:spcBef>
          <a:spcAft>
            <a:spcPct val="0"/>
          </a:spcAft>
          <a:buClrTx/>
          <a:buSzTx/>
          <a:buFontTx/>
          <a:buNone/>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80000"/>
          </a:lnSpc>
          <a:spcBef>
            <a:spcPct val="0"/>
          </a:spcBef>
          <a:spcAft>
            <a:spcPct val="0"/>
          </a:spcAft>
          <a:buClrTx/>
          <a:buSzTx/>
          <a:buFontTx/>
          <a:buNone/>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F8F8F8"/>
        </a:dk2>
        <a:lt2>
          <a:srgbClr val="C0C0C0"/>
        </a:lt2>
        <a:accent1>
          <a:srgbClr val="AA1133"/>
        </a:accent1>
        <a:accent2>
          <a:srgbClr val="66AA44"/>
        </a:accent2>
        <a:accent3>
          <a:srgbClr val="FFFFFF"/>
        </a:accent3>
        <a:accent4>
          <a:srgbClr val="000000"/>
        </a:accent4>
        <a:accent5>
          <a:srgbClr val="D2AAAD"/>
        </a:accent5>
        <a:accent6>
          <a:srgbClr val="5C9A3D"/>
        </a:accent6>
        <a:hlink>
          <a:srgbClr val="887799"/>
        </a:hlink>
        <a:folHlink>
          <a:srgbClr val="224433"/>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F8F8F8"/>
        </a:dk2>
        <a:lt2>
          <a:srgbClr val="C0C0C0"/>
        </a:lt2>
        <a:accent1>
          <a:srgbClr val="FF0000"/>
        </a:accent1>
        <a:accent2>
          <a:srgbClr val="FF9900"/>
        </a:accent2>
        <a:accent3>
          <a:srgbClr val="FFFFFF"/>
        </a:accent3>
        <a:accent4>
          <a:srgbClr val="000000"/>
        </a:accent4>
        <a:accent5>
          <a:srgbClr val="FFAAAA"/>
        </a:accent5>
        <a:accent6>
          <a:srgbClr val="E78A00"/>
        </a:accent6>
        <a:hlink>
          <a:srgbClr val="557799"/>
        </a:hlink>
        <a:folHlink>
          <a:srgbClr val="44551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6991</Words>
  <Application>Microsoft Office PowerPoint</Application>
  <PresentationFormat>Custom</PresentationFormat>
  <Paragraphs>1077</Paragraphs>
  <Slides>85</Slides>
  <Notes>34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85</vt:i4>
      </vt:variant>
    </vt:vector>
  </HeadingPairs>
  <TitlesOfParts>
    <vt:vector size="102" baseType="lpstr">
      <vt:lpstr>微软雅黑</vt:lpstr>
      <vt:lpstr>宋体</vt:lpstr>
      <vt:lpstr>Arial</vt:lpstr>
      <vt:lpstr>Arial Black</vt:lpstr>
      <vt:lpstr>Batang</vt:lpstr>
      <vt:lpstr>Bookman Old Style</vt:lpstr>
      <vt:lpstr>Calibri</vt:lpstr>
      <vt:lpstr>Century Schoolbook</vt:lpstr>
      <vt:lpstr>等线</vt:lpstr>
      <vt:lpstr>Impact</vt:lpstr>
      <vt:lpstr>PMingLiU</vt:lpstr>
      <vt:lpstr>Tahoma</vt:lpstr>
      <vt:lpstr>Times</vt:lpstr>
      <vt:lpstr>Times New Roman</vt:lpstr>
      <vt:lpstr>Verdana</vt:lpstr>
      <vt:lpstr>WenQuanYi Micro Hei</vt:lpstr>
      <vt:lpstr>Default Design</vt:lpstr>
      <vt:lpstr>Final Findings Presentation</vt:lpstr>
      <vt:lpstr>PowerPoint Presentation</vt:lpstr>
      <vt:lpstr>Appraisal Objectives</vt:lpstr>
      <vt:lpstr>Appraisal Strategy</vt:lpstr>
      <vt:lpstr>PowerPoint Presentation</vt:lpstr>
      <vt:lpstr>Organizational Unit</vt:lpstr>
      <vt:lpstr>PowerPoint Presentation</vt:lpstr>
      <vt:lpstr>PowerPoint Presentation</vt:lpstr>
      <vt:lpstr>PowerPoint Presentation</vt:lpstr>
      <vt:lpstr>Acknowledgments</vt:lpstr>
      <vt:lpstr>Process in Perspective</vt:lpstr>
      <vt:lpstr>Why Focus on Process?</vt:lpstr>
      <vt:lpstr>PowerPoint Presentation</vt:lpstr>
      <vt:lpstr>Management View of Process</vt:lpstr>
      <vt:lpstr>PowerPoint Presentation</vt:lpstr>
      <vt:lpstr>PowerPoint Presentation</vt:lpstr>
      <vt:lpstr>CMMI ver 1.3 Scope </vt:lpstr>
      <vt:lpstr>Appraisal Activities</vt:lpstr>
      <vt:lpstr>PowerPoint Presentation</vt:lpstr>
      <vt:lpstr>What we heard from you...</vt:lpstr>
      <vt:lpstr>Strengths（1）</vt:lpstr>
      <vt:lpstr>Strengths（2）</vt:lpstr>
      <vt:lpstr>What we heard from you...</vt:lpstr>
      <vt:lpstr>PowerPoint Presentation</vt:lpstr>
      <vt:lpstr>PowerPoint Presentation</vt:lpstr>
      <vt:lpstr>PowerPoint Presentation</vt:lpstr>
      <vt:lpstr>PowerPoint Presentation</vt:lpstr>
      <vt:lpstr>PowerPoint Presentation</vt:lpstr>
      <vt:lpstr>Final Findings Summary</vt:lpstr>
      <vt:lpstr>PowerPoint Presentation</vt:lpstr>
      <vt:lpstr>PowerPoint Presentation</vt:lpstr>
      <vt:lpstr>PowerPoint Presentation</vt:lpstr>
      <vt:lpstr>PowerPoint Presentation</vt:lpstr>
      <vt:lpstr>Project Monitoring and Control</vt:lpstr>
      <vt:lpstr>Project Monitoring and Control</vt:lpstr>
      <vt:lpstr>Measurement and Analysis</vt:lpstr>
      <vt:lpstr>Measurement and Analysis</vt:lpstr>
      <vt:lpstr>Configuration Management</vt:lpstr>
      <vt:lpstr>PowerPoint Presentation</vt:lpstr>
      <vt:lpstr>Configuration Management</vt:lpstr>
      <vt:lpstr>Final Findings Summary</vt:lpstr>
      <vt:lpstr>Organizational Process Focus</vt:lpstr>
      <vt:lpstr>PowerPoint Presentation</vt:lpstr>
      <vt:lpstr>Organizational Process Definition</vt:lpstr>
      <vt:lpstr>Organizational Process Definition</vt:lpstr>
      <vt:lpstr>Integrated Project Management</vt:lpstr>
      <vt:lpstr>Integrated Project Management</vt:lpstr>
      <vt:lpstr>Risk Management</vt:lpstr>
      <vt:lpstr>Risk Management</vt:lpstr>
      <vt:lpstr>Final  Findings Summary</vt:lpstr>
      <vt:lpstr>Organizational Process Performance</vt:lpstr>
      <vt:lpstr>Organizational Process Performance</vt:lpstr>
      <vt:lpstr>Organizational Process Performance</vt:lpstr>
      <vt:lpstr>Organizational Process Performance</vt:lpstr>
      <vt:lpstr>Organizational Process Performance</vt:lpstr>
      <vt:lpstr>Quantitative Project  Management</vt:lpstr>
      <vt:lpstr>Quantitative Project  Management</vt:lpstr>
      <vt:lpstr>Quantitative Project  Management</vt:lpstr>
      <vt:lpstr>Quantitative Project  Management</vt:lpstr>
      <vt:lpstr>Quantitative Project  Management</vt:lpstr>
      <vt:lpstr>Quantitative Project  Management</vt:lpstr>
      <vt:lpstr>Final Findings Summary</vt:lpstr>
      <vt:lpstr>Causal Analysis and Resolution</vt:lpstr>
      <vt:lpstr>Causal Analysis and Resolution</vt:lpstr>
      <vt:lpstr>Causal Analysis and Resolution</vt:lpstr>
      <vt:lpstr>Organizational Performance Management</vt:lpstr>
      <vt:lpstr>Organizational Performance Management</vt:lpstr>
      <vt:lpstr>Organizational Performance Management</vt:lpstr>
      <vt:lpstr>PowerPoint Presentation</vt:lpstr>
      <vt:lpstr>Basis for Findings and Ratings</vt:lpstr>
      <vt:lpstr>Rating of CMMI Goals</vt:lpstr>
      <vt:lpstr>Rating of Process Areas</vt:lpstr>
      <vt:lpstr>PowerPoint Presentation</vt:lpstr>
      <vt:lpstr>PA Profile for Maturity Level 2</vt:lpstr>
      <vt:lpstr>              PA Profile for Maturity Level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Participants Briefing</dc:title>
  <dc:creator>Computing Facilities</dc:creator>
  <cp:lastModifiedBy>Rajiv Nag</cp:lastModifiedBy>
  <cp:revision>629</cp:revision>
  <cp:lastPrinted>1998-04-21T20:05:00Z</cp:lastPrinted>
  <dcterms:created xsi:type="dcterms:W3CDTF">1998-04-21T19:40:00Z</dcterms:created>
  <dcterms:modified xsi:type="dcterms:W3CDTF">2020-01-16T06:26:54Z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