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40"/>
  </p:handoutMasterIdLst>
  <p:sldIdLst>
    <p:sldId id="427" r:id="rId3"/>
    <p:sldId id="711" r:id="rId4"/>
    <p:sldId id="714" r:id="rId5"/>
    <p:sldId id="716" r:id="rId6"/>
    <p:sldId id="712" r:id="rId7"/>
    <p:sldId id="713" r:id="rId8"/>
    <p:sldId id="725" r:id="rId9"/>
    <p:sldId id="715" r:id="rId10"/>
    <p:sldId id="717" r:id="rId11"/>
    <p:sldId id="721" r:id="rId12"/>
    <p:sldId id="718" r:id="rId13"/>
    <p:sldId id="719" r:id="rId14"/>
    <p:sldId id="720" r:id="rId15"/>
    <p:sldId id="723" r:id="rId16"/>
    <p:sldId id="722" r:id="rId17"/>
    <p:sldId id="724" r:id="rId18"/>
    <p:sldId id="726" r:id="rId19"/>
    <p:sldId id="727" r:id="rId20"/>
    <p:sldId id="728" r:id="rId21"/>
    <p:sldId id="730" r:id="rId22"/>
    <p:sldId id="731" r:id="rId23"/>
    <p:sldId id="732" r:id="rId24"/>
    <p:sldId id="733" r:id="rId25"/>
    <p:sldId id="734" r:id="rId26"/>
    <p:sldId id="735" r:id="rId27"/>
    <p:sldId id="736" r:id="rId28"/>
    <p:sldId id="737" r:id="rId29"/>
    <p:sldId id="738" r:id="rId30"/>
    <p:sldId id="739" r:id="rId31"/>
    <p:sldId id="740" r:id="rId32"/>
    <p:sldId id="742" r:id="rId33"/>
    <p:sldId id="743" r:id="rId34"/>
    <p:sldId id="666" r:id="rId35"/>
    <p:sldId id="744" r:id="rId37"/>
    <p:sldId id="745" r:id="rId38"/>
    <p:sldId id="608" r:id="rId39"/>
  </p:sldIdLst>
  <p:sldSz cx="9144000" cy="6858000" type="screen4x3"/>
  <p:notesSz cx="10234295" cy="7099300"/>
  <p:defaultTex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a:srgbClr val="0000FF"/>
    <a:srgbClr val="3399FF"/>
    <a:srgbClr val="669900"/>
    <a:srgbClr val="CCECFF"/>
    <a:srgbClr val="FFFF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2931" autoAdjust="0"/>
  </p:normalViewPr>
  <p:slideViewPr>
    <p:cSldViewPr>
      <p:cViewPr varScale="1">
        <p:scale>
          <a:sx n="66" d="100"/>
          <a:sy n="66" d="100"/>
        </p:scale>
        <p:origin x="-16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52"/>
    </p:cViewPr>
  </p:sorterViewPr>
  <p:notesViewPr>
    <p:cSldViewPr>
      <p:cViewPr varScale="1">
        <p:scale>
          <a:sx n="74" d="100"/>
          <a:sy n="74" d="100"/>
        </p:scale>
        <p:origin x="-1458" y="-96"/>
      </p:cViewPr>
      <p:guideLst>
        <p:guide orient="horz" pos="2236"/>
        <p:guide pos="322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4325664-8738-465A-8387-DD1568C002C1}" type="doc">
      <dgm:prSet loTypeId="urn:microsoft.com/office/officeart/2005/8/layout/hProcess4" loCatId="process" qsTypeId="urn:microsoft.com/office/officeart/2005/8/quickstyle/3d3" qsCatId="3D" csTypeId="urn:microsoft.com/office/officeart/2005/8/colors/accent2_2" csCatId="accent2" phldr="1"/>
      <dgm:spPr/>
    </dgm:pt>
    <dgm:pt modelId="{F2777374-56C5-4E97-8237-741719B3C3AD}">
      <dgm:prSet phldrT="[文本]"/>
      <dgm:spPr/>
      <dgm:t>
        <a:bodyPr/>
        <a:lstStyle/>
        <a:p>
          <a:r>
            <a:rPr lang="zh-CN" altLang="en-US" b="1" dirty="0" smtClean="0"/>
            <a:t>招聘广告</a:t>
          </a:r>
          <a:endParaRPr lang="zh-CN" altLang="en-US" b="1" dirty="0"/>
        </a:p>
      </dgm:t>
    </dgm:pt>
    <dgm:pt modelId="{D1CA9897-65B1-4376-A478-FF945A6F186F}" cxnId="{C7E77FC2-3037-4530-8D50-243C74C11985}" type="parTrans">
      <dgm:prSet/>
      <dgm:spPr/>
      <dgm:t>
        <a:bodyPr/>
        <a:lstStyle/>
        <a:p>
          <a:endParaRPr lang="zh-CN" altLang="en-US"/>
        </a:p>
      </dgm:t>
    </dgm:pt>
    <dgm:pt modelId="{37CD2F2D-0AB6-499D-80F8-75764D794994}" cxnId="{C7E77FC2-3037-4530-8D50-243C74C11985}" type="sibTrans">
      <dgm:prSet/>
      <dgm:spPr/>
      <dgm:t>
        <a:bodyPr/>
        <a:lstStyle/>
        <a:p>
          <a:endParaRPr lang="zh-CN" altLang="en-US"/>
        </a:p>
      </dgm:t>
    </dgm:pt>
    <dgm:pt modelId="{15453D1E-BD1A-41F5-AD07-C15A9FCA0F80}">
      <dgm:prSet phldrT="[文本]"/>
      <dgm:spPr/>
      <dgm:t>
        <a:bodyPr/>
        <a:lstStyle/>
        <a:p>
          <a:r>
            <a:rPr lang="zh-CN" altLang="en-US" b="1" dirty="0" smtClean="0"/>
            <a:t>面试审查</a:t>
          </a:r>
          <a:endParaRPr lang="zh-CN" altLang="en-US" b="1" dirty="0"/>
        </a:p>
      </dgm:t>
    </dgm:pt>
    <dgm:pt modelId="{3510F2B4-76C7-42B3-89AB-D14164900A2B}" cxnId="{E7311D2E-294A-4487-B2E8-E643007E5B8B}" type="parTrans">
      <dgm:prSet/>
      <dgm:spPr/>
      <dgm:t>
        <a:bodyPr/>
        <a:lstStyle/>
        <a:p>
          <a:endParaRPr lang="zh-CN" altLang="en-US"/>
        </a:p>
      </dgm:t>
    </dgm:pt>
    <dgm:pt modelId="{EDF22160-44C2-4A9E-A1BA-23E02BEAD9CA}" cxnId="{E7311D2E-294A-4487-B2E8-E643007E5B8B}" type="sibTrans">
      <dgm:prSet/>
      <dgm:spPr/>
      <dgm:t>
        <a:bodyPr/>
        <a:lstStyle/>
        <a:p>
          <a:endParaRPr lang="zh-CN" altLang="en-US"/>
        </a:p>
      </dgm:t>
    </dgm:pt>
    <dgm:pt modelId="{EF456FB1-EDFD-4DA2-8C88-E1ADE475F399}">
      <dgm:prSet phldrT="[文本]"/>
      <dgm:spPr/>
      <dgm:t>
        <a:bodyPr/>
        <a:lstStyle/>
        <a:p>
          <a:r>
            <a:rPr lang="zh-CN" altLang="en-US" b="1" dirty="0" smtClean="0"/>
            <a:t>录用通知</a:t>
          </a:r>
          <a:endParaRPr lang="zh-CN" altLang="en-US" b="1" dirty="0"/>
        </a:p>
      </dgm:t>
    </dgm:pt>
    <dgm:pt modelId="{693C73D3-1AEA-418F-A278-29A5B3319235}" cxnId="{F3B72958-AE8C-437E-B742-811C7047B1FA}" type="parTrans">
      <dgm:prSet/>
      <dgm:spPr/>
      <dgm:t>
        <a:bodyPr/>
        <a:lstStyle/>
        <a:p>
          <a:endParaRPr lang="zh-CN" altLang="en-US"/>
        </a:p>
      </dgm:t>
    </dgm:pt>
    <dgm:pt modelId="{3B9D7A24-C56D-43B1-B933-D7E99DD60171}" cxnId="{F3B72958-AE8C-437E-B742-811C7047B1FA}" type="sibTrans">
      <dgm:prSet/>
      <dgm:spPr/>
      <dgm:t>
        <a:bodyPr/>
        <a:lstStyle/>
        <a:p>
          <a:endParaRPr lang="zh-CN" altLang="en-US"/>
        </a:p>
      </dgm:t>
    </dgm:pt>
    <dgm:pt modelId="{B9349B36-524C-4871-94BA-71195A2EF149}">
      <dgm:prSet phldrT="[文本]"/>
      <dgm:spPr/>
      <dgm:t>
        <a:bodyPr/>
        <a:lstStyle/>
        <a:p>
          <a:r>
            <a:rPr lang="zh-CN" altLang="en-US" b="1" dirty="0" smtClean="0"/>
            <a:t>入职手续</a:t>
          </a:r>
          <a:endParaRPr lang="zh-CN" altLang="en-US" b="1" dirty="0"/>
        </a:p>
      </dgm:t>
    </dgm:pt>
    <dgm:pt modelId="{52525CC0-191B-4186-95B7-97BF42A46A2C}" cxnId="{3250A075-86B7-47BD-9E45-E9C207210334}" type="parTrans">
      <dgm:prSet/>
      <dgm:spPr/>
      <dgm:t>
        <a:bodyPr/>
        <a:lstStyle/>
        <a:p>
          <a:endParaRPr lang="zh-CN" altLang="en-US"/>
        </a:p>
      </dgm:t>
    </dgm:pt>
    <dgm:pt modelId="{ED40527B-31A2-4616-A99F-A08CFD68F7F2}" cxnId="{3250A075-86B7-47BD-9E45-E9C207210334}" type="sibTrans">
      <dgm:prSet/>
      <dgm:spPr/>
      <dgm:t>
        <a:bodyPr/>
        <a:lstStyle/>
        <a:p>
          <a:endParaRPr lang="zh-CN" altLang="en-US"/>
        </a:p>
      </dgm:t>
    </dgm:pt>
    <dgm:pt modelId="{0D245856-78DB-4BFD-8085-AA8490D1E2F0}">
      <dgm:prSet/>
      <dgm:spPr/>
      <dgm:t>
        <a:bodyPr/>
        <a:lstStyle/>
        <a:p>
          <a:endParaRPr lang="zh-CN" altLang="en-US" dirty="0"/>
        </a:p>
      </dgm:t>
    </dgm:pt>
    <dgm:pt modelId="{9A0C3F16-A720-4E7B-9098-42FB4602AAA7}" cxnId="{FFA9C602-F6C5-4DB0-A1D1-C3B16E8F7820}" type="parTrans">
      <dgm:prSet/>
      <dgm:spPr/>
      <dgm:t>
        <a:bodyPr/>
        <a:lstStyle/>
        <a:p>
          <a:endParaRPr lang="zh-CN" altLang="en-US"/>
        </a:p>
      </dgm:t>
    </dgm:pt>
    <dgm:pt modelId="{AEE3488B-A4A0-47CB-BA2E-9629AD347E4C}" cxnId="{FFA9C602-F6C5-4DB0-A1D1-C3B16E8F7820}" type="sibTrans">
      <dgm:prSet/>
      <dgm:spPr/>
      <dgm:t>
        <a:bodyPr/>
        <a:lstStyle/>
        <a:p>
          <a:endParaRPr lang="zh-CN" altLang="en-US"/>
        </a:p>
      </dgm:t>
    </dgm:pt>
    <dgm:pt modelId="{BCA7D8F4-09D3-4BAA-B715-EA30197C2C82}" type="pres">
      <dgm:prSet presAssocID="{C4325664-8738-465A-8387-DD1568C002C1}" presName="Name0" presStyleCnt="0">
        <dgm:presLayoutVars>
          <dgm:dir/>
          <dgm:animLvl val="lvl"/>
          <dgm:resizeHandles val="exact"/>
        </dgm:presLayoutVars>
      </dgm:prSet>
      <dgm:spPr/>
    </dgm:pt>
    <dgm:pt modelId="{D01553E0-4226-472E-BAFD-3D1524AABCAF}" type="pres">
      <dgm:prSet presAssocID="{C4325664-8738-465A-8387-DD1568C002C1}" presName="tSp" presStyleCnt="0"/>
      <dgm:spPr/>
    </dgm:pt>
    <dgm:pt modelId="{F4CC9FFF-E80B-4968-BE54-48580F5405EE}" type="pres">
      <dgm:prSet presAssocID="{C4325664-8738-465A-8387-DD1568C002C1}" presName="bSp" presStyleCnt="0"/>
      <dgm:spPr/>
    </dgm:pt>
    <dgm:pt modelId="{86130852-B20C-4266-9070-698B4B992724}" type="pres">
      <dgm:prSet presAssocID="{C4325664-8738-465A-8387-DD1568C002C1}" presName="process" presStyleCnt="0"/>
      <dgm:spPr/>
    </dgm:pt>
    <dgm:pt modelId="{7DB977A6-09F8-4C44-B975-9A358420D5DB}" type="pres">
      <dgm:prSet presAssocID="{F2777374-56C5-4E97-8237-741719B3C3AD}" presName="composite1" presStyleCnt="0"/>
      <dgm:spPr/>
    </dgm:pt>
    <dgm:pt modelId="{E764CBA1-068A-4C82-91E3-B73F8407931B}" type="pres">
      <dgm:prSet presAssocID="{F2777374-56C5-4E97-8237-741719B3C3AD}" presName="dummyNode1" presStyleLbl="node1" presStyleIdx="0" presStyleCnt="4"/>
      <dgm:spPr/>
    </dgm:pt>
    <dgm:pt modelId="{0FD86102-DA78-4606-A89D-D19DB5D51B4D}" type="pres">
      <dgm:prSet presAssocID="{F2777374-56C5-4E97-8237-741719B3C3AD}" presName="childNode1" presStyleLbl="bgAcc1" presStyleIdx="0" presStyleCnt="4">
        <dgm:presLayoutVars>
          <dgm:bulletEnabled val="1"/>
        </dgm:presLayoutVars>
      </dgm:prSet>
      <dgm:spPr/>
      <dgm:t>
        <a:bodyPr/>
        <a:lstStyle/>
        <a:p>
          <a:endParaRPr lang="zh-CN" altLang="en-US"/>
        </a:p>
      </dgm:t>
    </dgm:pt>
    <dgm:pt modelId="{FE5ED4DD-6BAE-4932-98DC-4A628D744960}" type="pres">
      <dgm:prSet presAssocID="{F2777374-56C5-4E97-8237-741719B3C3AD}" presName="childNode1tx" presStyleLbl="bgAcc1" presStyleIdx="0" presStyleCnt="4">
        <dgm:presLayoutVars>
          <dgm:bulletEnabled val="1"/>
        </dgm:presLayoutVars>
      </dgm:prSet>
      <dgm:spPr/>
      <dgm:t>
        <a:bodyPr/>
        <a:lstStyle/>
        <a:p>
          <a:endParaRPr lang="zh-CN" altLang="en-US"/>
        </a:p>
      </dgm:t>
    </dgm:pt>
    <dgm:pt modelId="{F56306A3-0574-4BDB-8D02-B8A668660212}" type="pres">
      <dgm:prSet presAssocID="{F2777374-56C5-4E97-8237-741719B3C3AD}" presName="parentNode1" presStyleLbl="node1" presStyleIdx="0" presStyleCnt="4">
        <dgm:presLayoutVars>
          <dgm:chMax val="1"/>
          <dgm:bulletEnabled val="1"/>
        </dgm:presLayoutVars>
      </dgm:prSet>
      <dgm:spPr/>
      <dgm:t>
        <a:bodyPr/>
        <a:lstStyle/>
        <a:p>
          <a:endParaRPr lang="zh-CN" altLang="en-US"/>
        </a:p>
      </dgm:t>
    </dgm:pt>
    <dgm:pt modelId="{7AC14039-7D90-4DDE-8BA0-8227E6CD7843}" type="pres">
      <dgm:prSet presAssocID="{F2777374-56C5-4E97-8237-741719B3C3AD}" presName="connSite1" presStyleCnt="0"/>
      <dgm:spPr/>
    </dgm:pt>
    <dgm:pt modelId="{4B3F6AB0-53BA-4C89-8964-4D081845C0B4}" type="pres">
      <dgm:prSet presAssocID="{37CD2F2D-0AB6-499D-80F8-75764D794994}" presName="Name9" presStyleLbl="sibTrans2D1" presStyleIdx="0" presStyleCnt="3"/>
      <dgm:spPr/>
      <dgm:t>
        <a:bodyPr/>
        <a:lstStyle/>
        <a:p>
          <a:endParaRPr lang="zh-CN" altLang="en-US"/>
        </a:p>
      </dgm:t>
    </dgm:pt>
    <dgm:pt modelId="{7FF6DED6-1673-494F-8239-2AACEF83DF7A}" type="pres">
      <dgm:prSet presAssocID="{15453D1E-BD1A-41F5-AD07-C15A9FCA0F80}" presName="composite2" presStyleCnt="0"/>
      <dgm:spPr/>
    </dgm:pt>
    <dgm:pt modelId="{67E35289-A30B-45A3-BF00-537318FF9BDF}" type="pres">
      <dgm:prSet presAssocID="{15453D1E-BD1A-41F5-AD07-C15A9FCA0F80}" presName="dummyNode2" presStyleLbl="node1" presStyleIdx="0" presStyleCnt="4"/>
      <dgm:spPr/>
    </dgm:pt>
    <dgm:pt modelId="{403FBC49-2121-43F4-83A3-63ED6DA59BF4}" type="pres">
      <dgm:prSet presAssocID="{15453D1E-BD1A-41F5-AD07-C15A9FCA0F80}" presName="childNode2" presStyleLbl="bgAcc1" presStyleIdx="1" presStyleCnt="4">
        <dgm:presLayoutVars>
          <dgm:bulletEnabled val="1"/>
        </dgm:presLayoutVars>
      </dgm:prSet>
      <dgm:spPr/>
    </dgm:pt>
    <dgm:pt modelId="{27531314-6178-475D-9CEA-D745EB90852B}" type="pres">
      <dgm:prSet presAssocID="{15453D1E-BD1A-41F5-AD07-C15A9FCA0F80}" presName="childNode2tx" presStyleLbl="bgAcc1" presStyleIdx="1" presStyleCnt="4">
        <dgm:presLayoutVars>
          <dgm:bulletEnabled val="1"/>
        </dgm:presLayoutVars>
      </dgm:prSet>
      <dgm:spPr/>
    </dgm:pt>
    <dgm:pt modelId="{C7D66B2C-F9C4-4A5D-A40D-CC7A5F69BE6C}" type="pres">
      <dgm:prSet presAssocID="{15453D1E-BD1A-41F5-AD07-C15A9FCA0F80}" presName="parentNode2" presStyleLbl="node1" presStyleIdx="1" presStyleCnt="4">
        <dgm:presLayoutVars>
          <dgm:chMax val="0"/>
          <dgm:bulletEnabled val="1"/>
        </dgm:presLayoutVars>
      </dgm:prSet>
      <dgm:spPr/>
      <dgm:t>
        <a:bodyPr/>
        <a:lstStyle/>
        <a:p>
          <a:endParaRPr lang="zh-CN" altLang="en-US"/>
        </a:p>
      </dgm:t>
    </dgm:pt>
    <dgm:pt modelId="{27067E43-5CA1-4C9D-A443-84BC814A61D2}" type="pres">
      <dgm:prSet presAssocID="{15453D1E-BD1A-41F5-AD07-C15A9FCA0F80}" presName="connSite2" presStyleCnt="0"/>
      <dgm:spPr/>
    </dgm:pt>
    <dgm:pt modelId="{EA67265E-2A92-467E-A772-8E989D34A37A}" type="pres">
      <dgm:prSet presAssocID="{EDF22160-44C2-4A9E-A1BA-23E02BEAD9CA}" presName="Name18" presStyleLbl="sibTrans2D1" presStyleIdx="1" presStyleCnt="3"/>
      <dgm:spPr/>
      <dgm:t>
        <a:bodyPr/>
        <a:lstStyle/>
        <a:p>
          <a:endParaRPr lang="zh-CN" altLang="en-US"/>
        </a:p>
      </dgm:t>
    </dgm:pt>
    <dgm:pt modelId="{E7BABCD4-BF57-47D3-86FF-4D62107A9662}" type="pres">
      <dgm:prSet presAssocID="{EF456FB1-EDFD-4DA2-8C88-E1ADE475F399}" presName="composite1" presStyleCnt="0"/>
      <dgm:spPr/>
    </dgm:pt>
    <dgm:pt modelId="{2F3FAB1F-B367-4251-A2BC-34DEED91D850}" type="pres">
      <dgm:prSet presAssocID="{EF456FB1-EDFD-4DA2-8C88-E1ADE475F399}" presName="dummyNode1" presStyleLbl="node1" presStyleIdx="1" presStyleCnt="4"/>
      <dgm:spPr/>
    </dgm:pt>
    <dgm:pt modelId="{7FB3A373-9E5E-49B4-9F0A-986473A8D0DE}" type="pres">
      <dgm:prSet presAssocID="{EF456FB1-EDFD-4DA2-8C88-E1ADE475F399}" presName="childNode1" presStyleLbl="bgAcc1" presStyleIdx="2" presStyleCnt="4">
        <dgm:presLayoutVars>
          <dgm:bulletEnabled val="1"/>
        </dgm:presLayoutVars>
      </dgm:prSet>
      <dgm:spPr/>
    </dgm:pt>
    <dgm:pt modelId="{61D5B11C-EF09-400F-85DF-B4C105422671}" type="pres">
      <dgm:prSet presAssocID="{EF456FB1-EDFD-4DA2-8C88-E1ADE475F399}" presName="childNode1tx" presStyleLbl="bgAcc1" presStyleIdx="2" presStyleCnt="4">
        <dgm:presLayoutVars>
          <dgm:bulletEnabled val="1"/>
        </dgm:presLayoutVars>
      </dgm:prSet>
      <dgm:spPr/>
    </dgm:pt>
    <dgm:pt modelId="{BC312215-E743-493B-8F6A-1551F6DC1A4A}" type="pres">
      <dgm:prSet presAssocID="{EF456FB1-EDFD-4DA2-8C88-E1ADE475F399}" presName="parentNode1" presStyleLbl="node1" presStyleIdx="2" presStyleCnt="4">
        <dgm:presLayoutVars>
          <dgm:chMax val="1"/>
          <dgm:bulletEnabled val="1"/>
        </dgm:presLayoutVars>
      </dgm:prSet>
      <dgm:spPr/>
      <dgm:t>
        <a:bodyPr/>
        <a:lstStyle/>
        <a:p>
          <a:endParaRPr lang="zh-CN" altLang="en-US"/>
        </a:p>
      </dgm:t>
    </dgm:pt>
    <dgm:pt modelId="{55B4F73C-48C5-44E5-A95F-FC2ED3A4CCE3}" type="pres">
      <dgm:prSet presAssocID="{EF456FB1-EDFD-4DA2-8C88-E1ADE475F399}" presName="connSite1" presStyleCnt="0"/>
      <dgm:spPr/>
    </dgm:pt>
    <dgm:pt modelId="{32A92486-26ED-42FB-B0C6-B94C33663575}" type="pres">
      <dgm:prSet presAssocID="{3B9D7A24-C56D-43B1-B933-D7E99DD60171}" presName="Name9" presStyleLbl="sibTrans2D1" presStyleIdx="2" presStyleCnt="3"/>
      <dgm:spPr/>
      <dgm:t>
        <a:bodyPr/>
        <a:lstStyle/>
        <a:p>
          <a:endParaRPr lang="zh-CN" altLang="en-US"/>
        </a:p>
      </dgm:t>
    </dgm:pt>
    <dgm:pt modelId="{3B9F58AE-2D40-4B19-A889-ECE25085FCA2}" type="pres">
      <dgm:prSet presAssocID="{B9349B36-524C-4871-94BA-71195A2EF149}" presName="composite2" presStyleCnt="0"/>
      <dgm:spPr/>
    </dgm:pt>
    <dgm:pt modelId="{CBD398E3-7844-46A4-8F31-271A5F13394D}" type="pres">
      <dgm:prSet presAssocID="{B9349B36-524C-4871-94BA-71195A2EF149}" presName="dummyNode2" presStyleLbl="node1" presStyleIdx="2" presStyleCnt="4"/>
      <dgm:spPr/>
    </dgm:pt>
    <dgm:pt modelId="{11EDCA6A-437C-4EE5-824C-CD076388540D}" type="pres">
      <dgm:prSet presAssocID="{B9349B36-524C-4871-94BA-71195A2EF149}" presName="childNode2" presStyleLbl="bgAcc1" presStyleIdx="3" presStyleCnt="4">
        <dgm:presLayoutVars>
          <dgm:bulletEnabled val="1"/>
        </dgm:presLayoutVars>
      </dgm:prSet>
      <dgm:spPr/>
    </dgm:pt>
    <dgm:pt modelId="{8B63710E-1A59-4CCE-BBD4-638E9D634B2C}" type="pres">
      <dgm:prSet presAssocID="{B9349B36-524C-4871-94BA-71195A2EF149}" presName="childNode2tx" presStyleLbl="bgAcc1" presStyleIdx="3" presStyleCnt="4">
        <dgm:presLayoutVars>
          <dgm:bulletEnabled val="1"/>
        </dgm:presLayoutVars>
      </dgm:prSet>
      <dgm:spPr/>
    </dgm:pt>
    <dgm:pt modelId="{FF8FFE8A-4B40-4756-BDEC-25D80749670C}" type="pres">
      <dgm:prSet presAssocID="{B9349B36-524C-4871-94BA-71195A2EF149}" presName="parentNode2" presStyleLbl="node1" presStyleIdx="3" presStyleCnt="4">
        <dgm:presLayoutVars>
          <dgm:chMax val="0"/>
          <dgm:bulletEnabled val="1"/>
        </dgm:presLayoutVars>
      </dgm:prSet>
      <dgm:spPr/>
      <dgm:t>
        <a:bodyPr/>
        <a:lstStyle/>
        <a:p>
          <a:endParaRPr lang="zh-CN" altLang="en-US"/>
        </a:p>
      </dgm:t>
    </dgm:pt>
    <dgm:pt modelId="{6B816E63-C7B5-4E3E-9ABD-B27422292353}" type="pres">
      <dgm:prSet presAssocID="{B9349B36-524C-4871-94BA-71195A2EF149}" presName="connSite2" presStyleCnt="0"/>
      <dgm:spPr/>
    </dgm:pt>
  </dgm:ptLst>
  <dgm:cxnLst>
    <dgm:cxn modelId="{02D137A9-EF0A-4ED3-BA52-B5EFEBE0C92B}" type="presOf" srcId="{15453D1E-BD1A-41F5-AD07-C15A9FCA0F80}" destId="{C7D66B2C-F9C4-4A5D-A40D-CC7A5F69BE6C}" srcOrd="0" destOrd="0" presId="urn:microsoft.com/office/officeart/2005/8/layout/hProcess4"/>
    <dgm:cxn modelId="{F3B72958-AE8C-437E-B742-811C7047B1FA}" srcId="{C4325664-8738-465A-8387-DD1568C002C1}" destId="{EF456FB1-EDFD-4DA2-8C88-E1ADE475F399}" srcOrd="2" destOrd="0" parTransId="{693C73D3-1AEA-418F-A278-29A5B3319235}" sibTransId="{3B9D7A24-C56D-43B1-B933-D7E99DD60171}"/>
    <dgm:cxn modelId="{CFBF2875-D424-4055-B1AE-5D583B733C3C}" type="presOf" srcId="{B9349B36-524C-4871-94BA-71195A2EF149}" destId="{FF8FFE8A-4B40-4756-BDEC-25D80749670C}" srcOrd="0" destOrd="0" presId="urn:microsoft.com/office/officeart/2005/8/layout/hProcess4"/>
    <dgm:cxn modelId="{C7E77FC2-3037-4530-8D50-243C74C11985}" srcId="{C4325664-8738-465A-8387-DD1568C002C1}" destId="{F2777374-56C5-4E97-8237-741719B3C3AD}" srcOrd="0" destOrd="0" parTransId="{D1CA9897-65B1-4376-A478-FF945A6F186F}" sibTransId="{37CD2F2D-0AB6-499D-80F8-75764D794994}"/>
    <dgm:cxn modelId="{B73E73DE-AA1B-40C2-83E3-1046FBA3B7B1}" type="presOf" srcId="{EDF22160-44C2-4A9E-A1BA-23E02BEAD9CA}" destId="{EA67265E-2A92-467E-A772-8E989D34A37A}" srcOrd="0" destOrd="0" presId="urn:microsoft.com/office/officeart/2005/8/layout/hProcess4"/>
    <dgm:cxn modelId="{7200830D-DE0C-4651-AFCC-11A0CC022EFD}" type="presOf" srcId="{EF456FB1-EDFD-4DA2-8C88-E1ADE475F399}" destId="{BC312215-E743-493B-8F6A-1551F6DC1A4A}" srcOrd="0" destOrd="0" presId="urn:microsoft.com/office/officeart/2005/8/layout/hProcess4"/>
    <dgm:cxn modelId="{0B8A0898-E1B5-474A-BD40-75E2B4E18F5A}" type="presOf" srcId="{37CD2F2D-0AB6-499D-80F8-75764D794994}" destId="{4B3F6AB0-53BA-4C89-8964-4D081845C0B4}" srcOrd="0" destOrd="0" presId="urn:microsoft.com/office/officeart/2005/8/layout/hProcess4"/>
    <dgm:cxn modelId="{E7311D2E-294A-4487-B2E8-E643007E5B8B}" srcId="{C4325664-8738-465A-8387-DD1568C002C1}" destId="{15453D1E-BD1A-41F5-AD07-C15A9FCA0F80}" srcOrd="1" destOrd="0" parTransId="{3510F2B4-76C7-42B3-89AB-D14164900A2B}" sibTransId="{EDF22160-44C2-4A9E-A1BA-23E02BEAD9CA}"/>
    <dgm:cxn modelId="{DB184510-280F-41FC-8532-6AE8B1D4304D}" type="presOf" srcId="{0D245856-78DB-4BFD-8085-AA8490D1E2F0}" destId="{0FD86102-DA78-4606-A89D-D19DB5D51B4D}" srcOrd="0" destOrd="0" presId="urn:microsoft.com/office/officeart/2005/8/layout/hProcess4"/>
    <dgm:cxn modelId="{3250A075-86B7-47BD-9E45-E9C207210334}" srcId="{C4325664-8738-465A-8387-DD1568C002C1}" destId="{B9349B36-524C-4871-94BA-71195A2EF149}" srcOrd="3" destOrd="0" parTransId="{52525CC0-191B-4186-95B7-97BF42A46A2C}" sibTransId="{ED40527B-31A2-4616-A99F-A08CFD68F7F2}"/>
    <dgm:cxn modelId="{65141696-F168-436C-9BD5-B020FE43C51F}" type="presOf" srcId="{C4325664-8738-465A-8387-DD1568C002C1}" destId="{BCA7D8F4-09D3-4BAA-B715-EA30197C2C82}" srcOrd="0" destOrd="0" presId="urn:microsoft.com/office/officeart/2005/8/layout/hProcess4"/>
    <dgm:cxn modelId="{FFA9C602-F6C5-4DB0-A1D1-C3B16E8F7820}" srcId="{F2777374-56C5-4E97-8237-741719B3C3AD}" destId="{0D245856-78DB-4BFD-8085-AA8490D1E2F0}" srcOrd="0" destOrd="0" parTransId="{9A0C3F16-A720-4E7B-9098-42FB4602AAA7}" sibTransId="{AEE3488B-A4A0-47CB-BA2E-9629AD347E4C}"/>
    <dgm:cxn modelId="{FB650211-1966-4C75-93F0-0A393599CE1C}" type="presOf" srcId="{F2777374-56C5-4E97-8237-741719B3C3AD}" destId="{F56306A3-0574-4BDB-8D02-B8A668660212}" srcOrd="0" destOrd="0" presId="urn:microsoft.com/office/officeart/2005/8/layout/hProcess4"/>
    <dgm:cxn modelId="{9BC25122-98B6-40C8-9AD8-163E59C63714}" type="presOf" srcId="{0D245856-78DB-4BFD-8085-AA8490D1E2F0}" destId="{FE5ED4DD-6BAE-4932-98DC-4A628D744960}" srcOrd="1" destOrd="0" presId="urn:microsoft.com/office/officeart/2005/8/layout/hProcess4"/>
    <dgm:cxn modelId="{6757BA4A-5101-4F22-A71F-0EE171211319}" type="presOf" srcId="{3B9D7A24-C56D-43B1-B933-D7E99DD60171}" destId="{32A92486-26ED-42FB-B0C6-B94C33663575}" srcOrd="0" destOrd="0" presId="urn:microsoft.com/office/officeart/2005/8/layout/hProcess4"/>
    <dgm:cxn modelId="{5FECD44D-ECF8-4884-8FCB-EF8DF65A6381}" type="presParOf" srcId="{BCA7D8F4-09D3-4BAA-B715-EA30197C2C82}" destId="{D01553E0-4226-472E-BAFD-3D1524AABCAF}" srcOrd="0" destOrd="0" presId="urn:microsoft.com/office/officeart/2005/8/layout/hProcess4"/>
    <dgm:cxn modelId="{E982B53F-6FD1-4206-8F60-353E6D415800}" type="presParOf" srcId="{BCA7D8F4-09D3-4BAA-B715-EA30197C2C82}" destId="{F4CC9FFF-E80B-4968-BE54-48580F5405EE}" srcOrd="1" destOrd="0" presId="urn:microsoft.com/office/officeart/2005/8/layout/hProcess4"/>
    <dgm:cxn modelId="{0DF5F43B-4596-45B9-B4F0-D5D73E55376A}" type="presParOf" srcId="{BCA7D8F4-09D3-4BAA-B715-EA30197C2C82}" destId="{86130852-B20C-4266-9070-698B4B992724}" srcOrd="2" destOrd="0" presId="urn:microsoft.com/office/officeart/2005/8/layout/hProcess4"/>
    <dgm:cxn modelId="{3F6D53C3-EDD5-46EC-BE11-E9CF4E9027F5}" type="presParOf" srcId="{86130852-B20C-4266-9070-698B4B992724}" destId="{7DB977A6-09F8-4C44-B975-9A358420D5DB}" srcOrd="0" destOrd="0" presId="urn:microsoft.com/office/officeart/2005/8/layout/hProcess4"/>
    <dgm:cxn modelId="{4A338E04-1450-478F-8C4E-23C3706DE671}" type="presParOf" srcId="{7DB977A6-09F8-4C44-B975-9A358420D5DB}" destId="{E764CBA1-068A-4C82-91E3-B73F8407931B}" srcOrd="0" destOrd="0" presId="urn:microsoft.com/office/officeart/2005/8/layout/hProcess4"/>
    <dgm:cxn modelId="{84EF2D3E-C7B7-4031-BA73-3FAE89021DFF}" type="presParOf" srcId="{7DB977A6-09F8-4C44-B975-9A358420D5DB}" destId="{0FD86102-DA78-4606-A89D-D19DB5D51B4D}" srcOrd="1" destOrd="0" presId="urn:microsoft.com/office/officeart/2005/8/layout/hProcess4"/>
    <dgm:cxn modelId="{DCD6AE2C-60DC-4F6F-B803-971281EE3E7F}" type="presParOf" srcId="{7DB977A6-09F8-4C44-B975-9A358420D5DB}" destId="{FE5ED4DD-6BAE-4932-98DC-4A628D744960}" srcOrd="2" destOrd="0" presId="urn:microsoft.com/office/officeart/2005/8/layout/hProcess4"/>
    <dgm:cxn modelId="{CD6A2AC0-764C-42EC-BB5C-C1EFA1038C16}" type="presParOf" srcId="{7DB977A6-09F8-4C44-B975-9A358420D5DB}" destId="{F56306A3-0574-4BDB-8D02-B8A668660212}" srcOrd="3" destOrd="0" presId="urn:microsoft.com/office/officeart/2005/8/layout/hProcess4"/>
    <dgm:cxn modelId="{1ED02B47-A38B-483E-833F-9A772E9AE9F2}" type="presParOf" srcId="{7DB977A6-09F8-4C44-B975-9A358420D5DB}" destId="{7AC14039-7D90-4DDE-8BA0-8227E6CD7843}" srcOrd="4" destOrd="0" presId="urn:microsoft.com/office/officeart/2005/8/layout/hProcess4"/>
    <dgm:cxn modelId="{CF1C5ED2-B945-4B6D-82E8-091F738B0F93}" type="presParOf" srcId="{86130852-B20C-4266-9070-698B4B992724}" destId="{4B3F6AB0-53BA-4C89-8964-4D081845C0B4}" srcOrd="1" destOrd="0" presId="urn:microsoft.com/office/officeart/2005/8/layout/hProcess4"/>
    <dgm:cxn modelId="{904F5F03-3302-4BBA-B672-D38F0BBC86F7}" type="presParOf" srcId="{86130852-B20C-4266-9070-698B4B992724}" destId="{7FF6DED6-1673-494F-8239-2AACEF83DF7A}" srcOrd="2" destOrd="0" presId="urn:microsoft.com/office/officeart/2005/8/layout/hProcess4"/>
    <dgm:cxn modelId="{AE03B621-48EB-430B-A544-9818C1E805AC}" type="presParOf" srcId="{7FF6DED6-1673-494F-8239-2AACEF83DF7A}" destId="{67E35289-A30B-45A3-BF00-537318FF9BDF}" srcOrd="0" destOrd="0" presId="urn:microsoft.com/office/officeart/2005/8/layout/hProcess4"/>
    <dgm:cxn modelId="{10B347C8-060D-429C-9445-21A4601502C5}" type="presParOf" srcId="{7FF6DED6-1673-494F-8239-2AACEF83DF7A}" destId="{403FBC49-2121-43F4-83A3-63ED6DA59BF4}" srcOrd="1" destOrd="0" presId="urn:microsoft.com/office/officeart/2005/8/layout/hProcess4"/>
    <dgm:cxn modelId="{0F0ECE69-2FCC-4089-B456-5FCA11C7090F}" type="presParOf" srcId="{7FF6DED6-1673-494F-8239-2AACEF83DF7A}" destId="{27531314-6178-475D-9CEA-D745EB90852B}" srcOrd="2" destOrd="0" presId="urn:microsoft.com/office/officeart/2005/8/layout/hProcess4"/>
    <dgm:cxn modelId="{91B5A924-CEE5-4E2C-9EE5-0D32561B25F9}" type="presParOf" srcId="{7FF6DED6-1673-494F-8239-2AACEF83DF7A}" destId="{C7D66B2C-F9C4-4A5D-A40D-CC7A5F69BE6C}" srcOrd="3" destOrd="0" presId="urn:microsoft.com/office/officeart/2005/8/layout/hProcess4"/>
    <dgm:cxn modelId="{99EB5620-2954-4F09-B871-B79144BB6D4A}" type="presParOf" srcId="{7FF6DED6-1673-494F-8239-2AACEF83DF7A}" destId="{27067E43-5CA1-4C9D-A443-84BC814A61D2}" srcOrd="4" destOrd="0" presId="urn:microsoft.com/office/officeart/2005/8/layout/hProcess4"/>
    <dgm:cxn modelId="{9045AB4D-B9BE-4154-AD29-A3B2DF5E401F}" type="presParOf" srcId="{86130852-B20C-4266-9070-698B4B992724}" destId="{EA67265E-2A92-467E-A772-8E989D34A37A}" srcOrd="3" destOrd="0" presId="urn:microsoft.com/office/officeart/2005/8/layout/hProcess4"/>
    <dgm:cxn modelId="{19171FF1-E050-4D51-A168-1ADC648DC030}" type="presParOf" srcId="{86130852-B20C-4266-9070-698B4B992724}" destId="{E7BABCD4-BF57-47D3-86FF-4D62107A9662}" srcOrd="4" destOrd="0" presId="urn:microsoft.com/office/officeart/2005/8/layout/hProcess4"/>
    <dgm:cxn modelId="{B448CB6B-7BDE-433F-9FF7-B7492A2EABA9}" type="presParOf" srcId="{E7BABCD4-BF57-47D3-86FF-4D62107A9662}" destId="{2F3FAB1F-B367-4251-A2BC-34DEED91D850}" srcOrd="0" destOrd="0" presId="urn:microsoft.com/office/officeart/2005/8/layout/hProcess4"/>
    <dgm:cxn modelId="{B30282D7-E4D0-44C5-A76E-7A79F083F0A6}" type="presParOf" srcId="{E7BABCD4-BF57-47D3-86FF-4D62107A9662}" destId="{7FB3A373-9E5E-49B4-9F0A-986473A8D0DE}" srcOrd="1" destOrd="0" presId="urn:microsoft.com/office/officeart/2005/8/layout/hProcess4"/>
    <dgm:cxn modelId="{18CC1443-0C37-4CD0-BAF4-DF30F4054E89}" type="presParOf" srcId="{E7BABCD4-BF57-47D3-86FF-4D62107A9662}" destId="{61D5B11C-EF09-400F-85DF-B4C105422671}" srcOrd="2" destOrd="0" presId="urn:microsoft.com/office/officeart/2005/8/layout/hProcess4"/>
    <dgm:cxn modelId="{4ABB3741-80EB-4B67-A6E1-5D12990413DB}" type="presParOf" srcId="{E7BABCD4-BF57-47D3-86FF-4D62107A9662}" destId="{BC312215-E743-493B-8F6A-1551F6DC1A4A}" srcOrd="3" destOrd="0" presId="urn:microsoft.com/office/officeart/2005/8/layout/hProcess4"/>
    <dgm:cxn modelId="{1F3C5780-CF16-4689-B8DF-95E9C31773ED}" type="presParOf" srcId="{E7BABCD4-BF57-47D3-86FF-4D62107A9662}" destId="{55B4F73C-48C5-44E5-A95F-FC2ED3A4CCE3}" srcOrd="4" destOrd="0" presId="urn:microsoft.com/office/officeart/2005/8/layout/hProcess4"/>
    <dgm:cxn modelId="{AB30C445-15D5-46E5-9613-C0CCF58397B8}" type="presParOf" srcId="{86130852-B20C-4266-9070-698B4B992724}" destId="{32A92486-26ED-42FB-B0C6-B94C33663575}" srcOrd="5" destOrd="0" presId="urn:microsoft.com/office/officeart/2005/8/layout/hProcess4"/>
    <dgm:cxn modelId="{BF4289EE-85F5-4888-9B3D-90A5872284C4}" type="presParOf" srcId="{86130852-B20C-4266-9070-698B4B992724}" destId="{3B9F58AE-2D40-4B19-A889-ECE25085FCA2}" srcOrd="6" destOrd="0" presId="urn:microsoft.com/office/officeart/2005/8/layout/hProcess4"/>
    <dgm:cxn modelId="{60A37BCB-7A88-4725-A533-55E1BD5782A3}" type="presParOf" srcId="{3B9F58AE-2D40-4B19-A889-ECE25085FCA2}" destId="{CBD398E3-7844-46A4-8F31-271A5F13394D}" srcOrd="0" destOrd="0" presId="urn:microsoft.com/office/officeart/2005/8/layout/hProcess4"/>
    <dgm:cxn modelId="{CB505A3B-E518-49B4-A501-FD17381710D6}" type="presParOf" srcId="{3B9F58AE-2D40-4B19-A889-ECE25085FCA2}" destId="{11EDCA6A-437C-4EE5-824C-CD076388540D}" srcOrd="1" destOrd="0" presId="urn:microsoft.com/office/officeart/2005/8/layout/hProcess4"/>
    <dgm:cxn modelId="{5F3F3329-CC62-482F-A9C7-C3E8127F3DAB}" type="presParOf" srcId="{3B9F58AE-2D40-4B19-A889-ECE25085FCA2}" destId="{8B63710E-1A59-4CCE-BBD4-638E9D634B2C}" srcOrd="2" destOrd="0" presId="urn:microsoft.com/office/officeart/2005/8/layout/hProcess4"/>
    <dgm:cxn modelId="{1A7BFCC6-E740-469A-8EA7-D7204109AB79}" type="presParOf" srcId="{3B9F58AE-2D40-4B19-A889-ECE25085FCA2}" destId="{FF8FFE8A-4B40-4756-BDEC-25D80749670C}" srcOrd="3" destOrd="0" presId="urn:microsoft.com/office/officeart/2005/8/layout/hProcess4"/>
    <dgm:cxn modelId="{F6A786F5-06C4-44F9-B2EC-35BE8D89D7BE}" type="presParOf" srcId="{3B9F58AE-2D40-4B19-A889-ECE25085FCA2}" destId="{6B816E63-C7B5-4E3E-9ABD-B27422292353}"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86102-DA78-4606-A89D-D19DB5D51B4D}">
      <dsp:nvSpPr>
        <dsp:cNvPr id="0" name=""/>
        <dsp:cNvSpPr/>
      </dsp:nvSpPr>
      <dsp:spPr>
        <a:xfrm>
          <a:off x="4738" y="1802788"/>
          <a:ext cx="1691395" cy="139504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285750" lvl="1" indent="-285750" algn="l" defTabSz="2667000">
            <a:lnSpc>
              <a:spcPct val="90000"/>
            </a:lnSpc>
            <a:spcBef>
              <a:spcPct val="0"/>
            </a:spcBef>
            <a:spcAft>
              <a:spcPct val="15000"/>
            </a:spcAft>
            <a:buChar char="••"/>
          </a:pPr>
          <a:endParaRPr lang="zh-CN" altLang="en-US" sz="6000" kern="1200" dirty="0"/>
        </a:p>
      </dsp:txBody>
      <dsp:txXfrm>
        <a:off x="36842" y="1834892"/>
        <a:ext cx="1627187" cy="1031900"/>
      </dsp:txXfrm>
    </dsp:sp>
    <dsp:sp modelId="{4B3F6AB0-53BA-4C89-8964-4D081845C0B4}">
      <dsp:nvSpPr>
        <dsp:cNvPr id="0" name=""/>
        <dsp:cNvSpPr/>
      </dsp:nvSpPr>
      <dsp:spPr>
        <a:xfrm>
          <a:off x="969146" y="2184925"/>
          <a:ext cx="1791607" cy="1791607"/>
        </a:xfrm>
        <a:prstGeom prst="leftCircularArrow">
          <a:avLst>
            <a:gd name="adj1" fmla="val 2746"/>
            <a:gd name="adj2" fmla="val 334701"/>
            <a:gd name="adj3" fmla="val 2110212"/>
            <a:gd name="adj4" fmla="val 9024489"/>
            <a:gd name="adj5" fmla="val 3204"/>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F56306A3-0574-4BDB-8D02-B8A668660212}">
      <dsp:nvSpPr>
        <dsp:cNvPr id="0" name=""/>
        <dsp:cNvSpPr/>
      </dsp:nvSpPr>
      <dsp:spPr>
        <a:xfrm>
          <a:off x="380603" y="2898897"/>
          <a:ext cx="1503462" cy="597877"/>
        </a:xfrm>
        <a:prstGeom prst="roundRect">
          <a:avLst>
            <a:gd name="adj" fmla="val 10000"/>
          </a:avLst>
        </a:prstGeom>
        <a:solidFill>
          <a:schemeClr val="accent2">
            <a:hueOff val="0"/>
            <a:satOff val="0"/>
            <a:lumOff val="0"/>
            <a:alphaOff val="0"/>
          </a:schemeClr>
        </a:solidFill>
        <a:ln>
          <a:noFill/>
        </a:ln>
        <a:effectLst>
          <a:glow rad="63500">
            <a:schemeClr val="accent2">
              <a:hueOff val="0"/>
              <a:satOff val="0"/>
              <a:lumOff val="0"/>
              <a:alphaOff val="0"/>
              <a:alpha val="45000"/>
              <a:satMod val="12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t>招聘广告</a:t>
          </a:r>
          <a:endParaRPr lang="zh-CN" altLang="en-US" sz="2600" b="1" kern="1200" dirty="0"/>
        </a:p>
      </dsp:txBody>
      <dsp:txXfrm>
        <a:off x="398114" y="2916408"/>
        <a:ext cx="1468440" cy="562855"/>
      </dsp:txXfrm>
    </dsp:sp>
    <dsp:sp modelId="{403FBC49-2121-43F4-83A3-63ED6DA59BF4}">
      <dsp:nvSpPr>
        <dsp:cNvPr id="0" name=""/>
        <dsp:cNvSpPr/>
      </dsp:nvSpPr>
      <dsp:spPr>
        <a:xfrm>
          <a:off x="2118336" y="1802788"/>
          <a:ext cx="1691395" cy="139504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A67265E-2A92-467E-A772-8E989D34A37A}">
      <dsp:nvSpPr>
        <dsp:cNvPr id="0" name=""/>
        <dsp:cNvSpPr/>
      </dsp:nvSpPr>
      <dsp:spPr>
        <a:xfrm>
          <a:off x="3068649" y="969392"/>
          <a:ext cx="2007730" cy="2007730"/>
        </a:xfrm>
        <a:prstGeom prst="circularArrow">
          <a:avLst>
            <a:gd name="adj1" fmla="val 2450"/>
            <a:gd name="adj2" fmla="val 296627"/>
            <a:gd name="adj3" fmla="val 19527862"/>
            <a:gd name="adj4" fmla="val 12575511"/>
            <a:gd name="adj5" fmla="val 2859"/>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7D66B2C-F9C4-4A5D-A40D-CC7A5F69BE6C}">
      <dsp:nvSpPr>
        <dsp:cNvPr id="0" name=""/>
        <dsp:cNvSpPr/>
      </dsp:nvSpPr>
      <dsp:spPr>
        <a:xfrm>
          <a:off x="2494202" y="1503850"/>
          <a:ext cx="1503462" cy="597877"/>
        </a:xfrm>
        <a:prstGeom prst="roundRect">
          <a:avLst>
            <a:gd name="adj" fmla="val 10000"/>
          </a:avLst>
        </a:prstGeom>
        <a:solidFill>
          <a:schemeClr val="accent2">
            <a:hueOff val="0"/>
            <a:satOff val="0"/>
            <a:lumOff val="0"/>
            <a:alphaOff val="0"/>
          </a:schemeClr>
        </a:solidFill>
        <a:ln>
          <a:noFill/>
        </a:ln>
        <a:effectLst>
          <a:glow rad="63500">
            <a:schemeClr val="accent2">
              <a:hueOff val="0"/>
              <a:satOff val="0"/>
              <a:lumOff val="0"/>
              <a:alphaOff val="0"/>
              <a:alpha val="45000"/>
              <a:satMod val="12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t>面试审查</a:t>
          </a:r>
          <a:endParaRPr lang="zh-CN" altLang="en-US" sz="2600" b="1" kern="1200" dirty="0"/>
        </a:p>
      </dsp:txBody>
      <dsp:txXfrm>
        <a:off x="2511713" y="1521361"/>
        <a:ext cx="1468440" cy="562855"/>
      </dsp:txXfrm>
    </dsp:sp>
    <dsp:sp modelId="{7FB3A373-9E5E-49B4-9F0A-986473A8D0DE}">
      <dsp:nvSpPr>
        <dsp:cNvPr id="0" name=""/>
        <dsp:cNvSpPr/>
      </dsp:nvSpPr>
      <dsp:spPr>
        <a:xfrm>
          <a:off x="4231935" y="1802788"/>
          <a:ext cx="1691395" cy="139504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2A92486-26ED-42FB-B0C6-B94C33663575}">
      <dsp:nvSpPr>
        <dsp:cNvPr id="0" name=""/>
        <dsp:cNvSpPr/>
      </dsp:nvSpPr>
      <dsp:spPr>
        <a:xfrm>
          <a:off x="5196343" y="2184925"/>
          <a:ext cx="1791607" cy="1791607"/>
        </a:xfrm>
        <a:prstGeom prst="leftCircularArrow">
          <a:avLst>
            <a:gd name="adj1" fmla="val 2746"/>
            <a:gd name="adj2" fmla="val 334701"/>
            <a:gd name="adj3" fmla="val 2110212"/>
            <a:gd name="adj4" fmla="val 9024489"/>
            <a:gd name="adj5" fmla="val 3204"/>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C312215-E743-493B-8F6A-1551F6DC1A4A}">
      <dsp:nvSpPr>
        <dsp:cNvPr id="0" name=""/>
        <dsp:cNvSpPr/>
      </dsp:nvSpPr>
      <dsp:spPr>
        <a:xfrm>
          <a:off x="4607800" y="2898897"/>
          <a:ext cx="1503462" cy="597877"/>
        </a:xfrm>
        <a:prstGeom prst="roundRect">
          <a:avLst>
            <a:gd name="adj" fmla="val 10000"/>
          </a:avLst>
        </a:prstGeom>
        <a:solidFill>
          <a:schemeClr val="accent2">
            <a:hueOff val="0"/>
            <a:satOff val="0"/>
            <a:lumOff val="0"/>
            <a:alphaOff val="0"/>
          </a:schemeClr>
        </a:solidFill>
        <a:ln>
          <a:noFill/>
        </a:ln>
        <a:effectLst>
          <a:glow rad="63500">
            <a:schemeClr val="accent2">
              <a:hueOff val="0"/>
              <a:satOff val="0"/>
              <a:lumOff val="0"/>
              <a:alphaOff val="0"/>
              <a:alpha val="45000"/>
              <a:satMod val="12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t>录用通知</a:t>
          </a:r>
          <a:endParaRPr lang="zh-CN" altLang="en-US" sz="2600" b="1" kern="1200" dirty="0"/>
        </a:p>
      </dsp:txBody>
      <dsp:txXfrm>
        <a:off x="4625311" y="2916408"/>
        <a:ext cx="1468440" cy="562855"/>
      </dsp:txXfrm>
    </dsp:sp>
    <dsp:sp modelId="{11EDCA6A-437C-4EE5-824C-CD076388540D}">
      <dsp:nvSpPr>
        <dsp:cNvPr id="0" name=""/>
        <dsp:cNvSpPr/>
      </dsp:nvSpPr>
      <dsp:spPr>
        <a:xfrm>
          <a:off x="6345533" y="1802788"/>
          <a:ext cx="1691395" cy="139504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F8FFE8A-4B40-4756-BDEC-25D80749670C}">
      <dsp:nvSpPr>
        <dsp:cNvPr id="0" name=""/>
        <dsp:cNvSpPr/>
      </dsp:nvSpPr>
      <dsp:spPr>
        <a:xfrm>
          <a:off x="6721399" y="1503850"/>
          <a:ext cx="1503462" cy="597877"/>
        </a:xfrm>
        <a:prstGeom prst="roundRect">
          <a:avLst>
            <a:gd name="adj" fmla="val 10000"/>
          </a:avLst>
        </a:prstGeom>
        <a:solidFill>
          <a:schemeClr val="accent2">
            <a:hueOff val="0"/>
            <a:satOff val="0"/>
            <a:lumOff val="0"/>
            <a:alphaOff val="0"/>
          </a:schemeClr>
        </a:solidFill>
        <a:ln>
          <a:noFill/>
        </a:ln>
        <a:effectLst>
          <a:glow rad="63500">
            <a:schemeClr val="accent2">
              <a:hueOff val="0"/>
              <a:satOff val="0"/>
              <a:lumOff val="0"/>
              <a:alphaOff val="0"/>
              <a:alpha val="45000"/>
              <a:satMod val="12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t>入职手续</a:t>
          </a:r>
          <a:endParaRPr lang="zh-CN" altLang="en-US" sz="2600" b="1" kern="1200" dirty="0"/>
        </a:p>
      </dsp:txBody>
      <dsp:txXfrm>
        <a:off x="6738910" y="1521361"/>
        <a:ext cx="1468440" cy="5628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4435475" cy="354013"/>
          </a:xfrm>
          <a:prstGeom prst="rect">
            <a:avLst/>
          </a:prstGeom>
          <a:noFill/>
          <a:ln w="9525">
            <a:noFill/>
            <a:miter lim="800000"/>
          </a:ln>
          <a:effectLst/>
        </p:spPr>
        <p:txBody>
          <a:bodyPr vert="horz" wrap="square" lIns="99048" tIns="49524" rIns="99048" bIns="49524" numCol="1" anchor="t" anchorCtr="0" compatLnSpc="1"/>
          <a:lstStyle>
            <a:lvl1pPr defTabSz="990600">
              <a:defRPr sz="1300">
                <a:latin typeface="Arial" panose="020B0604020202020204" pitchFamily="34" charset="0"/>
                <a:ea typeface="宋体" panose="02010600030101010101" pitchFamily="2" charset="-122"/>
              </a:defRPr>
            </a:lvl1pPr>
          </a:lstStyle>
          <a:p>
            <a:pPr>
              <a:defRPr/>
            </a:pPr>
            <a:endParaRPr lang="en-US" altLang="zh-CN" dirty="0"/>
          </a:p>
        </p:txBody>
      </p:sp>
      <p:sp>
        <p:nvSpPr>
          <p:cNvPr id="175107" name="Rectangle 3"/>
          <p:cNvSpPr>
            <a:spLocks noGrp="1" noChangeArrowheads="1"/>
          </p:cNvSpPr>
          <p:nvPr>
            <p:ph type="dt" sz="quarter" idx="1"/>
          </p:nvPr>
        </p:nvSpPr>
        <p:spPr bwMode="auto">
          <a:xfrm>
            <a:off x="5797550" y="0"/>
            <a:ext cx="4435475" cy="354013"/>
          </a:xfrm>
          <a:prstGeom prst="rect">
            <a:avLst/>
          </a:prstGeom>
          <a:noFill/>
          <a:ln w="9525">
            <a:noFill/>
            <a:miter lim="800000"/>
          </a:ln>
          <a:effectLst/>
        </p:spPr>
        <p:txBody>
          <a:bodyPr vert="horz" wrap="square" lIns="99048" tIns="49524" rIns="99048" bIns="49524" numCol="1" anchor="t" anchorCtr="0" compatLnSpc="1"/>
          <a:lstStyle>
            <a:lvl1pPr algn="r" defTabSz="990600">
              <a:defRPr sz="1300">
                <a:latin typeface="Arial" panose="020B0604020202020204" pitchFamily="34" charset="0"/>
                <a:ea typeface="宋体" panose="02010600030101010101" pitchFamily="2" charset="-122"/>
              </a:defRPr>
            </a:lvl1pPr>
          </a:lstStyle>
          <a:p>
            <a:pPr>
              <a:defRPr/>
            </a:pPr>
            <a:endParaRPr lang="en-US" altLang="zh-CN" dirty="0"/>
          </a:p>
        </p:txBody>
      </p:sp>
      <p:sp>
        <p:nvSpPr>
          <p:cNvPr id="175108" name="Rectangle 4"/>
          <p:cNvSpPr>
            <a:spLocks noGrp="1" noChangeArrowheads="1"/>
          </p:cNvSpPr>
          <p:nvPr>
            <p:ph type="ftr" sz="quarter" idx="2"/>
          </p:nvPr>
        </p:nvSpPr>
        <p:spPr bwMode="auto">
          <a:xfrm>
            <a:off x="0" y="6743700"/>
            <a:ext cx="4435475" cy="354013"/>
          </a:xfrm>
          <a:prstGeom prst="rect">
            <a:avLst/>
          </a:prstGeom>
          <a:noFill/>
          <a:ln w="9525">
            <a:noFill/>
            <a:miter lim="800000"/>
          </a:ln>
          <a:effectLst/>
        </p:spPr>
        <p:txBody>
          <a:bodyPr vert="horz" wrap="square" lIns="99048" tIns="49524" rIns="99048" bIns="49524" numCol="1" anchor="b" anchorCtr="0" compatLnSpc="1"/>
          <a:lstStyle>
            <a:lvl1pPr defTabSz="990600">
              <a:defRPr sz="1300">
                <a:latin typeface="Arial" panose="020B0604020202020204" pitchFamily="34" charset="0"/>
                <a:ea typeface="宋体" panose="02010600030101010101" pitchFamily="2" charset="-122"/>
              </a:defRPr>
            </a:lvl1pPr>
          </a:lstStyle>
          <a:p>
            <a:pPr>
              <a:defRPr/>
            </a:pPr>
            <a:endParaRPr lang="en-US" altLang="zh-CN" dirty="0"/>
          </a:p>
        </p:txBody>
      </p:sp>
      <p:sp>
        <p:nvSpPr>
          <p:cNvPr id="175109" name="Rectangle 5"/>
          <p:cNvSpPr>
            <a:spLocks noGrp="1" noChangeArrowheads="1"/>
          </p:cNvSpPr>
          <p:nvPr>
            <p:ph type="sldNum" sz="quarter" idx="3"/>
          </p:nvPr>
        </p:nvSpPr>
        <p:spPr bwMode="auto">
          <a:xfrm>
            <a:off x="5797550" y="6743700"/>
            <a:ext cx="4435475" cy="354013"/>
          </a:xfrm>
          <a:prstGeom prst="rect">
            <a:avLst/>
          </a:prstGeom>
          <a:noFill/>
          <a:ln w="9525">
            <a:noFill/>
            <a:miter lim="800000"/>
          </a:ln>
          <a:effectLst/>
        </p:spPr>
        <p:txBody>
          <a:bodyPr vert="horz" wrap="square" lIns="99048" tIns="49524" rIns="99048" bIns="49524" numCol="1" anchor="b" anchorCtr="0" compatLnSpc="1"/>
          <a:lstStyle>
            <a:lvl1pPr algn="r" defTabSz="990600">
              <a:defRPr sz="1300">
                <a:latin typeface="Arial" panose="020B0604020202020204" pitchFamily="34" charset="0"/>
                <a:ea typeface="宋体" panose="02010600030101010101" pitchFamily="2" charset="-122"/>
              </a:defRPr>
            </a:lvl1pPr>
          </a:lstStyle>
          <a:p>
            <a:pPr>
              <a:defRPr/>
            </a:pPr>
            <a:fld id="{08496FC3-1B66-4B40-BDA8-78DE21E0E805}" type="slidenum">
              <a:rPr lang="en-US" altLang="zh-CN"/>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w="9525">
            <a:noFill/>
            <a:miter lim="800000"/>
          </a:ln>
          <a:effectLst/>
        </p:spPr>
        <p:txBody>
          <a:bodyPr vert="horz" wrap="square" lIns="99048" tIns="49524" rIns="99048" bIns="49524" numCol="1" anchor="t" anchorCtr="0" compatLnSpc="1"/>
          <a:lstStyle>
            <a:lvl1pPr defTabSz="990600">
              <a:defRPr sz="1300">
                <a:latin typeface="Arial" panose="020B0604020202020204" pitchFamily="34" charset="0"/>
                <a:ea typeface="宋体" panose="02010600030101010101" pitchFamily="2" charset="-122"/>
              </a:defRPr>
            </a:lvl1pPr>
          </a:lstStyle>
          <a:p>
            <a:pPr>
              <a:defRPr/>
            </a:pPr>
            <a:endParaRPr lang="en-US" altLang="zh-CN" dirty="0"/>
          </a:p>
        </p:txBody>
      </p:sp>
      <p:sp>
        <p:nvSpPr>
          <p:cNvPr id="32771" name="Rectangle 3"/>
          <p:cNvSpPr>
            <a:spLocks noGrp="1" noChangeArrowheads="1"/>
          </p:cNvSpPr>
          <p:nvPr>
            <p:ph type="dt" idx="1"/>
          </p:nvPr>
        </p:nvSpPr>
        <p:spPr bwMode="auto">
          <a:xfrm>
            <a:off x="5797550" y="0"/>
            <a:ext cx="4435475" cy="354013"/>
          </a:xfrm>
          <a:prstGeom prst="rect">
            <a:avLst/>
          </a:prstGeom>
          <a:noFill/>
          <a:ln w="9525">
            <a:noFill/>
            <a:miter lim="800000"/>
          </a:ln>
          <a:effectLst/>
        </p:spPr>
        <p:txBody>
          <a:bodyPr vert="horz" wrap="square" lIns="99048" tIns="49524" rIns="99048" bIns="49524" numCol="1" anchor="t" anchorCtr="0" compatLnSpc="1"/>
          <a:lstStyle>
            <a:lvl1pPr algn="r" defTabSz="990600">
              <a:defRPr sz="1300">
                <a:latin typeface="Arial" panose="020B0604020202020204" pitchFamily="34" charset="0"/>
                <a:ea typeface="宋体" panose="02010600030101010101" pitchFamily="2" charset="-122"/>
              </a:defRPr>
            </a:lvl1pPr>
          </a:lstStyle>
          <a:p>
            <a:pPr>
              <a:defRPr/>
            </a:pPr>
            <a:endParaRPr lang="en-US" altLang="zh-CN" dirty="0"/>
          </a:p>
        </p:txBody>
      </p:sp>
      <p:sp>
        <p:nvSpPr>
          <p:cNvPr id="4100"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ln>
        </p:spPr>
      </p:sp>
      <p:sp>
        <p:nvSpPr>
          <p:cNvPr id="32773" name="Rectangle 5"/>
          <p:cNvSpPr>
            <a:spLocks noGrp="1" noChangeArrowheads="1"/>
          </p:cNvSpPr>
          <p:nvPr>
            <p:ph type="body" sz="quarter" idx="3"/>
          </p:nvPr>
        </p:nvSpPr>
        <p:spPr bwMode="auto">
          <a:xfrm>
            <a:off x="1022350" y="3371850"/>
            <a:ext cx="8189913" cy="3194050"/>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2774" name="Rectangle 6"/>
          <p:cNvSpPr>
            <a:spLocks noGrp="1" noChangeArrowheads="1"/>
          </p:cNvSpPr>
          <p:nvPr>
            <p:ph type="ftr" sz="quarter" idx="4"/>
          </p:nvPr>
        </p:nvSpPr>
        <p:spPr bwMode="auto">
          <a:xfrm>
            <a:off x="0" y="6743700"/>
            <a:ext cx="4435475" cy="354013"/>
          </a:xfrm>
          <a:prstGeom prst="rect">
            <a:avLst/>
          </a:prstGeom>
          <a:noFill/>
          <a:ln w="9525">
            <a:noFill/>
            <a:miter lim="800000"/>
          </a:ln>
          <a:effectLst/>
        </p:spPr>
        <p:txBody>
          <a:bodyPr vert="horz" wrap="square" lIns="99048" tIns="49524" rIns="99048" bIns="49524" numCol="1" anchor="b" anchorCtr="0" compatLnSpc="1"/>
          <a:lstStyle>
            <a:lvl1pPr defTabSz="990600">
              <a:defRPr sz="1300">
                <a:latin typeface="Arial" panose="020B0604020202020204" pitchFamily="34" charset="0"/>
                <a:ea typeface="宋体" panose="02010600030101010101" pitchFamily="2" charset="-122"/>
              </a:defRPr>
            </a:lvl1pPr>
          </a:lstStyle>
          <a:p>
            <a:pPr>
              <a:defRPr/>
            </a:pPr>
            <a:endParaRPr lang="en-US" altLang="zh-CN" dirty="0"/>
          </a:p>
        </p:txBody>
      </p:sp>
      <p:sp>
        <p:nvSpPr>
          <p:cNvPr id="32775" name="Rectangle 7"/>
          <p:cNvSpPr>
            <a:spLocks noGrp="1" noChangeArrowheads="1"/>
          </p:cNvSpPr>
          <p:nvPr>
            <p:ph type="sldNum" sz="quarter" idx="5"/>
          </p:nvPr>
        </p:nvSpPr>
        <p:spPr bwMode="auto">
          <a:xfrm>
            <a:off x="5797550" y="6743700"/>
            <a:ext cx="4435475" cy="354013"/>
          </a:xfrm>
          <a:prstGeom prst="rect">
            <a:avLst/>
          </a:prstGeom>
          <a:noFill/>
          <a:ln w="9525">
            <a:noFill/>
            <a:miter lim="800000"/>
          </a:ln>
          <a:effectLst/>
        </p:spPr>
        <p:txBody>
          <a:bodyPr vert="horz" wrap="square" lIns="99048" tIns="49524" rIns="99048" bIns="49524" numCol="1" anchor="b" anchorCtr="0" compatLnSpc="1"/>
          <a:lstStyle>
            <a:lvl1pPr algn="r" defTabSz="990600">
              <a:defRPr sz="1300">
                <a:latin typeface="Arial" panose="020B0604020202020204" pitchFamily="34" charset="0"/>
                <a:ea typeface="宋体" panose="02010600030101010101" pitchFamily="2" charset="-122"/>
              </a:defRPr>
            </a:lvl1pPr>
          </a:lstStyle>
          <a:p>
            <a:pPr>
              <a:defRPr/>
            </a:pPr>
            <a:fld id="{ACBDEE3C-1A87-43B2-92D5-5A0A1157A99F}" type="slidenum">
              <a:rPr lang="en-US" altLang="zh-CN"/>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1620" name="灯片编号占位符 3"/>
          <p:cNvSpPr>
            <a:spLocks noGrp="1"/>
          </p:cNvSpPr>
          <p:nvPr>
            <p:ph type="sldNum" sz="quarter" idx="5"/>
          </p:nvPr>
        </p:nvSpPr>
        <p:spPr bwMode="auto">
          <a:noFill/>
          <a:ln>
            <a:miter lim="800000"/>
          </a:ln>
        </p:spPr>
        <p:txBody>
          <a:bodyPr wrap="square" numCol="1" anchorCtr="0" compatLnSpc="1"/>
          <a:lstStyle/>
          <a:p>
            <a:fld id="{90E269FB-0CB9-4B3D-8E01-1A4DD4446A11}"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人力资源前沿模板">
    <p:spTree>
      <p:nvGrpSpPr>
        <p:cNvPr id="1" name=""/>
        <p:cNvGrpSpPr/>
        <p:nvPr/>
      </p:nvGrpSpPr>
      <p:grpSpPr>
        <a:xfrm>
          <a:off x="0" y="0"/>
          <a:ext cx="0" cy="0"/>
          <a:chOff x="0" y="0"/>
          <a:chExt cx="0" cy="0"/>
        </a:xfrm>
      </p:grpSpPr>
      <p:sp>
        <p:nvSpPr>
          <p:cNvPr id="4" name="Rectangle 10"/>
          <p:cNvSpPr>
            <a:spLocks noChangeArrowheads="1"/>
          </p:cNvSpPr>
          <p:nvPr/>
        </p:nvSpPr>
        <p:spPr bwMode="auto">
          <a:xfrm>
            <a:off x="3000375" y="6286500"/>
            <a:ext cx="3214688" cy="342900"/>
          </a:xfrm>
          <a:prstGeom prst="rect">
            <a:avLst/>
          </a:prstGeom>
          <a:noFill/>
          <a:ln w="9525">
            <a:noFill/>
            <a:miter lim="800000"/>
          </a:ln>
          <a:effectLst/>
        </p:spPr>
        <p:txBody>
          <a:bodyPr/>
          <a:lstStyle/>
          <a:p>
            <a:pPr algn="ctr">
              <a:defRPr/>
            </a:pPr>
            <a:endParaRPr lang="zh-CN" altLang="en-US" sz="1400" b="1" i="1" dirty="0">
              <a:solidFill>
                <a:srgbClr val="FF0000"/>
              </a:solidFill>
              <a:latin typeface="Arial" panose="020B0604020202020204" pitchFamily="34" charset="0"/>
              <a:ea typeface="楷体_GB2312" pitchFamily="49" charset="-122"/>
            </a:endParaRPr>
          </a:p>
        </p:txBody>
      </p:sp>
      <p:sp>
        <p:nvSpPr>
          <p:cNvPr id="5" name="Line 11"/>
          <p:cNvSpPr>
            <a:spLocks noChangeShapeType="1"/>
          </p:cNvSpPr>
          <p:nvPr/>
        </p:nvSpPr>
        <p:spPr bwMode="auto">
          <a:xfrm>
            <a:off x="457200" y="6477000"/>
            <a:ext cx="3048000" cy="0"/>
          </a:xfrm>
          <a:prstGeom prst="line">
            <a:avLst/>
          </a:prstGeom>
          <a:noFill/>
          <a:ln w="9525">
            <a:solidFill>
              <a:schemeClr val="accent2"/>
            </a:solidFill>
            <a:round/>
          </a:ln>
          <a:effectLst/>
        </p:spPr>
        <p:txBody>
          <a:bodyPr/>
          <a:lstStyle/>
          <a:p>
            <a:pPr>
              <a:defRPr/>
            </a:pPr>
            <a:endParaRPr lang="zh-CN" altLang="en-US">
              <a:ea typeface="宋体" panose="02010600030101010101" pitchFamily="2" charset="-122"/>
            </a:endParaRPr>
          </a:p>
        </p:txBody>
      </p:sp>
      <p:sp>
        <p:nvSpPr>
          <p:cNvPr id="6" name="Line 12"/>
          <p:cNvSpPr>
            <a:spLocks noChangeShapeType="1"/>
          </p:cNvSpPr>
          <p:nvPr/>
        </p:nvSpPr>
        <p:spPr bwMode="auto">
          <a:xfrm>
            <a:off x="5715000" y="6477000"/>
            <a:ext cx="2895600" cy="0"/>
          </a:xfrm>
          <a:prstGeom prst="line">
            <a:avLst/>
          </a:prstGeom>
          <a:noFill/>
          <a:ln w="9525">
            <a:solidFill>
              <a:schemeClr val="accent2"/>
            </a:solidFill>
            <a:round/>
          </a:ln>
          <a:effectLst/>
        </p:spPr>
        <p:txBody>
          <a:bodyPr/>
          <a:lstStyle/>
          <a:p>
            <a:pPr>
              <a:defRPr/>
            </a:pPr>
            <a:endParaRPr lang="zh-CN" altLang="en-US">
              <a:ea typeface="宋体" panose="02010600030101010101" pitchFamily="2" charset="-122"/>
            </a:endParaRPr>
          </a:p>
        </p:txBody>
      </p:sp>
      <p:grpSp>
        <p:nvGrpSpPr>
          <p:cNvPr id="7" name="Group 13"/>
          <p:cNvGrpSpPr/>
          <p:nvPr userDrawn="1"/>
        </p:nvGrpSpPr>
        <p:grpSpPr bwMode="auto">
          <a:xfrm>
            <a:off x="0" y="981075"/>
            <a:ext cx="9144000" cy="42863"/>
            <a:chOff x="0" y="618"/>
            <a:chExt cx="5760" cy="27"/>
          </a:xfrm>
        </p:grpSpPr>
        <p:sp>
          <p:nvSpPr>
            <p:cNvPr id="8" name="Line 14"/>
            <p:cNvSpPr>
              <a:spLocks noChangeShapeType="1"/>
            </p:cNvSpPr>
            <p:nvPr userDrawn="1"/>
          </p:nvSpPr>
          <p:spPr bwMode="auto">
            <a:xfrm>
              <a:off x="0" y="618"/>
              <a:ext cx="5760" cy="0"/>
            </a:xfrm>
            <a:prstGeom prst="line">
              <a:avLst/>
            </a:prstGeom>
            <a:noFill/>
            <a:ln w="9525">
              <a:solidFill>
                <a:srgbClr val="92D050"/>
              </a:solidFill>
              <a:round/>
            </a:ln>
            <a:effectLst/>
          </p:spPr>
          <p:txBody>
            <a:bodyPr/>
            <a:lstStyle/>
            <a:p>
              <a:pPr>
                <a:defRPr/>
              </a:pPr>
              <a:endParaRPr lang="zh-CN" altLang="en-US">
                <a:ea typeface="宋体" panose="02010600030101010101" pitchFamily="2" charset="-122"/>
              </a:endParaRPr>
            </a:p>
          </p:txBody>
        </p:sp>
        <p:sp>
          <p:nvSpPr>
            <p:cNvPr id="9" name="Line 15"/>
            <p:cNvSpPr>
              <a:spLocks noChangeShapeType="1"/>
            </p:cNvSpPr>
            <p:nvPr userDrawn="1"/>
          </p:nvSpPr>
          <p:spPr bwMode="auto">
            <a:xfrm>
              <a:off x="0" y="645"/>
              <a:ext cx="5760" cy="0"/>
            </a:xfrm>
            <a:prstGeom prst="line">
              <a:avLst/>
            </a:prstGeom>
            <a:noFill/>
            <a:ln w="9525">
              <a:solidFill>
                <a:srgbClr val="92D050"/>
              </a:solidFill>
              <a:round/>
            </a:ln>
            <a:effectLst/>
          </p:spPr>
          <p:txBody>
            <a:bodyPr/>
            <a:lstStyle/>
            <a:p>
              <a:pPr>
                <a:defRPr/>
              </a:pPr>
              <a:endParaRPr lang="zh-CN" altLang="en-US">
                <a:ea typeface="宋体" panose="02010600030101010101" pitchFamily="2" charset="-122"/>
              </a:endParaRPr>
            </a:p>
          </p:txBody>
        </p:sp>
      </p:grpSp>
      <p:sp>
        <p:nvSpPr>
          <p:cNvPr id="5125" name="Rectangle 5"/>
          <p:cNvSpPr>
            <a:spLocks noGrp="1" noChangeArrowheads="1"/>
          </p:cNvSpPr>
          <p:nvPr>
            <p:ph type="ctrTitle"/>
          </p:nvPr>
        </p:nvSpPr>
        <p:spPr>
          <a:xfrm>
            <a:off x="685800" y="2030413"/>
            <a:ext cx="7772400" cy="1470025"/>
          </a:xfrm>
        </p:spPr>
        <p:txBody>
          <a:bodyPr/>
          <a:lstStyle>
            <a:lvl1pPr>
              <a:defRPr sz="4800">
                <a:latin typeface="黑体" panose="02010609060101010101" pitchFamily="2" charset="-122"/>
                <a:ea typeface="黑体" panose="02010609060101010101" pitchFamily="2" charset="-122"/>
              </a:defRPr>
            </a:lvl1pPr>
          </a:lstStyle>
          <a:p>
            <a:r>
              <a:rPr lang="zh-CN" altLang="en-US" dirty="0"/>
              <a:t>单击此处编辑母版标题样式</a:t>
            </a:r>
            <a:endParaRPr lang="zh-CN" altLang="en-US" dirty="0"/>
          </a:p>
        </p:txBody>
      </p:sp>
      <p:sp>
        <p:nvSpPr>
          <p:cNvPr id="5126" name="Rectangle 6"/>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1">
                <a:ea typeface="楷体_GB2312" pitchFamily="49" charset="-122"/>
              </a:defRPr>
            </a:lvl1pPr>
          </a:lstStyle>
          <a:p>
            <a:r>
              <a:rPr lang="zh-CN" altLang="en-US" dirty="0"/>
              <a:t>单击此处编辑母版副标题样式</a:t>
            </a:r>
            <a:endParaRPr lang="zh-CN" altLang="en-US" dirty="0"/>
          </a:p>
        </p:txBody>
      </p:sp>
      <p:sp>
        <p:nvSpPr>
          <p:cNvPr id="11"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12" name="Rectangle 9"/>
          <p:cNvSpPr>
            <a:spLocks noGrp="1" noChangeArrowheads="1"/>
          </p:cNvSpPr>
          <p:nvPr>
            <p:ph type="sldNum" sz="quarter" idx="11"/>
          </p:nvPr>
        </p:nvSpPr>
        <p:spPr/>
        <p:txBody>
          <a:bodyPr/>
          <a:lstStyle>
            <a:lvl1pPr>
              <a:defRPr/>
            </a:lvl1pPr>
          </a:lstStyle>
          <a:p>
            <a:pPr>
              <a:defRPr/>
            </a:pPr>
            <a:fld id="{54A9E512-0AB9-4880-9DA3-6446A8F4CC42}" type="slidenum">
              <a:rPr lang="en-US" altLang="zh-CN"/>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9"/>
          <p:cNvSpPr>
            <a:spLocks noGrp="1" noChangeArrowheads="1"/>
          </p:cNvSpPr>
          <p:nvPr>
            <p:ph type="sldNum" sz="quarter" idx="11"/>
          </p:nvPr>
        </p:nvSpPr>
        <p:spPr/>
        <p:txBody>
          <a:bodyPr/>
          <a:lstStyle>
            <a:lvl1pPr>
              <a:defRPr/>
            </a:lvl1pPr>
          </a:lstStyle>
          <a:p>
            <a:pPr>
              <a:defRPr/>
            </a:pPr>
            <a:fld id="{87C8B413-FFC3-492A-8502-DDD7FE600173}" type="slidenum">
              <a:rPr lang="en-US" altLang="zh-CN"/>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9413" y="0"/>
            <a:ext cx="2090737"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119813" cy="61261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9"/>
          <p:cNvSpPr>
            <a:spLocks noGrp="1" noChangeArrowheads="1"/>
          </p:cNvSpPr>
          <p:nvPr>
            <p:ph type="sldNum" sz="quarter" idx="11"/>
          </p:nvPr>
        </p:nvSpPr>
        <p:spPr/>
        <p:txBody>
          <a:bodyPr/>
          <a:lstStyle>
            <a:lvl1pPr>
              <a:defRPr/>
            </a:lvl1pPr>
          </a:lstStyle>
          <a:p>
            <a:pPr>
              <a:defRPr/>
            </a:pPr>
            <a:fld id="{152225EE-AA03-453E-8ACB-B97C2D20B020}" type="slidenum">
              <a:rPr lang="en-US" altLang="zh-CN"/>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473325" y="0"/>
            <a:ext cx="6346825" cy="836613"/>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57200" y="1125538"/>
            <a:ext cx="8229600" cy="5000625"/>
          </a:xfrm>
        </p:spPr>
        <p:txBody>
          <a:bodyPr/>
          <a:lstStyle/>
          <a:p>
            <a:pPr lvl="0"/>
            <a:endParaRPr lang="zh-CN" altLang="en-US" noProof="0" smtClean="0"/>
          </a:p>
        </p:txBody>
      </p:sp>
      <p:sp>
        <p:nvSpPr>
          <p:cNvPr id="4"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9"/>
          <p:cNvSpPr>
            <a:spLocks noGrp="1" noChangeArrowheads="1"/>
          </p:cNvSpPr>
          <p:nvPr>
            <p:ph type="sldNum" sz="quarter" idx="11"/>
          </p:nvPr>
        </p:nvSpPr>
        <p:spPr/>
        <p:txBody>
          <a:bodyPr/>
          <a:lstStyle>
            <a:lvl1pPr>
              <a:defRPr/>
            </a:lvl1pPr>
          </a:lstStyle>
          <a:p>
            <a:pPr>
              <a:defRPr/>
            </a:pPr>
            <a:fld id="{BCFCFEF9-D29A-4F67-BE04-B62F56C4024D}" type="slidenum">
              <a:rPr lang="en-US" altLang="zh-CN"/>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424615" cy="980728"/>
          </a:xfrm>
        </p:spPr>
        <p:txBody>
          <a:bodyPr/>
          <a:lstStyle>
            <a:lvl1pPr algn="ctr">
              <a:defRPr sz="4400" b="0">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9"/>
          <p:cNvSpPr>
            <a:spLocks noGrp="1" noChangeArrowheads="1"/>
          </p:cNvSpPr>
          <p:nvPr>
            <p:ph type="sldNum" sz="quarter" idx="11"/>
          </p:nvPr>
        </p:nvSpPr>
        <p:spPr/>
        <p:txBody>
          <a:bodyPr/>
          <a:lstStyle>
            <a:lvl1pPr>
              <a:defRPr/>
            </a:lvl1pPr>
          </a:lstStyle>
          <a:p>
            <a:pPr>
              <a:defRPr/>
            </a:pPr>
            <a:fld id="{0E4E51C9-0F6C-4D55-BD62-9719875DEFCA}" type="slidenum">
              <a:rPr lang="en-US" altLang="zh-CN"/>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9"/>
          <p:cNvSpPr>
            <a:spLocks noGrp="1" noChangeArrowheads="1"/>
          </p:cNvSpPr>
          <p:nvPr>
            <p:ph type="sldNum" sz="quarter" idx="11"/>
          </p:nvPr>
        </p:nvSpPr>
        <p:spPr/>
        <p:txBody>
          <a:bodyPr/>
          <a:lstStyle>
            <a:lvl1pPr>
              <a:defRPr/>
            </a:lvl1pPr>
          </a:lstStyle>
          <a:p>
            <a:pPr>
              <a:defRPr/>
            </a:pPr>
            <a:fld id="{6C492242-E49B-448A-9285-5A5D5F37411C}" type="slidenum">
              <a:rPr lang="en-US" altLang="zh-CN"/>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9"/>
          <p:cNvSpPr>
            <a:spLocks noGrp="1" noChangeArrowheads="1"/>
          </p:cNvSpPr>
          <p:nvPr>
            <p:ph type="sldNum" sz="quarter" idx="11"/>
          </p:nvPr>
        </p:nvSpPr>
        <p:spPr/>
        <p:txBody>
          <a:bodyPr/>
          <a:lstStyle>
            <a:lvl1pPr>
              <a:defRPr/>
            </a:lvl1pPr>
          </a:lstStyle>
          <a:p>
            <a:pPr>
              <a:defRPr/>
            </a:pPr>
            <a:fld id="{2266D6AE-5A01-47A4-B139-44127B384F5F}" type="slidenum">
              <a:rPr lang="en-US" altLang="zh-CN"/>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8" name="Rectangle 9"/>
          <p:cNvSpPr>
            <a:spLocks noGrp="1" noChangeArrowheads="1"/>
          </p:cNvSpPr>
          <p:nvPr>
            <p:ph type="sldNum" sz="quarter" idx="11"/>
          </p:nvPr>
        </p:nvSpPr>
        <p:spPr/>
        <p:txBody>
          <a:bodyPr/>
          <a:lstStyle>
            <a:lvl1pPr>
              <a:defRPr/>
            </a:lvl1pPr>
          </a:lstStyle>
          <a:p>
            <a:pPr>
              <a:defRPr/>
            </a:pPr>
            <a:fld id="{523660A9-A1A4-4A4B-B510-8BADE7E2574C}" type="slidenum">
              <a:rPr lang="en-US" altLang="zh-CN"/>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4" name="Rectangle 9"/>
          <p:cNvSpPr>
            <a:spLocks noGrp="1" noChangeArrowheads="1"/>
          </p:cNvSpPr>
          <p:nvPr>
            <p:ph type="sldNum" sz="quarter" idx="11"/>
          </p:nvPr>
        </p:nvSpPr>
        <p:spPr/>
        <p:txBody>
          <a:bodyPr/>
          <a:lstStyle>
            <a:lvl1pPr>
              <a:defRPr/>
            </a:lvl1pPr>
          </a:lstStyle>
          <a:p>
            <a:pPr>
              <a:defRPr/>
            </a:pPr>
            <a:fld id="{4F7E5BCD-4B34-443A-9C81-AEF7A5C24ECA}" type="slidenum">
              <a:rPr lang="en-US" altLang="zh-CN"/>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3" name="Rectangle 9"/>
          <p:cNvSpPr>
            <a:spLocks noGrp="1" noChangeArrowheads="1"/>
          </p:cNvSpPr>
          <p:nvPr>
            <p:ph type="sldNum" sz="quarter" idx="11"/>
          </p:nvPr>
        </p:nvSpPr>
        <p:spPr/>
        <p:txBody>
          <a:bodyPr/>
          <a:lstStyle>
            <a:lvl1pPr>
              <a:defRPr/>
            </a:lvl1pPr>
          </a:lstStyle>
          <a:p>
            <a:pPr>
              <a:defRPr/>
            </a:pPr>
            <a:fld id="{9B11370A-F36D-4552-A8F7-B08A69027680}" type="slidenum">
              <a:rPr lang="en-US" altLang="zh-CN"/>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9"/>
          <p:cNvSpPr>
            <a:spLocks noGrp="1" noChangeArrowheads="1"/>
          </p:cNvSpPr>
          <p:nvPr>
            <p:ph type="sldNum" sz="quarter" idx="11"/>
          </p:nvPr>
        </p:nvSpPr>
        <p:spPr/>
        <p:txBody>
          <a:bodyPr/>
          <a:lstStyle>
            <a:lvl1pPr>
              <a:defRPr/>
            </a:lvl1pPr>
          </a:lstStyle>
          <a:p>
            <a:pPr>
              <a:defRPr/>
            </a:pPr>
            <a:fld id="{654B358D-8680-4D07-8667-06E1AF094281}" type="slidenum">
              <a:rPr lang="en-US" altLang="zh-CN"/>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7"/>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9"/>
          <p:cNvSpPr>
            <a:spLocks noGrp="1" noChangeArrowheads="1"/>
          </p:cNvSpPr>
          <p:nvPr>
            <p:ph type="sldNum" sz="quarter" idx="11"/>
          </p:nvPr>
        </p:nvSpPr>
        <p:spPr/>
        <p:txBody>
          <a:bodyPr/>
          <a:lstStyle>
            <a:lvl1pPr>
              <a:defRPr/>
            </a:lvl1pPr>
          </a:lstStyle>
          <a:p>
            <a:pPr>
              <a:defRPr/>
            </a:pPr>
            <a:fld id="{D18F9E2D-54FA-48E0-8CE1-396318D2E280}" type="slidenum">
              <a:rPr lang="en-US" altLang="zh-CN"/>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2473325" y="0"/>
            <a:ext cx="6346825" cy="642938"/>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Rectangle 6"/>
          <p:cNvSpPr>
            <a:spLocks noGrp="1" noChangeArrowheads="1"/>
          </p:cNvSpPr>
          <p:nvPr>
            <p:ph type="body" idx="1"/>
          </p:nvPr>
        </p:nvSpPr>
        <p:spPr bwMode="auto">
          <a:xfrm>
            <a:off x="457200" y="1125538"/>
            <a:ext cx="8229600" cy="5000625"/>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103" name="Rectangle 7"/>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宋体" panose="02010600030101010101" pitchFamily="2" charset="-122"/>
              </a:defRPr>
            </a:lvl1pPr>
          </a:lstStyle>
          <a:p>
            <a:pPr>
              <a:defRPr/>
            </a:pPr>
            <a:endParaRPr lang="en-US" altLang="zh-CN" dirty="0"/>
          </a:p>
        </p:txBody>
      </p:sp>
      <p:sp>
        <p:nvSpPr>
          <p:cNvPr id="4105"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n-lt"/>
                <a:ea typeface="宋体" panose="02010600030101010101" pitchFamily="2" charset="-122"/>
              </a:defRPr>
            </a:lvl1pPr>
          </a:lstStyle>
          <a:p>
            <a:pPr>
              <a:defRPr/>
            </a:pPr>
            <a:fld id="{F6577354-114A-43E6-A51A-10F5EEB93F1C}" type="slidenum">
              <a:rPr lang="en-US" altLang="zh-CN"/>
            </a:fld>
            <a:endParaRPr lang="en-US" altLang="zh-CN" dirty="0"/>
          </a:p>
        </p:txBody>
      </p:sp>
      <p:sp>
        <p:nvSpPr>
          <p:cNvPr id="4106" name="Rectangle 10"/>
          <p:cNvSpPr>
            <a:spLocks noChangeArrowheads="1"/>
          </p:cNvSpPr>
          <p:nvPr/>
        </p:nvSpPr>
        <p:spPr bwMode="auto">
          <a:xfrm>
            <a:off x="2857500" y="6286500"/>
            <a:ext cx="3162300" cy="428625"/>
          </a:xfrm>
          <a:prstGeom prst="rect">
            <a:avLst/>
          </a:prstGeom>
          <a:noFill/>
          <a:ln w="9525">
            <a:noFill/>
            <a:miter lim="800000"/>
          </a:ln>
          <a:effectLst/>
        </p:spPr>
        <p:txBody>
          <a:bodyPr/>
          <a:lstStyle/>
          <a:p>
            <a:pPr algn="ctr">
              <a:defRPr/>
            </a:pPr>
            <a:endParaRPr lang="zh-CN" altLang="en-US" sz="1400" b="1" i="1" dirty="0">
              <a:solidFill>
                <a:srgbClr val="FF0000"/>
              </a:solidFill>
              <a:latin typeface="Arial" panose="020B0604020202020204" pitchFamily="34" charset="0"/>
              <a:ea typeface="楷体_GB2312" pitchFamily="49" charset="-122"/>
            </a:endParaRPr>
          </a:p>
        </p:txBody>
      </p:sp>
      <p:sp>
        <p:nvSpPr>
          <p:cNvPr id="4107" name="Line 11"/>
          <p:cNvSpPr>
            <a:spLocks noChangeShapeType="1"/>
          </p:cNvSpPr>
          <p:nvPr/>
        </p:nvSpPr>
        <p:spPr bwMode="auto">
          <a:xfrm flipV="1">
            <a:off x="457200" y="6525344"/>
            <a:ext cx="3754760" cy="8806"/>
          </a:xfrm>
          <a:prstGeom prst="line">
            <a:avLst/>
          </a:prstGeom>
          <a:noFill/>
          <a:ln w="9525">
            <a:solidFill>
              <a:schemeClr val="accent2"/>
            </a:solidFill>
            <a:round/>
          </a:ln>
          <a:effectLst/>
        </p:spPr>
        <p:txBody>
          <a:bodyPr/>
          <a:lstStyle/>
          <a:p>
            <a:pPr>
              <a:defRPr/>
            </a:pPr>
            <a:endParaRPr lang="zh-CN" altLang="en-US">
              <a:ea typeface="宋体" panose="02010600030101010101" pitchFamily="2" charset="-122"/>
            </a:endParaRPr>
          </a:p>
        </p:txBody>
      </p:sp>
      <p:sp>
        <p:nvSpPr>
          <p:cNvPr id="4108" name="Line 12"/>
          <p:cNvSpPr>
            <a:spLocks noChangeShapeType="1"/>
          </p:cNvSpPr>
          <p:nvPr/>
        </p:nvSpPr>
        <p:spPr bwMode="auto">
          <a:xfrm>
            <a:off x="5076056" y="6525344"/>
            <a:ext cx="3534544" cy="8806"/>
          </a:xfrm>
          <a:prstGeom prst="line">
            <a:avLst/>
          </a:prstGeom>
          <a:noFill/>
          <a:ln w="9525">
            <a:solidFill>
              <a:schemeClr val="accent2"/>
            </a:solidFill>
            <a:round/>
          </a:ln>
          <a:effectLst/>
        </p:spPr>
        <p:txBody>
          <a:bodyPr/>
          <a:lstStyle/>
          <a:p>
            <a:pPr>
              <a:defRPr/>
            </a:pPr>
            <a:endParaRPr lang="zh-CN" altLang="en-US">
              <a:ea typeface="宋体" panose="02010600030101010101" pitchFamily="2" charset="-122"/>
            </a:endParaRPr>
          </a:p>
        </p:txBody>
      </p:sp>
      <p:grpSp>
        <p:nvGrpSpPr>
          <p:cNvPr id="1033" name="Group 14"/>
          <p:cNvGrpSpPr/>
          <p:nvPr/>
        </p:nvGrpSpPr>
        <p:grpSpPr bwMode="auto">
          <a:xfrm>
            <a:off x="0" y="785813"/>
            <a:ext cx="9144000" cy="42862"/>
            <a:chOff x="0" y="618"/>
            <a:chExt cx="5760" cy="27"/>
          </a:xfrm>
        </p:grpSpPr>
        <p:sp>
          <p:nvSpPr>
            <p:cNvPr id="4111" name="Line 15"/>
            <p:cNvSpPr>
              <a:spLocks noChangeShapeType="1"/>
            </p:cNvSpPr>
            <p:nvPr userDrawn="1"/>
          </p:nvSpPr>
          <p:spPr bwMode="auto">
            <a:xfrm>
              <a:off x="0" y="618"/>
              <a:ext cx="5760" cy="0"/>
            </a:xfrm>
            <a:prstGeom prst="line">
              <a:avLst/>
            </a:prstGeom>
            <a:noFill/>
            <a:ln w="9525">
              <a:solidFill>
                <a:srgbClr val="92D050"/>
              </a:solidFill>
              <a:round/>
            </a:ln>
            <a:effectLst/>
          </p:spPr>
          <p:txBody>
            <a:bodyPr/>
            <a:lstStyle/>
            <a:p>
              <a:pPr>
                <a:defRPr/>
              </a:pPr>
              <a:endParaRPr lang="zh-CN" altLang="en-US">
                <a:ea typeface="宋体" panose="02010600030101010101" pitchFamily="2" charset="-122"/>
              </a:endParaRPr>
            </a:p>
          </p:txBody>
        </p:sp>
        <p:sp>
          <p:nvSpPr>
            <p:cNvPr id="4112" name="Line 16"/>
            <p:cNvSpPr>
              <a:spLocks noChangeShapeType="1"/>
            </p:cNvSpPr>
            <p:nvPr userDrawn="1"/>
          </p:nvSpPr>
          <p:spPr bwMode="auto">
            <a:xfrm>
              <a:off x="0" y="645"/>
              <a:ext cx="5760" cy="0"/>
            </a:xfrm>
            <a:prstGeom prst="line">
              <a:avLst/>
            </a:prstGeom>
            <a:noFill/>
            <a:ln w="9525">
              <a:solidFill>
                <a:srgbClr val="92D050"/>
              </a:solidFill>
              <a:round/>
            </a:ln>
            <a:effectLst/>
          </p:spPr>
          <p:txBody>
            <a:bodyPr/>
            <a:lstStyle/>
            <a:p>
              <a:pPr>
                <a:defRPr/>
              </a:pPr>
              <a:endParaRPr lang="zh-CN" altLang="en-US">
                <a:ea typeface="宋体" panose="02010600030101010101" pitchFamily="2" charset="-122"/>
              </a:endParaRPr>
            </a:p>
          </p:txBody>
        </p:sp>
      </p:grpSp>
      <p:sp>
        <p:nvSpPr>
          <p:cNvPr id="14" name="TextBox 13"/>
          <p:cNvSpPr txBox="1"/>
          <p:nvPr userDrawn="1"/>
        </p:nvSpPr>
        <p:spPr>
          <a:xfrm>
            <a:off x="3995936" y="6381328"/>
            <a:ext cx="1224136" cy="369332"/>
          </a:xfrm>
          <a:prstGeom prst="rect">
            <a:avLst/>
          </a:prstGeom>
          <a:solidFill>
            <a:schemeClr val="bg1"/>
          </a:solidFill>
          <a:ln>
            <a:solidFill>
              <a:schemeClr val="bg1"/>
            </a:solidFill>
          </a:ln>
        </p:spPr>
        <p:txBody>
          <a:bodyPr wrap="square" rtlCol="0">
            <a:spAutoFit/>
          </a:bodyPr>
          <a:lstStyle/>
          <a:p>
            <a:pPr algn="ctr">
              <a:defRPr/>
            </a:pPr>
            <a:r>
              <a:rPr lang="zh-CN" altLang="en-US" sz="1800" b="1" i="1" dirty="0" smtClean="0">
                <a:solidFill>
                  <a:srgbClr val="FF6600"/>
                </a:solidFill>
                <a:latin typeface="Arial" panose="020B0604020202020204" pitchFamily="34" charset="0"/>
                <a:ea typeface="楷体_GB2312" pitchFamily="49" charset="-122"/>
              </a:rPr>
              <a:t>刘 海 燕</a:t>
            </a:r>
            <a:endParaRPr lang="zh-CN" altLang="en-US" sz="1800" b="1" i="1" dirty="0">
              <a:solidFill>
                <a:srgbClr val="FF6600"/>
              </a:solidFill>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r" rtl="0" eaLnBrk="0" fontAlgn="base" hangingPunct="0">
        <a:spcBef>
          <a:spcPct val="0"/>
        </a:spcBef>
        <a:spcAft>
          <a:spcPct val="0"/>
        </a:spcAft>
        <a:defRPr sz="3600" b="1">
          <a:solidFill>
            <a:schemeClr val="tx1"/>
          </a:solidFill>
          <a:latin typeface="+mj-lt"/>
          <a:ea typeface="+mj-ea"/>
          <a:cs typeface="+mj-cs"/>
        </a:defRPr>
      </a:lvl1pPr>
      <a:lvl2pPr algn="r" rtl="0" eaLnBrk="0" fontAlgn="base" hangingPunct="0">
        <a:spcBef>
          <a:spcPct val="0"/>
        </a:spcBef>
        <a:spcAft>
          <a:spcPct val="0"/>
        </a:spcAft>
        <a:defRPr sz="3600" b="1">
          <a:solidFill>
            <a:srgbClr val="0000CC"/>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600" b="1">
          <a:solidFill>
            <a:srgbClr val="0000CC"/>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600" b="1">
          <a:solidFill>
            <a:srgbClr val="0000CC"/>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600" b="1">
          <a:solidFill>
            <a:srgbClr val="0000CC"/>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b="1">
          <a:solidFill>
            <a:srgbClr val="0000CC"/>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b="1">
          <a:solidFill>
            <a:srgbClr val="0000CC"/>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b="1">
          <a:solidFill>
            <a:srgbClr val="0000CC"/>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b="1">
          <a:solidFill>
            <a:srgbClr val="0000CC"/>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00CC"/>
        </a:buClr>
        <a:buFont typeface="Wingdings" panose="05000000000000000000"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467544" y="2030413"/>
            <a:ext cx="8280920" cy="1470025"/>
          </a:xfrm>
        </p:spPr>
        <p:txBody>
          <a:bodyPr/>
          <a:lstStyle/>
          <a:p>
            <a:pPr algn="ctr"/>
            <a:r>
              <a:rPr lang="zh-CN" altLang="en-US" dirty="0" smtClean="0">
                <a:latin typeface="微软雅黑" panose="020B0503020204020204" pitchFamily="34" charset="-122"/>
                <a:ea typeface="微软雅黑" panose="020B0503020204020204" pitchFamily="34" charset="-122"/>
              </a:rPr>
              <a:t>员工入职管理技巧与风险控制</a:t>
            </a:r>
            <a:endParaRPr lang="zh-CN" altLang="en-US" dirty="0">
              <a:latin typeface="微软雅黑" panose="020B0503020204020204" pitchFamily="34" charset="-122"/>
              <a:ea typeface="微软雅黑" panose="020B0503020204020204" pitchFamily="34" charset="-122"/>
            </a:endParaRPr>
          </a:p>
        </p:txBody>
      </p:sp>
      <p:pic>
        <p:nvPicPr>
          <p:cNvPr id="4" name="Picture 16"/>
          <p:cNvPicPr>
            <a:picLocks noChangeAspect="1" noChangeArrowheads="1"/>
          </p:cNvPicPr>
          <p:nvPr/>
        </p:nvPicPr>
        <p:blipFill>
          <a:blip r:embed="rId1" cstate="print"/>
          <a:srcRect t="11998" b="33995"/>
          <a:stretch>
            <a:fillRect/>
          </a:stretch>
        </p:blipFill>
        <p:spPr bwMode="auto">
          <a:xfrm>
            <a:off x="0" y="5445125"/>
            <a:ext cx="9144000" cy="141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0439481"/>
          <p:cNvPicPr>
            <a:picLocks noChangeAspect="1" noChangeArrowheads="1"/>
          </p:cNvPicPr>
          <p:nvPr/>
        </p:nvPicPr>
        <p:blipFill>
          <a:blip r:embed="rId1" cstate="print"/>
          <a:srcRect/>
          <a:stretch>
            <a:fillRect/>
          </a:stretch>
        </p:blipFill>
        <p:spPr bwMode="auto">
          <a:xfrm>
            <a:off x="0" y="0"/>
            <a:ext cx="9144000" cy="6896100"/>
          </a:xfrm>
          <a:prstGeom prst="rect">
            <a:avLst/>
          </a:prstGeom>
          <a:noFill/>
          <a:ln w="9525">
            <a:noFill/>
            <a:miter lim="800000"/>
            <a:headEnd/>
            <a:tailEnd/>
          </a:ln>
        </p:spPr>
      </p:pic>
      <p:sp>
        <p:nvSpPr>
          <p:cNvPr id="3" name="内容占位符 2"/>
          <p:cNvSpPr txBox="1"/>
          <p:nvPr/>
        </p:nvSpPr>
        <p:spPr>
          <a:xfrm>
            <a:off x="539552" y="764704"/>
            <a:ext cx="6696744" cy="4496569"/>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rPr>
              <a:t>     </a:t>
            </a:r>
            <a:endPar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endParaRPr>
          </a:p>
          <a:p>
            <a:pPr marL="342900" marR="0" lvl="0" indent="-342900" algn="ctr"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lang="zh-CN" altLang="en-US" sz="6000" b="1" kern="0" noProof="0" dirty="0" smtClean="0">
                <a:latin typeface="微软雅黑" panose="020B0503020204020204" pitchFamily="34" charset="-122"/>
                <a:ea typeface="微软雅黑" panose="020B0503020204020204" pitchFamily="34" charset="-122"/>
              </a:rPr>
              <a:t>入  职  体  检</a:t>
            </a:r>
            <a:endParaRPr kumimoji="0" lang="en-US" altLang="zh-CN" sz="6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入职体检</a:t>
            </a:r>
            <a:endParaRPr lang="zh-CN" altLang="en-US" dirty="0"/>
          </a:p>
        </p:txBody>
      </p:sp>
      <p:sp>
        <p:nvSpPr>
          <p:cNvPr id="4" name="Text Box 2"/>
          <p:cNvSpPr txBox="1">
            <a:spLocks noChangeArrowheads="1"/>
          </p:cNvSpPr>
          <p:nvPr/>
        </p:nvSpPr>
        <p:spPr bwMode="auto">
          <a:xfrm>
            <a:off x="683568" y="980728"/>
            <a:ext cx="8135937" cy="5401479"/>
          </a:xfrm>
          <a:prstGeom prst="rect">
            <a:avLst/>
          </a:prstGeom>
          <a:noFill/>
          <a:ln w="9525">
            <a:noFill/>
            <a:miter lim="800000"/>
          </a:ln>
          <a:effectLst/>
        </p:spPr>
        <p:txBody>
          <a:bodyPr>
            <a:spAutoFit/>
          </a:bodyPr>
          <a:lstStyle/>
          <a:p>
            <a:pPr algn="l">
              <a:lnSpc>
                <a:spcPct val="150000"/>
              </a:lnSpc>
              <a:spcBef>
                <a:spcPts val="0"/>
              </a:spcBef>
              <a:spcAft>
                <a:spcPts val="1800"/>
              </a:spcAft>
            </a:pPr>
            <a:r>
              <a:rPr lang="zh-CN" altLang="en-US" sz="2000" b="1" dirty="0" smtClean="0">
                <a:latin typeface="微软雅黑" panose="020B0503020204020204" pitchFamily="34" charset="-122"/>
                <a:ea typeface="微软雅黑" panose="020B0503020204020204" pitchFamily="34" charset="-122"/>
              </a:rPr>
              <a:t>案例：虚假的体检报告</a:t>
            </a:r>
            <a:endParaRPr lang="en-US" altLang="zh-CN" sz="2000" b="1" dirty="0" smtClean="0">
              <a:latin typeface="微软雅黑" panose="020B0503020204020204" pitchFamily="34" charset="-122"/>
              <a:ea typeface="微软雅黑" panose="020B0503020204020204" pitchFamily="34" charset="-122"/>
            </a:endParaRPr>
          </a:p>
          <a:p>
            <a:pPr>
              <a:lnSpc>
                <a:spcPct val="150000"/>
              </a:lnSpc>
              <a:defRPr/>
            </a:pP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某高科技公司赵总的专职司机辞职后，该岗位一直处于空缺状态。赵总屡屡催促人力资源部门，但因要求较高而未有合适人选。某日，王某来应聘，赵总很是高兴，亲自面试。面试后，赵总很是满意，钦定月薪</a:t>
            </a: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5000</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元，并指示人力资源部门立即为王某办理入职手续。</a:t>
            </a:r>
            <a:endPar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defRPr/>
            </a:pP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王某入职两个月后，向公司递交病假申请，声称患有糖尿病，须入院治疗。公司拿出王某入职时递交的体检报告，称其有欺诈嫌疑要将其解除，王某称从未向公司递交任何体检报告，该份报告是公司为了赶他走而故意伪造的。</a:t>
            </a:r>
            <a:endPar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病假工资</a:t>
            </a:r>
            <a:endParaRPr lang="zh-CN" altLang="en-US" dirty="0"/>
          </a:p>
        </p:txBody>
      </p:sp>
      <p:graphicFrame>
        <p:nvGraphicFramePr>
          <p:cNvPr id="6" name="Group 274"/>
          <p:cNvGraphicFramePr/>
          <p:nvPr/>
        </p:nvGraphicFramePr>
        <p:xfrm>
          <a:off x="533400" y="980729"/>
          <a:ext cx="8382000" cy="5440921"/>
        </p:xfrm>
        <a:graphic>
          <a:graphicData uri="http://schemas.openxmlformats.org/drawingml/2006/table">
            <a:tbl>
              <a:tblPr/>
              <a:tblGrid>
                <a:gridCol w="914400"/>
                <a:gridCol w="727200"/>
                <a:gridCol w="854551"/>
                <a:gridCol w="854550"/>
                <a:gridCol w="854551"/>
                <a:gridCol w="854550"/>
                <a:gridCol w="854551"/>
                <a:gridCol w="784349"/>
                <a:gridCol w="924751"/>
                <a:gridCol w="758547"/>
              </a:tblGrid>
              <a:tr h="6850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政策空间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 连续病假</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6</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个月以内 </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1"/>
                        </a:buClr>
                        <a:buSzTx/>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  （</a:t>
                      </a:r>
                      <a:r>
                        <a:rPr kumimoji="0" lang="zh-CN" altLang="en-US" sz="1600" b="1" i="0" u="none" strike="noStrike" cap="none" normalizeH="0" baseline="0" dirty="0" smtClean="0">
                          <a:ln>
                            <a:noFill/>
                          </a:ln>
                          <a:solidFill>
                            <a:srgbClr val="FF6600"/>
                          </a:solidFill>
                          <a:effectLst/>
                          <a:latin typeface="黑体" panose="02010609060101010101" pitchFamily="2" charset="-122"/>
                          <a:ea typeface="黑体" panose="02010609060101010101" pitchFamily="2" charset="-122"/>
                          <a:cs typeface="Times New Roman" panose="02020603050405020304" pitchFamily="18" charset="0"/>
                        </a:rPr>
                        <a:t>病假工资</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gridSpan="3">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连续病假</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6</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个月以上</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bg1"/>
                        </a:buClr>
                        <a:buSzTx/>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a:t>
                      </a:r>
                      <a:r>
                        <a:rPr kumimoji="0" lang="zh-CN" altLang="en-US" sz="1600" b="1" i="0" u="none" strike="noStrike" cap="none" normalizeH="0" baseline="0" dirty="0" smtClean="0">
                          <a:ln>
                            <a:noFill/>
                          </a:ln>
                          <a:solidFill>
                            <a:srgbClr val="FF6600"/>
                          </a:solidFill>
                          <a:effectLst/>
                          <a:latin typeface="黑体" panose="02010609060101010101" pitchFamily="2" charset="-122"/>
                          <a:ea typeface="黑体" panose="02010609060101010101" pitchFamily="2" charset="-122"/>
                          <a:cs typeface="Times New Roman" panose="02020603050405020304" pitchFamily="18" charset="0"/>
                        </a:rPr>
                        <a:t>疾病救济费</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rPr>
                        <a:t>）</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712257">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上海</a:t>
                      </a:r>
                      <a:endParaRPr kumimoji="0" lang="en-US" altLang="zh-CN"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（封顶）</a:t>
                      </a:r>
                      <a:endPar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连续</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工龄</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2</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2</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4</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4</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6</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6</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8</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8</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年以上</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1</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1</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3</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3</a:t>
                      </a:r>
                      <a:r>
                        <a:rPr kumimoji="0" lang="zh-CN" altLang="en-US" sz="16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年以上</a:t>
                      </a:r>
                      <a:endParaRPr kumimoji="0" lang="zh-CN" altLang="en-US" sz="16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8955">
                <a:tc vMerge="1">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本人</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工资</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60%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70%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80%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90%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100%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40%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50%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60%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39289">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浙江</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连续</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工龄</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10</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10</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20</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20</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年不满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30</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30</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年以上</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不满</a:t>
                      </a:r>
                      <a:r>
                        <a:rPr kumimoji="0" lang="en-US" altLang="zh-CN"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10</a:t>
                      </a: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10</a:t>
                      </a: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年不满</a:t>
                      </a:r>
                      <a:r>
                        <a:rPr kumimoji="0" lang="en-US" altLang="zh-CN"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20</a:t>
                      </a: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20</a:t>
                      </a: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年不满</a:t>
                      </a:r>
                      <a:r>
                        <a:rPr kumimoji="0" lang="en-US" altLang="zh-CN"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30</a:t>
                      </a: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年</a:t>
                      </a:r>
                      <a:endPar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满</a:t>
                      </a:r>
                      <a:r>
                        <a:rPr kumimoji="0" lang="en-US" altLang="zh-CN"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30</a:t>
                      </a:r>
                      <a:r>
                        <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rPr>
                        <a:t>年以上</a:t>
                      </a:r>
                      <a:endParaRPr kumimoji="0" lang="zh-CN" altLang="en-US" sz="1600" b="1" i="0" u="none" strike="noStrike" cap="none" normalizeH="0" baseline="0" dirty="0" smtClean="0">
                        <a:ln>
                          <a:noFill/>
                        </a:ln>
                        <a:solidFill>
                          <a:srgbClr val="C00000"/>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8633">
                <a:tc vMerge="1">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本人</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工资</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50%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60%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70%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80%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40%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50%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60%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70%</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86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青岛</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本人</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工资</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70%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60%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5239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深圳</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病伤</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工资</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按照不低于本人正常工作时间工资的</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60%</a:t>
                      </a: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支付</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但不得低于最低工资的</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80%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0" marR="0" marT="0" marB="0" anchor="ctr" anchorCtr="1" horzOverflow="overflow"/>
                </a:tc>
                <a:tc hMerge="1">
                  <a:tcPr marL="0" marR="0" marT="0" marB="0" anchor="ctr" anchorCtr="1" horzOverflow="overflow"/>
                </a:tc>
                <a:tc hMerge="1">
                  <a:tcPr marL="0" marR="0" marT="0" marB="0" anchor="ctr" anchorCtr="1" horzOverflow="overflow"/>
                </a:tc>
                <a:tc hMerge="1">
                  <a:tcPr marL="0" marR="0" marT="0" marB="0" anchor="ctr" anchorCtr="1" horzOverflow="overflow"/>
                </a:tc>
                <a:tc hMerge="1">
                  <a:tcPr marL="0" marR="0" marT="0" marB="0" anchor="ctr" anchorCtr="1" horzOverflow="overflow"/>
                </a:tc>
                <a:tc hMerge="1">
                  <a:tcPr marL="0" marR="0" marT="0" marB="0" anchor="ctr" anchorCtr="1" horzOverflow="overflow"/>
                </a:tc>
                <a:tc hMerge="1">
                  <a:tcPr marL="0" marR="0" marT="0" marB="0" anchor="ctr" anchorCtr="1" horzOverflow="overflow"/>
                </a:tc>
              </a:tr>
              <a:tr h="77575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北京</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江苏</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病假</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工资</a:t>
                      </a:r>
                      <a:endPar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按照工资分配制度以及劳动合同、集体合同的约定或者国家的规定支付病假工资。 病假工资不得低于最低工资的</a:t>
                      </a:r>
                      <a:r>
                        <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80%</a:t>
                      </a:r>
                      <a:endParaRPr kumimoji="0" lang="en-US" altLang="zh-CN" sz="16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0" marR="0" marT="0" marB="0" anchor="ctr" anchorCtr="1" horzOverflow="overflow"/>
                </a:tc>
                <a:tc hMerge="1">
                  <a:tcPr marL="0" marR="0" marT="0" marB="0" anchor="ctr" anchorCtr="1" horzOverflow="overflow"/>
                </a:tc>
                <a:tc hMerge="1">
                  <a:tcPr marL="0" marR="0" marT="0" marB="0" anchor="ctr" anchorCtr="1" horzOverflow="overflow"/>
                </a:tc>
                <a:tc hMerge="1">
                  <a:tcPr marL="0" marR="0" marT="0" marB="0" anchor="ctr" anchorCtr="1" horzOverflow="overflow"/>
                </a:tc>
                <a:tc hMerge="1">
                  <a:tcPr marL="0" marR="0" marT="0" marB="0" anchor="ctr" anchorCtr="1" horzOverflow="overflow"/>
                </a:tc>
                <a:tc hMerge="1">
                  <a:tcPr marL="0" marR="0" marT="0" marB="0" anchor="ctr" anchorCtr="1" horzOverflow="overflow"/>
                </a:tc>
                <a:tc hMerge="1">
                  <a:tcPr marL="0" marR="0" marT="0" marB="0" anchor="ctr" anchorCtr="1" horzOverflow="overflow"/>
                </a:tc>
              </a:tr>
            </a:tbl>
          </a:graphicData>
        </a:graphic>
      </p:graphicFrame>
      <p:sp>
        <p:nvSpPr>
          <p:cNvPr id="7" name="矩形 6"/>
          <p:cNvSpPr/>
          <p:nvPr/>
        </p:nvSpPr>
        <p:spPr bwMode="auto">
          <a:xfrm>
            <a:off x="539552" y="5661248"/>
            <a:ext cx="8352928" cy="792088"/>
          </a:xfrm>
          <a:prstGeom prst="rect">
            <a:avLst/>
          </a:prstGeom>
          <a:noFill/>
          <a:ln w="41275" cap="flat"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bwMode="auto">
          <a:xfrm>
            <a:off x="539552" y="2996952"/>
            <a:ext cx="8352928" cy="1440160"/>
          </a:xfrm>
          <a:prstGeom prst="rect">
            <a:avLst/>
          </a:prstGeom>
          <a:noFill/>
          <a:ln w="412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医疗期管理</a:t>
            </a:r>
            <a:endParaRPr lang="zh-CN" altLang="en-US" dirty="0"/>
          </a:p>
        </p:txBody>
      </p:sp>
      <p:graphicFrame>
        <p:nvGraphicFramePr>
          <p:cNvPr id="5" name="内容占位符 3"/>
          <p:cNvGraphicFramePr>
            <a:graphicFrameLocks noGrp="1"/>
          </p:cNvGraphicFramePr>
          <p:nvPr>
            <p:ph idx="1"/>
          </p:nvPr>
        </p:nvGraphicFramePr>
        <p:xfrm>
          <a:off x="467544" y="980728"/>
          <a:ext cx="8136904" cy="5364480"/>
        </p:xfrm>
        <a:graphic>
          <a:graphicData uri="http://schemas.openxmlformats.org/drawingml/2006/table">
            <a:tbl>
              <a:tblPr firstRow="1" bandRow="1">
                <a:tableStyleId>{72833802-FEF1-4C79-8D5D-14CF1EAF98D9}</a:tableStyleId>
              </a:tblPr>
              <a:tblGrid>
                <a:gridCol w="975106"/>
                <a:gridCol w="1185134"/>
                <a:gridCol w="1171405"/>
                <a:gridCol w="1060843"/>
                <a:gridCol w="504056"/>
                <a:gridCol w="1512168"/>
                <a:gridCol w="1728192"/>
              </a:tblGrid>
              <a:tr h="536963">
                <a:tc>
                  <a:txBody>
                    <a:bodyPr/>
                    <a:lstStyle/>
                    <a:p>
                      <a:pPr algn="ctr"/>
                      <a:r>
                        <a:rPr lang="zh-CN" altLang="en-US" sz="1600" b="1" dirty="0" smtClean="0"/>
                        <a:t>政策</a:t>
                      </a:r>
                      <a:endParaRPr lang="en-US" altLang="zh-CN" sz="1600" b="1" dirty="0" smtClean="0"/>
                    </a:p>
                    <a:p>
                      <a:pPr algn="ctr"/>
                      <a:r>
                        <a:rPr lang="zh-CN" altLang="en-US" sz="1600" b="1" dirty="0" smtClean="0"/>
                        <a:t>城市</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医疗期</a:t>
                      </a:r>
                      <a:endParaRPr lang="en-US" altLang="zh-CN" sz="1600" b="1" dirty="0" smtClean="0"/>
                    </a:p>
                    <a:p>
                      <a:pPr algn="ctr"/>
                      <a:r>
                        <a:rPr lang="zh-CN" altLang="en-US" sz="1600" b="1" dirty="0" smtClean="0"/>
                        <a:t>概述</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实际工龄</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单位工龄</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期间</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备注</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文件</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873">
                <a:tc rowSpan="7">
                  <a:txBody>
                    <a:bodyPr/>
                    <a:lstStyle/>
                    <a:p>
                      <a:pPr algn="ctr"/>
                      <a:r>
                        <a:rPr lang="zh-CN" altLang="en-US" sz="1600" b="1" dirty="0" smtClean="0"/>
                        <a:t>劳动部</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1">
                  <a:txBody>
                    <a:bodyPr/>
                    <a:lstStyle/>
                    <a:p>
                      <a:pPr algn="l"/>
                      <a:r>
                        <a:rPr lang="zh-CN" altLang="zh-CN" sz="1600" b="1" kern="1200" dirty="0" smtClean="0"/>
                        <a:t>劳动者患病或者非因工负伤停止工作治病休息</a:t>
                      </a:r>
                      <a:r>
                        <a:rPr lang="en-US" altLang="zh-CN" sz="1600" b="1" kern="1200" dirty="0" smtClean="0"/>
                        <a:t>,</a:t>
                      </a:r>
                      <a:r>
                        <a:rPr lang="zh-CN" altLang="zh-CN" sz="1600" b="1" kern="1200" dirty="0" smtClean="0"/>
                        <a:t>而用人单位不得因此解除劳动合同的期限。</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1600" b="1" dirty="0" smtClean="0"/>
                        <a:t>10</a:t>
                      </a:r>
                      <a:r>
                        <a:rPr lang="zh-CN" altLang="en-US" sz="1600" b="1" dirty="0" smtClean="0"/>
                        <a:t>年以下</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smtClean="0"/>
                        <a:t>5</a:t>
                      </a:r>
                      <a:r>
                        <a:rPr lang="zh-CN" altLang="en-US" sz="1600" b="1" dirty="0" smtClean="0"/>
                        <a:t>年以下</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smtClean="0"/>
                        <a:t>3</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11">
                  <a:txBody>
                    <a:bodyPr/>
                    <a:lstStyle/>
                    <a:p>
                      <a:pPr algn="just">
                        <a:spcBef>
                          <a:spcPts val="0"/>
                        </a:spcBef>
                        <a:spcAft>
                          <a:spcPts val="1200"/>
                        </a:spcAft>
                      </a:pPr>
                      <a:r>
                        <a:rPr lang="en-US" altLang="zh-CN" sz="1600" b="1" dirty="0" smtClean="0"/>
                        <a:t>1</a:t>
                      </a:r>
                      <a:r>
                        <a:rPr lang="zh-CN" altLang="en-US" sz="1600" b="1" dirty="0" smtClean="0"/>
                        <a:t>、医疗期最长为</a:t>
                      </a:r>
                      <a:r>
                        <a:rPr lang="en-US" altLang="zh-CN" sz="1600" b="1" dirty="0" smtClean="0"/>
                        <a:t>24</a:t>
                      </a:r>
                      <a:r>
                        <a:rPr lang="zh-CN" altLang="en-US" sz="1600" b="1" dirty="0" smtClean="0"/>
                        <a:t>个月。完丧不得低于</a:t>
                      </a:r>
                      <a:r>
                        <a:rPr lang="en-US" altLang="zh-CN" sz="1600" b="1" dirty="0" smtClean="0"/>
                        <a:t>24</a:t>
                      </a:r>
                      <a:r>
                        <a:rPr lang="zh-CN" altLang="en-US" sz="1600" b="1" dirty="0" smtClean="0"/>
                        <a:t>个月。</a:t>
                      </a:r>
                      <a:endParaRPr lang="en-US" altLang="zh-CN" sz="1600" b="1" dirty="0" smtClean="0"/>
                    </a:p>
                    <a:p>
                      <a:pPr algn="just">
                        <a:spcBef>
                          <a:spcPts val="0"/>
                        </a:spcBef>
                        <a:spcAft>
                          <a:spcPts val="1200"/>
                        </a:spcAft>
                      </a:pPr>
                      <a:r>
                        <a:rPr lang="en-US" altLang="zh-CN" sz="1600" b="1" dirty="0" smtClean="0"/>
                        <a:t>2</a:t>
                      </a:r>
                      <a:r>
                        <a:rPr lang="zh-CN" altLang="en-US" sz="1600" b="1" dirty="0" smtClean="0"/>
                        <a:t>、</a:t>
                      </a:r>
                      <a:r>
                        <a:rPr lang="zh-CN" altLang="zh-CN" sz="1600" b="1" kern="1200" dirty="0" smtClean="0">
                          <a:solidFill>
                            <a:schemeClr val="tx1"/>
                          </a:solidFill>
                          <a:latin typeface="+mn-ea"/>
                          <a:ea typeface="+mn-ea"/>
                          <a:cs typeface="+mn-cs"/>
                        </a:rPr>
                        <a:t>某些思特殊疾病（如癌症、精神病、瘫痪等）的职工，在</a:t>
                      </a:r>
                      <a:r>
                        <a:rPr lang="en-US" altLang="zh-CN" sz="1600" b="1" kern="1200" dirty="0" smtClean="0">
                          <a:solidFill>
                            <a:schemeClr val="tx1"/>
                          </a:solidFill>
                          <a:latin typeface="+mn-ea"/>
                          <a:ea typeface="+mn-ea"/>
                          <a:cs typeface="+mn-cs"/>
                        </a:rPr>
                        <a:t>24</a:t>
                      </a:r>
                      <a:r>
                        <a:rPr lang="zh-CN" altLang="zh-CN" sz="1600" b="1" kern="1200" dirty="0" smtClean="0">
                          <a:solidFill>
                            <a:schemeClr val="tx1"/>
                          </a:solidFill>
                          <a:latin typeface="+mn-ea"/>
                          <a:ea typeface="+mn-ea"/>
                          <a:cs typeface="+mn-cs"/>
                        </a:rPr>
                        <a:t>个月内尚不能痊愈的，经企业和劳动主</a:t>
                      </a:r>
                      <a:r>
                        <a:rPr lang="zh-CN" altLang="en-US" sz="1600" b="1" kern="1200" dirty="0" smtClean="0">
                          <a:solidFill>
                            <a:schemeClr val="tx1"/>
                          </a:solidFill>
                          <a:latin typeface="+mn-ea"/>
                          <a:ea typeface="+mn-ea"/>
                          <a:cs typeface="+mn-cs"/>
                        </a:rPr>
                        <a:t>管</a:t>
                      </a:r>
                      <a:r>
                        <a:rPr lang="zh-CN" altLang="zh-CN" sz="1600" b="1" kern="1200" dirty="0" smtClean="0">
                          <a:solidFill>
                            <a:schemeClr val="tx1"/>
                          </a:solidFill>
                          <a:latin typeface="+mn-ea"/>
                          <a:ea typeface="+mn-ea"/>
                          <a:cs typeface="+mn-cs"/>
                        </a:rPr>
                        <a:t>部门批准，可以适当延长医疗期</a:t>
                      </a:r>
                      <a:r>
                        <a:rPr lang="zh-CN" altLang="en-US" sz="1600" b="1" dirty="0" smtClean="0">
                          <a:latin typeface="+mn-ea"/>
                          <a:ea typeface="+mn-ea"/>
                        </a:rPr>
                        <a:t>。</a:t>
                      </a:r>
                      <a:endParaRPr lang="en-US" altLang="zh-CN" sz="1600" b="1" dirty="0" smtClean="0">
                        <a:latin typeface="+mn-ea"/>
                        <a:ea typeface="+mn-ea"/>
                      </a:endParaRPr>
                    </a:p>
                    <a:p>
                      <a:pPr algn="just">
                        <a:spcBef>
                          <a:spcPts val="0"/>
                        </a:spcBef>
                        <a:spcAft>
                          <a:spcPts val="1200"/>
                        </a:spcAft>
                      </a:pPr>
                      <a:r>
                        <a:rPr lang="en-US" altLang="zh-CN" sz="1600" b="1" dirty="0" smtClean="0"/>
                        <a:t>3</a:t>
                      </a:r>
                      <a:r>
                        <a:rPr lang="zh-CN" altLang="en-US" sz="1600" b="1" dirty="0" smtClean="0"/>
                        <a:t>、</a:t>
                      </a:r>
                      <a:r>
                        <a:rPr lang="zh-CN" altLang="zh-CN" sz="1600" b="1" kern="1200" dirty="0" smtClean="0">
                          <a:solidFill>
                            <a:schemeClr val="tx1"/>
                          </a:solidFill>
                          <a:latin typeface="+mn-lt"/>
                          <a:ea typeface="+mn-ea"/>
                          <a:cs typeface="+mn-cs"/>
                        </a:rPr>
                        <a:t>病休期，公休、假日和法定节日包括在内</a:t>
                      </a:r>
                      <a:r>
                        <a:rPr lang="zh-CN" altLang="en-US" sz="1600" b="1" kern="1200" dirty="0" smtClean="0">
                          <a:solidFill>
                            <a:schemeClr val="tx1"/>
                          </a:solidFill>
                          <a:latin typeface="+mn-lt"/>
                          <a:ea typeface="+mn-ea"/>
                          <a:cs typeface="+mn-cs"/>
                        </a:rPr>
                        <a:t>。</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marL="0" marR="0" indent="0" algn="l" defTabSz="914400" rtl="0" eaLnBrk="1" fontAlgn="auto" latinLnBrk="0" hangingPunct="1">
                        <a:lnSpc>
                          <a:spcPct val="100000"/>
                        </a:lnSpc>
                        <a:spcBef>
                          <a:spcPts val="0"/>
                        </a:spcBef>
                        <a:spcAft>
                          <a:spcPts val="1200"/>
                        </a:spcAft>
                        <a:buClrTx/>
                        <a:buSzTx/>
                        <a:buFontTx/>
                        <a:buNone/>
                        <a:defRPr/>
                      </a:pPr>
                      <a:r>
                        <a:rPr lang="zh-CN" altLang="zh-CN" sz="1600" b="1" kern="1200" dirty="0" smtClean="0">
                          <a:solidFill>
                            <a:schemeClr val="tx1"/>
                          </a:solidFill>
                          <a:latin typeface="+mn-ea"/>
                          <a:ea typeface="+mn-ea"/>
                          <a:cs typeface="+mn-cs"/>
                        </a:rPr>
                        <a:t>劳部发</a:t>
                      </a:r>
                      <a:r>
                        <a:rPr lang="en-US" altLang="zh-CN" sz="1600" b="1" kern="1200" dirty="0" smtClean="0">
                          <a:solidFill>
                            <a:schemeClr val="tx1"/>
                          </a:solidFill>
                          <a:latin typeface="+mn-ea"/>
                          <a:ea typeface="+mn-ea"/>
                          <a:cs typeface="+mn-cs"/>
                        </a:rPr>
                        <a:t>[1994]479</a:t>
                      </a:r>
                      <a:r>
                        <a:rPr lang="zh-CN" altLang="zh-CN" sz="1600" b="1" kern="1200" dirty="0" smtClean="0">
                          <a:solidFill>
                            <a:schemeClr val="tx1"/>
                          </a:solidFill>
                          <a:latin typeface="+mn-ea"/>
                          <a:ea typeface="+mn-ea"/>
                          <a:cs typeface="+mn-cs"/>
                        </a:rPr>
                        <a:t>号</a:t>
                      </a:r>
                      <a:endParaRPr lang="en-US" altLang="zh-CN" sz="1600" b="1" kern="1200" dirty="0" smtClean="0"/>
                    </a:p>
                    <a:p>
                      <a:pPr marL="0" marR="0" indent="0" algn="l" defTabSz="914400" rtl="0" eaLnBrk="1" fontAlgn="auto" latinLnBrk="0" hangingPunct="1">
                        <a:lnSpc>
                          <a:spcPct val="100000"/>
                        </a:lnSpc>
                        <a:spcBef>
                          <a:spcPts val="0"/>
                        </a:spcBef>
                        <a:spcAft>
                          <a:spcPts val="1200"/>
                        </a:spcAft>
                        <a:buClrTx/>
                        <a:buSzTx/>
                        <a:buFontTx/>
                        <a:buNone/>
                        <a:defRPr/>
                      </a:pPr>
                      <a:r>
                        <a:rPr lang="zh-CN" altLang="zh-CN" sz="1600" b="1" kern="1200" dirty="0" smtClean="0">
                          <a:solidFill>
                            <a:schemeClr val="tx1"/>
                          </a:solidFill>
                          <a:latin typeface="+mn-lt"/>
                          <a:ea typeface="+mn-ea"/>
                          <a:cs typeface="+mn-cs"/>
                        </a:rPr>
                        <a:t>关于贯彻《企业职工患病或非因工负伤医疗期规定》的通知</a:t>
                      </a:r>
                      <a:endParaRPr lang="zh-CN" altLang="zh-CN" sz="16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1200"/>
                        </a:spcAft>
                        <a:buClrTx/>
                        <a:buSzTx/>
                        <a:buFontTx/>
                        <a:buNone/>
                        <a:defRPr/>
                      </a:pPr>
                      <a:endParaRPr lang="zh-CN" altLang="zh-CN" sz="1600" b="1" kern="1200" dirty="0" smtClean="0"/>
                    </a:p>
                    <a:p>
                      <a:pPr algn="l">
                        <a:spcAft>
                          <a:spcPts val="1200"/>
                        </a:spcAft>
                      </a:pP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873">
                <a:tc vMerge="1">
                  <a:tcPr/>
                </a:tc>
                <a:tc vMerge="1">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5</a:t>
                      </a:r>
                      <a:r>
                        <a:rPr lang="zh-CN" altLang="en-US" sz="1600" b="1" dirty="0" smtClean="0"/>
                        <a:t>年以上</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smtClean="0"/>
                        <a:t>6</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873">
                <a:tc vMerge="1">
                  <a:tcPr/>
                </a:tc>
                <a:tc vMerge="1">
                  <a:tcPr/>
                </a:tc>
                <a:tc rowSpan="5">
                  <a:txBody>
                    <a:bodyPr/>
                    <a:lstStyle/>
                    <a:p>
                      <a:pPr algn="ctr"/>
                      <a:r>
                        <a:rPr lang="en-US" altLang="zh-CN" sz="1600" b="1" dirty="0" smtClean="0"/>
                        <a:t>10</a:t>
                      </a:r>
                      <a:r>
                        <a:rPr lang="zh-CN" altLang="en-US" sz="1600" b="1" dirty="0" smtClean="0"/>
                        <a:t>年以上</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dirty="0" smtClean="0"/>
                        <a:t>5</a:t>
                      </a:r>
                      <a:r>
                        <a:rPr lang="zh-CN" altLang="en-US" sz="1600" b="1" dirty="0" smtClean="0"/>
                        <a:t>年以下</a:t>
                      </a:r>
                      <a:endParaRPr lang="zh-CN" altLang="en-US"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smtClean="0"/>
                        <a:t>6</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6963">
                <a:tc vMerge="1">
                  <a:tcPr/>
                </a:tc>
                <a:tc vMerge="1">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5</a:t>
                      </a:r>
                      <a:r>
                        <a:rPr lang="zh-CN" altLang="en-US" sz="1600" b="1" dirty="0" smtClean="0"/>
                        <a:t>年以上</a:t>
                      </a:r>
                      <a:r>
                        <a:rPr lang="en-US" altLang="zh-CN" sz="1600" b="1" dirty="0" smtClean="0"/>
                        <a:t>10</a:t>
                      </a:r>
                      <a:r>
                        <a:rPr lang="zh-CN" altLang="en-US" sz="1600" b="1" dirty="0" smtClean="0"/>
                        <a:t>年以下</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smtClean="0"/>
                        <a:t>9</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6963">
                <a:tc vMerge="1">
                  <a:tcPr/>
                </a:tc>
                <a:tc vMerge="1">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10</a:t>
                      </a:r>
                      <a:r>
                        <a:rPr lang="zh-CN" altLang="en-US" sz="1600" b="1" dirty="0" smtClean="0"/>
                        <a:t>年以上</a:t>
                      </a:r>
                      <a:r>
                        <a:rPr lang="en-US" altLang="zh-CN" sz="1600" b="1" dirty="0" smtClean="0"/>
                        <a:t>15</a:t>
                      </a:r>
                      <a:r>
                        <a:rPr lang="zh-CN" altLang="en-US" sz="1600" b="1" dirty="0" smtClean="0"/>
                        <a:t>年以下</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smtClean="0"/>
                        <a:t>12</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cPr/>
                </a:tc>
                <a:tc vMerge="1">
                  <a:tcPr/>
                </a:tc>
              </a:tr>
              <a:tr h="536963">
                <a:tc vMerge="1">
                  <a:tcPr/>
                </a:tc>
                <a:tc vMerge="1">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15</a:t>
                      </a:r>
                      <a:r>
                        <a:rPr lang="zh-CN" altLang="en-US" sz="1600" b="1" dirty="0" smtClean="0"/>
                        <a:t>年以上</a:t>
                      </a:r>
                      <a:r>
                        <a:rPr lang="en-US" altLang="zh-CN" sz="1600" b="1" dirty="0" smtClean="0"/>
                        <a:t>20</a:t>
                      </a:r>
                      <a:r>
                        <a:rPr lang="zh-CN" altLang="en-US" sz="1600" b="1" dirty="0" smtClean="0"/>
                        <a:t>年以下</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smtClean="0"/>
                        <a:t>18</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cPr/>
                </a:tc>
                <a:tc vMerge="1">
                  <a:tcPr/>
                </a:tc>
              </a:tr>
              <a:tr h="310873">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20</a:t>
                      </a:r>
                      <a:r>
                        <a:rPr lang="zh-CN" altLang="en-US" sz="1600" b="1" dirty="0" smtClean="0"/>
                        <a:t>年以上</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smtClean="0"/>
                        <a:t>24</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873">
                <a:tc rowSpan="4">
                  <a:txBody>
                    <a:bodyPr/>
                    <a:lstStyle/>
                    <a:p>
                      <a:pPr algn="ctr"/>
                      <a:r>
                        <a:rPr lang="zh-CN" altLang="en-US" sz="1600" b="1" dirty="0" smtClean="0"/>
                        <a:t>上海</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r>
                        <a:rPr lang="en-US" altLang="zh-CN" sz="1600" b="1" dirty="0" smtClean="0"/>
                        <a:t>/</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第</a:t>
                      </a:r>
                      <a:r>
                        <a:rPr lang="en-US" altLang="zh-CN" sz="1600" b="1" dirty="0" smtClean="0"/>
                        <a:t>1</a:t>
                      </a:r>
                      <a:r>
                        <a:rPr lang="zh-CN" altLang="en-US" sz="1600" b="1" dirty="0" smtClean="0"/>
                        <a:t>年</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3</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1200"/>
                        </a:spcAft>
                        <a:buClrTx/>
                        <a:buSzTx/>
                        <a:buFontTx/>
                        <a:buNone/>
                        <a:defRPr/>
                      </a:pPr>
                      <a:r>
                        <a:rPr lang="zh-CN" altLang="zh-CN" sz="1600" b="1" kern="1200" dirty="0" smtClean="0"/>
                        <a:t>沪府发</a:t>
                      </a:r>
                      <a:r>
                        <a:rPr lang="en-US" altLang="zh-CN" sz="1600" b="1" kern="1200" dirty="0" smtClean="0"/>
                        <a:t>【2002】16</a:t>
                      </a:r>
                      <a:r>
                        <a:rPr lang="zh-CN" altLang="zh-CN" sz="1600" b="1" kern="1200" dirty="0" smtClean="0"/>
                        <a:t>号</a:t>
                      </a:r>
                      <a:endParaRPr lang="en-US" altLang="zh-CN" sz="1600" b="1" kern="1200" dirty="0" smtClean="0"/>
                    </a:p>
                    <a:p>
                      <a:pPr marL="0" marR="0" indent="0" algn="l" defTabSz="914400" rtl="0" eaLnBrk="1" fontAlgn="auto" latinLnBrk="0" hangingPunct="1">
                        <a:lnSpc>
                          <a:spcPct val="100000"/>
                        </a:lnSpc>
                        <a:spcBef>
                          <a:spcPts val="0"/>
                        </a:spcBef>
                        <a:spcAft>
                          <a:spcPts val="1200"/>
                        </a:spcAft>
                        <a:buClrTx/>
                        <a:buSzTx/>
                        <a:buFontTx/>
                        <a:buNone/>
                        <a:defRPr/>
                      </a:pPr>
                      <a:r>
                        <a:rPr lang="zh-CN" altLang="en-US" sz="1600" b="1" kern="1200" dirty="0" smtClean="0"/>
                        <a:t>沪劳保关发</a:t>
                      </a:r>
                      <a:r>
                        <a:rPr lang="en-US" altLang="zh-CN" sz="1600" b="1" kern="1200" dirty="0" smtClean="0"/>
                        <a:t>【2002】28</a:t>
                      </a:r>
                      <a:r>
                        <a:rPr lang="zh-CN" altLang="en-US" sz="1600" b="1" kern="1200" dirty="0" smtClean="0"/>
                        <a:t>号</a:t>
                      </a:r>
                      <a:endParaRPr lang="zh-CN" altLang="zh-CN" sz="1600" b="1" kern="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873">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第</a:t>
                      </a:r>
                      <a:r>
                        <a:rPr lang="en-US" altLang="zh-CN" sz="1600" b="1" dirty="0" smtClean="0"/>
                        <a:t>2</a:t>
                      </a:r>
                      <a:r>
                        <a:rPr lang="zh-CN" altLang="en-US" sz="1600" b="1" dirty="0" smtClean="0"/>
                        <a:t>年</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4</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873">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第</a:t>
                      </a:r>
                      <a:r>
                        <a:rPr lang="en-US" altLang="zh-CN" sz="1600" b="1" dirty="0" smtClean="0"/>
                        <a:t>3</a:t>
                      </a:r>
                      <a:r>
                        <a:rPr lang="zh-CN" altLang="en-US" sz="1600" b="1" dirty="0" smtClean="0"/>
                        <a:t>年</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5</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515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t>第</a:t>
                      </a:r>
                      <a:r>
                        <a:rPr lang="en-US" altLang="zh-CN" sz="1600" b="1" dirty="0" smtClean="0"/>
                        <a:t>4</a:t>
                      </a:r>
                      <a:r>
                        <a:rPr lang="zh-CN" altLang="en-US" sz="1600" b="1" dirty="0" smtClean="0"/>
                        <a:t>年</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smtClean="0"/>
                        <a:t>…</a:t>
                      </a:r>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入职体检</a:t>
            </a:r>
            <a:endParaRPr lang="zh-CN" altLang="en-US" dirty="0"/>
          </a:p>
        </p:txBody>
      </p:sp>
      <p:sp>
        <p:nvSpPr>
          <p:cNvPr id="4" name="Text Box 2"/>
          <p:cNvSpPr txBox="1">
            <a:spLocks noChangeArrowheads="1"/>
          </p:cNvSpPr>
          <p:nvPr/>
        </p:nvSpPr>
        <p:spPr bwMode="auto">
          <a:xfrm>
            <a:off x="683568" y="980728"/>
            <a:ext cx="8135937" cy="3631763"/>
          </a:xfrm>
          <a:prstGeom prst="rect">
            <a:avLst/>
          </a:prstGeom>
          <a:noFill/>
          <a:ln w="9525">
            <a:noFill/>
            <a:miter lim="800000"/>
          </a:ln>
          <a:effectLst/>
        </p:spPr>
        <p:txBody>
          <a:bodyPr>
            <a:spAutoFit/>
          </a:bodyPr>
          <a:lstStyle/>
          <a:p>
            <a:pPr algn="l">
              <a:lnSpc>
                <a:spcPct val="150000"/>
              </a:lnSpc>
              <a:spcBef>
                <a:spcPts val="0"/>
              </a:spcBef>
              <a:spcAft>
                <a:spcPts val="1800"/>
              </a:spcAft>
            </a:pPr>
            <a:r>
              <a:rPr lang="zh-CN" altLang="en-US" sz="2000" b="1" dirty="0" smtClean="0">
                <a:latin typeface="微软雅黑" panose="020B0503020204020204" pitchFamily="34" charset="-122"/>
                <a:ea typeface="微软雅黑" panose="020B0503020204020204" pitchFamily="34" charset="-122"/>
              </a:rPr>
              <a:t>病假成本：</a:t>
            </a:r>
            <a:endParaRPr lang="en-US" altLang="zh-CN" sz="2000" b="1"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1</a:t>
            </a: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、病假工资（不低于最低工资标准的</a:t>
            </a:r>
            <a:r>
              <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80%</a:t>
            </a: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a:t>
            </a:r>
            <a:endPar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2</a:t>
            </a: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、代通知金（一个月平均工资）</a:t>
            </a:r>
            <a:endPar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3</a:t>
            </a: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、经济补偿金（根据已工作过的年限）</a:t>
            </a:r>
            <a:endPar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4</a:t>
            </a: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、医疗补助金（不低于</a:t>
            </a:r>
            <a:r>
              <a:rPr lang="en-US" altLang="zh-CN"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6</a:t>
            </a: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个月）</a:t>
            </a: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0439481"/>
          <p:cNvPicPr>
            <a:picLocks noChangeAspect="1" noChangeArrowheads="1"/>
          </p:cNvPicPr>
          <p:nvPr/>
        </p:nvPicPr>
        <p:blipFill>
          <a:blip r:embed="rId1" cstate="print"/>
          <a:srcRect/>
          <a:stretch>
            <a:fillRect/>
          </a:stretch>
        </p:blipFill>
        <p:spPr bwMode="auto">
          <a:xfrm>
            <a:off x="0" y="0"/>
            <a:ext cx="9144000" cy="6896100"/>
          </a:xfrm>
          <a:prstGeom prst="rect">
            <a:avLst/>
          </a:prstGeom>
          <a:noFill/>
          <a:ln w="9525">
            <a:noFill/>
            <a:miter lim="800000"/>
            <a:headEnd/>
            <a:tailEnd/>
          </a:ln>
        </p:spPr>
      </p:pic>
      <p:sp>
        <p:nvSpPr>
          <p:cNvPr id="3" name="内容占位符 2"/>
          <p:cNvSpPr txBox="1"/>
          <p:nvPr/>
        </p:nvSpPr>
        <p:spPr>
          <a:xfrm>
            <a:off x="539552" y="764704"/>
            <a:ext cx="6696744" cy="4496569"/>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rPr>
              <a:t>     </a:t>
            </a:r>
            <a:endPar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endParaRPr>
          </a:p>
          <a:p>
            <a:pPr marL="342900" marR="0" lvl="0" indent="-342900" algn="ctr"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lang="zh-CN" altLang="en-US" sz="6000" b="1" kern="0" noProof="0" dirty="0" smtClean="0">
                <a:latin typeface="微软雅黑" panose="020B0503020204020204" pitchFamily="34" charset="-122"/>
                <a:ea typeface="微软雅黑" panose="020B0503020204020204" pitchFamily="34" charset="-122"/>
              </a:rPr>
              <a:t>录  用  通  知</a:t>
            </a:r>
            <a:endParaRPr kumimoji="0" lang="en-US" altLang="zh-CN" sz="6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411760" y="4581128"/>
            <a:ext cx="6048672" cy="864096"/>
          </a:xfrm>
          <a:prstGeom prst="rect">
            <a:avLst/>
          </a:prstGeom>
          <a:solidFill>
            <a:srgbClr val="92D050"/>
          </a:solidFill>
          <a:ln w="12700" cap="flat" cmpd="sng" algn="ctr">
            <a:solidFill>
              <a:srgbClr val="FF6600"/>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p:cNvSpPr/>
          <p:nvPr/>
        </p:nvSpPr>
        <p:spPr bwMode="auto">
          <a:xfrm>
            <a:off x="2411760" y="2780928"/>
            <a:ext cx="6048672" cy="936104"/>
          </a:xfrm>
          <a:prstGeom prst="rect">
            <a:avLst/>
          </a:prstGeom>
          <a:solidFill>
            <a:srgbClr val="FF6600"/>
          </a:solid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录用通知</a:t>
            </a:r>
            <a:endParaRPr lang="zh-CN" altLang="en-US" dirty="0"/>
          </a:p>
        </p:txBody>
      </p:sp>
      <p:graphicFrame>
        <p:nvGraphicFramePr>
          <p:cNvPr id="5" name="表格 4"/>
          <p:cNvGraphicFramePr>
            <a:graphicFrameLocks noGrp="1"/>
          </p:cNvGraphicFramePr>
          <p:nvPr/>
        </p:nvGraphicFramePr>
        <p:xfrm>
          <a:off x="755576" y="1052732"/>
          <a:ext cx="7704855" cy="5256588"/>
        </p:xfrm>
        <a:graphic>
          <a:graphicData uri="http://schemas.openxmlformats.org/drawingml/2006/table">
            <a:tbl>
              <a:tblPr firstRow="1" bandRow="1">
                <a:tableStyleId>{8799B23B-EC83-4686-B30A-512413B5E67A}</a:tableStyleId>
              </a:tblPr>
              <a:tblGrid>
                <a:gridCol w="1656184"/>
                <a:gridCol w="3348853"/>
                <a:gridCol w="2699818"/>
              </a:tblGrid>
              <a:tr h="438049">
                <a:tc rowSpan="2">
                  <a:txBody>
                    <a:bodyPr/>
                    <a:lstStyle/>
                    <a:p>
                      <a:pPr algn="ctr"/>
                      <a:r>
                        <a:rPr lang="zh-CN" altLang="en-US" sz="2000" b="1" dirty="0" smtClean="0">
                          <a:solidFill>
                            <a:schemeClr val="tx1"/>
                          </a:solidFill>
                        </a:rPr>
                        <a:t>送达方式</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solidFill>
                            <a:schemeClr val="tx1"/>
                          </a:solidFill>
                        </a:rPr>
                        <a:t>留存证据</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solidFill>
                            <a:schemeClr val="tx1"/>
                          </a:solidFill>
                        </a:rPr>
                        <a:t>不留存证据</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049">
                <a:tc vMerge="1">
                  <a:tcPr/>
                </a:tc>
                <a:tc>
                  <a:txBody>
                    <a:bodyPr/>
                    <a:lstStyle/>
                    <a:p>
                      <a:pPr algn="ctr"/>
                      <a:r>
                        <a:rPr lang="zh-CN" altLang="en-US" sz="2000" b="1" dirty="0" smtClean="0">
                          <a:solidFill>
                            <a:schemeClr val="tx1"/>
                          </a:solidFill>
                        </a:rPr>
                        <a:t>邮件、</a:t>
                      </a:r>
                      <a:r>
                        <a:rPr lang="en-US" altLang="zh-CN" sz="2000" b="1" dirty="0" smtClean="0">
                          <a:solidFill>
                            <a:schemeClr val="tx1"/>
                          </a:solidFill>
                        </a:rPr>
                        <a:t>EMS</a:t>
                      </a:r>
                      <a:r>
                        <a:rPr lang="zh-CN" altLang="en-US" sz="2000" b="1" dirty="0" smtClean="0">
                          <a:solidFill>
                            <a:schemeClr val="tx1"/>
                          </a:solidFill>
                        </a:rPr>
                        <a:t>、快递</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solidFill>
                            <a:schemeClr val="tx1"/>
                          </a:solidFill>
                        </a:rPr>
                        <a:t>电话</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049">
                <a:tc rowSpan="4">
                  <a:txBody>
                    <a:bodyPr/>
                    <a:lstStyle/>
                    <a:p>
                      <a:pPr algn="ctr"/>
                      <a:r>
                        <a:rPr lang="zh-CN" altLang="en-US" sz="2000" b="1" dirty="0" smtClean="0">
                          <a:solidFill>
                            <a:schemeClr val="tx1"/>
                          </a:solidFill>
                        </a:rPr>
                        <a:t>应含内容</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入职报到基本信息（时间、地点、联系人等）</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入职报到需携带材料</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逾期不回复的后果</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chemeClr val="tx1"/>
                          </a:solidFill>
                        </a:rPr>
                        <a:t>承诺应到而逾期未到应承担的责任和违约金</a:t>
                      </a:r>
                      <a:endParaRPr lang="zh-CN" altLang="en-US" sz="2000" b="1"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rowSpan="5">
                  <a:txBody>
                    <a:bodyPr/>
                    <a:lstStyle/>
                    <a:p>
                      <a:pPr algn="ctr"/>
                      <a:r>
                        <a:rPr lang="zh-CN" altLang="en-US" sz="2000" b="1" dirty="0" smtClean="0">
                          <a:solidFill>
                            <a:schemeClr val="tx1"/>
                          </a:solidFill>
                        </a:rPr>
                        <a:t>注意事项</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与劳动合同不一致的处理</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与前单位存在劳动纠纷的处理</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与前单位存在竞业限制的处理</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与前单位存在劳动关系的处理</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提供的入职材料存在虚假的处理</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38049">
                <a:tc>
                  <a:txBody>
                    <a:bodyPr/>
                    <a:lstStyle/>
                    <a:p>
                      <a:pPr algn="ctr"/>
                      <a:r>
                        <a:rPr lang="zh-CN" altLang="en-US" sz="2000" b="1" dirty="0" smtClean="0">
                          <a:solidFill>
                            <a:schemeClr val="tx1"/>
                          </a:solidFill>
                        </a:rPr>
                        <a:t>落款</a:t>
                      </a:r>
                      <a:endParaRPr lang="en-US" altLang="zh-CN" sz="2000" b="1"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solidFill>
                            <a:schemeClr val="tx1"/>
                          </a:solidFill>
                        </a:rPr>
                        <a:t>公司名称和日期</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bl>
          </a:graphicData>
        </a:graphic>
      </p:graphicFrame>
      <p:sp>
        <p:nvSpPr>
          <p:cNvPr id="10" name="矩形 9"/>
          <p:cNvSpPr/>
          <p:nvPr/>
        </p:nvSpPr>
        <p:spPr bwMode="auto">
          <a:xfrm>
            <a:off x="5796136" y="1052736"/>
            <a:ext cx="2664296" cy="864096"/>
          </a:xfrm>
          <a:prstGeom prst="rect">
            <a:avLst/>
          </a:prstGeom>
          <a:noFill/>
          <a:ln w="41275" cap="flat" cmpd="sng" algn="ctr">
            <a:solidFill>
              <a:srgbClr val="0070C0"/>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录用通知</a:t>
            </a:r>
            <a:endParaRPr lang="zh-CN" altLang="en-US" dirty="0"/>
          </a:p>
        </p:txBody>
      </p:sp>
      <p:sp>
        <p:nvSpPr>
          <p:cNvPr id="4" name="Text Box 2"/>
          <p:cNvSpPr txBox="1">
            <a:spLocks noChangeArrowheads="1"/>
          </p:cNvSpPr>
          <p:nvPr/>
        </p:nvSpPr>
        <p:spPr bwMode="auto">
          <a:xfrm>
            <a:off x="683568" y="980728"/>
            <a:ext cx="8135937" cy="6694140"/>
          </a:xfrm>
          <a:prstGeom prst="rect">
            <a:avLst/>
          </a:prstGeom>
          <a:noFill/>
          <a:ln w="9525">
            <a:noFill/>
            <a:miter lim="800000"/>
          </a:ln>
          <a:effectLst/>
        </p:spPr>
        <p:txBody>
          <a:bodyPr>
            <a:spAutoFit/>
          </a:bodyPr>
          <a:lstStyle/>
          <a:p>
            <a:pPr>
              <a:lnSpc>
                <a:spcPct val="150000"/>
              </a:lnSpc>
              <a:buFontTx/>
              <a:buNone/>
              <a:defRPr/>
            </a:pP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劳动法</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第九十九条  用人单位招用尚未解除劳动合同的劳动者，对原用人单位造成经济损失的，该用人单位应当依法承担连带赔偿责任。</a:t>
            </a:r>
            <a:endParaRPr lang="zh-CN" altLang="en-US" sz="1800" dirty="0" smtClean="0">
              <a:latin typeface="微软雅黑" panose="020B0503020204020204" pitchFamily="34" charset="-122"/>
              <a:ea typeface="微软雅黑" panose="020B0503020204020204" pitchFamily="34" charset="-122"/>
            </a:endParaRPr>
          </a:p>
          <a:p>
            <a:pPr>
              <a:lnSpc>
                <a:spcPct val="150000"/>
              </a:lnSpc>
              <a:spcBef>
                <a:spcPts val="1200"/>
              </a:spcBef>
              <a:buFontTx/>
              <a:buNone/>
              <a:defRPr/>
            </a:pP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违反</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劳动法</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有关劳动合同规定的赔偿办法</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第六条</a:t>
            </a:r>
            <a:r>
              <a:rPr lang="zh-CN" altLang="en-US" sz="1800" b="1" dirty="0" smtClean="0">
                <a:latin typeface="微软雅黑" panose="020B0503020204020204" pitchFamily="34" charset="-122"/>
                <a:ea typeface="微软雅黑" panose="020B0503020204020204" pitchFamily="34" charset="-122"/>
              </a:rPr>
              <a:t>  </a:t>
            </a:r>
            <a:r>
              <a:rPr lang="zh-CN" altLang="en-US" sz="1800" b="1" dirty="0" smtClean="0">
                <a:solidFill>
                  <a:srgbClr val="C00000"/>
                </a:solidFill>
                <a:latin typeface="微软雅黑" panose="020B0503020204020204" pitchFamily="34" charset="-122"/>
                <a:ea typeface="微软雅黑" panose="020B0503020204020204" pitchFamily="34" charset="-122"/>
              </a:rPr>
              <a:t>用人单位招用尚未解除劳动合同的劳动者，对原用人单位造成经济损失的，除该劳动者承担直接赔偿责任外，该用人单位应当承担连带赔偿责任。其连带赔偿的份额应不低于对原用人单位造成经济损失总额的</a:t>
            </a:r>
            <a:r>
              <a:rPr lang="en-US" altLang="zh-CN" sz="1800" b="1" dirty="0" smtClean="0">
                <a:solidFill>
                  <a:srgbClr val="C00000"/>
                </a:solidFill>
                <a:latin typeface="微软雅黑" panose="020B0503020204020204" pitchFamily="34" charset="-122"/>
                <a:ea typeface="微软雅黑" panose="020B0503020204020204" pitchFamily="34" charset="-122"/>
              </a:rPr>
              <a:t>70%</a:t>
            </a:r>
            <a:r>
              <a:rPr lang="zh-CN" altLang="en-US" sz="1800" dirty="0" smtClean="0">
                <a:latin typeface="微软雅黑" panose="020B0503020204020204" pitchFamily="34" charset="-122"/>
                <a:ea typeface="微软雅黑" panose="020B0503020204020204" pitchFamily="34" charset="-122"/>
              </a:rPr>
              <a:t>，向原用单位赔偿下列损失：（</a:t>
            </a: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）对生产、经济和工作造成的直接经济损失；（</a:t>
            </a: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）因获取商业秘密给原用人单位造成的经济损失。”</a:t>
            </a:r>
            <a:endParaRPr lang="en-US" altLang="zh-CN" sz="1800" dirty="0" smtClean="0">
              <a:latin typeface="微软雅黑" panose="020B0503020204020204" pitchFamily="34" charset="-122"/>
              <a:ea typeface="微软雅黑" panose="020B0503020204020204" pitchFamily="34" charset="-122"/>
            </a:endParaRPr>
          </a:p>
          <a:p>
            <a:pPr>
              <a:lnSpc>
                <a:spcPct val="150000"/>
              </a:lnSpc>
              <a:spcBef>
                <a:spcPts val="1200"/>
              </a:spcBef>
              <a:defRPr/>
            </a:pPr>
            <a:r>
              <a:rPr lang="en-US" altLang="zh-CN" sz="1800" dirty="0" smtClean="0">
                <a:latin typeface="微软雅黑" panose="020B0503020204020204" pitchFamily="34" charset="-122"/>
                <a:ea typeface="微软雅黑" panose="020B0503020204020204" pitchFamily="34" charset="-122"/>
              </a:rPr>
              <a:t>《</a:t>
            </a:r>
            <a:r>
              <a:rPr lang="zh-CN" altLang="zh-CN" sz="1800" dirty="0" smtClean="0">
                <a:latin typeface="微软雅黑" panose="020B0503020204020204" pitchFamily="34" charset="-122"/>
                <a:ea typeface="微软雅黑" panose="020B0503020204020204" pitchFamily="34" charset="-122"/>
              </a:rPr>
              <a:t>最高人民法院关于审理劳动争议案件适用法律若干问题的解释（四）</a:t>
            </a:r>
            <a:r>
              <a:rPr lang="en-US" altLang="zh-CN" sz="1800" dirty="0" smtClean="0">
                <a:latin typeface="微软雅黑" panose="020B0503020204020204" pitchFamily="34" charset="-122"/>
                <a:ea typeface="微软雅黑" panose="020B0503020204020204" pitchFamily="34" charset="-122"/>
              </a:rPr>
              <a:t>》</a:t>
            </a:r>
            <a:endParaRPr lang="zh-CN" altLang="zh-CN" sz="1800" dirty="0" smtClean="0">
              <a:latin typeface="微软雅黑" panose="020B0503020204020204" pitchFamily="34" charset="-122"/>
              <a:ea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rPr>
              <a:t>      </a:t>
            </a:r>
            <a:r>
              <a:rPr lang="zh-CN" altLang="zh-CN" sz="1800" dirty="0" smtClean="0">
                <a:latin typeface="微软雅黑" panose="020B0503020204020204" pitchFamily="34" charset="-122"/>
                <a:ea typeface="微软雅黑" panose="020B0503020204020204" pitchFamily="34" charset="-122"/>
              </a:rPr>
              <a:t>第十条 </a:t>
            </a:r>
            <a:r>
              <a:rPr lang="en-US" altLang="zh-CN" sz="1800" dirty="0" smtClean="0">
                <a:latin typeface="微软雅黑" panose="020B0503020204020204" pitchFamily="34" charset="-122"/>
                <a:ea typeface="微软雅黑" panose="020B0503020204020204" pitchFamily="34" charset="-122"/>
              </a:rPr>
              <a:t>  </a:t>
            </a:r>
            <a:r>
              <a:rPr lang="zh-CN" altLang="zh-CN" sz="1800" b="1" dirty="0" smtClean="0">
                <a:solidFill>
                  <a:srgbClr val="C00000"/>
                </a:solidFill>
                <a:latin typeface="微软雅黑" panose="020B0503020204020204" pitchFamily="34" charset="-122"/>
                <a:ea typeface="微软雅黑" panose="020B0503020204020204" pitchFamily="34" charset="-122"/>
              </a:rPr>
              <a:t>劳动者违反竞业限制约定，向用人单位支付违约金后，用人单位要求劳动者按照约定继续履行竞业限制义务的，人民法院应予支持。</a:t>
            </a:r>
            <a:endParaRPr lang="zh-CN" altLang="zh-CN" sz="1800" b="1" dirty="0" smtClean="0">
              <a:solidFill>
                <a:srgbClr val="C00000"/>
              </a:solidFill>
              <a:latin typeface="微软雅黑" panose="020B0503020204020204" pitchFamily="34" charset="-122"/>
              <a:ea typeface="微软雅黑" panose="020B0503020204020204" pitchFamily="34" charset="-122"/>
            </a:endParaRPr>
          </a:p>
          <a:p>
            <a:pPr>
              <a:lnSpc>
                <a:spcPct val="125000"/>
              </a:lnSpc>
              <a:buFontTx/>
              <a:buNone/>
              <a:defRPr/>
            </a:pP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0439481"/>
          <p:cNvPicPr>
            <a:picLocks noChangeAspect="1" noChangeArrowheads="1"/>
          </p:cNvPicPr>
          <p:nvPr/>
        </p:nvPicPr>
        <p:blipFill>
          <a:blip r:embed="rId1" cstate="print"/>
          <a:srcRect/>
          <a:stretch>
            <a:fillRect/>
          </a:stretch>
        </p:blipFill>
        <p:spPr bwMode="auto">
          <a:xfrm>
            <a:off x="0" y="0"/>
            <a:ext cx="9144000" cy="6896100"/>
          </a:xfrm>
          <a:prstGeom prst="rect">
            <a:avLst/>
          </a:prstGeom>
          <a:noFill/>
          <a:ln w="9525">
            <a:noFill/>
            <a:miter lim="800000"/>
            <a:headEnd/>
            <a:tailEnd/>
          </a:ln>
        </p:spPr>
      </p:pic>
      <p:sp>
        <p:nvSpPr>
          <p:cNvPr id="3" name="内容占位符 2"/>
          <p:cNvSpPr txBox="1"/>
          <p:nvPr/>
        </p:nvSpPr>
        <p:spPr>
          <a:xfrm>
            <a:off x="539552" y="764704"/>
            <a:ext cx="6696744" cy="4496569"/>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rPr>
              <a:t>     </a:t>
            </a:r>
            <a:endPar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endParaRPr>
          </a:p>
          <a:p>
            <a:pPr marL="342900" marR="0" lvl="0" indent="-342900" algn="ctr"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lang="zh-CN" altLang="en-US" sz="6000" b="1" kern="0" dirty="0" smtClean="0">
                <a:latin typeface="微软雅黑" panose="020B0503020204020204" pitchFamily="34" charset="-122"/>
                <a:ea typeface="微软雅黑" panose="020B0503020204020204" pitchFamily="34" charset="-122"/>
              </a:rPr>
              <a:t>身  份  辨  别</a:t>
            </a:r>
            <a:endParaRPr kumimoji="0" lang="en-US" altLang="zh-CN" sz="6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身份辨别</a:t>
            </a:r>
            <a:endParaRPr lang="zh-CN" altLang="en-US" dirty="0"/>
          </a:p>
        </p:txBody>
      </p:sp>
      <p:graphicFrame>
        <p:nvGraphicFramePr>
          <p:cNvPr id="5" name="表格 4"/>
          <p:cNvGraphicFramePr>
            <a:graphicFrameLocks noGrp="1"/>
          </p:cNvGraphicFramePr>
          <p:nvPr/>
        </p:nvGraphicFramePr>
        <p:xfrm>
          <a:off x="899592" y="1196753"/>
          <a:ext cx="7560841" cy="2867988"/>
        </p:xfrm>
        <a:graphic>
          <a:graphicData uri="http://schemas.openxmlformats.org/drawingml/2006/table">
            <a:tbl>
              <a:tblPr firstRow="1" bandRow="1">
                <a:tableStyleId>{8799B23B-EC83-4686-B30A-512413B5E67A}</a:tableStyleId>
              </a:tblPr>
              <a:tblGrid>
                <a:gridCol w="1872210"/>
                <a:gridCol w="1728192"/>
                <a:gridCol w="3960439"/>
              </a:tblGrid>
              <a:tr h="352499">
                <a:tc>
                  <a:txBody>
                    <a:bodyPr/>
                    <a:lstStyle/>
                    <a:p>
                      <a:pPr algn="ctr"/>
                      <a:r>
                        <a:rPr lang="zh-CN" altLang="en-US" b="1" dirty="0" smtClean="0">
                          <a:latin typeface="微软雅黑" panose="020B0503020204020204" pitchFamily="34" charset="-122"/>
                          <a:ea typeface="微软雅黑" panose="020B0503020204020204" pitchFamily="34" charset="-122"/>
                        </a:rPr>
                        <a:t>主体</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与公司的关系</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应签协议</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6873">
                <a:tc>
                  <a:txBody>
                    <a:bodyPr/>
                    <a:lstStyle/>
                    <a:p>
                      <a:pPr algn="ctr"/>
                      <a:r>
                        <a:rPr lang="zh-CN" altLang="en-US" b="1" dirty="0" smtClean="0">
                          <a:latin typeface="微软雅黑" panose="020B0503020204020204" pitchFamily="34" charset="-122"/>
                          <a:ea typeface="微软雅黑" panose="020B0503020204020204" pitchFamily="34" charset="-122"/>
                        </a:rPr>
                        <a:t>实习生</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雇佣关系</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实习协议（报酬、工作时间、解除终止、意外伤害）</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6873">
                <a:tc>
                  <a:txBody>
                    <a:bodyPr/>
                    <a:lstStyle/>
                    <a:p>
                      <a:pPr algn="ctr"/>
                      <a:r>
                        <a:rPr lang="zh-CN" altLang="en-US" b="1" dirty="0" smtClean="0">
                          <a:latin typeface="微软雅黑" panose="020B0503020204020204" pitchFamily="34" charset="-122"/>
                          <a:ea typeface="微软雅黑" panose="020B0503020204020204" pitchFamily="34" charset="-122"/>
                        </a:rPr>
                        <a:t>退休返聘</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劳务关系</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聘用协议、劳务协议（报酬、工作时间、身体状况、解除终止、意外伤害）</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4466">
                <a:tc rowSpan="2">
                  <a:txBody>
                    <a:bodyPr/>
                    <a:lstStyle/>
                    <a:p>
                      <a:pPr algn="ctr"/>
                      <a:r>
                        <a:rPr lang="zh-CN" altLang="en-US" b="1" dirty="0" smtClean="0">
                          <a:latin typeface="微软雅黑" panose="020B0503020204020204" pitchFamily="34" charset="-122"/>
                          <a:ea typeface="微软雅黑" panose="020B0503020204020204" pitchFamily="34" charset="-122"/>
                        </a:rPr>
                        <a:t>内退  </a:t>
                      </a:r>
                      <a:endParaRPr lang="zh-CN" altLang="en-US" b="1" dirty="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下岗再就业</a:t>
                      </a:r>
                      <a:endParaRPr lang="zh-CN" altLang="en-US" b="1" dirty="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停薪留职</a:t>
                      </a:r>
                      <a:endParaRPr lang="zh-CN" altLang="en-US" b="1" dirty="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停工停产放长假</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劳务关系</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聘用协议、劳务协议</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760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劳动关系</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劳动合同（社保、无固定除外考虑）</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899592" y="4653136"/>
          <a:ext cx="7560840" cy="1854200"/>
        </p:xfrm>
        <a:graphic>
          <a:graphicData uri="http://schemas.openxmlformats.org/drawingml/2006/table">
            <a:tbl>
              <a:tblPr firstRow="1" bandRow="1">
                <a:tableStyleId>{8799B23B-EC83-4686-B30A-512413B5E67A}</a:tableStyleId>
              </a:tblPr>
              <a:tblGrid>
                <a:gridCol w="2520280"/>
                <a:gridCol w="2520280"/>
                <a:gridCol w="2520280"/>
              </a:tblGrid>
              <a:tr h="370840">
                <a:tc>
                  <a:txBody>
                    <a:bodyPr/>
                    <a:lstStyle/>
                    <a:p>
                      <a:pPr algn="ctr"/>
                      <a:r>
                        <a:rPr lang="zh-CN" altLang="en-US" b="1" dirty="0" smtClean="0">
                          <a:latin typeface="微软雅黑" panose="020B0503020204020204" pitchFamily="34" charset="-122"/>
                          <a:ea typeface="微软雅黑" panose="020B0503020204020204" pitchFamily="34" charset="-122"/>
                        </a:rPr>
                        <a:t>区别</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劳动关系</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劳务关系</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dirty="0" smtClean="0">
                          <a:latin typeface="微软雅黑" panose="020B0503020204020204" pitchFamily="34" charset="-122"/>
                          <a:ea typeface="微软雅黑" panose="020B0503020204020204" pitchFamily="34" charset="-122"/>
                        </a:rPr>
                        <a:t>主体</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特定</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不特定</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dirty="0" smtClean="0">
                          <a:latin typeface="微软雅黑" panose="020B0503020204020204" pitchFamily="34" charset="-122"/>
                          <a:ea typeface="微软雅黑" panose="020B0503020204020204" pitchFamily="34" charset="-122"/>
                        </a:rPr>
                        <a:t>身份</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身份隶属</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地位平等</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dirty="0" smtClean="0">
                          <a:latin typeface="微软雅黑" panose="020B0503020204020204" pitchFamily="34" charset="-122"/>
                          <a:ea typeface="微软雅黑" panose="020B0503020204020204" pitchFamily="34" charset="-122"/>
                        </a:rPr>
                        <a:t>报酬</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按月支付</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按约定</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dirty="0" smtClean="0">
                          <a:latin typeface="微软雅黑" panose="020B0503020204020204" pitchFamily="34" charset="-122"/>
                          <a:ea typeface="微软雅黑" panose="020B0503020204020204" pitchFamily="34" charset="-122"/>
                        </a:rPr>
                        <a:t>工具</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企业承担</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自行解决或按约定</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827584" y="836712"/>
            <a:ext cx="2304256" cy="369332"/>
          </a:xfrm>
          <a:prstGeom prst="rect">
            <a:avLst/>
          </a:prstGeom>
          <a:noFill/>
        </p:spPr>
        <p:txBody>
          <a:bodyPr wrap="square" rtlCol="0">
            <a:spAutoFit/>
          </a:bodyPr>
          <a:lstStyle/>
          <a:p>
            <a:pPr marL="230505" indent="-230505" eaLnBrk="0" hangingPunct="0">
              <a:buClr>
                <a:schemeClr val="bg1"/>
              </a:buClr>
              <a:buSzPct val="65000"/>
              <a:buFont typeface="Wingdings" panose="05000000000000000000" pitchFamily="2" charset="2"/>
              <a:buNone/>
            </a:pPr>
            <a:r>
              <a:rPr lang="zh-CN" altLang="en-US" sz="1800" b="1" dirty="0" smtClean="0">
                <a:latin typeface="微软雅黑" panose="020B0503020204020204" pitchFamily="34" charset="-122"/>
                <a:ea typeface="微软雅黑" panose="020B0503020204020204" pitchFamily="34" charset="-122"/>
              </a:rPr>
              <a:t>表一：合同类别</a:t>
            </a:r>
            <a:endParaRPr lang="zh-CN" altLang="en-US" sz="1800" b="1" dirty="0" smtClean="0">
              <a:latin typeface="微软雅黑" panose="020B0503020204020204" pitchFamily="34" charset="-122"/>
              <a:ea typeface="微软雅黑" panose="020B0503020204020204" pitchFamily="34" charset="-122"/>
            </a:endParaRPr>
          </a:p>
        </p:txBody>
      </p:sp>
      <p:sp>
        <p:nvSpPr>
          <p:cNvPr id="8" name="TextBox 7"/>
          <p:cNvSpPr txBox="1"/>
          <p:nvPr/>
        </p:nvSpPr>
        <p:spPr>
          <a:xfrm>
            <a:off x="827584" y="4293096"/>
            <a:ext cx="3528392" cy="369332"/>
          </a:xfrm>
          <a:prstGeom prst="rect">
            <a:avLst/>
          </a:prstGeom>
          <a:noFill/>
        </p:spPr>
        <p:txBody>
          <a:bodyPr wrap="square" rtlCol="0">
            <a:spAutoFit/>
          </a:bodyPr>
          <a:lstStyle/>
          <a:p>
            <a:pPr marL="230505" indent="-230505" eaLnBrk="0" hangingPunct="0">
              <a:buClr>
                <a:schemeClr val="bg1"/>
              </a:buClr>
              <a:buSzPct val="65000"/>
              <a:buFont typeface="Wingdings" panose="05000000000000000000" pitchFamily="2" charset="2"/>
              <a:buNone/>
            </a:pPr>
            <a:r>
              <a:rPr lang="zh-CN" altLang="en-US" sz="1800" b="1" dirty="0" smtClean="0">
                <a:latin typeface="微软雅黑" panose="020B0503020204020204" pitchFamily="34" charset="-122"/>
                <a:ea typeface="微软雅黑" panose="020B0503020204020204" pitchFamily="34" charset="-122"/>
              </a:rPr>
              <a:t>表二：劳动关系与劳务关系区别</a:t>
            </a:r>
            <a:endParaRPr lang="zh-CN" altLang="en-US" sz="1800" b="1" dirty="0" smtClean="0">
              <a:latin typeface="微软雅黑" panose="020B0503020204020204" pitchFamily="34" charset="-122"/>
              <a:ea typeface="微软雅黑" panose="020B0503020204020204" pitchFamily="34" charset="-122"/>
            </a:endParaRPr>
          </a:p>
        </p:txBody>
      </p:sp>
      <p:sp>
        <p:nvSpPr>
          <p:cNvPr id="9" name="矩形 8"/>
          <p:cNvSpPr/>
          <p:nvPr/>
        </p:nvSpPr>
        <p:spPr bwMode="auto">
          <a:xfrm>
            <a:off x="899592" y="5373216"/>
            <a:ext cx="7560840" cy="792088"/>
          </a:xfrm>
          <a:prstGeom prst="rect">
            <a:avLst/>
          </a:prstGeom>
          <a:noFill/>
          <a:ln w="44450" cap="flat" cmpd="sng" algn="ctr">
            <a:solidFill>
              <a:srgbClr val="FF6600"/>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0439481"/>
          <p:cNvPicPr>
            <a:picLocks noChangeAspect="1" noChangeArrowheads="1"/>
          </p:cNvPicPr>
          <p:nvPr/>
        </p:nvPicPr>
        <p:blipFill>
          <a:blip r:embed="rId1" cstate="print"/>
          <a:srcRect/>
          <a:stretch>
            <a:fillRect/>
          </a:stretch>
        </p:blipFill>
        <p:spPr bwMode="auto">
          <a:xfrm>
            <a:off x="0" y="0"/>
            <a:ext cx="9144000" cy="6896100"/>
          </a:xfrm>
          <a:prstGeom prst="rect">
            <a:avLst/>
          </a:prstGeom>
          <a:noFill/>
          <a:ln w="9525">
            <a:noFill/>
            <a:miter lim="800000"/>
            <a:headEnd/>
            <a:tailEnd/>
          </a:ln>
        </p:spPr>
      </p:pic>
      <p:sp>
        <p:nvSpPr>
          <p:cNvPr id="4" name="五边形 3"/>
          <p:cNvSpPr/>
          <p:nvPr/>
        </p:nvSpPr>
        <p:spPr bwMode="auto">
          <a:xfrm>
            <a:off x="611560" y="1268760"/>
            <a:ext cx="5400600" cy="1800200"/>
          </a:xfrm>
          <a:prstGeom prst="homePlat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TextBox 4"/>
          <p:cNvSpPr txBox="1"/>
          <p:nvPr/>
        </p:nvSpPr>
        <p:spPr>
          <a:xfrm>
            <a:off x="683568" y="1628800"/>
            <a:ext cx="4896544" cy="1323439"/>
          </a:xfrm>
          <a:prstGeom prst="rect">
            <a:avLst/>
          </a:prstGeom>
          <a:noFill/>
        </p:spPr>
        <p:txBody>
          <a:bodyPr wrap="square" rtlCol="0">
            <a:spAutoFit/>
          </a:bodyPr>
          <a:lstStyle/>
          <a:p>
            <a:pPr marL="230505" indent="-230505" algn="ctr" eaLnBrk="0" hangingPunct="0">
              <a:buClr>
                <a:schemeClr val="bg1"/>
              </a:buClr>
              <a:buSzPct val="65000"/>
              <a:buFont typeface="Wingdings" panose="05000000000000000000" pitchFamily="2" charset="2"/>
              <a:buNone/>
            </a:pPr>
            <a:r>
              <a:rPr lang="zh-CN" altLang="en-US" sz="4000" b="1" dirty="0" smtClean="0">
                <a:latin typeface="微软雅黑" panose="020B0503020204020204" pitchFamily="34" charset="-122"/>
                <a:ea typeface="微软雅黑" panose="020B0503020204020204" pitchFamily="34" charset="-122"/>
              </a:rPr>
              <a:t>入职风险与离职风险关系</a:t>
            </a:r>
            <a:endParaRPr lang="zh-CN" altLang="en-US" sz="4000" b="1" dirty="0" smtClean="0">
              <a:latin typeface="微软雅黑" panose="020B0503020204020204" pitchFamily="34" charset="-122"/>
              <a:ea typeface="微软雅黑" panose="020B0503020204020204" pitchFamily="34" charset="-122"/>
            </a:endParaRPr>
          </a:p>
        </p:txBody>
      </p:sp>
      <p:sp>
        <p:nvSpPr>
          <p:cNvPr id="6" name="五边形 5"/>
          <p:cNvSpPr/>
          <p:nvPr/>
        </p:nvSpPr>
        <p:spPr bwMode="auto">
          <a:xfrm rot="10800000">
            <a:off x="2987824" y="4437112"/>
            <a:ext cx="5400600" cy="1800200"/>
          </a:xfrm>
          <a:prstGeom prst="homePlate">
            <a:avLst/>
          </a:prstGeom>
          <a:no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TextBox 6"/>
          <p:cNvSpPr txBox="1"/>
          <p:nvPr/>
        </p:nvSpPr>
        <p:spPr>
          <a:xfrm>
            <a:off x="3491880" y="5013176"/>
            <a:ext cx="4896544" cy="707886"/>
          </a:xfrm>
          <a:prstGeom prst="rect">
            <a:avLst/>
          </a:prstGeom>
          <a:noFill/>
        </p:spPr>
        <p:txBody>
          <a:bodyPr wrap="square" rtlCol="0">
            <a:spAutoFit/>
          </a:bodyPr>
          <a:lstStyle/>
          <a:p>
            <a:pPr marL="230505" indent="-230505" eaLnBrk="0" hangingPunct="0">
              <a:buClr>
                <a:schemeClr val="bg1"/>
              </a:buClr>
              <a:buSzPct val="65000"/>
              <a:buFont typeface="Wingdings" panose="05000000000000000000" pitchFamily="2" charset="2"/>
              <a:buNone/>
            </a:pPr>
            <a:r>
              <a:rPr lang="zh-CN" altLang="en-US" sz="4000" b="1" dirty="0" smtClean="0">
                <a:latin typeface="微软雅黑" panose="020B0503020204020204" pitchFamily="34" charset="-122"/>
                <a:ea typeface="微软雅黑" panose="020B0503020204020204" pitchFamily="34" charset="-122"/>
              </a:rPr>
              <a:t>入职风险从何时开始</a:t>
            </a:r>
            <a:endParaRPr lang="zh-CN" altLang="en-US" sz="4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身份辨别</a:t>
            </a:r>
            <a:endParaRPr lang="zh-CN" altLang="en-US" b="1" dirty="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1560" y="836712"/>
            <a:ext cx="8208912" cy="9356408"/>
          </a:xfrm>
          <a:prstGeom prst="rect">
            <a:avLst/>
          </a:prstGeom>
          <a:noFill/>
          <a:ln w="9525">
            <a:noFill/>
            <a:miter lim="800000"/>
          </a:ln>
          <a:effectLst/>
        </p:spPr>
        <p:txBody>
          <a:bodyPr wrap="square">
            <a:spAutoFit/>
          </a:bodyPr>
          <a:lstStyle/>
          <a:p>
            <a:pPr>
              <a:lnSpc>
                <a:spcPct val="125000"/>
              </a:lnSpc>
            </a:pPr>
            <a:r>
              <a:rPr lang="zh-CN" altLang="zh-CN" sz="1600" b="1" dirty="0" smtClean="0">
                <a:latin typeface="微软雅黑" panose="020B0503020204020204" pitchFamily="34" charset="-122"/>
                <a:ea typeface="微软雅黑" panose="020B0503020204020204" pitchFamily="34" charset="-122"/>
              </a:rPr>
              <a:t>最高人民法院关于审理劳动争议案件适用法律若干问题的解释（三）</a:t>
            </a:r>
            <a:endParaRPr lang="en-US" altLang="zh-CN" sz="1600" dirty="0" smtClean="0">
              <a:latin typeface="微软雅黑" panose="020B0503020204020204" pitchFamily="34" charset="-122"/>
              <a:ea typeface="微软雅黑" panose="020B0503020204020204" pitchFamily="34" charset="-122"/>
            </a:endParaRPr>
          </a:p>
          <a:p>
            <a:pPr>
              <a:lnSpc>
                <a:spcPct val="125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第七条　用人单位与其招用的</a:t>
            </a:r>
            <a:r>
              <a:rPr lang="zh-CN" altLang="zh-CN" sz="1600" b="1" dirty="0" smtClean="0">
                <a:solidFill>
                  <a:srgbClr val="C00000"/>
                </a:solidFill>
                <a:latin typeface="微软雅黑" panose="020B0503020204020204" pitchFamily="34" charset="-122"/>
                <a:ea typeface="微软雅黑" panose="020B0503020204020204" pitchFamily="34" charset="-122"/>
              </a:rPr>
              <a:t>已经依法享受养老保险待遇或领取退休金的人员</a:t>
            </a:r>
            <a:r>
              <a:rPr lang="zh-CN" altLang="zh-CN" sz="1600" dirty="0" smtClean="0">
                <a:latin typeface="微软雅黑" panose="020B0503020204020204" pitchFamily="34" charset="-122"/>
                <a:ea typeface="微软雅黑" panose="020B0503020204020204" pitchFamily="34" charset="-122"/>
              </a:rPr>
              <a:t>发生用工争议，向人民法院提起诉讼的，</a:t>
            </a:r>
            <a:r>
              <a:rPr lang="zh-CN" altLang="zh-CN" sz="1600" b="1" dirty="0" smtClean="0">
                <a:solidFill>
                  <a:srgbClr val="C00000"/>
                </a:solidFill>
                <a:latin typeface="微软雅黑" panose="020B0503020204020204" pitchFamily="34" charset="-122"/>
                <a:ea typeface="微软雅黑" panose="020B0503020204020204" pitchFamily="34" charset="-122"/>
              </a:rPr>
              <a:t>人民法院应当按劳务关系处理。</a:t>
            </a:r>
            <a:endParaRPr lang="zh-CN"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25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第八条　</a:t>
            </a:r>
            <a:r>
              <a:rPr lang="zh-CN" altLang="zh-CN" sz="1600" b="1" dirty="0" smtClean="0">
                <a:solidFill>
                  <a:srgbClr val="C00000"/>
                </a:solidFill>
                <a:latin typeface="微软雅黑" panose="020B0503020204020204" pitchFamily="34" charset="-122"/>
                <a:ea typeface="微软雅黑" panose="020B0503020204020204" pitchFamily="34" charset="-122"/>
              </a:rPr>
              <a:t>企业停薪留职人员、未达到法定退休年龄的内退人员、下岗待岗人员以及企业经营性停产放长假人员</a:t>
            </a:r>
            <a:r>
              <a:rPr lang="zh-CN" altLang="zh-CN" sz="1600" dirty="0" smtClean="0">
                <a:latin typeface="微软雅黑" panose="020B0503020204020204" pitchFamily="34" charset="-122"/>
                <a:ea typeface="微软雅黑" panose="020B0503020204020204" pitchFamily="34" charset="-122"/>
              </a:rPr>
              <a:t>，因与新的用人单位发生用工争议，依法向人民法院提起诉讼的，</a:t>
            </a:r>
            <a:r>
              <a:rPr lang="zh-CN" altLang="zh-CN" sz="1600" b="1" dirty="0" smtClean="0">
                <a:solidFill>
                  <a:srgbClr val="C00000"/>
                </a:solidFill>
                <a:latin typeface="微软雅黑" panose="020B0503020204020204" pitchFamily="34" charset="-122"/>
                <a:ea typeface="微软雅黑" panose="020B0503020204020204" pitchFamily="34" charset="-122"/>
              </a:rPr>
              <a:t>人民法院应当按劳动关系处理。</a:t>
            </a:r>
            <a:endParaRPr lang="zh-CN"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25000"/>
              </a:lnSpc>
              <a:spcBef>
                <a:spcPts val="1200"/>
              </a:spcBef>
              <a:buNone/>
            </a:pP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浙江省关于审理劳动争议案件若干问题的意见</a:t>
            </a:r>
            <a:r>
              <a:rPr lang="en-US" altLang="zh-CN"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ct val="125000"/>
              </a:lnSpc>
              <a:buNone/>
            </a:pPr>
            <a:r>
              <a:rPr lang="en-US" altLang="zh-CN" sz="1600" dirty="0" smtClean="0">
                <a:solidFill>
                  <a:srgbClr val="FF0000"/>
                </a:solidFill>
                <a:latin typeface="微软雅黑" panose="020B0503020204020204" pitchFamily="34" charset="-122"/>
                <a:ea typeface="微软雅黑" panose="020B0503020204020204" pitchFamily="34" charset="-122"/>
              </a:rPr>
              <a:t>        </a:t>
            </a:r>
            <a:r>
              <a:rPr lang="zh-CN" altLang="zh-CN" sz="1600" dirty="0" smtClean="0">
                <a:solidFill>
                  <a:srgbClr val="FF0000"/>
                </a:solidFill>
                <a:latin typeface="微软雅黑" panose="020B0503020204020204" pitchFamily="34" charset="-122"/>
                <a:ea typeface="微软雅黑" panose="020B0503020204020204" pitchFamily="34" charset="-122"/>
              </a:rPr>
              <a:t>在校学生在实习期间，因履行实习单位指派的任务，受到伤害而发生争议的，按雇佣关系处理。</a:t>
            </a:r>
            <a:endParaRPr lang="zh-CN" altLang="zh-CN" sz="1600" dirty="0" smtClean="0">
              <a:solidFill>
                <a:srgbClr val="FF0000"/>
              </a:solidFill>
              <a:latin typeface="微软雅黑" panose="020B0503020204020204" pitchFamily="34" charset="-122"/>
              <a:ea typeface="微软雅黑" panose="020B0503020204020204" pitchFamily="34" charset="-122"/>
            </a:endParaRPr>
          </a:p>
          <a:p>
            <a:pPr>
              <a:lnSpc>
                <a:spcPct val="125000"/>
              </a:lnSpc>
              <a:spcBef>
                <a:spcPts val="1200"/>
              </a:spcBef>
            </a:pPr>
            <a:r>
              <a:rPr lang="en-US" altLang="zh-CN" sz="1600" b="1" dirty="0" smtClean="0">
                <a:latin typeface="微软雅黑" panose="020B0503020204020204" pitchFamily="34" charset="-122"/>
                <a:ea typeface="微软雅黑" panose="020B0503020204020204" pitchFamily="34" charset="-122"/>
              </a:rPr>
              <a:t>《</a:t>
            </a:r>
            <a:r>
              <a:rPr lang="zh-CN" altLang="zh-CN" sz="1600" b="1" dirty="0" smtClean="0">
                <a:latin typeface="微软雅黑" panose="020B0503020204020204" pitchFamily="34" charset="-122"/>
                <a:ea typeface="微软雅黑" panose="020B0503020204020204" pitchFamily="34" charset="-122"/>
              </a:rPr>
              <a:t>江苏高院关于审理劳动争议案件的指导意见</a:t>
            </a:r>
            <a:r>
              <a:rPr lang="en-US" altLang="zh-CN"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ct val="125000"/>
              </a:lnSpc>
            </a:pPr>
            <a:r>
              <a:rPr lang="en-US" altLang="zh-CN" sz="1600" b="1"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第一条 与原用人单位保留劳动关系的下岗、内退职工与新的用人单位建立用工关系的，可按劳动关系处理：</a:t>
            </a:r>
            <a:endParaRPr lang="zh-CN" altLang="zh-CN" sz="1600" dirty="0" smtClean="0">
              <a:latin typeface="微软雅黑" panose="020B0503020204020204" pitchFamily="34" charset="-122"/>
              <a:ea typeface="微软雅黑" panose="020B0503020204020204" pitchFamily="34" charset="-122"/>
            </a:endParaRPr>
          </a:p>
          <a:p>
            <a:pPr>
              <a:lnSpc>
                <a:spcPct val="125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劳动者请求在新的用人单位享受《劳动法》、《劳动合同法》规定的劳动报酬、劳动保护、劳动条件、工作时间、休息休假、职业危害防护、福利待遇的，应予支持。</a:t>
            </a:r>
            <a:r>
              <a:rPr lang="zh-CN" altLang="zh-CN" sz="1600" dirty="0" smtClean="0">
                <a:solidFill>
                  <a:srgbClr val="C00000"/>
                </a:solidFill>
                <a:latin typeface="微软雅黑" panose="020B0503020204020204" pitchFamily="34" charset="-122"/>
                <a:ea typeface="微软雅黑" panose="020B0503020204020204" pitchFamily="34" charset="-122"/>
              </a:rPr>
              <a:t>但劳动者请求新的用人单位与其签订无固定期限劳动合同、支付经济补偿金、办理社会保险的，不予支持，但当事人另有特别约定的除外。</a:t>
            </a:r>
            <a:endParaRPr lang="zh-CN" altLang="zh-CN" sz="1600" dirty="0" smtClean="0">
              <a:solidFill>
                <a:srgbClr val="C00000"/>
              </a:solidFill>
              <a:latin typeface="微软雅黑" panose="020B0503020204020204" pitchFamily="34" charset="-122"/>
              <a:ea typeface="微软雅黑" panose="020B0503020204020204" pitchFamily="34" charset="-122"/>
            </a:endParaRPr>
          </a:p>
          <a:p>
            <a:pPr>
              <a:lnSpc>
                <a:spcPct val="125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第三条用人单位招用已达到法定退休年龄的人员，双方形成的用工关系按雇佣关系处理。</a:t>
            </a:r>
            <a:endParaRPr lang="en-US"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0439481"/>
          <p:cNvPicPr>
            <a:picLocks noChangeAspect="1" noChangeArrowheads="1"/>
          </p:cNvPicPr>
          <p:nvPr/>
        </p:nvPicPr>
        <p:blipFill>
          <a:blip r:embed="rId1" cstate="print"/>
          <a:srcRect/>
          <a:stretch>
            <a:fillRect/>
          </a:stretch>
        </p:blipFill>
        <p:spPr bwMode="auto">
          <a:xfrm>
            <a:off x="0" y="0"/>
            <a:ext cx="9144000" cy="6896100"/>
          </a:xfrm>
          <a:prstGeom prst="rect">
            <a:avLst/>
          </a:prstGeom>
          <a:noFill/>
          <a:ln w="9525">
            <a:noFill/>
            <a:miter lim="800000"/>
            <a:headEnd/>
            <a:tailEnd/>
          </a:ln>
        </p:spPr>
      </p:pic>
      <p:sp>
        <p:nvSpPr>
          <p:cNvPr id="3" name="内容占位符 2"/>
          <p:cNvSpPr txBox="1"/>
          <p:nvPr/>
        </p:nvSpPr>
        <p:spPr>
          <a:xfrm>
            <a:off x="539552" y="764704"/>
            <a:ext cx="6696744" cy="4496569"/>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rPr>
              <a:t>     </a:t>
            </a:r>
            <a:endPar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endParaRPr>
          </a:p>
          <a:p>
            <a:pPr marL="342900" marR="0" lvl="0" indent="-342900" algn="ctr"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lang="zh-CN" altLang="en-US" sz="6000" b="1" kern="0" noProof="0" dirty="0" smtClean="0">
                <a:latin typeface="微软雅黑" panose="020B0503020204020204" pitchFamily="34" charset="-122"/>
                <a:ea typeface="微软雅黑" panose="020B0503020204020204" pitchFamily="34" charset="-122"/>
              </a:rPr>
              <a:t>合  同  设  计</a:t>
            </a:r>
            <a:endParaRPr kumimoji="0" lang="en-US" altLang="zh-CN" sz="6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未签合同双倍工资</a:t>
            </a:r>
            <a:endParaRPr lang="zh-CN" altLang="en-US" b="1" dirty="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1560" y="836712"/>
            <a:ext cx="8208912" cy="8910131"/>
          </a:xfrm>
          <a:prstGeom prst="rect">
            <a:avLst/>
          </a:prstGeom>
          <a:noFill/>
          <a:ln w="9525">
            <a:noFill/>
            <a:miter lim="800000"/>
          </a:ln>
          <a:effectLst/>
        </p:spPr>
        <p:txBody>
          <a:bodyPr wrap="square">
            <a:spAutoFit/>
          </a:bodyPr>
          <a:lstStyle/>
          <a:p>
            <a:pPr>
              <a:lnSpc>
                <a:spcPct val="150000"/>
              </a:lnSpc>
            </a:pP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劳动合同法</a:t>
            </a:r>
            <a:r>
              <a:rPr lang="en-US" altLang="zh-CN"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zh-CN" sz="1600" dirty="0" smtClean="0">
                <a:latin typeface="微软雅黑" panose="020B0503020204020204" pitchFamily="34" charset="-122"/>
                <a:ea typeface="微软雅黑" panose="020B0503020204020204" pitchFamily="34" charset="-122"/>
              </a:rPr>
              <a:t>第八十二条　用人单位自用工之日起超过一个月不满一年未与劳动者订立书面劳动合同的，应当向劳动者每月支付二倍的工资。</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800"/>
              </a:spcBef>
            </a:pPr>
            <a:r>
              <a:rPr lang="en-US" altLang="zh-CN" sz="1600" b="1" dirty="0" smtClean="0">
                <a:latin typeface="微软雅黑" panose="020B0503020204020204" pitchFamily="34" charset="-122"/>
                <a:ea typeface="微软雅黑" panose="020B0503020204020204" pitchFamily="34" charset="-122"/>
              </a:rPr>
              <a:t>《</a:t>
            </a:r>
            <a:r>
              <a:rPr lang="zh-CN" altLang="zh-CN" sz="1600" b="1" dirty="0" smtClean="0">
                <a:latin typeface="微软雅黑" panose="020B0503020204020204" pitchFamily="34" charset="-122"/>
                <a:ea typeface="微软雅黑" panose="020B0503020204020204" pitchFamily="34" charset="-122"/>
              </a:rPr>
              <a:t>浙江省劳动仲裁院印发《关于劳动争议案件处理若干问题的解答》的通知</a:t>
            </a:r>
            <a:r>
              <a:rPr lang="en-US" altLang="zh-CN" sz="1600" b="1" dirty="0" smtClean="0">
                <a:latin typeface="微软雅黑" panose="020B0503020204020204" pitchFamily="34" charset="-122"/>
                <a:ea typeface="微软雅黑" panose="020B0503020204020204" pitchFamily="34" charset="-122"/>
              </a:rPr>
              <a:t>》</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zh-CN" altLang="zh-CN" sz="1600" b="1" dirty="0" smtClean="0">
                <a:latin typeface="微软雅黑" panose="020B0503020204020204" pitchFamily="34" charset="-122"/>
                <a:ea typeface="微软雅黑" panose="020B0503020204020204" pitchFamily="34" charset="-122"/>
              </a:rPr>
              <a:t>二、用人单位超过一个月未与劳动者订立书面劳动合同，但在一年内又补订了劳动合同的，是否应该向劳动者支付二倍工资？</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zh-CN" altLang="zh-CN" sz="1600" dirty="0" smtClean="0">
                <a:latin typeface="微软雅黑" panose="020B0503020204020204" pitchFamily="34" charset="-122"/>
                <a:ea typeface="微软雅黑" panose="020B0503020204020204" pitchFamily="34" charset="-122"/>
              </a:rPr>
              <a:t>用人单位超过一个月未与劳动者签订书面劳动合同，后在一年内又与劳动者补订了劳动合同，</a:t>
            </a:r>
            <a:r>
              <a:rPr lang="zh-CN" altLang="zh-CN" sz="1600" b="1" dirty="0" smtClean="0">
                <a:solidFill>
                  <a:srgbClr val="C00000"/>
                </a:solidFill>
                <a:latin typeface="微软雅黑" panose="020B0503020204020204" pitchFamily="34" charset="-122"/>
                <a:ea typeface="微软雅黑" panose="020B0503020204020204" pitchFamily="34" charset="-122"/>
              </a:rPr>
              <a:t>用人单位应向劳动者支付用工之日起满一个月的次日至补订劳动合同的前一日期间的二倍工资。</a:t>
            </a:r>
            <a:r>
              <a:rPr lang="zh-CN" altLang="zh-CN" sz="1600" dirty="0" smtClean="0">
                <a:latin typeface="微软雅黑" panose="020B0503020204020204" pitchFamily="34" charset="-122"/>
                <a:ea typeface="微软雅黑" panose="020B0503020204020204" pitchFamily="34" charset="-122"/>
              </a:rPr>
              <a:t>实际补订日期，应根据补订的劳动合同落款日期及其他情形综合认定。</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zh-CN" altLang="zh-CN" sz="1600" b="1" dirty="0" smtClean="0">
                <a:latin typeface="微软雅黑" panose="020B0503020204020204" pitchFamily="34" charset="-122"/>
                <a:ea typeface="微软雅黑" panose="020B0503020204020204" pitchFamily="34" charset="-122"/>
              </a:rPr>
              <a:t>三、未订立书面劳动合同的，二倍工资的最长支付期限是多少？</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zh-CN" altLang="zh-CN" sz="1600" dirty="0" smtClean="0">
                <a:latin typeface="微软雅黑" panose="020B0503020204020204" pitchFamily="34" charset="-122"/>
                <a:ea typeface="微软雅黑" panose="020B0503020204020204" pitchFamily="34" charset="-122"/>
              </a:rPr>
              <a:t>依据《劳动合同法》第十四条第三款和《劳动合同法实施条例》第七条的规定，用人单位自用工之日起满一年未与劳动者订立书面劳动合同的，视为双方已订立无固定期限劳动合同。因此，</a:t>
            </a:r>
            <a:r>
              <a:rPr lang="zh-CN" altLang="zh-CN" sz="1600" b="1" dirty="0" smtClean="0">
                <a:solidFill>
                  <a:srgbClr val="C00000"/>
                </a:solidFill>
                <a:latin typeface="微软雅黑" panose="020B0503020204020204" pitchFamily="34" charset="-122"/>
                <a:ea typeface="微软雅黑" panose="020B0503020204020204" pitchFamily="34" charset="-122"/>
              </a:rPr>
              <a:t>未订立书面劳动合同情形下二倍工资的支付最长不超过</a:t>
            </a:r>
            <a:r>
              <a:rPr lang="en-US" altLang="zh-CN" sz="1600" b="1" dirty="0" smtClean="0">
                <a:solidFill>
                  <a:srgbClr val="C00000"/>
                </a:solidFill>
                <a:latin typeface="微软雅黑" panose="020B0503020204020204" pitchFamily="34" charset="-122"/>
                <a:ea typeface="微软雅黑" panose="020B0503020204020204" pitchFamily="34" charset="-122"/>
              </a:rPr>
              <a:t>11</a:t>
            </a:r>
            <a:r>
              <a:rPr lang="zh-CN" altLang="zh-CN" sz="1600" b="1" dirty="0" smtClean="0">
                <a:solidFill>
                  <a:srgbClr val="C00000"/>
                </a:solidFill>
                <a:latin typeface="微软雅黑" panose="020B0503020204020204" pitchFamily="34" charset="-122"/>
                <a:ea typeface="微软雅黑" panose="020B0503020204020204" pitchFamily="34" charset="-122"/>
              </a:rPr>
              <a:t>个月。</a:t>
            </a:r>
            <a:r>
              <a:rPr lang="zh-CN" altLang="zh-CN" sz="1600" dirty="0" smtClean="0">
                <a:latin typeface="微软雅黑" panose="020B0503020204020204" pitchFamily="34" charset="-122"/>
                <a:ea typeface="微软雅黑" panose="020B0503020204020204" pitchFamily="34" charset="-122"/>
              </a:rPr>
              <a:t>劳动者请求用人单位支付一年届满后的二倍工资的，不予支持。</a:t>
            </a: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未签合同双倍工资</a:t>
            </a:r>
            <a:endParaRPr lang="zh-CN" altLang="en-US" b="1" dirty="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1560" y="836712"/>
            <a:ext cx="8208912" cy="9725739"/>
          </a:xfrm>
          <a:prstGeom prst="rect">
            <a:avLst/>
          </a:prstGeom>
          <a:noFill/>
          <a:ln w="9525">
            <a:noFill/>
            <a:miter lim="800000"/>
          </a:ln>
          <a:effectLst/>
        </p:spPr>
        <p:txBody>
          <a:bodyPr wrap="square">
            <a:spAutoFit/>
          </a:bodyPr>
          <a:lstStyle/>
          <a:p>
            <a:pPr>
              <a:lnSpc>
                <a:spcPct val="150000"/>
              </a:lnSpc>
            </a:pP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江苏省劳动合同条例</a:t>
            </a:r>
            <a:r>
              <a:rPr lang="en-US" altLang="zh-CN"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zh-CN" sz="1600" dirty="0" smtClean="0">
                <a:latin typeface="微软雅黑" panose="020B0503020204020204" pitchFamily="34" charset="-122"/>
                <a:ea typeface="微软雅黑" panose="020B0503020204020204" pitchFamily="34" charset="-122"/>
              </a:rPr>
              <a:t>第五十二条</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用人单位违反本条例规定，有下列情形之一的，应当立即与劳动者补订书面劳动合同，并向劳动者每月支付二倍的工资：</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　　</a:t>
            </a:r>
            <a:r>
              <a:rPr lang="en-US" altLang="zh-CN" sz="1600" b="1" dirty="0" smtClean="0">
                <a:solidFill>
                  <a:srgbClr val="C00000"/>
                </a:solidFill>
                <a:latin typeface="微软雅黑" panose="020B0503020204020204" pitchFamily="34" charset="-122"/>
                <a:ea typeface="微软雅黑" panose="020B0503020204020204" pitchFamily="34" charset="-122"/>
              </a:rPr>
              <a:t>(</a:t>
            </a:r>
            <a:r>
              <a:rPr lang="zh-CN" altLang="zh-CN" sz="1600" b="1" dirty="0" smtClean="0">
                <a:solidFill>
                  <a:srgbClr val="C00000"/>
                </a:solidFill>
                <a:latin typeface="微软雅黑" panose="020B0503020204020204" pitchFamily="34" charset="-122"/>
                <a:ea typeface="微软雅黑" panose="020B0503020204020204" pitchFamily="34" charset="-122"/>
              </a:rPr>
              <a:t>一</a:t>
            </a:r>
            <a:r>
              <a:rPr lang="en-US" altLang="zh-CN" sz="1600" b="1" dirty="0" smtClean="0">
                <a:solidFill>
                  <a:srgbClr val="C00000"/>
                </a:solidFill>
                <a:latin typeface="微软雅黑" panose="020B0503020204020204" pitchFamily="34" charset="-122"/>
                <a:ea typeface="微软雅黑" panose="020B0503020204020204" pitchFamily="34" charset="-122"/>
              </a:rPr>
              <a:t>)</a:t>
            </a:r>
            <a:r>
              <a:rPr lang="zh-CN" altLang="zh-CN" sz="1600" b="1" dirty="0" smtClean="0">
                <a:solidFill>
                  <a:srgbClr val="C00000"/>
                </a:solidFill>
                <a:latin typeface="微软雅黑" panose="020B0503020204020204" pitchFamily="34" charset="-122"/>
                <a:ea typeface="微软雅黑" panose="020B0503020204020204" pitchFamily="34" charset="-122"/>
              </a:rPr>
              <a:t>招用企业停产放长假人员、未达到法定退休年龄的离岗休养人员以及其他协商保留劳动关系的不在岗人员，自用工之日起超过一个月不满一年未订立书面劳动合同的；</a:t>
            </a:r>
            <a:endParaRPr lang="zh-CN"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二</a:t>
            </a:r>
            <a:r>
              <a:rPr lang="en-US" altLang="zh-CN"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劳动合同期满继续留用劳动者工作，但自期满之日起超过一个月不满一年未与劳动者续订书面劳动合同的。</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　　前款规定的用人单位向劳动者每月支付二倍工资的起算时间为劳动合同期满之日起满一个月的次日，截止时间为补订书面劳动合同的前一日。</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800"/>
              </a:spcBef>
            </a:pPr>
            <a:r>
              <a:rPr lang="en-US" altLang="zh-CN" sz="1600" b="1" dirty="0" smtClean="0">
                <a:latin typeface="微软雅黑" panose="020B0503020204020204" pitchFamily="34" charset="-122"/>
                <a:ea typeface="微软雅黑" panose="020B0503020204020204" pitchFamily="34" charset="-122"/>
              </a:rPr>
              <a:t>《</a:t>
            </a:r>
            <a:r>
              <a:rPr lang="zh-CN" altLang="zh-CN" sz="1600" b="1" dirty="0" smtClean="0">
                <a:latin typeface="微软雅黑" panose="020B0503020204020204" pitchFamily="34" charset="-122"/>
                <a:ea typeface="微软雅黑" panose="020B0503020204020204" pitchFamily="34" charset="-122"/>
              </a:rPr>
              <a:t>上海市劳动人事争议若干问题处理指导意见</a:t>
            </a:r>
            <a:r>
              <a:rPr lang="en-US" altLang="zh-CN"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lvl="0">
              <a:lnSpc>
                <a:spcPct val="150000"/>
              </a:lnSpc>
            </a:pPr>
            <a:r>
              <a:rPr lang="zh-CN" altLang="zh-CN" sz="1600" dirty="0" smtClean="0">
                <a:latin typeface="微软雅黑" panose="020B0503020204020204" pitchFamily="34" charset="-122"/>
                <a:ea typeface="微软雅黑" panose="020B0503020204020204" pitchFamily="34" charset="-122"/>
              </a:rPr>
              <a:t>劳动者要求用人单位支付未订立书面劳动合同期间双倍工资的请求是否适用有关劳动报酬的特殊时效规定？ </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zh-CN" altLang="zh-CN" sz="1600" dirty="0" smtClean="0">
                <a:latin typeface="微软雅黑" panose="020B0503020204020204" pitchFamily="34" charset="-122"/>
                <a:ea typeface="微软雅黑" panose="020B0503020204020204" pitchFamily="34" charset="-122"/>
              </a:rPr>
              <a:t>答：支付未订立书面劳动合同期间的双倍工资属于用人单位违反法定义务所应当承担的法律责任，因此，该请求不适用有关劳动报酬的特殊时效规定，而适用劳动争议申请仲裁的一般时效规定。</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实习协议</a:t>
            </a:r>
            <a:endParaRPr lang="zh-CN" altLang="en-US" dirty="0"/>
          </a:p>
        </p:txBody>
      </p:sp>
      <p:sp>
        <p:nvSpPr>
          <p:cNvPr id="7" name="TextBox 6"/>
          <p:cNvSpPr txBox="1"/>
          <p:nvPr/>
        </p:nvSpPr>
        <p:spPr>
          <a:xfrm>
            <a:off x="251520" y="856357"/>
            <a:ext cx="5040560" cy="6617196"/>
          </a:xfrm>
          <a:prstGeom prst="rect">
            <a:avLst/>
          </a:prstGeom>
          <a:noFill/>
        </p:spPr>
        <p:txBody>
          <a:bodyPr wrap="square" rtlCol="0">
            <a:spAutoFit/>
          </a:bodyPr>
          <a:lstStyle/>
          <a:p>
            <a:r>
              <a:rPr lang="zh-CN" altLang="zh-CN" sz="1600" b="1" dirty="0" smtClean="0">
                <a:latin typeface="微软雅黑" panose="020B0503020204020204" pitchFamily="34" charset="-122"/>
                <a:ea typeface="微软雅黑" panose="020B0503020204020204" pitchFamily="34" charset="-122"/>
              </a:rPr>
              <a:t>一、实习岗位</a:t>
            </a:r>
            <a:endParaRPr lang="zh-CN"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1.</a:t>
            </a:r>
            <a:r>
              <a:rPr lang="zh-CN" altLang="zh-CN" sz="1600" dirty="0" smtClean="0">
                <a:latin typeface="微软雅黑" panose="020B0503020204020204" pitchFamily="34" charset="-122"/>
                <a:ea typeface="微软雅黑" panose="020B0503020204020204" pitchFamily="34" charset="-122"/>
              </a:rPr>
              <a:t>经双方协商，甲方同意乙方在</a:t>
            </a:r>
            <a:r>
              <a:rPr lang="en-US" altLang="zh-CN" sz="1600" u="sng"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部门</a:t>
            </a:r>
            <a:r>
              <a:rPr lang="en-US" altLang="zh-CN" sz="1600" u="sng"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岗位实习。</a:t>
            </a:r>
            <a:endParaRPr lang="zh-CN" altLang="zh-CN" sz="1600" dirty="0" smtClean="0">
              <a:latin typeface="微软雅黑" panose="020B0503020204020204" pitchFamily="34" charset="-122"/>
              <a:ea typeface="微软雅黑" panose="020B0503020204020204" pitchFamily="34" charset="-122"/>
            </a:endParaRPr>
          </a:p>
          <a:p>
            <a:pPr>
              <a:spcBef>
                <a:spcPts val="1200"/>
              </a:spcBef>
            </a:pPr>
            <a:r>
              <a:rPr lang="zh-CN" altLang="zh-CN" sz="1600" b="1" dirty="0" smtClean="0">
                <a:latin typeface="微软雅黑" panose="020B0503020204020204" pitchFamily="34" charset="-122"/>
                <a:ea typeface="微软雅黑" panose="020B0503020204020204" pitchFamily="34" charset="-122"/>
              </a:rPr>
              <a:t>二、实习期限</a:t>
            </a:r>
            <a:endParaRPr lang="zh-CN" altLang="zh-CN" sz="1600" dirty="0" smtClean="0">
              <a:latin typeface="微软雅黑" panose="020B0503020204020204" pitchFamily="34" charset="-122"/>
              <a:ea typeface="微软雅黑" panose="020B0503020204020204" pitchFamily="34" charset="-122"/>
            </a:endParaRPr>
          </a:p>
          <a:p>
            <a:r>
              <a:rPr lang="zh-CN" altLang="zh-CN" sz="1600" dirty="0" smtClean="0">
                <a:latin typeface="微软雅黑" panose="020B0503020204020204" pitchFamily="34" charset="-122"/>
                <a:ea typeface="微软雅黑" panose="020B0503020204020204" pitchFamily="34" charset="-122"/>
              </a:rPr>
              <a:t>本实习协议自</a:t>
            </a:r>
            <a:r>
              <a:rPr lang="en-US" altLang="zh-CN" sz="1600" dirty="0" smtClean="0">
                <a:latin typeface="微软雅黑" panose="020B0503020204020204" pitchFamily="34" charset="-122"/>
                <a:ea typeface="微软雅黑" panose="020B0503020204020204" pitchFamily="34" charset="-122"/>
              </a:rPr>
              <a:t>__</a:t>
            </a:r>
            <a:r>
              <a:rPr lang="zh-CN" altLang="zh-CN"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__</a:t>
            </a:r>
            <a:r>
              <a:rPr lang="zh-CN" altLang="zh-CN" sz="1600" dirty="0" smtClean="0">
                <a:latin typeface="微软雅黑" panose="020B0503020204020204" pitchFamily="34" charset="-122"/>
                <a:ea typeface="微软雅黑" panose="020B0503020204020204" pitchFamily="34" charset="-122"/>
              </a:rPr>
              <a:t>月</a:t>
            </a:r>
            <a:r>
              <a:rPr lang="en-US" altLang="zh-CN" sz="1600" dirty="0" smtClean="0">
                <a:latin typeface="微软雅黑" panose="020B0503020204020204" pitchFamily="34" charset="-122"/>
                <a:ea typeface="微软雅黑" panose="020B0503020204020204" pitchFamily="34" charset="-122"/>
              </a:rPr>
              <a:t>__</a:t>
            </a:r>
            <a:r>
              <a:rPr lang="zh-CN" altLang="zh-CN" sz="1600" dirty="0" smtClean="0">
                <a:latin typeface="微软雅黑" panose="020B0503020204020204" pitchFamily="34" charset="-122"/>
                <a:ea typeface="微软雅黑" panose="020B0503020204020204" pitchFamily="34" charset="-122"/>
              </a:rPr>
              <a:t>日至</a:t>
            </a:r>
            <a:r>
              <a:rPr lang="en-US" altLang="zh-CN" sz="1600" dirty="0" smtClean="0">
                <a:latin typeface="微软雅黑" panose="020B0503020204020204" pitchFamily="34" charset="-122"/>
                <a:ea typeface="微软雅黑" panose="020B0503020204020204" pitchFamily="34" charset="-122"/>
              </a:rPr>
              <a:t>_ </a:t>
            </a:r>
            <a:r>
              <a:rPr lang="zh-CN" altLang="zh-CN"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__</a:t>
            </a:r>
            <a:r>
              <a:rPr lang="zh-CN" altLang="zh-CN" sz="1600" dirty="0" smtClean="0">
                <a:latin typeface="微软雅黑" panose="020B0503020204020204" pitchFamily="34" charset="-122"/>
                <a:ea typeface="微软雅黑" panose="020B0503020204020204" pitchFamily="34" charset="-122"/>
              </a:rPr>
              <a:t>月</a:t>
            </a:r>
            <a:r>
              <a:rPr lang="en-US" altLang="zh-CN" sz="1600" dirty="0" smtClean="0">
                <a:latin typeface="微软雅黑" panose="020B0503020204020204" pitchFamily="34" charset="-122"/>
                <a:ea typeface="微软雅黑" panose="020B0503020204020204" pitchFamily="34" charset="-122"/>
              </a:rPr>
              <a:t>__</a:t>
            </a:r>
            <a:r>
              <a:rPr lang="zh-CN" altLang="zh-CN" sz="1600" dirty="0" smtClean="0">
                <a:latin typeface="微软雅黑" panose="020B0503020204020204" pitchFamily="34" charset="-122"/>
                <a:ea typeface="微软雅黑" panose="020B0503020204020204" pitchFamily="34" charset="-122"/>
              </a:rPr>
              <a:t>日。</a:t>
            </a:r>
            <a:endParaRPr lang="en-US" altLang="zh-CN" sz="1600" dirty="0" smtClean="0">
              <a:latin typeface="微软雅黑" panose="020B0503020204020204" pitchFamily="34" charset="-122"/>
              <a:ea typeface="微软雅黑" panose="020B0503020204020204" pitchFamily="34" charset="-122"/>
            </a:endParaRPr>
          </a:p>
          <a:p>
            <a:pPr>
              <a:spcBef>
                <a:spcPts val="1200"/>
              </a:spcBef>
            </a:pPr>
            <a:r>
              <a:rPr lang="zh-CN" altLang="zh-CN" sz="1600" b="1" dirty="0" smtClean="0">
                <a:latin typeface="微软雅黑" panose="020B0503020204020204" pitchFamily="34" charset="-122"/>
                <a:ea typeface="微软雅黑" panose="020B0503020204020204" pitchFamily="34" charset="-122"/>
              </a:rPr>
              <a:t>三、工作时间</a:t>
            </a:r>
            <a:endParaRPr lang="zh-CN"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1.</a:t>
            </a:r>
            <a:r>
              <a:rPr lang="zh-CN" altLang="zh-CN" sz="1600" dirty="0" smtClean="0">
                <a:latin typeface="微软雅黑" panose="020B0503020204020204" pitchFamily="34" charset="-122"/>
                <a:ea typeface="微软雅黑" panose="020B0503020204020204" pitchFamily="34" charset="-122"/>
              </a:rPr>
              <a:t>甲方安排乙方进行实习，每日工作时间不超过</a:t>
            </a:r>
            <a:r>
              <a:rPr lang="en-US" altLang="zh-CN" sz="1600" dirty="0" smtClean="0">
                <a:latin typeface="微软雅黑" panose="020B0503020204020204" pitchFamily="34" charset="-122"/>
                <a:ea typeface="微软雅黑" panose="020B0503020204020204" pitchFamily="34" charset="-122"/>
              </a:rPr>
              <a:t>8</a:t>
            </a:r>
            <a:r>
              <a:rPr lang="zh-CN" altLang="zh-CN" sz="1600" dirty="0" smtClean="0">
                <a:latin typeface="微软雅黑" panose="020B0503020204020204" pitchFamily="34" charset="-122"/>
                <a:ea typeface="微软雅黑" panose="020B0503020204020204" pitchFamily="34" charset="-122"/>
              </a:rPr>
              <a:t>小时，平均每周不超过</a:t>
            </a:r>
            <a:r>
              <a:rPr lang="en-US" altLang="zh-CN" sz="1600" dirty="0" smtClean="0">
                <a:latin typeface="微软雅黑" panose="020B0503020204020204" pitchFamily="34" charset="-122"/>
                <a:ea typeface="微软雅黑" panose="020B0503020204020204" pitchFamily="34" charset="-122"/>
              </a:rPr>
              <a:t>40</a:t>
            </a:r>
            <a:r>
              <a:rPr lang="zh-CN" altLang="zh-CN" sz="1600" dirty="0" smtClean="0">
                <a:latin typeface="微软雅黑" panose="020B0503020204020204" pitchFamily="34" charset="-122"/>
                <a:ea typeface="微软雅黑" panose="020B0503020204020204" pitchFamily="34" charset="-122"/>
              </a:rPr>
              <a:t>小时，甲方保证乙方每周至少休息一日。</a:t>
            </a:r>
            <a:endParaRPr lang="zh-CN"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a:t>
            </a:r>
            <a:r>
              <a:rPr lang="zh-CN" altLang="zh-CN" sz="1600" dirty="0" smtClean="0">
                <a:latin typeface="微软雅黑" panose="020B0503020204020204" pitchFamily="34" charset="-122"/>
                <a:ea typeface="微软雅黑" panose="020B0503020204020204" pitchFamily="34" charset="-122"/>
              </a:rPr>
              <a:t>甲方由于工作需要，经与和乙方协商后可安排乙方加班，甲方将根据国家规定安排补休。</a:t>
            </a:r>
            <a:endParaRPr lang="en-US" altLang="zh-CN" sz="1600" dirty="0" smtClean="0">
              <a:latin typeface="微软雅黑" panose="020B0503020204020204" pitchFamily="34" charset="-122"/>
              <a:ea typeface="微软雅黑" panose="020B0503020204020204" pitchFamily="34" charset="-122"/>
            </a:endParaRPr>
          </a:p>
          <a:p>
            <a:pPr>
              <a:spcBef>
                <a:spcPts val="1200"/>
              </a:spcBef>
            </a:pPr>
            <a:r>
              <a:rPr lang="zh-CN" altLang="en-US" sz="1600" b="1" dirty="0" smtClean="0">
                <a:latin typeface="微软雅黑" panose="020B0503020204020204" pitchFamily="34" charset="-122"/>
                <a:ea typeface="微软雅黑" panose="020B0503020204020204" pitchFamily="34" charset="-122"/>
              </a:rPr>
              <a:t>四、实习期间的劳动保护和劳动条件</a:t>
            </a:r>
            <a:endParaRPr lang="en-US" altLang="zh-CN" sz="1600" b="1" dirty="0" smtClean="0">
              <a:latin typeface="微软雅黑" panose="020B0503020204020204" pitchFamily="34" charset="-122"/>
              <a:ea typeface="微软雅黑" panose="020B0503020204020204" pitchFamily="34" charset="-122"/>
            </a:endParaRPr>
          </a:p>
          <a:p>
            <a:pPr>
              <a:spcBef>
                <a:spcPts val="1200"/>
              </a:spcBef>
            </a:pPr>
            <a:r>
              <a:rPr lang="zh-CN" altLang="zh-CN" sz="1600" b="1" dirty="0" smtClean="0">
                <a:latin typeface="微软雅黑" panose="020B0503020204020204" pitchFamily="34" charset="-122"/>
                <a:ea typeface="微软雅黑" panose="020B0503020204020204" pitchFamily="34" charset="-122"/>
              </a:rPr>
              <a:t>五、实习期间的福利待遇</a:t>
            </a:r>
            <a:endParaRPr lang="zh-CN"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1.</a:t>
            </a:r>
            <a:r>
              <a:rPr lang="zh-CN" altLang="zh-CN" sz="1600" dirty="0" smtClean="0">
                <a:latin typeface="微软雅黑" panose="020B0503020204020204" pitchFamily="34" charset="-122"/>
                <a:ea typeface="微软雅黑" panose="020B0503020204020204" pitchFamily="34" charset="-122"/>
              </a:rPr>
              <a:t>乙方在实习期间，甲方每月支付乙方实习工资人民币</a:t>
            </a:r>
            <a:r>
              <a:rPr lang="en-US" altLang="zh-CN" sz="1600" dirty="0" smtClean="0">
                <a:latin typeface="微软雅黑" panose="020B0503020204020204" pitchFamily="34" charset="-122"/>
                <a:ea typeface="微软雅黑" panose="020B0503020204020204" pitchFamily="34" charset="-122"/>
              </a:rPr>
              <a:t>XX</a:t>
            </a:r>
            <a:r>
              <a:rPr lang="zh-CN" altLang="zh-CN" sz="1600" dirty="0" smtClean="0">
                <a:latin typeface="微软雅黑" panose="020B0503020204020204" pitchFamily="34" charset="-122"/>
                <a:ea typeface="微软雅黑" panose="020B0503020204020204" pitchFamily="34" charset="-122"/>
              </a:rPr>
              <a:t>元。甲方发放工资的日期为</a:t>
            </a:r>
            <a:r>
              <a:rPr lang="en-US" altLang="zh-CN" sz="1600" u="sng"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日。</a:t>
            </a:r>
            <a:endParaRPr lang="zh-CN" altLang="zh-CN" sz="1600" dirty="0" smtClean="0">
              <a:latin typeface="微软雅黑" panose="020B0503020204020204" pitchFamily="34" charset="-122"/>
              <a:ea typeface="微软雅黑" panose="020B0503020204020204" pitchFamily="34" charset="-122"/>
            </a:endParaRPr>
          </a:p>
          <a:p>
            <a:r>
              <a:rPr lang="en-US" altLang="zh-CN" sz="1600" b="1" dirty="0" smtClean="0">
                <a:solidFill>
                  <a:srgbClr val="C00000"/>
                </a:solidFill>
                <a:latin typeface="微软雅黑" panose="020B0503020204020204" pitchFamily="34" charset="-122"/>
                <a:ea typeface="微软雅黑" panose="020B0503020204020204" pitchFamily="34" charset="-122"/>
              </a:rPr>
              <a:t>2.</a:t>
            </a:r>
            <a:r>
              <a:rPr lang="zh-CN" altLang="zh-CN" sz="1600" b="1" dirty="0" smtClean="0">
                <a:solidFill>
                  <a:srgbClr val="C00000"/>
                </a:solidFill>
                <a:latin typeface="微软雅黑" panose="020B0503020204020204" pitchFamily="34" charset="-122"/>
                <a:ea typeface="微软雅黑" panose="020B0503020204020204" pitchFamily="34" charset="-122"/>
              </a:rPr>
              <a:t>乙方不享有此协议规定以外的正式员工福利待遇。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spcBef>
                <a:spcPts val="1200"/>
              </a:spcBef>
            </a:pPr>
            <a:r>
              <a:rPr lang="zh-CN" altLang="en-US" sz="1600" b="1" dirty="0" smtClean="0">
                <a:latin typeface="微软雅黑" panose="020B0503020204020204" pitchFamily="34" charset="-122"/>
                <a:ea typeface="微软雅黑" panose="020B0503020204020204" pitchFamily="34" charset="-122"/>
              </a:rPr>
              <a:t>六、实习劳动纪律</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spcBef>
                <a:spcPts val="1200"/>
              </a:spcBef>
            </a:pPr>
            <a:r>
              <a:rPr lang="zh-CN" altLang="zh-CN" sz="1600" b="1" dirty="0" smtClean="0">
                <a:latin typeface="微软雅黑" panose="020B0503020204020204" pitchFamily="34" charset="-122"/>
                <a:ea typeface="微软雅黑" panose="020B0503020204020204" pitchFamily="34" charset="-122"/>
              </a:rPr>
              <a:t>七、协议的解除</a:t>
            </a:r>
            <a:endParaRPr lang="zh-CN"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1.</a:t>
            </a:r>
            <a:r>
              <a:rPr lang="zh-CN" altLang="zh-CN" sz="1600" dirty="0" smtClean="0">
                <a:latin typeface="微软雅黑" panose="020B0503020204020204" pitchFamily="34" charset="-122"/>
                <a:ea typeface="微软雅黑" panose="020B0503020204020204" pitchFamily="34" charset="-122"/>
              </a:rPr>
              <a:t>甲方解聘乙方需提前三日以书面形式通知乙方。</a:t>
            </a:r>
            <a:endParaRPr lang="zh-CN"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a:t>
            </a:r>
            <a:r>
              <a:rPr lang="zh-CN" altLang="zh-CN" sz="1600" dirty="0" smtClean="0">
                <a:latin typeface="微软雅黑" panose="020B0503020204020204" pitchFamily="34" charset="-122"/>
                <a:ea typeface="微软雅黑" panose="020B0503020204020204" pitchFamily="34" charset="-122"/>
              </a:rPr>
              <a:t>乙方离职需提前三日以书面形式通知甲方。</a:t>
            </a:r>
            <a:endParaRPr lang="zh-CN" altLang="zh-CN" sz="16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endParaRPr lang="zh-CN"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endParaRPr lang="zh-CN" altLang="zh-CN" sz="1200" dirty="0" smtClean="0">
              <a:latin typeface="微软雅黑" panose="020B0503020204020204" pitchFamily="34" charset="-122"/>
              <a:ea typeface="微软雅黑" panose="020B0503020204020204" pitchFamily="34" charset="-122"/>
            </a:endParaRPr>
          </a:p>
          <a:p>
            <a:pPr marL="230505" indent="-230505" algn="dist" eaLnBrk="0" hangingPunct="0">
              <a:buClr>
                <a:schemeClr val="bg1"/>
              </a:buClr>
              <a:buSzPct val="65000"/>
              <a:buFont typeface="Wingdings" panose="05000000000000000000" pitchFamily="2" charset="2"/>
              <a:buNone/>
            </a:pPr>
            <a:endParaRPr lang="zh-CN" altLang="en-US" sz="1200" dirty="0" smtClean="0">
              <a:latin typeface="微软雅黑" panose="020B0503020204020204" pitchFamily="34" charset="-122"/>
              <a:ea typeface="微软雅黑" panose="020B0503020204020204" pitchFamily="34" charset="-122"/>
            </a:endParaRPr>
          </a:p>
        </p:txBody>
      </p:sp>
      <p:cxnSp>
        <p:nvCxnSpPr>
          <p:cNvPr id="10" name="直接箭头连接符 9"/>
          <p:cNvCxnSpPr/>
          <p:nvPr/>
        </p:nvCxnSpPr>
        <p:spPr bwMode="auto">
          <a:xfrm>
            <a:off x="4139952" y="1916832"/>
            <a:ext cx="1296144"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TextBox 10"/>
          <p:cNvSpPr txBox="1"/>
          <p:nvPr/>
        </p:nvSpPr>
        <p:spPr>
          <a:xfrm>
            <a:off x="5436096" y="1340768"/>
            <a:ext cx="3563888" cy="830997"/>
          </a:xfrm>
          <a:prstGeom prst="rect">
            <a:avLst/>
          </a:prstGeom>
          <a:noFill/>
          <a:ln>
            <a:solidFill>
              <a:srgbClr val="FF6600"/>
            </a:solidFill>
          </a:ln>
        </p:spPr>
        <p:txBody>
          <a:bodyPr wrap="square" rtlCol="0">
            <a:spAutoFit/>
          </a:bodyPr>
          <a:lstStyle/>
          <a:p>
            <a:pPr marL="230505" indent="-230505" algn="dist" eaLnBrk="0" hangingPunct="0">
              <a:buClr>
                <a:schemeClr val="bg1"/>
              </a:buClr>
              <a:buSzPct val="65000"/>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江苏：顶岗实习不超过</a:t>
            </a:r>
            <a:r>
              <a:rPr lang="en-US" altLang="zh-CN" sz="1600" b="1" dirty="0" smtClean="0">
                <a:latin typeface="微软雅黑" panose="020B0503020204020204" pitchFamily="34" charset="-122"/>
                <a:ea typeface="微软雅黑" panose="020B0503020204020204" pitchFamily="34" charset="-122"/>
              </a:rPr>
              <a:t>12</a:t>
            </a:r>
            <a:r>
              <a:rPr lang="zh-CN" altLang="en-US" sz="1600" b="1" dirty="0" smtClean="0">
                <a:latin typeface="微软雅黑" panose="020B0503020204020204" pitchFamily="34" charset="-122"/>
                <a:ea typeface="微软雅黑" panose="020B0503020204020204" pitchFamily="34" charset="-122"/>
              </a:rPr>
              <a:t>个月。</a:t>
            </a:r>
            <a:endParaRPr lang="en-US" altLang="zh-CN" sz="1600" b="1" dirty="0" smtClean="0">
              <a:latin typeface="微软雅黑" panose="020B0503020204020204" pitchFamily="34" charset="-122"/>
              <a:ea typeface="微软雅黑" panose="020B0503020204020204" pitchFamily="34" charset="-122"/>
            </a:endParaRPr>
          </a:p>
          <a:p>
            <a:pPr marL="230505" indent="-230505" eaLnBrk="0" hangingPunct="0">
              <a:buClr>
                <a:schemeClr val="bg1"/>
              </a:buClr>
              <a:buSzPct val="65000"/>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注意：实习生取得毕业证时，转为正式劳动者</a:t>
            </a:r>
            <a:endParaRPr lang="zh-CN" altLang="en-US" sz="1600" b="1" dirty="0" smtClean="0">
              <a:latin typeface="微软雅黑" panose="020B0503020204020204" pitchFamily="34" charset="-122"/>
              <a:ea typeface="微软雅黑" panose="020B0503020204020204" pitchFamily="34" charset="-122"/>
            </a:endParaRPr>
          </a:p>
        </p:txBody>
      </p:sp>
      <p:sp>
        <p:nvSpPr>
          <p:cNvPr id="12" name="TextBox 11"/>
          <p:cNvSpPr txBox="1"/>
          <p:nvPr/>
        </p:nvSpPr>
        <p:spPr>
          <a:xfrm>
            <a:off x="5436096" y="3573016"/>
            <a:ext cx="3563888" cy="338554"/>
          </a:xfrm>
          <a:prstGeom prst="rect">
            <a:avLst/>
          </a:prstGeom>
          <a:noFill/>
          <a:ln>
            <a:solidFill>
              <a:srgbClr val="FF6600"/>
            </a:solidFill>
          </a:ln>
        </p:spPr>
        <p:txBody>
          <a:bodyPr wrap="square" rtlCol="0">
            <a:spAutoFit/>
          </a:bodyPr>
          <a:lstStyle/>
          <a:p>
            <a:pPr marL="230505" indent="-230505" algn="dist" eaLnBrk="0" hangingPunct="0">
              <a:buClr>
                <a:schemeClr val="bg1"/>
              </a:buClr>
              <a:buSzPct val="65000"/>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注意：工作时间遵守劳动法规定。</a:t>
            </a:r>
            <a:endParaRPr lang="en-US" altLang="zh-CN" sz="1600" b="1" dirty="0" smtClean="0">
              <a:latin typeface="微软雅黑" panose="020B0503020204020204" pitchFamily="34" charset="-122"/>
              <a:ea typeface="微软雅黑" panose="020B0503020204020204" pitchFamily="34" charset="-122"/>
            </a:endParaRPr>
          </a:p>
        </p:txBody>
      </p:sp>
      <p:sp>
        <p:nvSpPr>
          <p:cNvPr id="13" name="矩形 12"/>
          <p:cNvSpPr/>
          <p:nvPr/>
        </p:nvSpPr>
        <p:spPr bwMode="auto">
          <a:xfrm>
            <a:off x="323528" y="1772816"/>
            <a:ext cx="3816424" cy="28803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4" name="矩形 13"/>
          <p:cNvSpPr/>
          <p:nvPr/>
        </p:nvSpPr>
        <p:spPr bwMode="auto">
          <a:xfrm>
            <a:off x="323528" y="2420888"/>
            <a:ext cx="4968552" cy="72008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16" name="直接箭头连接符 15"/>
          <p:cNvCxnSpPr>
            <a:stCxn id="14" idx="3"/>
            <a:endCxn id="12" idx="1"/>
          </p:cNvCxnSpPr>
          <p:nvPr/>
        </p:nvCxnSpPr>
        <p:spPr bwMode="auto">
          <a:xfrm>
            <a:off x="5292080" y="2780928"/>
            <a:ext cx="144016" cy="961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8" name="矩形 17"/>
          <p:cNvSpPr/>
          <p:nvPr/>
        </p:nvSpPr>
        <p:spPr bwMode="auto">
          <a:xfrm>
            <a:off x="323528" y="4437112"/>
            <a:ext cx="4896544" cy="504056"/>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9" name="TextBox 18"/>
          <p:cNvSpPr txBox="1"/>
          <p:nvPr/>
        </p:nvSpPr>
        <p:spPr>
          <a:xfrm>
            <a:off x="5436096" y="4437112"/>
            <a:ext cx="3563888" cy="338554"/>
          </a:xfrm>
          <a:prstGeom prst="rect">
            <a:avLst/>
          </a:prstGeom>
          <a:noFill/>
          <a:ln>
            <a:solidFill>
              <a:srgbClr val="FF6600"/>
            </a:solidFill>
          </a:ln>
        </p:spPr>
        <p:txBody>
          <a:bodyPr wrap="square" rtlCol="0">
            <a:spAutoFit/>
          </a:bodyPr>
          <a:lstStyle/>
          <a:p>
            <a:pPr marL="230505" indent="-230505" algn="dist" eaLnBrk="0" hangingPunct="0">
              <a:buClr>
                <a:schemeClr val="bg1"/>
              </a:buClr>
              <a:buSzPct val="65000"/>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江苏：不低于最低工资标准。</a:t>
            </a:r>
            <a:endParaRPr lang="en-US" altLang="zh-CN" sz="1600" b="1" dirty="0" smtClean="0">
              <a:latin typeface="微软雅黑" panose="020B0503020204020204" pitchFamily="34" charset="-122"/>
              <a:ea typeface="微软雅黑" panose="020B0503020204020204" pitchFamily="34" charset="-122"/>
            </a:endParaRPr>
          </a:p>
        </p:txBody>
      </p:sp>
      <p:cxnSp>
        <p:nvCxnSpPr>
          <p:cNvPr id="21" name="直接箭头连接符 20"/>
          <p:cNvCxnSpPr>
            <a:endCxn id="19" idx="1"/>
          </p:cNvCxnSpPr>
          <p:nvPr/>
        </p:nvCxnSpPr>
        <p:spPr bwMode="auto">
          <a:xfrm flipV="1">
            <a:off x="5220072" y="4606389"/>
            <a:ext cx="216024" cy="26277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2" name="TextBox 21"/>
          <p:cNvSpPr txBox="1"/>
          <p:nvPr/>
        </p:nvSpPr>
        <p:spPr>
          <a:xfrm>
            <a:off x="5364088" y="5301208"/>
            <a:ext cx="3563888" cy="830997"/>
          </a:xfrm>
          <a:prstGeom prst="rect">
            <a:avLst/>
          </a:prstGeom>
          <a:noFill/>
          <a:ln w="41275">
            <a:solidFill>
              <a:srgbClr val="0000FF"/>
            </a:solidFill>
          </a:ln>
        </p:spPr>
        <p:txBody>
          <a:bodyPr wrap="square" rtlCol="0">
            <a:spAutoFit/>
          </a:bodyPr>
          <a:lstStyle/>
          <a:p>
            <a:pPr marL="230505" indent="-230505" eaLnBrk="0" hangingPunct="0">
              <a:buClr>
                <a:schemeClr val="bg1"/>
              </a:buClr>
              <a:buSzPct val="65000"/>
              <a:buFont typeface="Wingdings" panose="05000000000000000000" pitchFamily="2" charset="2"/>
              <a:buNone/>
            </a:pPr>
            <a:r>
              <a:rPr lang="zh-CN" altLang="en-US" sz="1600" b="1" dirty="0" smtClean="0">
                <a:latin typeface="微软雅黑" panose="020B0503020204020204" pitchFamily="34" charset="-122"/>
                <a:ea typeface="微软雅黑" panose="020B0503020204020204" pitchFamily="34" charset="-122"/>
              </a:rPr>
              <a:t>注意增加：因实习生个人操作不当给公司造成损失的，实习生应当承担赔偿责任。</a:t>
            </a:r>
            <a:endParaRPr lang="en-US" altLang="zh-CN" sz="16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劳务协议</a:t>
            </a:r>
            <a:endParaRPr lang="zh-CN" altLang="en-US" b="1" dirty="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1560" y="836712"/>
            <a:ext cx="8208912" cy="10033516"/>
          </a:xfrm>
          <a:prstGeom prst="rect">
            <a:avLst/>
          </a:prstGeom>
          <a:noFill/>
          <a:ln w="9525">
            <a:noFill/>
            <a:miter lim="800000"/>
          </a:ln>
          <a:effectLst/>
        </p:spPr>
        <p:txBody>
          <a:bodyPr wrap="square">
            <a:spAutoFit/>
          </a:bodyPr>
          <a:lstStyle/>
          <a:p>
            <a:pPr>
              <a:lnSpc>
                <a:spcPct val="150000"/>
              </a:lnSpc>
            </a:pPr>
            <a:r>
              <a:rPr lang="zh-CN" altLang="en-US" sz="1600" b="1" dirty="0" smtClean="0">
                <a:solidFill>
                  <a:srgbClr val="C00000"/>
                </a:solidFill>
                <a:latin typeface="微软雅黑" panose="020B0503020204020204" pitchFamily="34" charset="-122"/>
                <a:ea typeface="微软雅黑" panose="020B0503020204020204" pitchFamily="34" charset="-122"/>
              </a:rPr>
              <a:t>下列表述如何更改：</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表述一：</a:t>
            </a:r>
            <a:r>
              <a:rPr lang="zh-CN" altLang="en-US" sz="1600" dirty="0" smtClean="0">
                <a:latin typeface="微软雅黑" panose="020B0503020204020204" pitchFamily="34" charset="-122"/>
                <a:ea typeface="微软雅黑" panose="020B0503020204020204" pitchFamily="34" charset="-122"/>
              </a:rPr>
              <a:t>乙方根据甲方工作要求，</a:t>
            </a:r>
            <a:r>
              <a:rPr lang="zh-CN" altLang="en-US" sz="1600" dirty="0" smtClean="0">
                <a:solidFill>
                  <a:srgbClr val="C00000"/>
                </a:solidFill>
                <a:latin typeface="微软雅黑" panose="020B0503020204020204" pitchFamily="34" charset="-122"/>
                <a:ea typeface="微软雅黑" panose="020B0503020204020204" pitchFamily="34" charset="-122"/>
              </a:rPr>
              <a:t>担任前台职务。</a:t>
            </a:r>
            <a:r>
              <a:rPr lang="zh-CN" altLang="en-US" sz="1600" dirty="0" smtClean="0">
                <a:latin typeface="微软雅黑" panose="020B0503020204020204" pitchFamily="34" charset="-122"/>
                <a:ea typeface="微软雅黑" panose="020B0503020204020204" pitchFamily="34" charset="-122"/>
              </a:rPr>
              <a:t>并保证按照甲方要求按质按量完成工作。</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表述二：</a:t>
            </a:r>
            <a:r>
              <a:rPr lang="zh-CN" altLang="en-US" sz="1600" dirty="0" smtClean="0">
                <a:latin typeface="微软雅黑" panose="020B0503020204020204" pitchFamily="34" charset="-122"/>
                <a:ea typeface="微软雅黑" panose="020B0503020204020204" pitchFamily="34" charset="-122"/>
              </a:rPr>
              <a:t>乙方承担的劳务要求为：</a:t>
            </a:r>
            <a:r>
              <a:rPr lang="zh-CN" altLang="en-US" sz="1600" dirty="0" smtClean="0">
                <a:solidFill>
                  <a:srgbClr val="C00000"/>
                </a:solidFill>
                <a:latin typeface="微软雅黑" panose="020B0503020204020204" pitchFamily="34" charset="-122"/>
                <a:ea typeface="微软雅黑" panose="020B0503020204020204" pitchFamily="34" charset="-122"/>
              </a:rPr>
              <a:t>遵守甲方的规章制度</a:t>
            </a:r>
            <a:r>
              <a:rPr lang="zh-CN" altLang="en-US" sz="1600" dirty="0" smtClean="0">
                <a:latin typeface="微软雅黑" panose="020B0503020204020204" pitchFamily="34" charset="-122"/>
                <a:ea typeface="微软雅黑" panose="020B0503020204020204" pitchFamily="34" charset="-122"/>
              </a:rPr>
              <a:t>，按照甲方的要求按时完成工作。</a:t>
            </a:r>
            <a:r>
              <a:rPr lang="zh-CN" altLang="en-US" sz="1600" dirty="0" smtClean="0">
                <a:solidFill>
                  <a:srgbClr val="C00000"/>
                </a:solidFill>
                <a:latin typeface="微软雅黑" panose="020B0503020204020204" pitchFamily="34" charset="-122"/>
                <a:ea typeface="微软雅黑" panose="020B0503020204020204" pitchFamily="34" charset="-122"/>
              </a:rPr>
              <a:t>甲方可根据实际需要随时调整乙方的岗位和工作内容。</a:t>
            </a:r>
            <a:endParaRPr lang="en-US" altLang="zh-CN" sz="1600"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表述三：</a:t>
            </a:r>
            <a:r>
              <a:rPr lang="zh-CN" altLang="zh-CN" sz="1600" dirty="0" smtClean="0">
                <a:latin typeface="微软雅黑" panose="020B0503020204020204" pitchFamily="34" charset="-122"/>
                <a:ea typeface="微软雅黑" panose="020B0503020204020204" pitchFamily="34" charset="-122"/>
              </a:rPr>
              <a:t>乙方保证，能依据本</a:t>
            </a:r>
            <a:r>
              <a:rPr lang="zh-CN" altLang="en-US" sz="1600" dirty="0" smtClean="0">
                <a:latin typeface="微软雅黑" panose="020B0503020204020204" pitchFamily="34" charset="-122"/>
                <a:ea typeface="微软雅黑" panose="020B0503020204020204" pitchFamily="34" charset="-122"/>
              </a:rPr>
              <a:t>协第</a:t>
            </a:r>
            <a:r>
              <a:rPr lang="en-US" altLang="zh-CN" sz="1600" dirty="0" smtClean="0">
                <a:latin typeface="微软雅黑" panose="020B0503020204020204" pitchFamily="34" charset="-122"/>
                <a:ea typeface="微软雅黑" panose="020B0503020204020204" pitchFamily="34" charset="-122"/>
              </a:rPr>
              <a:t>XX</a:t>
            </a:r>
            <a:r>
              <a:rPr lang="zh-CN" altLang="zh-CN" sz="1600" dirty="0" smtClean="0">
                <a:latin typeface="微软雅黑" panose="020B0503020204020204" pitchFamily="34" charset="-122"/>
                <a:ea typeface="微软雅黑" panose="020B0503020204020204" pitchFamily="34" charset="-122"/>
              </a:rPr>
              <a:t>条约定的劳务内容、要求、方式为甲方提供劳务，乙方也愿意承担所约定劳务。 </a:t>
            </a:r>
            <a:r>
              <a:rPr lang="zh-CN" altLang="en-US" sz="1600" dirty="0" smtClean="0">
                <a:solidFill>
                  <a:srgbClr val="C00000"/>
                </a:solidFill>
                <a:latin typeface="微软雅黑" panose="020B0503020204020204" pitchFamily="34" charset="-122"/>
                <a:ea typeface="微软雅黑" panose="020B0503020204020204" pitchFamily="34" charset="-122"/>
              </a:rPr>
              <a:t>（缺少：</a:t>
            </a:r>
            <a:r>
              <a:rPr lang="zh-CN" altLang="zh-CN" sz="1600" dirty="0" smtClean="0">
                <a:solidFill>
                  <a:srgbClr val="C00000"/>
                </a:solidFill>
                <a:latin typeface="微软雅黑" panose="020B0503020204020204" pitchFamily="34" charset="-122"/>
                <a:ea typeface="微软雅黑" panose="020B0503020204020204" pitchFamily="34" charset="-122"/>
              </a:rPr>
              <a:t>根据乙方目前的健康状况</a:t>
            </a:r>
            <a:r>
              <a:rPr lang="zh-CN" altLang="en-US" sz="1600" dirty="0" smtClean="0">
                <a:solidFill>
                  <a:srgbClr val="C00000"/>
                </a:solidFill>
                <a:latin typeface="微软雅黑" panose="020B0503020204020204" pitchFamily="34" charset="-122"/>
                <a:ea typeface="微软雅黑" panose="020B0503020204020204" pitchFamily="34" charset="-122"/>
              </a:rPr>
              <a:t>）</a:t>
            </a:r>
            <a:endParaRPr lang="en-US" altLang="zh-CN" sz="1600"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表述四：</a:t>
            </a:r>
            <a:r>
              <a:rPr lang="zh-CN" altLang="en-US" sz="1600" dirty="0" smtClean="0">
                <a:latin typeface="微软雅黑" panose="020B0503020204020204" pitchFamily="34" charset="-122"/>
                <a:ea typeface="微软雅黑" panose="020B0503020204020204" pitchFamily="34" charset="-122"/>
              </a:rPr>
              <a:t>甲方按每月</a:t>
            </a:r>
            <a:r>
              <a:rPr lang="en-US" altLang="zh-CN" sz="1600" dirty="0" smtClean="0">
                <a:latin typeface="微软雅黑" panose="020B0503020204020204" pitchFamily="34" charset="-122"/>
                <a:ea typeface="微软雅黑" panose="020B0503020204020204" pitchFamily="34" charset="-122"/>
              </a:rPr>
              <a:t>3000</a:t>
            </a:r>
            <a:r>
              <a:rPr lang="zh-CN" altLang="en-US" sz="1600" dirty="0" smtClean="0">
                <a:latin typeface="微软雅黑" panose="020B0503020204020204" pitchFamily="34" charset="-122"/>
                <a:ea typeface="微软雅黑" panose="020B0503020204020204" pitchFamily="34" charset="-122"/>
              </a:rPr>
              <a:t>元人民币支付乙方</a:t>
            </a:r>
            <a:r>
              <a:rPr lang="zh-CN" altLang="en-US" sz="1600" dirty="0" smtClean="0">
                <a:solidFill>
                  <a:srgbClr val="C00000"/>
                </a:solidFill>
                <a:latin typeface="微软雅黑" panose="020B0503020204020204" pitchFamily="34" charset="-122"/>
                <a:ea typeface="微软雅黑" panose="020B0503020204020204" pitchFamily="34" charset="-122"/>
              </a:rPr>
              <a:t>工资报酬</a:t>
            </a:r>
            <a:r>
              <a:rPr lang="zh-CN" altLang="en-US" sz="1600" dirty="0" smtClean="0">
                <a:latin typeface="微软雅黑" panose="020B0503020204020204" pitchFamily="34" charset="-122"/>
                <a:ea typeface="微软雅黑" panose="020B0503020204020204" pitchFamily="34" charset="-122"/>
              </a:rPr>
              <a:t>，乙方当月全勤的，甲方另予支付乙方</a:t>
            </a:r>
            <a:r>
              <a:rPr lang="zh-CN" altLang="en-US" sz="1600" dirty="0" smtClean="0">
                <a:solidFill>
                  <a:srgbClr val="C00000"/>
                </a:solidFill>
                <a:latin typeface="微软雅黑" panose="020B0503020204020204" pitchFamily="34" charset="-122"/>
                <a:ea typeface="微软雅黑" panose="020B0503020204020204" pitchFamily="34" charset="-122"/>
              </a:rPr>
              <a:t>全勤奖</a:t>
            </a:r>
            <a:r>
              <a:rPr lang="en-US" altLang="zh-CN" sz="1600" dirty="0" smtClean="0">
                <a:solidFill>
                  <a:srgbClr val="C00000"/>
                </a:solidFill>
                <a:latin typeface="微软雅黑" panose="020B0503020204020204" pitchFamily="34" charset="-122"/>
                <a:ea typeface="微软雅黑" panose="020B0503020204020204" pitchFamily="34" charset="-122"/>
              </a:rPr>
              <a:t>200</a:t>
            </a:r>
            <a:r>
              <a:rPr lang="zh-CN" altLang="en-US" sz="1600" dirty="0" smtClean="0">
                <a:solidFill>
                  <a:srgbClr val="C00000"/>
                </a:solidFill>
                <a:latin typeface="微软雅黑" panose="020B0503020204020204" pitchFamily="34" charset="-122"/>
                <a:ea typeface="微软雅黑" panose="020B0503020204020204" pitchFamily="34" charset="-122"/>
              </a:rPr>
              <a:t>元</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0"/>
              </a:spcBef>
            </a:pPr>
            <a:r>
              <a:rPr lang="zh-CN" altLang="en-US" sz="1600" b="1" dirty="0" smtClean="0">
                <a:latin typeface="微软雅黑" panose="020B0503020204020204" pitchFamily="34" charset="-122"/>
                <a:ea typeface="微软雅黑" panose="020B0503020204020204" pitchFamily="34" charset="-122"/>
              </a:rPr>
              <a:t>表述五：</a:t>
            </a:r>
            <a:r>
              <a:rPr lang="zh-CN" altLang="zh-CN" sz="1600" dirty="0" smtClean="0">
                <a:latin typeface="微软雅黑" panose="020B0503020204020204" pitchFamily="34" charset="-122"/>
                <a:ea typeface="微软雅黑" panose="020B0503020204020204" pitchFamily="34" charset="-122"/>
              </a:rPr>
              <a:t>发生下列情形之一，本合同自行终止：</a:t>
            </a:r>
            <a:r>
              <a:rPr lang="en-US" altLang="zh-CN" sz="1600" dirty="0" smtClean="0">
                <a:latin typeface="微软雅黑" panose="020B0503020204020204" pitchFamily="34" charset="-122"/>
                <a:ea typeface="微软雅黑" panose="020B0503020204020204" pitchFamily="34" charset="-122"/>
              </a:rPr>
              <a:t> </a:t>
            </a:r>
            <a:endParaRPr lang="zh-CN" altLang="zh-CN" sz="1600" dirty="0" smtClean="0">
              <a:latin typeface="微软雅黑" panose="020B0503020204020204" pitchFamily="34" charset="-122"/>
              <a:ea typeface="微软雅黑" panose="020B0503020204020204" pitchFamily="34" charset="-122"/>
            </a:endParaRPr>
          </a:p>
          <a:p>
            <a:pPr>
              <a:lnSpc>
                <a:spcPct val="150000"/>
              </a:lnSpc>
              <a:spcBef>
                <a:spcPts val="0"/>
              </a:spcBef>
            </a:pPr>
            <a:r>
              <a:rPr lang="zh-CN" altLang="zh-CN" sz="1600" dirty="0" smtClean="0">
                <a:latin typeface="微软雅黑" panose="020B0503020204020204" pitchFamily="34" charset="-122"/>
                <a:ea typeface="微软雅黑" panose="020B0503020204020204" pitchFamily="34" charset="-122"/>
              </a:rPr>
              <a:t>一、 本合同期满的；</a:t>
            </a:r>
            <a:r>
              <a:rPr lang="en-US" altLang="zh-CN" sz="1600" dirty="0" smtClean="0">
                <a:latin typeface="微软雅黑" panose="020B0503020204020204" pitchFamily="34" charset="-122"/>
                <a:ea typeface="微软雅黑" panose="020B0503020204020204" pitchFamily="34" charset="-122"/>
              </a:rPr>
              <a:t> </a:t>
            </a:r>
            <a:endParaRPr lang="zh-CN" altLang="zh-CN" sz="1600" dirty="0" smtClean="0">
              <a:latin typeface="微软雅黑" panose="020B0503020204020204" pitchFamily="34" charset="-122"/>
              <a:ea typeface="微软雅黑" panose="020B0503020204020204" pitchFamily="34" charset="-122"/>
            </a:endParaRPr>
          </a:p>
          <a:p>
            <a:pPr>
              <a:lnSpc>
                <a:spcPct val="150000"/>
              </a:lnSpc>
              <a:spcBef>
                <a:spcPts val="0"/>
              </a:spcBef>
            </a:pPr>
            <a:r>
              <a:rPr lang="zh-CN" altLang="zh-CN" sz="1600" dirty="0" smtClean="0">
                <a:latin typeface="微软雅黑" panose="020B0503020204020204" pitchFamily="34" charset="-122"/>
                <a:ea typeface="微软雅黑" panose="020B0503020204020204" pitchFamily="34" charset="-122"/>
              </a:rPr>
              <a:t>二、乙方服务的项目合同终止或提前终止的；</a:t>
            </a:r>
            <a:r>
              <a:rPr lang="en-US" altLang="zh-CN" sz="1600" dirty="0" smtClean="0">
                <a:latin typeface="微软雅黑" panose="020B0503020204020204" pitchFamily="34" charset="-122"/>
                <a:ea typeface="微软雅黑" panose="020B0503020204020204" pitchFamily="34" charset="-122"/>
              </a:rPr>
              <a:t> </a:t>
            </a:r>
            <a:endParaRPr lang="zh-CN" altLang="zh-CN" sz="1600" dirty="0" smtClean="0">
              <a:latin typeface="微软雅黑" panose="020B0503020204020204" pitchFamily="34" charset="-122"/>
              <a:ea typeface="微软雅黑" panose="020B0503020204020204" pitchFamily="34" charset="-122"/>
            </a:endParaRPr>
          </a:p>
          <a:p>
            <a:pPr>
              <a:lnSpc>
                <a:spcPct val="150000"/>
              </a:lnSpc>
              <a:spcBef>
                <a:spcPts val="0"/>
              </a:spcBef>
            </a:pPr>
            <a:r>
              <a:rPr lang="zh-CN" altLang="zh-CN" sz="1600" dirty="0" smtClean="0">
                <a:latin typeface="微软雅黑" panose="020B0503020204020204" pitchFamily="34" charset="-122"/>
                <a:ea typeface="微软雅黑" panose="020B0503020204020204" pitchFamily="34" charset="-122"/>
              </a:rPr>
              <a:t>三、双方就解除本合同协商一致的；</a:t>
            </a:r>
            <a:r>
              <a:rPr lang="en-US" altLang="zh-CN" sz="1600" dirty="0" smtClean="0">
                <a:latin typeface="微软雅黑" panose="020B0503020204020204" pitchFamily="34" charset="-122"/>
                <a:ea typeface="微软雅黑" panose="020B0503020204020204" pitchFamily="34" charset="-122"/>
              </a:rPr>
              <a:t> </a:t>
            </a:r>
            <a:endParaRPr lang="zh-CN" altLang="zh-CN" sz="1600" dirty="0" smtClean="0">
              <a:latin typeface="微软雅黑" panose="020B0503020204020204" pitchFamily="34" charset="-122"/>
              <a:ea typeface="微软雅黑" panose="020B0503020204020204" pitchFamily="34" charset="-122"/>
            </a:endParaRPr>
          </a:p>
          <a:p>
            <a:pPr>
              <a:lnSpc>
                <a:spcPct val="150000"/>
              </a:lnSpc>
              <a:spcBef>
                <a:spcPts val="0"/>
              </a:spcBef>
            </a:pPr>
            <a:r>
              <a:rPr lang="zh-CN" altLang="zh-CN" sz="1600" dirty="0" smtClean="0">
                <a:solidFill>
                  <a:srgbClr val="C00000"/>
                </a:solidFill>
                <a:latin typeface="微软雅黑" panose="020B0503020204020204" pitchFamily="34" charset="-122"/>
                <a:ea typeface="微软雅黑" panose="020B0503020204020204" pitchFamily="34" charset="-122"/>
              </a:rPr>
              <a:t>四、乙方不能继续履行本合同义务的；</a:t>
            </a:r>
            <a:r>
              <a:rPr lang="zh-CN" altLang="en-US" sz="1600" dirty="0" smtClean="0">
                <a:solidFill>
                  <a:srgbClr val="C00000"/>
                </a:solidFill>
                <a:latin typeface="微软雅黑" panose="020B0503020204020204" pitchFamily="34" charset="-122"/>
                <a:ea typeface="微软雅黑" panose="020B0503020204020204" pitchFamily="34" charset="-122"/>
              </a:rPr>
              <a:t>（建议增加：</a:t>
            </a:r>
            <a:r>
              <a:rPr lang="zh-CN" altLang="zh-CN" sz="1600" dirty="0" smtClean="0">
                <a:solidFill>
                  <a:srgbClr val="C00000"/>
                </a:solidFill>
                <a:latin typeface="微软雅黑" panose="020B0503020204020204" pitchFamily="34" charset="-122"/>
                <a:ea typeface="微软雅黑" panose="020B0503020204020204" pitchFamily="34" charset="-122"/>
              </a:rPr>
              <a:t>由于健康原因</a:t>
            </a:r>
            <a:r>
              <a:rPr lang="zh-CN" altLang="en-US" sz="1600" dirty="0" smtClean="0">
                <a:solidFill>
                  <a:srgbClr val="C00000"/>
                </a:solidFill>
                <a:latin typeface="微软雅黑" panose="020B0503020204020204" pitchFamily="34" charset="-122"/>
                <a:ea typeface="微软雅黑" panose="020B0503020204020204" pitchFamily="34" charset="-122"/>
              </a:rPr>
              <a:t>）</a:t>
            </a:r>
            <a:endParaRPr lang="zh-CN" altLang="zh-CN" sz="1600"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0"/>
              </a:spcBef>
            </a:pPr>
            <a:r>
              <a:rPr lang="zh-CN" altLang="zh-CN" sz="1600" dirty="0" smtClean="0">
                <a:latin typeface="微软雅黑" panose="020B0503020204020204" pitchFamily="34" charset="-122"/>
                <a:ea typeface="微软雅黑" panose="020B0503020204020204" pitchFamily="34" charset="-122"/>
              </a:rPr>
              <a:t>五、因本合同签署时依据的客观情况发生重大变化，致使本合同无法履行的。</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劳务协议</a:t>
            </a:r>
            <a:endParaRPr lang="zh-CN" altLang="en-US" b="1" dirty="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1560" y="836712"/>
            <a:ext cx="8208912" cy="7602081"/>
          </a:xfrm>
          <a:prstGeom prst="rect">
            <a:avLst/>
          </a:prstGeom>
          <a:noFill/>
          <a:ln w="9525">
            <a:noFill/>
            <a:miter lim="800000"/>
          </a:ln>
          <a:effectLst/>
        </p:spPr>
        <p:txBody>
          <a:bodyPr wrap="square">
            <a:spAutoFit/>
          </a:bodyPr>
          <a:lstStyle/>
          <a:p>
            <a:pPr>
              <a:lnSpc>
                <a:spcPct val="150000"/>
              </a:lnSpc>
            </a:pPr>
            <a:r>
              <a:rPr lang="zh-CN" altLang="en-US" sz="1600" b="1" dirty="0" smtClean="0">
                <a:solidFill>
                  <a:srgbClr val="C00000"/>
                </a:solidFill>
                <a:latin typeface="微软雅黑" panose="020B0503020204020204" pitchFamily="34" charset="-122"/>
                <a:ea typeface="微软雅黑" panose="020B0503020204020204" pitchFamily="34" charset="-122"/>
              </a:rPr>
              <a:t>下列表述如何更改：</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表述六：</a:t>
            </a:r>
            <a:r>
              <a:rPr lang="zh-CN" altLang="en-US" sz="1600" dirty="0" smtClean="0">
                <a:latin typeface="微软雅黑" panose="020B0503020204020204" pitchFamily="34" charset="-122"/>
                <a:ea typeface="微软雅黑" panose="020B0503020204020204" pitchFamily="34" charset="-122"/>
              </a:rPr>
              <a:t>甲乙任何一方提前解除本合同，需提前</a:t>
            </a:r>
            <a:r>
              <a:rPr lang="en-US" altLang="zh-CN" sz="1600" dirty="0" smtClean="0">
                <a:solidFill>
                  <a:srgbClr val="C00000"/>
                </a:solidFill>
                <a:latin typeface="微软雅黑" panose="020B0503020204020204" pitchFamily="34" charset="-122"/>
                <a:ea typeface="微软雅黑" panose="020B0503020204020204" pitchFamily="34" charset="-122"/>
              </a:rPr>
              <a:t>30</a:t>
            </a:r>
            <a:r>
              <a:rPr lang="zh-CN" altLang="en-US" sz="1600" dirty="0" smtClean="0">
                <a:solidFill>
                  <a:srgbClr val="C00000"/>
                </a:solidFill>
                <a:latin typeface="微软雅黑" panose="020B0503020204020204" pitchFamily="34" charset="-122"/>
                <a:ea typeface="微软雅黑" panose="020B0503020204020204" pitchFamily="34" charset="-122"/>
              </a:rPr>
              <a:t>天</a:t>
            </a:r>
            <a:r>
              <a:rPr lang="zh-CN" altLang="en-US" sz="1600" dirty="0" smtClean="0">
                <a:latin typeface="微软雅黑" panose="020B0503020204020204" pitchFamily="34" charset="-122"/>
                <a:ea typeface="微软雅黑" panose="020B0503020204020204" pitchFamily="34" charset="-122"/>
              </a:rPr>
              <a:t>通知对方。（根据实际情况调整时间）</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表述七：</a:t>
            </a:r>
            <a:r>
              <a:rPr lang="zh-CN" altLang="zh-CN" sz="1600" dirty="0" smtClean="0">
                <a:latin typeface="微软雅黑" panose="020B0503020204020204" pitchFamily="34" charset="-122"/>
                <a:ea typeface="微软雅黑" panose="020B0503020204020204" pitchFamily="34" charset="-122"/>
              </a:rPr>
              <a:t>甲乙双方约定，乙方自行购买意外伤害保险，乙方承诺乙方在为甲方提供劳务过程中发生的意外伤害均愿自行承担，与甲方无关。 </a:t>
            </a:r>
            <a:r>
              <a:rPr lang="zh-CN" altLang="en-US" sz="1600" dirty="0" smtClean="0">
                <a:latin typeface="微软雅黑" panose="020B0503020204020204" pitchFamily="34" charset="-122"/>
                <a:ea typeface="微软雅黑" panose="020B0503020204020204" pitchFamily="34" charset="-122"/>
              </a:rPr>
              <a:t>（是否涉及违法）</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200"/>
              </a:spcBef>
            </a:pP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solidFill>
                  <a:srgbClr val="C00000"/>
                </a:solidFill>
                <a:latin typeface="微软雅黑" panose="020B0503020204020204" pitchFamily="34" charset="-122"/>
                <a:ea typeface="微软雅黑" panose="020B0503020204020204" pitchFamily="34" charset="-122"/>
              </a:rPr>
              <a:t>建议必备条款：</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solidFill>
                  <a:srgbClr val="C00000"/>
                </a:solidFill>
                <a:latin typeface="微软雅黑" panose="020B0503020204020204" pitchFamily="34" charset="-122"/>
                <a:ea typeface="微软雅黑" panose="020B0503020204020204" pitchFamily="34" charset="-122"/>
              </a:rPr>
              <a:t>送达地址的约定</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劳动合同</a:t>
            </a:r>
            <a:endParaRPr lang="zh-CN" altLang="en-US" b="1" dirty="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1560" y="836712"/>
            <a:ext cx="8208912" cy="10125849"/>
          </a:xfrm>
          <a:prstGeom prst="rect">
            <a:avLst/>
          </a:prstGeom>
          <a:noFill/>
          <a:ln w="9525">
            <a:noFill/>
            <a:miter lim="800000"/>
          </a:ln>
          <a:effectLst/>
        </p:spPr>
        <p:txBody>
          <a:bodyPr wrap="square">
            <a:spAutoFit/>
          </a:bodyPr>
          <a:lstStyle/>
          <a:p>
            <a:pPr>
              <a:lnSpc>
                <a:spcPct val="150000"/>
              </a:lnSpc>
            </a:pPr>
            <a:r>
              <a:rPr lang="zh-CN" altLang="en-US" sz="1600" b="1" dirty="0" smtClean="0">
                <a:solidFill>
                  <a:srgbClr val="C00000"/>
                </a:solidFill>
                <a:latin typeface="微软雅黑" panose="020B0503020204020204" pitchFamily="34" charset="-122"/>
                <a:ea typeface="微软雅黑" panose="020B0503020204020204" pitchFamily="34" charset="-122"/>
              </a:rPr>
              <a:t>下列表述如何更改：</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表述一：</a:t>
            </a:r>
            <a:r>
              <a:rPr lang="zh-CN" altLang="zh-CN" sz="1600" dirty="0" smtClean="0">
                <a:latin typeface="微软雅黑" panose="020B0503020204020204" pitchFamily="34" charset="-122"/>
                <a:ea typeface="微软雅黑" panose="020B0503020204020204" pitchFamily="34" charset="-122"/>
              </a:rPr>
              <a:t>甲方根据生产工作需要，安排乙方从事</a:t>
            </a:r>
            <a:r>
              <a:rPr lang="zh-CN" altLang="zh-CN" sz="1600" u="sng"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岗位（工种）工作。具体生产（工作）任务为：</a:t>
            </a:r>
            <a:r>
              <a:rPr lang="zh-CN" altLang="zh-CN" sz="1600" u="sng"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（如何约定方便工作内容的调整）</a:t>
            </a:r>
            <a:endParaRPr lang="en-US" altLang="zh-CN" sz="1600" b="1" dirty="0" smtClean="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表述二：</a:t>
            </a:r>
            <a:r>
              <a:rPr lang="zh-CN" altLang="en-US" sz="1600" dirty="0" smtClean="0">
                <a:latin typeface="微软雅黑" panose="020B0503020204020204" pitchFamily="34" charset="-122"/>
                <a:ea typeface="微软雅黑" panose="020B0503020204020204" pitchFamily="34" charset="-122"/>
              </a:rPr>
              <a:t>乙方的</a:t>
            </a:r>
            <a:r>
              <a:rPr lang="zh-CN" altLang="zh-CN" sz="1600" dirty="0" smtClean="0">
                <a:latin typeface="微软雅黑" panose="020B0503020204020204" pitchFamily="34" charset="-122"/>
                <a:ea typeface="微软雅黑" panose="020B0503020204020204" pitchFamily="34" charset="-122"/>
              </a:rPr>
              <a:t>工作的地点为</a:t>
            </a:r>
            <a:r>
              <a:rPr lang="zh-CN" altLang="en-US" sz="1600" dirty="0" smtClean="0">
                <a:latin typeface="微软雅黑" panose="020B0503020204020204" pitchFamily="34" charset="-122"/>
                <a:ea typeface="微软雅黑" panose="020B0503020204020204" pitchFamily="34" charset="-122"/>
              </a:rPr>
              <a:t>杭州。（如何约定方便工作地点的调整）</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表述三：</a:t>
            </a:r>
            <a:r>
              <a:rPr lang="zh-CN" altLang="zh-CN" sz="1600" dirty="0" smtClean="0">
                <a:latin typeface="微软雅黑" panose="020B0503020204020204" pitchFamily="34" charset="-122"/>
                <a:ea typeface="微软雅黑" panose="020B0503020204020204" pitchFamily="34" charset="-122"/>
              </a:rPr>
              <a:t>乙方所在岗位执行</a:t>
            </a:r>
            <a:r>
              <a:rPr lang="en-US" altLang="zh-CN" sz="1600" u="sng"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工时制，具体为：</a:t>
            </a:r>
            <a:r>
              <a:rPr lang="en-US" altLang="zh-CN" sz="1600" u="sng"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（若工时制经劳动局审批有更改，员工不同意如何操作）</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表述四：</a:t>
            </a:r>
            <a:r>
              <a:rPr lang="zh-CN" altLang="zh-CN" sz="1600" dirty="0" smtClean="0">
                <a:latin typeface="微软雅黑" panose="020B0503020204020204" pitchFamily="34" charset="-122"/>
                <a:ea typeface="微软雅黑" panose="020B0503020204020204" pitchFamily="34" charset="-122"/>
              </a:rPr>
              <a:t>甲方</a:t>
            </a:r>
            <a:r>
              <a:rPr lang="zh-CN" altLang="en-US" sz="1600" dirty="0" smtClean="0">
                <a:latin typeface="微软雅黑" panose="020B0503020204020204" pitchFamily="34" charset="-122"/>
                <a:ea typeface="微软雅黑" panose="020B0503020204020204" pitchFamily="34" charset="-122"/>
              </a:rPr>
              <a:t>对乙方实行</a:t>
            </a:r>
            <a:r>
              <a:rPr lang="zh-CN" altLang="en-US" sz="1600" dirty="0" smtClean="0">
                <a:solidFill>
                  <a:srgbClr val="C00000"/>
                </a:solidFill>
                <a:latin typeface="微软雅黑" panose="020B0503020204020204" pitchFamily="34" charset="-122"/>
                <a:ea typeface="微软雅黑" panose="020B0503020204020204" pitchFamily="34" charset="-122"/>
              </a:rPr>
              <a:t>做五休二制度</a:t>
            </a:r>
            <a:r>
              <a:rPr lang="zh-CN" altLang="en-US" sz="1600" dirty="0" smtClean="0">
                <a:latin typeface="微软雅黑" panose="020B0503020204020204" pitchFamily="34" charset="-122"/>
                <a:ea typeface="微软雅黑" panose="020B0503020204020204" pitchFamily="34" charset="-122"/>
              </a:rPr>
              <a:t>，甲方保证乙方每周工作时间不超过</a:t>
            </a:r>
            <a:r>
              <a:rPr lang="en-US" altLang="zh-CN" sz="1600" dirty="0" smtClean="0">
                <a:latin typeface="微软雅黑" panose="020B0503020204020204" pitchFamily="34" charset="-122"/>
                <a:ea typeface="微软雅黑" panose="020B0503020204020204" pitchFamily="34" charset="-122"/>
              </a:rPr>
              <a:t>40</a:t>
            </a:r>
            <a:r>
              <a:rPr lang="zh-CN" altLang="en-US" sz="1600" dirty="0" smtClean="0">
                <a:latin typeface="微软雅黑" panose="020B0503020204020204" pitchFamily="34" charset="-122"/>
                <a:ea typeface="微软雅黑" panose="020B0503020204020204" pitchFamily="34" charset="-122"/>
              </a:rPr>
              <a:t>小时。（该约定将无法对工作时间进行调整管理）</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表述五：</a:t>
            </a:r>
            <a:r>
              <a:rPr lang="zh-CN" altLang="en-US" sz="1600" dirty="0" smtClean="0">
                <a:latin typeface="微软雅黑" panose="020B0503020204020204" pitchFamily="34" charset="-122"/>
                <a:ea typeface="微软雅黑" panose="020B0503020204020204" pitchFamily="34" charset="-122"/>
              </a:rPr>
              <a:t>乙方的工资为每月</a:t>
            </a:r>
            <a:r>
              <a:rPr lang="en-US" altLang="zh-CN" sz="1600" dirty="0" smtClean="0">
                <a:latin typeface="微软雅黑" panose="020B0503020204020204" pitchFamily="34" charset="-122"/>
                <a:ea typeface="微软雅黑" panose="020B0503020204020204" pitchFamily="34" charset="-122"/>
              </a:rPr>
              <a:t>XX</a:t>
            </a:r>
            <a:r>
              <a:rPr lang="zh-CN" altLang="en-US" sz="1600" dirty="0" smtClean="0">
                <a:latin typeface="微软雅黑" panose="020B0503020204020204" pitchFamily="34" charset="-122"/>
                <a:ea typeface="微软雅黑" panose="020B0503020204020204" pitchFamily="34" charset="-122"/>
              </a:rPr>
              <a:t>元，岗位津贴</a:t>
            </a:r>
            <a:r>
              <a:rPr lang="en-US" altLang="zh-CN" sz="1600" dirty="0" smtClean="0">
                <a:latin typeface="微软雅黑" panose="020B0503020204020204" pitchFamily="34" charset="-122"/>
                <a:ea typeface="微软雅黑" panose="020B0503020204020204" pitchFamily="34" charset="-122"/>
              </a:rPr>
              <a:t>XX</a:t>
            </a:r>
            <a:r>
              <a:rPr lang="zh-CN" altLang="en-US" sz="1600" dirty="0" smtClean="0">
                <a:latin typeface="微软雅黑" panose="020B0503020204020204" pitchFamily="34" charset="-122"/>
                <a:ea typeface="微软雅黑" panose="020B0503020204020204" pitchFamily="34" charset="-122"/>
              </a:rPr>
              <a:t>元，绩效奖金为</a:t>
            </a:r>
            <a:r>
              <a:rPr lang="en-US" altLang="zh-CN" sz="1600" dirty="0" smtClean="0">
                <a:latin typeface="微软雅黑" panose="020B0503020204020204" pitchFamily="34" charset="-122"/>
                <a:ea typeface="微软雅黑" panose="020B0503020204020204" pitchFamily="34" charset="-122"/>
              </a:rPr>
              <a:t>XX</a:t>
            </a:r>
            <a:r>
              <a:rPr lang="zh-CN" altLang="en-US" sz="1600" dirty="0" smtClean="0">
                <a:latin typeface="微软雅黑" panose="020B0503020204020204" pitchFamily="34" charset="-122"/>
                <a:ea typeface="微软雅黑" panose="020B0503020204020204" pitchFamily="34" charset="-122"/>
              </a:rPr>
              <a:t>元。（如何约定降低加班、病假等的企业成本）</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solidFill>
                  <a:srgbClr val="C00000"/>
                </a:solidFill>
                <a:latin typeface="微软雅黑" panose="020B0503020204020204" pitchFamily="34" charset="-122"/>
                <a:ea typeface="微软雅黑" panose="020B0503020204020204" pitchFamily="34" charset="-122"/>
              </a:rPr>
              <a:t>建议增加条款：</a:t>
            </a:r>
            <a:r>
              <a:rPr lang="en-US" altLang="zh-CN" sz="1600" b="1" dirty="0" smtClean="0">
                <a:solidFill>
                  <a:srgbClr val="C00000"/>
                </a:solidFill>
                <a:latin typeface="微软雅黑" panose="020B0503020204020204" pitchFamily="34" charset="-122"/>
                <a:ea typeface="微软雅黑" panose="020B0503020204020204" pitchFamily="34" charset="-122"/>
              </a:rPr>
              <a:t>1</a:t>
            </a:r>
            <a:r>
              <a:rPr lang="zh-CN" altLang="en-US" sz="1600" b="1" dirty="0" smtClean="0">
                <a:solidFill>
                  <a:srgbClr val="C00000"/>
                </a:solidFill>
                <a:latin typeface="微软雅黑" panose="020B0503020204020204" pitchFamily="34" charset="-122"/>
                <a:ea typeface="微软雅黑" panose="020B0503020204020204" pitchFamily="34" charset="-122"/>
              </a:rPr>
              <a:t>）送达地址的约定；</a:t>
            </a:r>
            <a:r>
              <a:rPr lang="en-US" altLang="zh-CN" sz="1600" b="1" dirty="0" smtClean="0">
                <a:solidFill>
                  <a:srgbClr val="C00000"/>
                </a:solidFill>
                <a:latin typeface="微软雅黑" panose="020B0503020204020204" pitchFamily="34" charset="-122"/>
                <a:ea typeface="微软雅黑" panose="020B0503020204020204" pitchFamily="34" charset="-122"/>
              </a:rPr>
              <a:t>2</a:t>
            </a:r>
            <a:r>
              <a:rPr lang="zh-CN" altLang="en-US" sz="1600" b="1" dirty="0" smtClean="0">
                <a:solidFill>
                  <a:srgbClr val="C00000"/>
                </a:solidFill>
                <a:latin typeface="微软雅黑" panose="020B0503020204020204" pitchFamily="34" charset="-122"/>
                <a:ea typeface="微软雅黑" panose="020B0503020204020204" pitchFamily="34" charset="-122"/>
              </a:rPr>
              <a:t>）试用期录用条件；</a:t>
            </a:r>
            <a:r>
              <a:rPr lang="en-US" altLang="zh-CN" sz="1600" b="1" dirty="0" smtClean="0">
                <a:solidFill>
                  <a:srgbClr val="C00000"/>
                </a:solidFill>
                <a:latin typeface="微软雅黑" panose="020B0503020204020204" pitchFamily="34" charset="-122"/>
                <a:ea typeface="微软雅黑" panose="020B0503020204020204" pitchFamily="34" charset="-122"/>
              </a:rPr>
              <a:t>3</a:t>
            </a:r>
            <a:r>
              <a:rPr lang="zh-CN" altLang="en-US" sz="1600" b="1" dirty="0" smtClean="0">
                <a:solidFill>
                  <a:srgbClr val="C00000"/>
                </a:solidFill>
                <a:latin typeface="微软雅黑" panose="020B0503020204020204" pitchFamily="34" charset="-122"/>
                <a:ea typeface="微软雅黑" panose="020B0503020204020204" pitchFamily="34" charset="-122"/>
              </a:rPr>
              <a:t>）终止通知的转嫁条款</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1600" b="1" dirty="0" smtClean="0">
                <a:solidFill>
                  <a:srgbClr val="C00000"/>
                </a:solidFill>
                <a:latin typeface="微软雅黑" panose="020B0503020204020204" pitchFamily="34" charset="-122"/>
                <a:ea typeface="微软雅黑" panose="020B0503020204020204" pitchFamily="34" charset="-122"/>
              </a:rPr>
              <a:t>不建议条款：</a:t>
            </a:r>
            <a:r>
              <a:rPr lang="en-US" altLang="zh-CN" sz="1600" b="1" dirty="0" smtClean="0">
                <a:solidFill>
                  <a:srgbClr val="C00000"/>
                </a:solidFill>
                <a:latin typeface="微软雅黑" panose="020B0503020204020204" pitchFamily="34" charset="-122"/>
                <a:ea typeface="微软雅黑" panose="020B0503020204020204" pitchFamily="34" charset="-122"/>
              </a:rPr>
              <a:t>1</a:t>
            </a:r>
            <a:r>
              <a:rPr lang="zh-CN" altLang="en-US" sz="1600" b="1" dirty="0" smtClean="0">
                <a:solidFill>
                  <a:srgbClr val="C00000"/>
                </a:solidFill>
                <a:latin typeface="微软雅黑" panose="020B0503020204020204" pitchFamily="34" charset="-122"/>
                <a:ea typeface="微软雅黑" panose="020B0503020204020204" pitchFamily="34" charset="-122"/>
              </a:rPr>
              <a:t>）违法的，例如试用期延长；</a:t>
            </a:r>
            <a:r>
              <a:rPr lang="en-US" altLang="zh-CN" sz="1600" b="1" dirty="0" smtClean="0">
                <a:solidFill>
                  <a:srgbClr val="C00000"/>
                </a:solidFill>
                <a:latin typeface="微软雅黑" panose="020B0503020204020204" pitchFamily="34" charset="-122"/>
                <a:ea typeface="微软雅黑" panose="020B0503020204020204" pitchFamily="34" charset="-122"/>
              </a:rPr>
              <a:t>2</a:t>
            </a:r>
            <a:r>
              <a:rPr lang="zh-CN" altLang="en-US" sz="1600" b="1" dirty="0" smtClean="0">
                <a:solidFill>
                  <a:srgbClr val="C00000"/>
                </a:solidFill>
                <a:latin typeface="微软雅黑" panose="020B0503020204020204" pitchFamily="34" charset="-122"/>
                <a:ea typeface="微软雅黑" panose="020B0503020204020204" pitchFamily="34" charset="-122"/>
              </a:rPr>
              <a:t>）法条明确规定的，例如劳动合同法</a:t>
            </a:r>
            <a:r>
              <a:rPr lang="en-US" altLang="zh-CN" sz="1600" b="1" dirty="0" smtClean="0">
                <a:solidFill>
                  <a:srgbClr val="C00000"/>
                </a:solidFill>
                <a:latin typeface="微软雅黑" panose="020B0503020204020204" pitchFamily="34" charset="-122"/>
                <a:ea typeface="微软雅黑" panose="020B0503020204020204" pitchFamily="34" charset="-122"/>
              </a:rPr>
              <a:t>39,40</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41</a:t>
            </a:r>
            <a:r>
              <a:rPr lang="zh-CN" altLang="en-US" sz="1600" b="1" dirty="0" smtClean="0">
                <a:solidFill>
                  <a:srgbClr val="C00000"/>
                </a:solidFill>
                <a:latin typeface="微软雅黑" panose="020B0503020204020204" pitchFamily="34" charset="-122"/>
                <a:ea typeface="微软雅黑" panose="020B0503020204020204" pitchFamily="34" charset="-122"/>
              </a:rPr>
              <a:t>。</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劳动合同</a:t>
            </a:r>
            <a:endParaRPr lang="zh-CN" altLang="en-US" b="1" dirty="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1560" y="1052736"/>
            <a:ext cx="8208912" cy="10802957"/>
          </a:xfrm>
          <a:prstGeom prst="rect">
            <a:avLst/>
          </a:prstGeom>
          <a:noFill/>
          <a:ln w="9525">
            <a:noFill/>
            <a:miter lim="800000"/>
          </a:ln>
          <a:effectLst/>
        </p:spPr>
        <p:txBody>
          <a:bodyPr wrap="square">
            <a:spAutoFit/>
          </a:bodyPr>
          <a:lstStyle/>
          <a:p>
            <a:pPr>
              <a:lnSpc>
                <a:spcPct val="150000"/>
              </a:lnSpc>
              <a:buNone/>
            </a:pPr>
            <a:r>
              <a:rPr lang="en-US" altLang="zh-CN" sz="1600" b="1" dirty="0" smtClean="0">
                <a:latin typeface="微软雅黑" panose="020B0503020204020204" pitchFamily="34" charset="-122"/>
                <a:ea typeface="微软雅黑" panose="020B0503020204020204" pitchFamily="34" charset="-122"/>
              </a:rPr>
              <a:t>《</a:t>
            </a:r>
            <a:r>
              <a:rPr lang="zh-CN" altLang="zh-CN" sz="1600" b="1" dirty="0" smtClean="0">
                <a:latin typeface="微软雅黑" panose="020B0503020204020204" pitchFamily="34" charset="-122"/>
                <a:ea typeface="微软雅黑" panose="020B0503020204020204" pitchFamily="34" charset="-122"/>
              </a:rPr>
              <a:t>浙江省劳动争议仲裁委员会关于劳动争议案件处理若干问题的指导意见</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38.</a:t>
            </a:r>
            <a:r>
              <a:rPr lang="zh-CN" altLang="zh-CN" sz="1600" dirty="0" smtClean="0">
                <a:latin typeface="微软雅黑" panose="020B0503020204020204" pitchFamily="34" charset="-122"/>
                <a:ea typeface="微软雅黑" panose="020B0503020204020204" pitchFamily="34" charset="-122"/>
              </a:rPr>
              <a:t>加班工资和依据《劳动合同法》第八十二条规定加付的一倍工资的计算以职工所在的岗位</a:t>
            </a:r>
            <a:r>
              <a:rPr lang="en-US" altLang="zh-CN"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职位</a:t>
            </a:r>
            <a:r>
              <a:rPr lang="en-US" altLang="zh-CN"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相对应的标准工资为基数。</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zh-CN" altLang="zh-CN" sz="1600" dirty="0" smtClean="0">
                <a:latin typeface="微软雅黑" panose="020B0503020204020204" pitchFamily="34" charset="-122"/>
                <a:ea typeface="微软雅黑" panose="020B0503020204020204" pitchFamily="34" charset="-122"/>
              </a:rPr>
              <a:t>　　前款标准工资难以确定的，按以下方式确定计算基数：</a:t>
            </a:r>
            <a:endParaRPr lang="zh-CN" altLang="zh-CN" sz="1600" dirty="0" smtClean="0">
              <a:latin typeface="微软雅黑" panose="020B0503020204020204" pitchFamily="34" charset="-122"/>
              <a:ea typeface="微软雅黑" panose="020B0503020204020204" pitchFamily="34" charset="-122"/>
            </a:endParaRPr>
          </a:p>
          <a:p>
            <a:r>
              <a:rPr lang="zh-CN" altLang="zh-CN"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(1)</a:t>
            </a:r>
            <a:r>
              <a:rPr lang="zh-CN" altLang="zh-CN" sz="1600" dirty="0" smtClean="0">
                <a:latin typeface="微软雅黑" panose="020B0503020204020204" pitchFamily="34" charset="-122"/>
                <a:ea typeface="微软雅黑" panose="020B0503020204020204" pitchFamily="34" charset="-122"/>
              </a:rPr>
              <a:t>劳动合同有约定的，按劳动合同约定的工资为基数</a:t>
            </a:r>
            <a:r>
              <a:rPr lang="en-US" altLang="zh-CN" sz="1600" dirty="0" smtClean="0">
                <a:latin typeface="微软雅黑" panose="020B0503020204020204" pitchFamily="34" charset="-122"/>
                <a:ea typeface="微软雅黑" panose="020B0503020204020204" pitchFamily="34" charset="-122"/>
              </a:rPr>
              <a:t>;</a:t>
            </a:r>
            <a:endParaRPr lang="zh-CN" altLang="zh-CN" sz="1600" dirty="0" smtClean="0">
              <a:latin typeface="微软雅黑" panose="020B0503020204020204" pitchFamily="34" charset="-122"/>
              <a:ea typeface="微软雅黑" panose="020B0503020204020204" pitchFamily="34" charset="-122"/>
            </a:endParaRPr>
          </a:p>
          <a:p>
            <a:r>
              <a:rPr lang="zh-CN" altLang="zh-CN"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(2)</a:t>
            </a:r>
            <a:r>
              <a:rPr lang="zh-CN" altLang="zh-CN" sz="1600" dirty="0" smtClean="0">
                <a:latin typeface="微软雅黑" panose="020B0503020204020204" pitchFamily="34" charset="-122"/>
                <a:ea typeface="微软雅黑" panose="020B0503020204020204" pitchFamily="34" charset="-122"/>
              </a:rPr>
              <a:t>劳动合同没有约定的，实行岗位技能工资制的单位，以职工本人的岗位工资与技能工资之和为基数</a:t>
            </a:r>
            <a:r>
              <a:rPr lang="en-US" altLang="zh-CN" sz="1600" dirty="0" smtClean="0">
                <a:latin typeface="微软雅黑" panose="020B0503020204020204" pitchFamily="34" charset="-122"/>
                <a:ea typeface="微软雅黑" panose="020B0503020204020204" pitchFamily="34" charset="-122"/>
              </a:rPr>
              <a:t>;</a:t>
            </a:r>
            <a:endParaRPr lang="zh-CN" altLang="zh-CN" sz="1600" dirty="0" smtClean="0">
              <a:latin typeface="微软雅黑" panose="020B0503020204020204" pitchFamily="34" charset="-122"/>
              <a:ea typeface="微软雅黑" panose="020B0503020204020204" pitchFamily="34" charset="-122"/>
            </a:endParaRPr>
          </a:p>
          <a:p>
            <a:r>
              <a:rPr lang="zh-CN" altLang="zh-CN"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(3)</a:t>
            </a:r>
            <a:r>
              <a:rPr lang="zh-CN" altLang="zh-CN" sz="1600" dirty="0" smtClean="0">
                <a:latin typeface="微软雅黑" panose="020B0503020204020204" pitchFamily="34" charset="-122"/>
                <a:ea typeface="微软雅黑" panose="020B0503020204020204" pitchFamily="34" charset="-122"/>
              </a:rPr>
              <a:t>岗位、技能工资难以确定的，以上月职工正常工作情况下的工资为基数，同时应扣除绩效、奖金和物价补贴</a:t>
            </a:r>
            <a:r>
              <a:rPr lang="en-US" altLang="zh-CN"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难以区分工资、奖金、物贴等项目的，以职工上月实得工资的</a:t>
            </a:r>
            <a:r>
              <a:rPr lang="en-US" altLang="zh-CN" sz="1600" dirty="0" smtClean="0">
                <a:latin typeface="微软雅黑" panose="020B0503020204020204" pitchFamily="34" charset="-122"/>
                <a:ea typeface="微软雅黑" panose="020B0503020204020204" pitchFamily="34" charset="-122"/>
              </a:rPr>
              <a:t>70%</a:t>
            </a:r>
            <a:r>
              <a:rPr lang="zh-CN" altLang="zh-CN" sz="1600" dirty="0" smtClean="0">
                <a:latin typeface="微软雅黑" panose="020B0503020204020204" pitchFamily="34" charset="-122"/>
                <a:ea typeface="微软雅黑" panose="020B0503020204020204" pitchFamily="34" charset="-122"/>
              </a:rPr>
              <a:t>为基数。</a:t>
            </a:r>
            <a:endParaRPr lang="zh-CN" altLang="zh-CN" sz="1600" dirty="0" smtClean="0">
              <a:latin typeface="微软雅黑" panose="020B0503020204020204" pitchFamily="34" charset="-122"/>
              <a:ea typeface="微软雅黑" panose="020B0503020204020204" pitchFamily="34" charset="-122"/>
            </a:endParaRPr>
          </a:p>
          <a:p>
            <a:pPr>
              <a:lnSpc>
                <a:spcPct val="150000"/>
              </a:lnSpc>
              <a:spcAft>
                <a:spcPts val="1800"/>
              </a:spcAft>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上述计发基数低于当地最低工资标准的，按当地最低工资标准为计发基数。</a:t>
            </a:r>
            <a:endParaRPr lang="en-US" altLang="zh-CN" sz="1600" dirty="0" smtClean="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rPr>
              <a:t>      19.</a:t>
            </a:r>
            <a:r>
              <a:rPr lang="zh-CN" altLang="zh-CN" sz="1600" dirty="0" smtClean="0">
                <a:latin typeface="微软雅黑" panose="020B0503020204020204" pitchFamily="34" charset="-122"/>
                <a:ea typeface="微软雅黑" panose="020B0503020204020204" pitchFamily="34" charset="-122"/>
              </a:rPr>
              <a:t>劳动者与用人单位对有无支付加班工资的事实发生争议的，应由用人单位对其已经支付加班工资的事实负举证责任。</a:t>
            </a:r>
            <a:r>
              <a:rPr lang="zh-CN" altLang="zh-CN" sz="1600" dirty="0" smtClean="0">
                <a:solidFill>
                  <a:srgbClr val="FF0000"/>
                </a:solidFill>
                <a:latin typeface="微软雅黑" panose="020B0503020204020204" pitchFamily="34" charset="-122"/>
                <a:ea typeface="微软雅黑" panose="020B0503020204020204" pitchFamily="34" charset="-122"/>
              </a:rPr>
              <a:t>用人单位已支付的工资具有以下情形的，人民法院可认定其中不包含加班工资：</a:t>
            </a:r>
            <a:endParaRPr lang="zh-CN"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zh-CN" altLang="zh-CN" sz="1600" dirty="0" smtClean="0">
                <a:solidFill>
                  <a:srgbClr val="FF0000"/>
                </a:solidFill>
                <a:latin typeface="微软雅黑" panose="020B0503020204020204" pitchFamily="34" charset="-122"/>
                <a:ea typeface="微软雅黑" panose="020B0503020204020204" pitchFamily="34" charset="-122"/>
              </a:rPr>
              <a:t>（一）折算后的正常工作时间工资低于当地最低工资标准的</a:t>
            </a:r>
            <a:endParaRPr lang="zh-CN"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zh-CN" altLang="zh-CN" sz="1600" dirty="0" smtClean="0">
                <a:solidFill>
                  <a:srgbClr val="FF0000"/>
                </a:solidFill>
                <a:latin typeface="微软雅黑" panose="020B0503020204020204" pitchFamily="34" charset="-122"/>
                <a:ea typeface="微软雅黑" panose="020B0503020204020204" pitchFamily="34" charset="-122"/>
              </a:rPr>
              <a:t>（二）计件工资有劳动定额且定额明显不合理的。</a:t>
            </a:r>
            <a:endParaRPr lang="zh-CN"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600" b="1" dirty="0" smtClean="0">
              <a:latin typeface="黑体" panose="02010609060101010101" pitchFamily="2" charset="-122"/>
              <a:ea typeface="黑体" panose="02010609060101010101" pitchFamily="2" charset="-122"/>
            </a:endParaRPr>
          </a:p>
          <a:p>
            <a:endParaRPr lang="zh-CN" altLang="zh-CN" sz="1600" b="1" dirty="0" smtClean="0">
              <a:latin typeface="黑体" panose="02010609060101010101" pitchFamily="2" charset="-122"/>
              <a:ea typeface="黑体" panose="02010609060101010101" pitchFamily="2" charset="-122"/>
            </a:endParaRPr>
          </a:p>
          <a:p>
            <a:pPr>
              <a:lnSpc>
                <a:spcPct val="150000"/>
              </a:lnSpc>
            </a:pP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劳动合同</a:t>
            </a:r>
            <a:endParaRPr lang="zh-CN" altLang="en-US" b="1" dirty="0">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11560" y="1052736"/>
            <a:ext cx="8208912" cy="9648795"/>
          </a:xfrm>
          <a:prstGeom prst="rect">
            <a:avLst/>
          </a:prstGeom>
          <a:noFill/>
          <a:ln w="9525">
            <a:noFill/>
            <a:miter lim="800000"/>
          </a:ln>
          <a:effectLst/>
        </p:spPr>
        <p:txBody>
          <a:bodyPr wrap="square">
            <a:spAutoFit/>
          </a:bodyPr>
          <a:lstStyle/>
          <a:p>
            <a:pPr>
              <a:lnSpc>
                <a:spcPct val="150000"/>
              </a:lnSpc>
            </a:pPr>
            <a:r>
              <a:rPr lang="en-US" altLang="zh-CN" sz="1600" b="1" dirty="0" smtClean="0">
                <a:latin typeface="微软雅黑" panose="020B0503020204020204" pitchFamily="34" charset="-122"/>
                <a:ea typeface="微软雅黑" panose="020B0503020204020204" pitchFamily="34" charset="-122"/>
              </a:rPr>
              <a:t>《</a:t>
            </a:r>
            <a:r>
              <a:rPr lang="zh-CN" altLang="zh-CN" sz="1600" b="1" dirty="0" smtClean="0">
                <a:latin typeface="微软雅黑" panose="020B0503020204020204" pitchFamily="34" charset="-122"/>
                <a:ea typeface="微软雅黑" panose="020B0503020204020204" pitchFamily="34" charset="-122"/>
              </a:rPr>
              <a:t>江苏高院关于审理劳动争议案件的指导意见</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ct val="150000"/>
              </a:lnSpc>
              <a:spcAft>
                <a:spcPts val="1800"/>
              </a:spcAft>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第二十三条</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用人单位实际支付劳动者的工资未明确区分正常工作时间工资和加班工资，但用人单位有证据证明已支付的工资包含正常工作时间工资和加班工资的，可以认定用人单位已支付的工资包含加班工资。但折算后的正常工作时间工资低于当地最低工资标准或者计件工资中的劳动定额明显不合理的除外。</a:t>
            </a:r>
            <a:endParaRPr lang="zh-CN"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第二十六条</a:t>
            </a:r>
            <a:r>
              <a:rPr lang="en-US" altLang="zh-CN" sz="1600" dirty="0" smtClean="0">
                <a:latin typeface="微软雅黑" panose="020B0503020204020204" pitchFamily="34" charset="-122"/>
                <a:ea typeface="微软雅黑" panose="020B0503020204020204" pitchFamily="34" charset="-122"/>
              </a:rPr>
              <a:t>   </a:t>
            </a:r>
            <a:r>
              <a:rPr lang="zh-CN" altLang="zh-CN" sz="1600" b="1" dirty="0" smtClean="0">
                <a:solidFill>
                  <a:srgbClr val="C00000"/>
                </a:solidFill>
                <a:latin typeface="微软雅黑" panose="020B0503020204020204" pitchFamily="34" charset="-122"/>
                <a:ea typeface="微软雅黑" panose="020B0503020204020204" pitchFamily="34" charset="-122"/>
              </a:rPr>
              <a:t>用人单位提供的电子考勤记录、手工考勤记录、工资发放表等证据未经劳动者签字确认，但用人单位有证据证明根据规章制度规定或劳动合同约定，考勤记录、工资发放表等已通过一定方式向劳动者公示而劳动者在合理期限内没有提出异议的，应予采信。</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latin typeface="微软雅黑" panose="020B0503020204020204" pitchFamily="34" charset="-122"/>
                <a:ea typeface="微软雅黑" panose="020B0503020204020204" pitchFamily="34" charset="-122"/>
              </a:rPr>
              <a:t>      </a:t>
            </a:r>
            <a:r>
              <a:rPr lang="zh-CN" altLang="zh-CN" sz="1600" b="1" dirty="0" smtClean="0">
                <a:solidFill>
                  <a:srgbClr val="C00000"/>
                </a:solidFill>
                <a:latin typeface="微软雅黑" panose="020B0503020204020204" pitchFamily="34" charset="-122"/>
                <a:ea typeface="微软雅黑" panose="020B0503020204020204" pitchFamily="34" charset="-122"/>
              </a:rPr>
              <a:t>用人单位有明确的加班审批制度，劳动者仅以电子考勤记录主张存在加班事实的，不予支持。</a:t>
            </a:r>
            <a:endParaRPr lang="zh-CN" altLang="zh-CN" sz="1600" dirty="0" smtClean="0">
              <a:solidFill>
                <a:srgbClr val="C00000"/>
              </a:solidFill>
              <a:latin typeface="微软雅黑" panose="020B0503020204020204" pitchFamily="34" charset="-122"/>
              <a:ea typeface="微软雅黑" panose="020B0503020204020204" pitchFamily="34" charset="-122"/>
            </a:endParaRPr>
          </a:p>
          <a:p>
            <a:endParaRPr lang="en-US" altLang="zh-CN" sz="1600" b="1" dirty="0" smtClean="0"/>
          </a:p>
          <a:p>
            <a:endParaRPr lang="en-US" altLang="zh-CN" sz="1600" b="1" dirty="0" smtClean="0">
              <a:latin typeface="黑体" panose="02010609060101010101" pitchFamily="2" charset="-122"/>
              <a:ea typeface="黑体" panose="02010609060101010101" pitchFamily="2" charset="-122"/>
            </a:endParaRPr>
          </a:p>
          <a:p>
            <a:endParaRPr lang="zh-CN" altLang="zh-CN" sz="1600" b="1" dirty="0" smtClean="0">
              <a:latin typeface="黑体" panose="02010609060101010101" pitchFamily="2" charset="-122"/>
              <a:ea typeface="黑体" panose="02010609060101010101" pitchFamily="2" charset="-122"/>
            </a:endParaRPr>
          </a:p>
          <a:p>
            <a:pPr>
              <a:lnSpc>
                <a:spcPct val="150000"/>
              </a:lnSpc>
            </a:pP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入职风险</a:t>
            </a:r>
            <a:endParaRPr lang="zh-CN" altLang="en-US" b="1" dirty="0">
              <a:latin typeface="微软雅黑" panose="020B0503020204020204" pitchFamily="34" charset="-122"/>
              <a:ea typeface="微软雅黑" panose="020B0503020204020204" pitchFamily="34" charset="-122"/>
            </a:endParaRPr>
          </a:p>
        </p:txBody>
      </p:sp>
      <p:graphicFrame>
        <p:nvGraphicFramePr>
          <p:cNvPr id="4" name="内容占位符 3"/>
          <p:cNvGraphicFramePr>
            <a:graphicFrameLocks noGrp="1"/>
          </p:cNvGraphicFramePr>
          <p:nvPr>
            <p:ph idx="1"/>
          </p:nvPr>
        </p:nvGraphicFramePr>
        <p:xfrm>
          <a:off x="457200" y="1125538"/>
          <a:ext cx="8229600" cy="50006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4"/>
          <p:cNvSpPr txBox="1"/>
          <p:nvPr/>
        </p:nvSpPr>
        <p:spPr>
          <a:xfrm>
            <a:off x="539552" y="3429000"/>
            <a:ext cx="1440160" cy="584775"/>
          </a:xfrm>
          <a:prstGeom prst="rect">
            <a:avLst/>
          </a:prstGeom>
          <a:noFill/>
        </p:spPr>
        <p:txBody>
          <a:bodyPr wrap="square" rtlCol="0">
            <a:spAutoFit/>
          </a:bodyPr>
          <a:lstStyle/>
          <a:p>
            <a:pPr marL="230505" indent="-230505" eaLnBrk="0" hangingPunct="0">
              <a:buClr>
                <a:schemeClr val="bg1"/>
              </a:buClr>
              <a:buSzPct val="65000"/>
              <a:buFont typeface="Wingdings" panose="05000000000000000000" pitchFamily="2" charset="2"/>
              <a:buNone/>
            </a:pPr>
            <a:r>
              <a:rPr lang="en-US" altLang="zh-CN" sz="3200" dirty="0" smtClean="0">
                <a:solidFill>
                  <a:srgbClr val="FF0000"/>
                </a:solidFill>
                <a:latin typeface="微软雅黑" panose="020B0503020204020204" pitchFamily="34" charset="-122"/>
                <a:ea typeface="微软雅黑" panose="020B0503020204020204" pitchFamily="34" charset="-122"/>
              </a:rPr>
              <a:t>  </a:t>
            </a:r>
            <a:r>
              <a:rPr lang="zh-CN" altLang="zh-CN" sz="3200" dirty="0" smtClean="0">
                <a:solidFill>
                  <a:srgbClr val="FF0000"/>
                </a:solidFill>
                <a:latin typeface="微软雅黑" panose="020B0503020204020204" pitchFamily="34" charset="-122"/>
                <a:ea typeface="微软雅黑" panose="020B0503020204020204" pitchFamily="34" charset="-122"/>
              </a:rPr>
              <a:t>★ ★</a:t>
            </a:r>
            <a:endParaRPr lang="zh-CN" altLang="en-US" sz="3200" dirty="0" smtClean="0">
              <a:latin typeface="Arial" panose="020B0604020202020204" pitchFamily="34" charset="0"/>
              <a:ea typeface="黑体" panose="02010609060101010101" pitchFamily="2" charset="-122"/>
            </a:endParaRPr>
          </a:p>
        </p:txBody>
      </p:sp>
      <p:sp>
        <p:nvSpPr>
          <p:cNvPr id="9" name="TextBox 8"/>
          <p:cNvSpPr txBox="1"/>
          <p:nvPr/>
        </p:nvSpPr>
        <p:spPr>
          <a:xfrm>
            <a:off x="2699792" y="3429000"/>
            <a:ext cx="1440160" cy="584775"/>
          </a:xfrm>
          <a:prstGeom prst="rect">
            <a:avLst/>
          </a:prstGeom>
          <a:noFill/>
        </p:spPr>
        <p:txBody>
          <a:bodyPr wrap="square" rtlCol="0">
            <a:spAutoFit/>
          </a:bodyPr>
          <a:lstStyle/>
          <a:p>
            <a:pPr marL="230505" indent="-230505" eaLnBrk="0" hangingPunct="0">
              <a:buClr>
                <a:schemeClr val="bg1"/>
              </a:buClr>
              <a:buSzPct val="65000"/>
              <a:buFont typeface="Wingdings" panose="05000000000000000000" pitchFamily="2" charset="2"/>
              <a:buNone/>
            </a:pPr>
            <a:r>
              <a:rPr lang="zh-CN" altLang="zh-CN" sz="3200" dirty="0" smtClean="0">
                <a:solidFill>
                  <a:srgbClr val="FF0000"/>
                </a:solidFill>
                <a:latin typeface="微软雅黑" panose="020B0503020204020204" pitchFamily="34" charset="-122"/>
                <a:ea typeface="微软雅黑" panose="020B0503020204020204" pitchFamily="34" charset="-122"/>
              </a:rPr>
              <a:t>★ ★ ★</a:t>
            </a:r>
            <a:endParaRPr lang="zh-CN" altLang="en-US" sz="3200" dirty="0" smtClean="0">
              <a:latin typeface="Arial" panose="020B0604020202020204" pitchFamily="34" charset="0"/>
              <a:ea typeface="黑体" panose="02010609060101010101" pitchFamily="2" charset="-122"/>
            </a:endParaRPr>
          </a:p>
        </p:txBody>
      </p:sp>
      <p:sp>
        <p:nvSpPr>
          <p:cNvPr id="10" name="TextBox 9"/>
          <p:cNvSpPr txBox="1"/>
          <p:nvPr/>
        </p:nvSpPr>
        <p:spPr>
          <a:xfrm>
            <a:off x="4860032" y="3284984"/>
            <a:ext cx="1368152" cy="276999"/>
          </a:xfrm>
          <a:prstGeom prst="rect">
            <a:avLst/>
          </a:prstGeom>
          <a:noFill/>
        </p:spPr>
        <p:txBody>
          <a:bodyPr wrap="square" rtlCol="0">
            <a:spAutoFit/>
          </a:bodyPr>
          <a:lstStyle/>
          <a:p>
            <a:pPr marL="230505" indent="-230505" algn="dist" eaLnBrk="0" hangingPunct="0">
              <a:buClr>
                <a:schemeClr val="bg1"/>
              </a:buClr>
              <a:buSzPct val="65000"/>
              <a:buFont typeface="Wingdings" panose="05000000000000000000" pitchFamily="2" charset="2"/>
              <a:buNone/>
            </a:pPr>
            <a:endParaRPr lang="zh-CN" altLang="en-US" sz="1200" dirty="0" smtClean="0">
              <a:latin typeface="Arial" panose="020B0604020202020204" pitchFamily="34" charset="0"/>
              <a:ea typeface="黑体" panose="02010609060101010101" pitchFamily="2" charset="-122"/>
            </a:endParaRPr>
          </a:p>
        </p:txBody>
      </p:sp>
      <p:sp>
        <p:nvSpPr>
          <p:cNvPr id="11" name="TextBox 10"/>
          <p:cNvSpPr txBox="1"/>
          <p:nvPr/>
        </p:nvSpPr>
        <p:spPr>
          <a:xfrm>
            <a:off x="4788024" y="3429000"/>
            <a:ext cx="1440160" cy="584775"/>
          </a:xfrm>
          <a:prstGeom prst="rect">
            <a:avLst/>
          </a:prstGeom>
          <a:noFill/>
        </p:spPr>
        <p:txBody>
          <a:bodyPr wrap="square" rtlCol="0">
            <a:spAutoFit/>
          </a:bodyPr>
          <a:lstStyle/>
          <a:p>
            <a:pPr marL="230505" indent="-230505" eaLnBrk="0" hangingPunct="0">
              <a:buClr>
                <a:schemeClr val="bg1"/>
              </a:buClr>
              <a:buSzPct val="65000"/>
              <a:buFont typeface="Wingdings" panose="05000000000000000000" pitchFamily="2" charset="2"/>
              <a:buNone/>
            </a:pPr>
            <a:r>
              <a:rPr lang="zh-CN" altLang="zh-CN" sz="3200" dirty="0" smtClean="0">
                <a:solidFill>
                  <a:srgbClr val="FF0000"/>
                </a:solidFill>
                <a:latin typeface="微软雅黑" panose="020B0503020204020204" pitchFamily="34" charset="-122"/>
                <a:ea typeface="微软雅黑" panose="020B0503020204020204" pitchFamily="34" charset="-122"/>
              </a:rPr>
              <a:t>★ ★ ★</a:t>
            </a:r>
            <a:endParaRPr lang="zh-CN" altLang="en-US" sz="3200" dirty="0" smtClean="0">
              <a:latin typeface="Arial" panose="020B0604020202020204" pitchFamily="34" charset="0"/>
              <a:ea typeface="黑体" panose="02010609060101010101" pitchFamily="2" charset="-122"/>
            </a:endParaRPr>
          </a:p>
        </p:txBody>
      </p:sp>
      <p:sp>
        <p:nvSpPr>
          <p:cNvPr id="12" name="TextBox 11"/>
          <p:cNvSpPr txBox="1"/>
          <p:nvPr/>
        </p:nvSpPr>
        <p:spPr>
          <a:xfrm>
            <a:off x="7092280" y="3573016"/>
            <a:ext cx="1224136" cy="276999"/>
          </a:xfrm>
          <a:prstGeom prst="rect">
            <a:avLst/>
          </a:prstGeom>
          <a:noFill/>
        </p:spPr>
        <p:txBody>
          <a:bodyPr wrap="square" rtlCol="0">
            <a:spAutoFit/>
          </a:bodyPr>
          <a:lstStyle/>
          <a:p>
            <a:pPr marL="230505" indent="-230505" algn="dist" eaLnBrk="0" hangingPunct="0">
              <a:buClr>
                <a:schemeClr val="bg1"/>
              </a:buClr>
              <a:buSzPct val="65000"/>
              <a:buFont typeface="Wingdings" panose="05000000000000000000" pitchFamily="2" charset="2"/>
              <a:buNone/>
            </a:pPr>
            <a:endParaRPr lang="zh-CN" altLang="en-US" sz="1200" dirty="0" smtClean="0">
              <a:latin typeface="Arial" panose="020B0604020202020204" pitchFamily="34" charset="0"/>
              <a:ea typeface="黑体" panose="02010609060101010101" pitchFamily="2" charset="-122"/>
            </a:endParaRPr>
          </a:p>
        </p:txBody>
      </p:sp>
      <p:sp>
        <p:nvSpPr>
          <p:cNvPr id="13" name="TextBox 12"/>
          <p:cNvSpPr txBox="1"/>
          <p:nvPr/>
        </p:nvSpPr>
        <p:spPr>
          <a:xfrm>
            <a:off x="6948264" y="3573016"/>
            <a:ext cx="1440160" cy="276999"/>
          </a:xfrm>
          <a:prstGeom prst="rect">
            <a:avLst/>
          </a:prstGeom>
          <a:noFill/>
        </p:spPr>
        <p:txBody>
          <a:bodyPr wrap="square" rtlCol="0">
            <a:spAutoFit/>
          </a:bodyPr>
          <a:lstStyle/>
          <a:p>
            <a:pPr marL="230505" indent="-230505" algn="dist" eaLnBrk="0" hangingPunct="0">
              <a:buClr>
                <a:schemeClr val="bg1"/>
              </a:buClr>
              <a:buSzPct val="65000"/>
              <a:buFont typeface="Wingdings" panose="05000000000000000000" pitchFamily="2" charset="2"/>
              <a:buNone/>
            </a:pPr>
            <a:endParaRPr lang="zh-CN" altLang="en-US" sz="1200" dirty="0" smtClean="0">
              <a:latin typeface="Arial" panose="020B0604020202020204" pitchFamily="34" charset="0"/>
              <a:ea typeface="黑体" panose="02010609060101010101" pitchFamily="2" charset="-122"/>
            </a:endParaRPr>
          </a:p>
        </p:txBody>
      </p:sp>
      <p:sp>
        <p:nvSpPr>
          <p:cNvPr id="14" name="TextBox 13"/>
          <p:cNvSpPr txBox="1"/>
          <p:nvPr/>
        </p:nvSpPr>
        <p:spPr>
          <a:xfrm>
            <a:off x="6732240" y="3429000"/>
            <a:ext cx="1872208" cy="584775"/>
          </a:xfrm>
          <a:prstGeom prst="rect">
            <a:avLst/>
          </a:prstGeom>
          <a:noFill/>
        </p:spPr>
        <p:txBody>
          <a:bodyPr wrap="square" rtlCol="0">
            <a:spAutoFit/>
          </a:bodyPr>
          <a:lstStyle/>
          <a:p>
            <a:pPr marL="230505" indent="-230505" eaLnBrk="0" hangingPunct="0">
              <a:buClr>
                <a:schemeClr val="bg1"/>
              </a:buClr>
              <a:buSzPct val="65000"/>
              <a:buFont typeface="Wingdings" panose="05000000000000000000" pitchFamily="2" charset="2"/>
              <a:buNone/>
            </a:pPr>
            <a:r>
              <a:rPr lang="zh-CN" altLang="zh-CN" sz="3200" dirty="0" smtClean="0">
                <a:solidFill>
                  <a:srgbClr val="FF0000"/>
                </a:solidFill>
                <a:latin typeface="微软雅黑" panose="020B0503020204020204" pitchFamily="34" charset="-122"/>
                <a:ea typeface="微软雅黑" panose="020B0503020204020204" pitchFamily="34" charset="-122"/>
              </a:rPr>
              <a:t>★★★★★</a:t>
            </a:r>
            <a:endParaRPr lang="zh-CN" altLang="en-US" sz="32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4B3F6AB0-53BA-4C89-8964-4D081845C0B4}"/>
                                            </p:graphicEl>
                                          </p:spTgt>
                                        </p:tgtEl>
                                        <p:attrNameLst>
                                          <p:attrName>style.visibility</p:attrName>
                                        </p:attrNameLst>
                                      </p:cBhvr>
                                      <p:to>
                                        <p:strVal val="visible"/>
                                      </p:to>
                                    </p:set>
                                    <p:animEffect transition="in" filter="fade">
                                      <p:cBhvr>
                                        <p:cTn id="12" dur="1000"/>
                                        <p:tgtEl>
                                          <p:spTgt spid="4">
                                            <p:graphicEl>
                                              <a:dgm id="{4B3F6AB0-53BA-4C89-8964-4D081845C0B4}"/>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C7D66B2C-F9C4-4A5D-A40D-CC7A5F69BE6C}"/>
                                            </p:graphicEl>
                                          </p:spTgt>
                                        </p:tgtEl>
                                        <p:attrNameLst>
                                          <p:attrName>style.visibility</p:attrName>
                                        </p:attrNameLst>
                                      </p:cBhvr>
                                      <p:to>
                                        <p:strVal val="visible"/>
                                      </p:to>
                                    </p:set>
                                    <p:animEffect transition="in" filter="fade">
                                      <p:cBhvr>
                                        <p:cTn id="15" dur="1000"/>
                                        <p:tgtEl>
                                          <p:spTgt spid="4">
                                            <p:graphicEl>
                                              <a:dgm id="{C7D66B2C-F9C4-4A5D-A40D-CC7A5F69BE6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EA67265E-2A92-467E-A772-8E989D34A37A}"/>
                                            </p:graphicEl>
                                          </p:spTgt>
                                        </p:tgtEl>
                                        <p:attrNameLst>
                                          <p:attrName>style.visibility</p:attrName>
                                        </p:attrNameLst>
                                      </p:cBhvr>
                                      <p:to>
                                        <p:strVal val="visible"/>
                                      </p:to>
                                    </p:set>
                                    <p:animEffect transition="in" filter="fade">
                                      <p:cBhvr>
                                        <p:cTn id="25" dur="1000"/>
                                        <p:tgtEl>
                                          <p:spTgt spid="4">
                                            <p:graphicEl>
                                              <a:dgm id="{EA67265E-2A92-467E-A772-8E989D34A37A}"/>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BC312215-E743-493B-8F6A-1551F6DC1A4A}"/>
                                            </p:graphicEl>
                                          </p:spTgt>
                                        </p:tgtEl>
                                        <p:attrNameLst>
                                          <p:attrName>style.visibility</p:attrName>
                                        </p:attrNameLst>
                                      </p:cBhvr>
                                      <p:to>
                                        <p:strVal val="visible"/>
                                      </p:to>
                                    </p:set>
                                    <p:animEffect transition="in" filter="fade">
                                      <p:cBhvr>
                                        <p:cTn id="28" dur="1000"/>
                                        <p:tgtEl>
                                          <p:spTgt spid="4">
                                            <p:graphicEl>
                                              <a:dgm id="{BC312215-E743-493B-8F6A-1551F6DC1A4A}"/>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graphicEl>
                                              <a:dgm id="{32A92486-26ED-42FB-B0C6-B94C33663575}"/>
                                            </p:graphicEl>
                                          </p:spTgt>
                                        </p:tgtEl>
                                        <p:attrNameLst>
                                          <p:attrName>style.visibility</p:attrName>
                                        </p:attrNameLst>
                                      </p:cBhvr>
                                      <p:to>
                                        <p:strVal val="visible"/>
                                      </p:to>
                                    </p:set>
                                    <p:animEffect transition="in" filter="fade">
                                      <p:cBhvr>
                                        <p:cTn id="38" dur="1000"/>
                                        <p:tgtEl>
                                          <p:spTgt spid="4">
                                            <p:graphicEl>
                                              <a:dgm id="{32A92486-26ED-42FB-B0C6-B94C3366357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graphicEl>
                                              <a:dgm id="{FF8FFE8A-4B40-4756-BDEC-25D80749670C}"/>
                                            </p:graphicEl>
                                          </p:spTgt>
                                        </p:tgtEl>
                                        <p:attrNameLst>
                                          <p:attrName>style.visibility</p:attrName>
                                        </p:attrNameLst>
                                      </p:cBhvr>
                                      <p:to>
                                        <p:strVal val="visible"/>
                                      </p:to>
                                    </p:set>
                                    <p:animEffect transition="in" filter="fade">
                                      <p:cBhvr>
                                        <p:cTn id="41" dur="1000"/>
                                        <p:tgtEl>
                                          <p:spTgt spid="4">
                                            <p:graphicEl>
                                              <a:dgm id="{FF8FFE8A-4B40-4756-BDEC-25D80749670C}"/>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P spid="5" grpId="0"/>
      <p:bldP spid="9" grpId="0"/>
      <p:bldP spid="11"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0439481"/>
          <p:cNvPicPr>
            <a:picLocks noChangeAspect="1" noChangeArrowheads="1"/>
          </p:cNvPicPr>
          <p:nvPr/>
        </p:nvPicPr>
        <p:blipFill>
          <a:blip r:embed="rId1" cstate="print"/>
          <a:srcRect/>
          <a:stretch>
            <a:fillRect/>
          </a:stretch>
        </p:blipFill>
        <p:spPr bwMode="auto">
          <a:xfrm>
            <a:off x="0" y="0"/>
            <a:ext cx="9144000" cy="6896100"/>
          </a:xfrm>
          <a:prstGeom prst="rect">
            <a:avLst/>
          </a:prstGeom>
          <a:noFill/>
          <a:ln w="9525">
            <a:noFill/>
            <a:miter lim="800000"/>
            <a:headEnd/>
            <a:tailEnd/>
          </a:ln>
        </p:spPr>
      </p:pic>
      <p:sp>
        <p:nvSpPr>
          <p:cNvPr id="3" name="内容占位符 2"/>
          <p:cNvSpPr txBox="1"/>
          <p:nvPr/>
        </p:nvSpPr>
        <p:spPr>
          <a:xfrm>
            <a:off x="539552" y="764704"/>
            <a:ext cx="6696744" cy="4496569"/>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rPr>
              <a:t>     </a:t>
            </a:r>
            <a:endPar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endParaRPr>
          </a:p>
          <a:p>
            <a:pPr marL="342900" marR="0" lvl="0" indent="-342900" algn="ctr"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lang="zh-CN" altLang="en-US" sz="6000" b="1" kern="0" dirty="0" smtClean="0">
                <a:latin typeface="微软雅黑" panose="020B0503020204020204" pitchFamily="34" charset="-122"/>
                <a:ea typeface="微软雅黑" panose="020B0503020204020204" pitchFamily="34" charset="-122"/>
              </a:rPr>
              <a:t>入  职  材  料</a:t>
            </a:r>
            <a:endParaRPr kumimoji="0" lang="en-US" altLang="zh-CN" sz="6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送达地址确认书</a:t>
            </a:r>
            <a:endParaRPr lang="zh-CN" altLang="en-US" b="1" dirty="0">
              <a:latin typeface="微软雅黑" panose="020B0503020204020204" pitchFamily="34" charset="-122"/>
              <a:ea typeface="微软雅黑" panose="020B0503020204020204" pitchFamily="34" charset="-122"/>
            </a:endParaRPr>
          </a:p>
        </p:txBody>
      </p:sp>
      <p:graphicFrame>
        <p:nvGraphicFramePr>
          <p:cNvPr id="4" name="内容占位符 6"/>
          <p:cNvGraphicFramePr/>
          <p:nvPr/>
        </p:nvGraphicFramePr>
        <p:xfrm>
          <a:off x="323528" y="980731"/>
          <a:ext cx="8640959" cy="5591941"/>
        </p:xfrm>
        <a:graphic>
          <a:graphicData uri="http://schemas.openxmlformats.org/drawingml/2006/table">
            <a:tbl>
              <a:tblPr/>
              <a:tblGrid>
                <a:gridCol w="1008112"/>
                <a:gridCol w="3772446"/>
                <a:gridCol w="3860401"/>
              </a:tblGrid>
              <a:tr h="441844">
                <a:tc>
                  <a:txBody>
                    <a:bodyPr/>
                    <a:lstStyle/>
                    <a:p>
                      <a:pPr algn="ctr">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公司名称</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403954">
                <a:tc>
                  <a:txBody>
                    <a:bodyPr/>
                    <a:lstStyle/>
                    <a:p>
                      <a:pPr algn="ctr">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公司地址</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587544">
                <a:tc>
                  <a:txBody>
                    <a:bodyPr/>
                    <a:lstStyle/>
                    <a:p>
                      <a:pPr algn="ctr">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告知事项</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a:rPr>
                        <a:t>1</a:t>
                      </a:r>
                      <a:r>
                        <a:rPr lang="zh-CN" sz="1600" b="1" kern="100" dirty="0">
                          <a:latin typeface="微软雅黑" panose="020B0503020204020204" pitchFamily="34" charset="-122"/>
                          <a:ea typeface="微软雅黑" panose="020B0503020204020204" pitchFamily="34" charset="-122"/>
                          <a:cs typeface="Times New Roman" panose="02020603050405020304"/>
                        </a:rPr>
                        <a:t>、为便于公司员工及时收到公司相关紧急文书，保证公司相关事务的正常顺利进行，员工应当如实提供确切的送达地址；</a:t>
                      </a:r>
                      <a:endParaRPr lang="zh-CN" sz="1600" kern="100" dirty="0">
                        <a:latin typeface="微软雅黑" panose="020B0503020204020204" pitchFamily="34" charset="-122"/>
                        <a:ea typeface="微软雅黑" panose="020B0503020204020204" pitchFamily="34" charset="-122"/>
                        <a:cs typeface="Times New Roman" panose="02020603050405020304"/>
                      </a:endParaRPr>
                    </a:p>
                    <a:p>
                      <a:pPr algn="l">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a:rPr>
                        <a:t>2</a:t>
                      </a:r>
                      <a:r>
                        <a:rPr lang="zh-CN" sz="1600" b="1" kern="100" dirty="0">
                          <a:latin typeface="微软雅黑" panose="020B0503020204020204" pitchFamily="34" charset="-122"/>
                          <a:ea typeface="微软雅黑" panose="020B0503020204020204" pitchFamily="34" charset="-122"/>
                          <a:cs typeface="Times New Roman" panose="02020603050405020304"/>
                        </a:rPr>
                        <a:t>、确认的送达地址适用于员工在职及离职两年内；</a:t>
                      </a:r>
                      <a:endParaRPr lang="zh-CN" sz="1600" kern="100" dirty="0">
                        <a:latin typeface="微软雅黑" panose="020B0503020204020204" pitchFamily="34" charset="-122"/>
                        <a:ea typeface="微软雅黑" panose="020B0503020204020204" pitchFamily="34" charset="-122"/>
                        <a:cs typeface="Times New Roman" panose="02020603050405020304"/>
                      </a:endParaRPr>
                    </a:p>
                    <a:p>
                      <a:pPr algn="l">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a:rPr>
                        <a:t>3</a:t>
                      </a:r>
                      <a:r>
                        <a:rPr lang="zh-CN" sz="1600" b="1" kern="100" dirty="0">
                          <a:latin typeface="微软雅黑" panose="020B0503020204020204" pitchFamily="34" charset="-122"/>
                          <a:ea typeface="微软雅黑" panose="020B0503020204020204" pitchFamily="34" charset="-122"/>
                          <a:cs typeface="Times New Roman" panose="02020603050405020304"/>
                        </a:rPr>
                        <a:t>、员工在职及离职两年内如果送达地址有变更，应当书面及时告知公司变更后的送达地址；</a:t>
                      </a:r>
                      <a:endParaRPr lang="zh-CN" sz="1600" kern="100" dirty="0">
                        <a:latin typeface="微软雅黑" panose="020B0503020204020204" pitchFamily="34" charset="-122"/>
                        <a:ea typeface="微软雅黑" panose="020B0503020204020204" pitchFamily="34" charset="-122"/>
                        <a:cs typeface="Times New Roman" panose="02020603050405020304"/>
                      </a:endParaRPr>
                    </a:p>
                    <a:p>
                      <a:pPr algn="l">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a:rPr>
                        <a:t>4</a:t>
                      </a:r>
                      <a:r>
                        <a:rPr lang="zh-CN" sz="1600" b="1" kern="100" dirty="0">
                          <a:latin typeface="微软雅黑" panose="020B0503020204020204" pitchFamily="34" charset="-122"/>
                          <a:ea typeface="微软雅黑" panose="020B0503020204020204" pitchFamily="34" charset="-122"/>
                          <a:cs typeface="Times New Roman" panose="02020603050405020304"/>
                        </a:rPr>
                        <a:t>、如果提供的地址不确切，或不及时书面告知变更后的地址，使公司相关文书无法送达或未及时送达，员工将自行承担由此可能产生的法律后果。</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479734">
                <a:tc>
                  <a:txBody>
                    <a:bodyPr/>
                    <a:lstStyle/>
                    <a:p>
                      <a:pPr algn="ctr">
                        <a:spcAft>
                          <a:spcPts val="0"/>
                        </a:spcAft>
                      </a:pPr>
                      <a:r>
                        <a:rPr lang="zh-CN" sz="1600" b="1" kern="100">
                          <a:latin typeface="微软雅黑" panose="020B0503020204020204" pitchFamily="34" charset="-122"/>
                          <a:ea typeface="微软雅黑" panose="020B0503020204020204" pitchFamily="34" charset="-122"/>
                          <a:cs typeface="Times New Roman" panose="02020603050405020304"/>
                        </a:rPr>
                        <a:t>员工姓名</a:t>
                      </a:r>
                      <a:endParaRPr lang="zh-CN" sz="1600" kern="10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271276">
                <a:tc rowSpan="4">
                  <a:txBody>
                    <a:bodyPr/>
                    <a:lstStyle/>
                    <a:p>
                      <a:pPr algn="ctr">
                        <a:spcAft>
                          <a:spcPts val="0"/>
                        </a:spcAft>
                      </a:pPr>
                      <a:r>
                        <a:rPr lang="zh-CN" sz="1600" b="1" kern="100">
                          <a:latin typeface="微软雅黑" panose="020B0503020204020204" pitchFamily="34" charset="-122"/>
                          <a:ea typeface="微软雅黑" panose="020B0503020204020204" pitchFamily="34" charset="-122"/>
                          <a:cs typeface="Times New Roman" panose="02020603050405020304"/>
                        </a:rPr>
                        <a:t>送达地址</a:t>
                      </a:r>
                      <a:endParaRPr lang="zh-CN" sz="1600" kern="10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户籍地址</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50"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833">
                <a:tc vMerge="1">
                  <a:tcPr/>
                </a:tc>
                <a:tc>
                  <a:txBody>
                    <a:bodyPr/>
                    <a:lstStyle/>
                    <a:p>
                      <a:pPr algn="ctr">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现居住地</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50"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57">
                <a:tc vMerge="1">
                  <a:tcPr/>
                </a:tc>
                <a:tc>
                  <a:txBody>
                    <a:bodyPr/>
                    <a:lstStyle/>
                    <a:p>
                      <a:pPr algn="ctr">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本人</a:t>
                      </a:r>
                      <a:r>
                        <a:rPr lang="en-US" sz="1600" b="1" kern="100" dirty="0">
                          <a:latin typeface="微软雅黑" panose="020B0503020204020204" pitchFamily="34" charset="-122"/>
                          <a:ea typeface="微软雅黑" panose="020B0503020204020204" pitchFamily="34" charset="-122"/>
                          <a:cs typeface="Times New Roman" panose="02020603050405020304"/>
                        </a:rPr>
                        <a:t>QQ</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50"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64">
                <a:tc vMerge="1">
                  <a:tcPr/>
                </a:tc>
                <a:tc>
                  <a:txBody>
                    <a:bodyPr/>
                    <a:lstStyle/>
                    <a:p>
                      <a:pPr algn="ctr">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本人邮箱</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50"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498">
                <a:tc>
                  <a:txBody>
                    <a:bodyPr/>
                    <a:lstStyle/>
                    <a:p>
                      <a:pPr algn="ctr">
                        <a:spcAft>
                          <a:spcPts val="0"/>
                        </a:spcAft>
                      </a:pPr>
                      <a:r>
                        <a:rPr lang="zh-CN" sz="1600" b="1" kern="100">
                          <a:latin typeface="微软雅黑" panose="020B0503020204020204" pitchFamily="34" charset="-122"/>
                          <a:ea typeface="微软雅黑" panose="020B0503020204020204" pitchFamily="34" charset="-122"/>
                          <a:cs typeface="Times New Roman" panose="02020603050405020304"/>
                        </a:rPr>
                        <a:t>员工确认</a:t>
                      </a:r>
                      <a:endParaRPr lang="zh-CN" sz="1600" kern="10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我已经阅读并理解本确认书的告知事项，提供了上栏送达地址，并保证所提供的送达地址、内容是正确、有效的。　　（员工确认签名）</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719601">
                <a:tc>
                  <a:txBody>
                    <a:bodyPr/>
                    <a:lstStyle/>
                    <a:p>
                      <a:pPr algn="ctr">
                        <a:spcAft>
                          <a:spcPts val="0"/>
                        </a:spcAft>
                      </a:pPr>
                      <a:r>
                        <a:rPr lang="zh-CN" sz="1600" b="1" kern="100" dirty="0">
                          <a:latin typeface="微软雅黑" panose="020B0503020204020204" pitchFamily="34" charset="-122"/>
                          <a:ea typeface="微软雅黑" panose="020B0503020204020204" pitchFamily="34" charset="-122"/>
                          <a:cs typeface="Times New Roman" panose="02020603050405020304"/>
                        </a:rPr>
                        <a:t>告知人签名（公章）</a:t>
                      </a: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endParaRPr lang="zh-CN" sz="1600" kern="100" dirty="0">
                        <a:latin typeface="微软雅黑" panose="020B0503020204020204" pitchFamily="34" charset="-122"/>
                        <a:ea typeface="微软雅黑" panose="020B0503020204020204" pitchFamily="34"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bl>
          </a:graphicData>
        </a:graphic>
      </p:graphicFrame>
      <p:sp>
        <p:nvSpPr>
          <p:cNvPr id="6" name="矩形 5"/>
          <p:cNvSpPr/>
          <p:nvPr/>
        </p:nvSpPr>
        <p:spPr bwMode="auto">
          <a:xfrm>
            <a:off x="323528" y="4005064"/>
            <a:ext cx="8640960" cy="1224136"/>
          </a:xfrm>
          <a:prstGeom prst="rect">
            <a:avLst/>
          </a:prstGeom>
          <a:noFill/>
          <a:ln w="34925" cap="flat" cmpd="sng" algn="ctr">
            <a:solidFill>
              <a:srgbClr val="FF6600"/>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p:cNvSpPr/>
          <p:nvPr/>
        </p:nvSpPr>
        <p:spPr bwMode="auto">
          <a:xfrm>
            <a:off x="1331640" y="1844824"/>
            <a:ext cx="7632848" cy="1656184"/>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员工信息表</a:t>
            </a:r>
            <a:endParaRPr lang="zh-CN" altLang="en-US" dirty="0"/>
          </a:p>
        </p:txBody>
      </p:sp>
      <p:sp>
        <p:nvSpPr>
          <p:cNvPr id="5" name="Text Box 2"/>
          <p:cNvSpPr txBox="1">
            <a:spLocks noChangeArrowheads="1"/>
          </p:cNvSpPr>
          <p:nvPr/>
        </p:nvSpPr>
        <p:spPr bwMode="auto">
          <a:xfrm>
            <a:off x="611560" y="1124744"/>
            <a:ext cx="8208912" cy="10556736"/>
          </a:xfrm>
          <a:prstGeom prst="rect">
            <a:avLst/>
          </a:prstGeom>
          <a:noFill/>
          <a:ln w="9525">
            <a:noFill/>
            <a:miter lim="800000"/>
          </a:ln>
          <a:effectLst/>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一、基本信息（含：身份证号、毕业院校、学历及形式、婚育、户籍地、现居住地、个人</a:t>
            </a:r>
            <a:r>
              <a:rPr lang="en-US" altLang="zh-CN" sz="2000" dirty="0" smtClean="0">
                <a:latin typeface="微软雅黑" panose="020B0503020204020204" pitchFamily="34" charset="-122"/>
                <a:ea typeface="微软雅黑" panose="020B0503020204020204" pitchFamily="34" charset="-122"/>
              </a:rPr>
              <a:t>QQ</a:t>
            </a:r>
            <a:r>
              <a:rPr lang="zh-CN" altLang="en-US" sz="2000" dirty="0" smtClean="0">
                <a:latin typeface="微软雅黑" panose="020B0503020204020204" pitchFamily="34" charset="-122"/>
                <a:ea typeface="微软雅黑" panose="020B0503020204020204" pitchFamily="34" charset="-122"/>
              </a:rPr>
              <a:t>、个人邮箱、紧急联系人）</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二、身体状况（含：慢性疾病、工伤认定、伤残鉴定、重大疾病、</a:t>
            </a:r>
            <a:r>
              <a:rPr lang="zh-CN" altLang="zh-CN" sz="2000" dirty="0" smtClean="0">
                <a:latin typeface="微软雅黑" panose="020B0503020204020204" pitchFamily="34" charset="-122"/>
                <a:ea typeface="微软雅黑" panose="020B0503020204020204" pitchFamily="34" charset="-122"/>
              </a:rPr>
              <a:t>是否从事过水湿、高温、粉尘、高空、有毒有害工种</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三、是否有竞业限制协议</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四、能否接受频繁出差</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五、教育经历</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六、工作经历</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七、技能证书</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八、公司告知</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九、员工签字、承诺（女职工注意事项）</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600" b="1" dirty="0" smtClean="0">
              <a:latin typeface="黑体" panose="02010609060101010101" pitchFamily="2" charset="-122"/>
              <a:ea typeface="黑体" panose="02010609060101010101" pitchFamily="2" charset="-122"/>
            </a:endParaRPr>
          </a:p>
          <a:p>
            <a:endParaRPr lang="zh-CN" altLang="zh-CN" sz="1600" b="1" dirty="0" smtClean="0">
              <a:latin typeface="黑体" panose="02010609060101010101" pitchFamily="2" charset="-122"/>
              <a:ea typeface="黑体" panose="02010609060101010101" pitchFamily="2" charset="-122"/>
            </a:endParaRPr>
          </a:p>
          <a:p>
            <a:pPr>
              <a:lnSpc>
                <a:spcPct val="150000"/>
              </a:lnSpc>
            </a:pP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1"/>
          <p:cNvSpPr>
            <a:spLocks noGrp="1"/>
          </p:cNvSpPr>
          <p:nvPr>
            <p:ph type="title"/>
          </p:nvPr>
        </p:nvSpPr>
        <p:spPr>
          <a:xfrm>
            <a:off x="395536" y="0"/>
            <a:ext cx="8424615" cy="980728"/>
          </a:xfrm>
        </p:spPr>
        <p:txBody>
          <a:bodyPr/>
          <a:lstStyle/>
          <a:p>
            <a:r>
              <a:rPr lang="zh-CN" altLang="en-US" b="1" dirty="0" smtClean="0">
                <a:latin typeface="微软雅黑" panose="020B0503020204020204" pitchFamily="34" charset="-122"/>
                <a:ea typeface="微软雅黑" panose="020B0503020204020204" pitchFamily="34" charset="-122"/>
              </a:rPr>
              <a:t>试用期考核表</a:t>
            </a:r>
            <a:endParaRPr lang="zh-CN" altLang="en-US"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51520" y="836712"/>
          <a:ext cx="8712968" cy="5838058"/>
        </p:xfrm>
        <a:graphic>
          <a:graphicData uri="http://schemas.openxmlformats.org/drawingml/2006/table">
            <a:tbl>
              <a:tblPr/>
              <a:tblGrid>
                <a:gridCol w="1508017"/>
                <a:gridCol w="861640"/>
                <a:gridCol w="150624"/>
                <a:gridCol w="504056"/>
                <a:gridCol w="360040"/>
                <a:gridCol w="776229"/>
                <a:gridCol w="782329"/>
                <a:gridCol w="2067840"/>
                <a:gridCol w="471840"/>
                <a:gridCol w="294250"/>
                <a:gridCol w="936103"/>
              </a:tblGrid>
              <a:tr h="155025">
                <a:tc gridSpan="11">
                  <a:txBody>
                    <a:bodyPr/>
                    <a:lstStyle/>
                    <a:p>
                      <a:pPr algn="ctr">
                        <a:lnSpc>
                          <a:spcPct val="150000"/>
                        </a:lnSpc>
                        <a:spcAft>
                          <a:spcPts val="0"/>
                        </a:spcAft>
                      </a:pPr>
                      <a:r>
                        <a:rPr lang="zh-CN" sz="1400" b="1" kern="0" dirty="0">
                          <a:latin typeface="微软雅黑" panose="020B0503020204020204" pitchFamily="34" charset="-122"/>
                          <a:ea typeface="微软雅黑" panose="020B0503020204020204" pitchFamily="34" charset="-122"/>
                          <a:cs typeface="Times New Roman" panose="02020603050405020304"/>
                        </a:rPr>
                        <a:t>试用期岗位考核标准确认</a:t>
                      </a:r>
                      <a:r>
                        <a:rPr lang="en-US" sz="1400" b="1" kern="0" dirty="0">
                          <a:latin typeface="微软雅黑" panose="020B0503020204020204" pitchFamily="34" charset="-122"/>
                          <a:ea typeface="微软雅黑" panose="020B0503020204020204" pitchFamily="34" charset="-122"/>
                          <a:cs typeface="Times New Roman" panose="02020603050405020304"/>
                        </a:rPr>
                        <a:t>                         </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r>
              <a:tr h="397378">
                <a:tc>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试用岗位</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endParaRPr lang="en-US" sz="1400" kern="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50000"/>
                        </a:lnSpc>
                        <a:spcAft>
                          <a:spcPts val="0"/>
                        </a:spcAft>
                      </a:pPr>
                      <a:r>
                        <a:rPr lang="zh-CN" sz="1400" kern="0" dirty="0">
                          <a:latin typeface="微软雅黑" panose="020B0503020204020204" pitchFamily="34" charset="-122"/>
                          <a:ea typeface="微软雅黑" panose="020B0503020204020204" pitchFamily="34" charset="-122"/>
                          <a:cs typeface="Times New Roman" panose="02020603050405020304"/>
                        </a:rPr>
                        <a:t>试用期限</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a:txBody>
                    <a:bodyPr/>
                    <a:lstStyle/>
                    <a:p>
                      <a:endParaRPr lang="zh-CN" altLang="en-US" sz="1400" dirty="0"/>
                    </a:p>
                  </a:txBody>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1400" kern="0" dirty="0">
                          <a:latin typeface="微软雅黑" panose="020B0503020204020204" pitchFamily="34" charset="-122"/>
                          <a:ea typeface="微软雅黑" panose="020B0503020204020204" pitchFamily="34" charset="-122"/>
                          <a:cs typeface="Times New Roman" panose="02020603050405020304"/>
                        </a:rPr>
                        <a:t>试用员工确认</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endParaRPr lang="zh-CN" altLang="en-US" sz="1400"/>
                    </a:p>
                  </a:txBody>
                  <a:tcPr marL="36053" marR="36053"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55025">
                <a:tc gridSpan="6">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录用标准一（录用条件）</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gridSpan="5">
                  <a:txBody>
                    <a:bodyPr/>
                    <a:lstStyle/>
                    <a:p>
                      <a:pPr algn="ctr">
                        <a:lnSpc>
                          <a:spcPct val="150000"/>
                        </a:lnSpc>
                        <a:spcAft>
                          <a:spcPts val="0"/>
                        </a:spcAft>
                      </a:pPr>
                      <a:r>
                        <a:rPr lang="zh-CN" sz="1400" b="1" kern="0" dirty="0">
                          <a:latin typeface="微软雅黑" panose="020B0503020204020204" pitchFamily="34" charset="-122"/>
                          <a:ea typeface="微软雅黑" panose="020B0503020204020204" pitchFamily="34" charset="-122"/>
                          <a:cs typeface="Times New Roman" panose="02020603050405020304"/>
                        </a:rPr>
                        <a:t>录用标准二（行为要求）</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r>
              <a:tr h="155025">
                <a:tc gridSpan="5">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录用条件与手续要求</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不符项</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工作出勤与考核要求</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不符项</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051">
                <a:tc gridSpan="5">
                  <a:txBody>
                    <a:bodyPr/>
                    <a:lstStyle/>
                    <a:p>
                      <a:pPr algn="l">
                        <a:lnSpc>
                          <a:spcPct val="150000"/>
                        </a:lnSpc>
                        <a:spcAft>
                          <a:spcPts val="0"/>
                        </a:spcAft>
                      </a:pPr>
                      <a:r>
                        <a:rPr lang="zh-CN" sz="1400" kern="0" dirty="0">
                          <a:latin typeface="微软雅黑" panose="020B0503020204020204" pitchFamily="34" charset="-122"/>
                          <a:ea typeface="微软雅黑" panose="020B0503020204020204" pitchFamily="34" charset="-122"/>
                          <a:cs typeface="Times New Roman" panose="02020603050405020304"/>
                        </a:rPr>
                        <a:t>提交各类证明材料（详见员工</a:t>
                      </a:r>
                      <a:r>
                        <a:rPr lang="zh-CN" sz="1400" kern="0" dirty="0" smtClean="0">
                          <a:latin typeface="微软雅黑" panose="020B0503020204020204" pitchFamily="34" charset="-122"/>
                          <a:ea typeface="微软雅黑" panose="020B0503020204020204" pitchFamily="34" charset="-122"/>
                          <a:cs typeface="Times New Roman" panose="02020603050405020304"/>
                        </a:rPr>
                        <a:t>手册）</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l">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未正常出勤（详见员工手册）</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5">
                  <a:txBody>
                    <a:bodyPr/>
                    <a:lstStyle/>
                    <a:p>
                      <a:pPr algn="l">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无欺骗、隐瞒行为者</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l">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未履行请假手续无故缺勤</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5">
                  <a:txBody>
                    <a:bodyPr/>
                    <a:lstStyle/>
                    <a:p>
                      <a:pPr algn="l">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体检合格者</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l">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病事假累计三次（含）以上者</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051">
                <a:tc gridSpan="5">
                  <a:txBody>
                    <a:bodyPr/>
                    <a:lstStyle/>
                    <a:p>
                      <a:pPr algn="l">
                        <a:lnSpc>
                          <a:spcPct val="150000"/>
                        </a:lnSpc>
                        <a:spcAft>
                          <a:spcPts val="0"/>
                        </a:spcAft>
                      </a:pPr>
                      <a:r>
                        <a:rPr lang="zh-CN" sz="1400" kern="0" dirty="0">
                          <a:latin typeface="微软雅黑" panose="020B0503020204020204" pitchFamily="34" charset="-122"/>
                          <a:ea typeface="微软雅黑" panose="020B0503020204020204" pitchFamily="34" charset="-122"/>
                          <a:cs typeface="Times New Roman" panose="02020603050405020304"/>
                        </a:rPr>
                        <a:t>劳动合同在一个月内签订</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l">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工作能力、行为表现与公司匹配情况</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5">
                  <a:txBody>
                    <a:bodyPr/>
                    <a:lstStyle/>
                    <a:p>
                      <a:pPr algn="l">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规章制度在一个月内签收</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l">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销售目标未达</a:t>
                      </a:r>
                      <a:r>
                        <a:rPr lang="zh-CN" sz="1400" u="sng" kern="0">
                          <a:latin typeface="微软雅黑" panose="020B0503020204020204" pitchFamily="34" charset="-122"/>
                          <a:ea typeface="微软雅黑" panose="020B0503020204020204" pitchFamily="34" charset="-122"/>
                          <a:cs typeface="Times New Roman" panose="02020603050405020304"/>
                        </a:rPr>
                        <a:t> </a:t>
                      </a:r>
                      <a:r>
                        <a:rPr lang="en-US" sz="1400" u="sng" kern="0">
                          <a:latin typeface="微软雅黑" panose="020B0503020204020204" pitchFamily="34" charset="-122"/>
                          <a:ea typeface="微软雅黑" panose="020B0503020204020204" pitchFamily="34" charset="-122"/>
                          <a:cs typeface="Times New Roman" panose="02020603050405020304"/>
                        </a:rPr>
                        <a:t>                </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11">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录用标准三（岗位匹配）</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r>
              <a:tr h="310051">
                <a:tc gridSpan="2">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工作态度</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分值</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分值</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工作表现</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分值</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1" kern="0" dirty="0">
                          <a:latin typeface="微软雅黑" panose="020B0503020204020204" pitchFamily="34" charset="-122"/>
                          <a:ea typeface="微软雅黑" panose="020B0503020204020204" pitchFamily="34" charset="-122"/>
                          <a:cs typeface="Times New Roman" panose="02020603050405020304"/>
                        </a:rPr>
                        <a:t>分值</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清楚自己在工作中的角色</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工作效果与完成情况</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主动承担工作责任的意愿</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工作处理程序与时效</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工作中与他人的合作情况</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工作创新与预见能力</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工作公私分明与遵守制度</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工作细致及认真程度</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dirty="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025">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工作热情与学习领悟能力</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kern="0">
                          <a:latin typeface="微软雅黑" panose="020B0503020204020204" pitchFamily="34" charset="-122"/>
                          <a:ea typeface="微软雅黑" panose="020B0503020204020204" pitchFamily="34" charset="-122"/>
                          <a:cs typeface="Times New Roman" panose="02020603050405020304"/>
                        </a:rPr>
                        <a:t>工作沟通与独立能力</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6932">
                <a:tc gridSpan="2">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总分值</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总分值</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pPr>
                      <a:endParaRPr lang="en-US" sz="1400" kern="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400"/>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051">
                <a:tc gridSpan="8">
                  <a:txBody>
                    <a:bodyPr/>
                    <a:lstStyle/>
                    <a:p>
                      <a:pPr algn="ctr">
                        <a:lnSpc>
                          <a:spcPct val="150000"/>
                        </a:lnSpc>
                        <a:spcAft>
                          <a:spcPts val="0"/>
                        </a:spcAft>
                      </a:pPr>
                      <a:r>
                        <a:rPr lang="zh-CN" sz="1400" b="1" kern="0">
                          <a:latin typeface="微软雅黑" panose="020B0503020204020204" pitchFamily="34" charset="-122"/>
                          <a:ea typeface="微软雅黑" panose="020B0503020204020204" pitchFamily="34" charset="-122"/>
                          <a:cs typeface="Times New Roman" panose="02020603050405020304"/>
                        </a:rPr>
                        <a:t>总体评价</a:t>
                      </a:r>
                      <a:endParaRPr lang="zh-CN" sz="1400" kern="10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gridSpan="2">
                  <a:txBody>
                    <a:bodyPr/>
                    <a:lstStyle/>
                    <a:p>
                      <a:pPr algn="ctr">
                        <a:lnSpc>
                          <a:spcPct val="150000"/>
                        </a:lnSpc>
                        <a:spcAft>
                          <a:spcPts val="0"/>
                        </a:spcAft>
                      </a:pPr>
                      <a:r>
                        <a:rPr lang="zh-CN" sz="1400" b="1" kern="0" dirty="0">
                          <a:latin typeface="微软雅黑" panose="020B0503020204020204" pitchFamily="34" charset="-122"/>
                          <a:ea typeface="微软雅黑" panose="020B0503020204020204" pitchFamily="34" charset="-122"/>
                          <a:cs typeface="Times New Roman" panose="02020603050405020304"/>
                        </a:rPr>
                        <a:t>时间</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algn="ctr">
                        <a:lnSpc>
                          <a:spcPct val="150000"/>
                        </a:lnSpc>
                        <a:spcAft>
                          <a:spcPts val="0"/>
                        </a:spcAft>
                      </a:pPr>
                      <a:r>
                        <a:rPr lang="zh-CN" sz="1400" b="1" kern="0" dirty="0">
                          <a:latin typeface="微软雅黑" panose="020B0503020204020204" pitchFamily="34" charset="-122"/>
                          <a:ea typeface="微软雅黑" panose="020B0503020204020204" pitchFamily="34" charset="-122"/>
                          <a:cs typeface="Times New Roman" panose="02020603050405020304"/>
                        </a:rPr>
                        <a:t>确认</a:t>
                      </a:r>
                      <a:endParaRPr lang="zh-CN" sz="1400" kern="100" dirty="0">
                        <a:latin typeface="微软雅黑" panose="020B0503020204020204" pitchFamily="34" charset="-122"/>
                        <a:ea typeface="微软雅黑" panose="020B0503020204020204" pitchFamily="34" charset="-122"/>
                        <a:cs typeface="Times New Roman" panose="02020603050405020304"/>
                      </a:endParaRPr>
                    </a:p>
                  </a:txBody>
                  <a:tcPr marL="36053" marR="36053"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入职交接表</a:t>
            </a:r>
            <a:endParaRPr lang="zh-CN" altLang="en-US" dirty="0"/>
          </a:p>
        </p:txBody>
      </p:sp>
      <p:sp>
        <p:nvSpPr>
          <p:cNvPr id="5" name="Text Box 2"/>
          <p:cNvSpPr txBox="1">
            <a:spLocks noChangeArrowheads="1"/>
          </p:cNvSpPr>
          <p:nvPr/>
        </p:nvSpPr>
        <p:spPr bwMode="auto">
          <a:xfrm>
            <a:off x="611560" y="1124744"/>
            <a:ext cx="8208912" cy="10325904"/>
          </a:xfrm>
          <a:prstGeom prst="rect">
            <a:avLst/>
          </a:prstGeom>
          <a:noFill/>
          <a:ln w="9525">
            <a:noFill/>
            <a:miter lim="800000"/>
          </a:ln>
          <a:effectLst/>
        </p:spPr>
        <p:txBody>
          <a:bodyPr wrap="square">
            <a:spAutoFit/>
          </a:bodyPr>
          <a:lstStyle/>
          <a:p>
            <a:pPr>
              <a:lnSpc>
                <a:spcPct val="150000"/>
              </a:lnSpc>
              <a:spcBef>
                <a:spcPts val="600"/>
              </a:spcBef>
              <a:spcAft>
                <a:spcPts val="600"/>
              </a:spcAft>
              <a:buNone/>
            </a:pPr>
            <a:r>
              <a:rPr lang="zh-CN" altLang="en-US" sz="2000" b="1" dirty="0" smtClean="0">
                <a:latin typeface="微软雅黑" panose="020B0503020204020204" pitchFamily="34" charset="-122"/>
                <a:ea typeface="微软雅黑" panose="020B0503020204020204" pitchFamily="34" charset="-122"/>
              </a:rPr>
              <a:t>需明确以下文本已交员工：</a:t>
            </a:r>
            <a:endParaRPr lang="en-US" altLang="zh-CN" sz="2000" b="1"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一、岗位说明</a:t>
            </a:r>
            <a:endPar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二、员工手册</a:t>
            </a:r>
            <a:endPar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三、考勤卡、假期卡</a:t>
            </a:r>
            <a:endPar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rgbClr val="C00000"/>
                </a:solidFill>
                <a:latin typeface="微软雅黑" panose="020B0503020204020204" pitchFamily="34" charset="-122"/>
                <a:ea typeface="微软雅黑" panose="020B0503020204020204" pitchFamily="34" charset="-122"/>
              </a:rPr>
              <a:t>四、试用期考核表</a:t>
            </a:r>
            <a:endParaRPr lang="zh-CN" altLang="en-US" sz="20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rgbClr val="C00000"/>
                </a:solidFill>
                <a:latin typeface="微软雅黑" panose="020B0503020204020204" pitchFamily="34" charset="-122"/>
                <a:ea typeface="微软雅黑" panose="020B0503020204020204" pitchFamily="34" charset="-122"/>
              </a:rPr>
              <a:t>五、延长工作时间申请记录表</a:t>
            </a:r>
            <a:endParaRPr lang="zh-CN" altLang="en-US" sz="20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rgbClr val="C00000"/>
                </a:solidFill>
                <a:latin typeface="微软雅黑" panose="020B0503020204020204" pitchFamily="34" charset="-122"/>
                <a:ea typeface="微软雅黑" panose="020B0503020204020204" pitchFamily="34" charset="-122"/>
              </a:rPr>
              <a:t>六、劳动合同终止或续订告知书</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rgbClr val="C00000"/>
                </a:solidFill>
                <a:latin typeface="微软雅黑" panose="020B0503020204020204" pitchFamily="34" charset="-122"/>
                <a:ea typeface="微软雅黑" panose="020B0503020204020204" pitchFamily="34" charset="-122"/>
              </a:rPr>
              <a:t>七、其他公司认为应交付员工的钥匙、办公用品等</a:t>
            </a:r>
            <a:endParaRPr lang="zh-CN" altLang="en-US" sz="20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600" b="1" dirty="0" smtClean="0">
              <a:latin typeface="黑体" panose="02010609060101010101" pitchFamily="2" charset="-122"/>
              <a:ea typeface="黑体" panose="02010609060101010101" pitchFamily="2" charset="-122"/>
            </a:endParaRPr>
          </a:p>
          <a:p>
            <a:endParaRPr lang="zh-CN" altLang="zh-CN" sz="1600" b="1" dirty="0" smtClean="0">
              <a:latin typeface="黑体" panose="02010609060101010101" pitchFamily="2" charset="-122"/>
              <a:ea typeface="黑体" panose="02010609060101010101" pitchFamily="2" charset="-122"/>
            </a:endParaRPr>
          </a:p>
          <a:p>
            <a:pPr>
              <a:lnSpc>
                <a:spcPct val="150000"/>
              </a:lnSpc>
            </a:pP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其他入职材料</a:t>
            </a:r>
            <a:endParaRPr lang="zh-CN" altLang="en-US" dirty="0"/>
          </a:p>
        </p:txBody>
      </p:sp>
      <p:sp>
        <p:nvSpPr>
          <p:cNvPr id="5" name="Text Box 2"/>
          <p:cNvSpPr txBox="1">
            <a:spLocks noChangeArrowheads="1"/>
          </p:cNvSpPr>
          <p:nvPr/>
        </p:nvSpPr>
        <p:spPr bwMode="auto">
          <a:xfrm>
            <a:off x="611560" y="1124744"/>
            <a:ext cx="8208912" cy="10172015"/>
          </a:xfrm>
          <a:prstGeom prst="rect">
            <a:avLst/>
          </a:prstGeom>
          <a:noFill/>
          <a:ln w="9525">
            <a:noFill/>
            <a:miter lim="800000"/>
          </a:ln>
          <a:effectLst/>
        </p:spPr>
        <p:txBody>
          <a:bodyPr wrap="square">
            <a:spAutoFit/>
          </a:bodyPr>
          <a:lstStyle/>
          <a:p>
            <a:pPr>
              <a:lnSpc>
                <a:spcPct val="150000"/>
              </a:lnSpc>
              <a:spcBef>
                <a:spcPts val="600"/>
              </a:spcBef>
              <a:spcAft>
                <a:spcPts val="600"/>
              </a:spcAft>
              <a:buNone/>
            </a:pPr>
            <a:r>
              <a:rPr lang="zh-CN" altLang="en-US" sz="2000" b="1" dirty="0" smtClean="0">
                <a:latin typeface="微软雅黑" panose="020B0503020204020204" pitchFamily="34" charset="-122"/>
                <a:ea typeface="微软雅黑" panose="020B0503020204020204" pitchFamily="34" charset="-122"/>
              </a:rPr>
              <a:t>其他应签订文书及应交材料：</a:t>
            </a:r>
            <a:endParaRPr lang="en-US" altLang="zh-CN" sz="2000" b="1"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latin typeface="微软雅黑" panose="020B0503020204020204" pitchFamily="34" charset="-122"/>
                <a:ea typeface="微软雅黑" panose="020B0503020204020204" pitchFamily="34" charset="-122"/>
              </a:rPr>
              <a:t>一、岗位说明书</a:t>
            </a:r>
            <a:endParaRPr lang="zh-CN" altLang="en-US" sz="2000" b="1"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chemeClr val="accent4">
                    <a:lumMod val="90000"/>
                    <a:lumOff val="10000"/>
                  </a:schemeClr>
                </a:solidFill>
                <a:latin typeface="微软雅黑" panose="020B0503020204020204" pitchFamily="34" charset="-122"/>
                <a:ea typeface="微软雅黑" panose="020B0503020204020204" pitchFamily="34" charset="-122"/>
              </a:rPr>
              <a:t>二、</a:t>
            </a:r>
            <a:r>
              <a:rPr lang="zh-CN" altLang="en-US" sz="2000" b="1" dirty="0" smtClean="0">
                <a:latin typeface="微软雅黑" panose="020B0503020204020204" pitchFamily="34" charset="-122"/>
                <a:ea typeface="微软雅黑" panose="020B0503020204020204" pitchFamily="34" charset="-122"/>
              </a:rPr>
              <a:t>绩效考核制度</a:t>
            </a:r>
            <a:endParaRPr lang="zh-CN" altLang="en-US" sz="2000" b="1"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latin typeface="微软雅黑" panose="020B0503020204020204" pitchFamily="34" charset="-122"/>
                <a:ea typeface="微软雅黑" panose="020B0503020204020204" pitchFamily="34" charset="-122"/>
              </a:rPr>
              <a:t>三、员工手册</a:t>
            </a:r>
            <a:endParaRPr lang="zh-CN" altLang="en-US" sz="2000" b="1"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latin typeface="微软雅黑" panose="020B0503020204020204" pitchFamily="34" charset="-122"/>
                <a:ea typeface="微软雅黑" panose="020B0503020204020204" pitchFamily="34" charset="-122"/>
              </a:rPr>
              <a:t>四、延长工作时间申请记录表</a:t>
            </a:r>
            <a:endParaRPr lang="zh-CN" altLang="en-US" sz="2000" b="1"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latin typeface="微软雅黑" panose="020B0503020204020204" pitchFamily="34" charset="-122"/>
                <a:ea typeface="微软雅黑" panose="020B0503020204020204" pitchFamily="34" charset="-122"/>
              </a:rPr>
              <a:t>五、调休单</a:t>
            </a:r>
            <a:endParaRPr lang="zh-CN" altLang="en-US" sz="2000" b="1" dirty="0" smtClean="0">
              <a:solidFill>
                <a:srgbClr val="C0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defRPr/>
            </a:pPr>
            <a:r>
              <a:rPr lang="zh-CN" altLang="en-US" sz="2000" b="1" dirty="0" smtClean="0">
                <a:solidFill>
                  <a:srgbClr val="C00000"/>
                </a:solidFill>
                <a:latin typeface="微软雅黑" panose="020B0503020204020204" pitchFamily="34" charset="-122"/>
                <a:ea typeface="微软雅黑" panose="020B0503020204020204" pitchFamily="34" charset="-122"/>
              </a:rPr>
              <a:t>六、其他身份证、学历证、学位证、结婚证（若有）、医学出生证明（若有）及其他公司要求的技能证书（验原件，留复印件并签字）</a:t>
            </a:r>
            <a:endParaRPr lang="zh-CN" altLang="en-US" sz="20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600" b="1" dirty="0" smtClean="0">
              <a:latin typeface="黑体" panose="02010609060101010101" pitchFamily="2" charset="-122"/>
              <a:ea typeface="黑体" panose="02010609060101010101" pitchFamily="2" charset="-122"/>
            </a:endParaRPr>
          </a:p>
          <a:p>
            <a:endParaRPr lang="zh-CN" altLang="zh-CN" sz="1600" b="1" dirty="0" smtClean="0">
              <a:latin typeface="黑体" panose="02010609060101010101" pitchFamily="2" charset="-122"/>
              <a:ea typeface="黑体" panose="02010609060101010101" pitchFamily="2" charset="-122"/>
            </a:endParaRPr>
          </a:p>
          <a:p>
            <a:pPr>
              <a:lnSpc>
                <a:spcPct val="150000"/>
              </a:lnSpc>
            </a:pP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smtClean="0">
              <a:latin typeface="微软雅黑" panose="020B0503020204020204" pitchFamily="34" charset="-122"/>
              <a:ea typeface="微软雅黑" panose="020B0503020204020204" pitchFamily="34" charset="-122"/>
            </a:endParaRPr>
          </a:p>
          <a:p>
            <a:endParaRPr lang="zh-CN" altLang="zh-CN" sz="1800" dirty="0" smtClean="0"/>
          </a:p>
          <a:p>
            <a:endParaRPr lang="zh-CN" altLang="zh-CN" sz="1800" dirty="0" smtClean="0"/>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en-US" altLang="zh-CN" sz="1800" dirty="0" smtClean="0">
              <a:solidFill>
                <a:srgbClr val="FF0000"/>
              </a:solidFill>
              <a:latin typeface="黑体" panose="02010609060101010101" pitchFamily="2" charset="-122"/>
              <a:ea typeface="黑体" panose="02010609060101010101" pitchFamily="2" charset="-122"/>
            </a:endParaRPr>
          </a:p>
          <a:p>
            <a:pPr>
              <a:buNone/>
            </a:pPr>
            <a:endParaRPr lang="zh-CN" altLang="en-US" sz="1800" dirty="0" smtClean="0">
              <a:solidFill>
                <a:srgbClr val="FF0000"/>
              </a:solidFill>
              <a:latin typeface="黑体" panose="02010609060101010101" pitchFamily="2" charset="-122"/>
              <a:ea typeface="黑体" panose="02010609060101010101" pitchFamily="2" charset="-122"/>
            </a:endParaRPr>
          </a:p>
          <a:p>
            <a:pPr>
              <a:lnSpc>
                <a:spcPct val="150000"/>
              </a:lnSpc>
              <a:buFontTx/>
              <a:buNone/>
              <a:defRPr/>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Tx/>
              <a:buNone/>
              <a:defRPr/>
            </a:pPr>
            <a:r>
              <a:rPr lang="zh-CN" altLang="en-US" sz="18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txBox="1">
            <a:spLocks noGrp="1" noChangeArrowheads="1"/>
          </p:cNvSpPr>
          <p:nvPr/>
        </p:nvSpPr>
        <p:spPr bwMode="auto">
          <a:xfrm>
            <a:off x="8372475" y="6519863"/>
            <a:ext cx="693738" cy="304800"/>
          </a:xfrm>
          <a:prstGeom prst="rect">
            <a:avLst/>
          </a:prstGeom>
          <a:noFill/>
          <a:ln w="9525">
            <a:noFill/>
            <a:miter lim="800000"/>
          </a:ln>
          <a:effectLst/>
        </p:spPr>
        <p:txBody>
          <a:bodyPr lIns="0" tIns="0" rIns="0" bIns="0" anchor="b"/>
          <a:lstStyle/>
          <a:p>
            <a:pPr eaLnBrk="0" hangingPunct="0"/>
            <a:fld id="{3DC7E87A-FA03-473D-A337-0A894E32EA72}" type="slidenum">
              <a:rPr lang="en-GB" altLang="en-US" sz="1600" b="1">
                <a:latin typeface="Arial" panose="020B0604020202020204" pitchFamily="34" charset="0"/>
                <a:ea typeface="宋体" panose="02010600030101010101" pitchFamily="2" charset="-122"/>
              </a:rPr>
            </a:fld>
            <a:endParaRPr lang="en-GB" altLang="en-US" sz="1600" b="1">
              <a:latin typeface="Arial" panose="020B0604020202020204" pitchFamily="34" charset="0"/>
              <a:ea typeface="宋体" panose="02010600030101010101" pitchFamily="2" charset="-122"/>
            </a:endParaRPr>
          </a:p>
        </p:txBody>
      </p:sp>
      <p:pic>
        <p:nvPicPr>
          <p:cNvPr id="11267" name="Picture 2" descr="j0433143"/>
          <p:cNvPicPr>
            <a:picLocks noChangeAspect="1" noChangeArrowheads="1"/>
          </p:cNvPicPr>
          <p:nvPr/>
        </p:nvPicPr>
        <p:blipFill>
          <a:blip r:embed="rId1" cstate="print"/>
          <a:srcRect/>
          <a:stretch>
            <a:fillRect/>
          </a:stretch>
        </p:blipFill>
        <p:spPr bwMode="auto">
          <a:xfrm>
            <a:off x="0" y="0"/>
            <a:ext cx="9144000" cy="6896100"/>
          </a:xfrm>
          <a:prstGeom prst="rect">
            <a:avLst/>
          </a:prstGeom>
          <a:noFill/>
          <a:ln w="9525">
            <a:noFill/>
            <a:miter lim="800000"/>
            <a:headEnd/>
            <a:tailEnd/>
          </a:ln>
        </p:spPr>
      </p:pic>
    </p:spTree>
  </p:cSld>
  <p:clrMapOvr>
    <a:masterClrMapping/>
  </p:clrMapOvr>
  <p:transition spd="slow" advClick="0" advTm="2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入职涉及法律法规</a:t>
            </a:r>
            <a:endParaRPr lang="zh-CN" altLang="en-US" dirty="0"/>
          </a:p>
        </p:txBody>
      </p:sp>
      <p:sp>
        <p:nvSpPr>
          <p:cNvPr id="4" name="Text Box 2"/>
          <p:cNvSpPr txBox="1">
            <a:spLocks noChangeArrowheads="1"/>
          </p:cNvSpPr>
          <p:nvPr/>
        </p:nvSpPr>
        <p:spPr bwMode="auto">
          <a:xfrm>
            <a:off x="683568" y="1268760"/>
            <a:ext cx="8135937" cy="6555641"/>
          </a:xfrm>
          <a:prstGeom prst="rect">
            <a:avLst/>
          </a:prstGeom>
          <a:noFill/>
          <a:ln w="9525">
            <a:noFill/>
            <a:miter lim="800000"/>
          </a:ln>
          <a:effectLst/>
        </p:spPr>
        <p:txBody>
          <a:bodyPr>
            <a:spAutoFit/>
          </a:bodyPr>
          <a:lstStyle/>
          <a:p>
            <a:pPr algn="l">
              <a:lnSpc>
                <a:spcPct val="150000"/>
              </a:lnSpc>
            </a:pPr>
            <a:r>
              <a:rPr lang="en-US" altLang="zh-CN" sz="2000" b="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中华人民共和国劳动法</a:t>
            </a:r>
            <a:r>
              <a:rPr lang="en-US"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中华人民共和国合同法</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l">
              <a:lnSpc>
                <a:spcPct val="150000"/>
              </a:lnSpc>
            </a:pP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中华人民共和国劳动合同法</a:t>
            </a:r>
            <a:r>
              <a:rPr lang="en-US"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中华人民共和国劳动合同法实施条例</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l">
              <a:lnSpc>
                <a:spcPct val="150000"/>
              </a:lnSpc>
            </a:pP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中华人民共和国就业促进法</a:t>
            </a:r>
            <a:r>
              <a:rPr lang="en-US"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中华人民共和国残疾人保障法</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l">
              <a:lnSpc>
                <a:spcPct val="150000"/>
              </a:lnSpc>
            </a:pP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关于维护乙肝表面抗原携带者就业权利的意见</a:t>
            </a:r>
            <a:r>
              <a:rPr lang="en-US"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禁止使用童工规定</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违反</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中华人民共和国劳动法</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有关合同规定的赔偿办法</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中华人民共和国职业病防治法</a:t>
            </a:r>
            <a:r>
              <a:rPr lang="en-US"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企业职工患病或非因工负伤医疗期规定</a:t>
            </a:r>
            <a:r>
              <a:rPr lang="en-US" altLang="zh-CN" sz="200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lgn="l">
              <a:lnSpc>
                <a:spcPct val="150000"/>
              </a:lnSpc>
            </a:pPr>
            <a:endParaRPr lang="en-US" altLang="zh-CN" sz="2000" dirty="0">
              <a:latin typeface="微软雅黑" panose="020B0503020204020204" pitchFamily="34" charset="-122"/>
              <a:ea typeface="微软雅黑" panose="020B0503020204020204" pitchFamily="34" charset="-122"/>
            </a:endParaRPr>
          </a:p>
          <a:p>
            <a:pPr algn="l">
              <a:lnSpc>
                <a:spcPct val="150000"/>
              </a:lnSpc>
            </a:pPr>
            <a:endParaRPr lang="zh-CN" altLang="en-US" sz="2000" b="0" dirty="0">
              <a:latin typeface="微软雅黑" panose="020B0503020204020204" pitchFamily="34" charset="-122"/>
              <a:ea typeface="微软雅黑" panose="020B0503020204020204" pitchFamily="34" charset="-122"/>
            </a:endParaRPr>
          </a:p>
          <a:p>
            <a:pPr algn="l">
              <a:lnSpc>
                <a:spcPct val="150000"/>
              </a:lnSpc>
            </a:pP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0439481"/>
          <p:cNvPicPr>
            <a:picLocks noChangeAspect="1" noChangeArrowheads="1"/>
          </p:cNvPicPr>
          <p:nvPr/>
        </p:nvPicPr>
        <p:blipFill>
          <a:blip r:embed="rId1" cstate="print"/>
          <a:srcRect/>
          <a:stretch>
            <a:fillRect/>
          </a:stretch>
        </p:blipFill>
        <p:spPr bwMode="auto">
          <a:xfrm>
            <a:off x="0" y="0"/>
            <a:ext cx="9144000" cy="6896100"/>
          </a:xfrm>
          <a:prstGeom prst="rect">
            <a:avLst/>
          </a:prstGeom>
          <a:noFill/>
          <a:ln w="9525">
            <a:noFill/>
            <a:miter lim="800000"/>
            <a:headEnd/>
            <a:tailEnd/>
          </a:ln>
        </p:spPr>
      </p:pic>
      <p:sp>
        <p:nvSpPr>
          <p:cNvPr id="3" name="内容占位符 2"/>
          <p:cNvSpPr txBox="1"/>
          <p:nvPr/>
        </p:nvSpPr>
        <p:spPr>
          <a:xfrm>
            <a:off x="539552" y="764704"/>
            <a:ext cx="6696744" cy="4496569"/>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rPr>
              <a:t>     </a:t>
            </a:r>
            <a:endParaRPr kumimoji="0" lang="zh-CN" altLang="en-US" sz="7200" b="0" i="0" u="none" strike="noStrike" kern="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endParaRPr>
          </a:p>
          <a:p>
            <a:pPr marL="342900" marR="0" lvl="0" indent="-342900" algn="ctr"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r>
              <a:rPr lang="zh-CN" altLang="en-US" sz="6000" b="1" kern="0" dirty="0" smtClean="0">
                <a:latin typeface="微软雅黑" panose="020B0503020204020204" pitchFamily="34" charset="-122"/>
                <a:ea typeface="微软雅黑" panose="020B0503020204020204" pitchFamily="34" charset="-122"/>
              </a:rPr>
              <a:t>招  聘  广  告</a:t>
            </a:r>
            <a:endParaRPr kumimoji="0" lang="en-US" altLang="zh-CN" sz="6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招聘广告</a:t>
            </a:r>
            <a:endParaRPr lang="zh-CN" altLang="en-US" b="1" dirty="0">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83568" y="980728"/>
            <a:ext cx="8135937" cy="6555641"/>
          </a:xfrm>
          <a:prstGeom prst="rect">
            <a:avLst/>
          </a:prstGeom>
          <a:noFill/>
          <a:ln w="9525">
            <a:noFill/>
            <a:miter lim="800000"/>
          </a:ln>
          <a:effectLst/>
        </p:spPr>
        <p:txBody>
          <a:bodyPr>
            <a:spAutoFit/>
          </a:bodyPr>
          <a:lstStyle/>
          <a:p>
            <a:pPr algn="l">
              <a:lnSpc>
                <a:spcPct val="150000"/>
              </a:lnSpc>
            </a:pPr>
            <a:r>
              <a:rPr lang="zh-CN" altLang="en-US" sz="2000" b="1" dirty="0" smtClean="0">
                <a:latin typeface="微软雅黑" panose="020B0503020204020204" pitchFamily="34" charset="-122"/>
                <a:ea typeface="微软雅黑" panose="020B0503020204020204" pitchFamily="34" charset="-122"/>
              </a:rPr>
              <a:t>案例：招聘广告定生死</a:t>
            </a:r>
            <a:endParaRPr lang="en-US" altLang="zh-CN" sz="2000" b="1" dirty="0" smtClean="0">
              <a:latin typeface="微软雅黑" panose="020B0503020204020204" pitchFamily="34" charset="-122"/>
              <a:ea typeface="微软雅黑" panose="020B0503020204020204" pitchFamily="34" charset="-122"/>
            </a:endParaRPr>
          </a:p>
          <a:p>
            <a:pPr algn="l">
              <a:lnSpc>
                <a:spcPct val="150000"/>
              </a:lnSpc>
            </a:pPr>
            <a:r>
              <a:rPr lang="zh-CN" altLang="en-US" sz="2000" b="1" dirty="0" smtClean="0">
                <a:latin typeface="微软雅黑" panose="020B0503020204020204" pitchFamily="34" charset="-122"/>
                <a:ea typeface="微软雅黑" panose="020B0503020204020204" pitchFamily="34" charset="-122"/>
              </a:rPr>
              <a:t>公司简况：</a:t>
            </a:r>
            <a:endParaRPr lang="zh-CN" altLang="en-US" sz="2000" b="1" dirty="0">
              <a:latin typeface="微软雅黑" panose="020B0503020204020204" pitchFamily="34" charset="-122"/>
              <a:ea typeface="微软雅黑" panose="020B0503020204020204" pitchFamily="34" charset="-122"/>
            </a:endParaRPr>
          </a:p>
          <a:p>
            <a:pPr>
              <a:lnSpc>
                <a:spcPct val="150000"/>
              </a:lnSpc>
              <a:defRPr/>
            </a:pP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1</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a:t>
            </a: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A</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是一家日资企业下的全资子公司，主要从事软件开发，其订单全部来自于日本母公司。</a:t>
            </a:r>
            <a:endPar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defRPr/>
            </a:pP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2</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a:t>
            </a: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2013</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年海外市场低迷，订单急剧缩减，</a:t>
            </a: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A</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公司有两个软件开发部门一个硬件开发部门已经陷入停工状态</a:t>
            </a:r>
            <a:r>
              <a:rPr lang="zh-CN"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 </a:t>
            </a:r>
            <a:endPar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defRPr/>
            </a:pP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3</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、该三个部门员工共</a:t>
            </a: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27</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人，工龄均不超过</a:t>
            </a: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5</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年，平均薪资</a:t>
            </a: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17000</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元。</a:t>
            </a:r>
            <a:endPar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defRPr/>
            </a:pP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4</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、公司解雇补偿底限为</a:t>
            </a:r>
            <a:r>
              <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rPr>
              <a:t>N+2</a:t>
            </a:r>
            <a:r>
              <a:rPr lang="zh-CN" altLang="en-US" sz="2000" dirty="0" smtClean="0">
                <a:solidFill>
                  <a:schemeClr val="accent4">
                    <a:lumMod val="90000"/>
                    <a:lumOff val="10000"/>
                  </a:schemeClr>
                </a:solidFill>
                <a:latin typeface="微软雅黑" panose="020B0503020204020204" pitchFamily="34" charset="-122"/>
                <a:ea typeface="微软雅黑" panose="020B0503020204020204" pitchFamily="34" charset="-122"/>
              </a:rPr>
              <a:t>且不封顶，但因市场行情员工均不愿离职。</a:t>
            </a:r>
            <a:endParaRPr lang="en-US" altLang="zh-CN" sz="2000" dirty="0" smtClean="0">
              <a:solidFill>
                <a:schemeClr val="accent4">
                  <a:lumMod val="90000"/>
                  <a:lumOff val="10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2000" b="1" dirty="0" smtClean="0">
                <a:solidFill>
                  <a:srgbClr val="C00000"/>
                </a:solidFill>
                <a:latin typeface="微软雅黑" panose="020B0503020204020204" pitchFamily="34" charset="-122"/>
                <a:ea typeface="微软雅黑" panose="020B0503020204020204" pitchFamily="34" charset="-122"/>
              </a:rPr>
              <a:t>公司方案：客观情况发生变化解除（还有更好的方案么？）</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a:lnSpc>
                <a:spcPct val="150000"/>
              </a:lnSpc>
              <a:defRPr/>
            </a:pP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r>
              <a:rPr lang="zh-CN" altLang="en-US" sz="2000" dirty="0" smtClean="0">
                <a:latin typeface="微软雅黑" panose="020B0503020204020204" pitchFamily="34" charset="-122"/>
                <a:ea typeface="微软雅黑" panose="020B0503020204020204" pitchFamily="34" charset="-122"/>
              </a:rPr>
              <a:t>员工仲裁：恢复劳动关系</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r>
              <a:rPr lang="zh-CN" altLang="en-US" sz="2000" b="1" dirty="0" smtClean="0">
                <a:solidFill>
                  <a:srgbClr val="C00000"/>
                </a:solidFill>
                <a:latin typeface="微软雅黑" panose="020B0503020204020204" pitchFamily="34" charset="-122"/>
                <a:ea typeface="微软雅黑" panose="020B0503020204020204" pitchFamily="34" charset="-122"/>
              </a:rPr>
              <a:t>员工证据：公证的招聘广告网页</a:t>
            </a:r>
            <a:endParaRPr lang="zh-CN" altLang="zh-CN" sz="2000" b="1" dirty="0" smtClean="0">
              <a:solidFill>
                <a:srgbClr val="C00000"/>
              </a:solidFill>
              <a:latin typeface="微软雅黑" panose="020B0503020204020204" pitchFamily="34" charset="-122"/>
              <a:ea typeface="微软雅黑" panose="020B0503020204020204" pitchFamily="34" charset="-122"/>
            </a:endParaRPr>
          </a:p>
          <a:p>
            <a:pPr algn="l">
              <a:lnSpc>
                <a:spcPct val="150000"/>
              </a:lnSpc>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
          <p:cNvGraphicFramePr>
            <a:graphicFrameLocks noGrp="1"/>
          </p:cNvGraphicFramePr>
          <p:nvPr/>
        </p:nvGraphicFramePr>
        <p:xfrm>
          <a:off x="457200" y="1268761"/>
          <a:ext cx="8229600" cy="5211415"/>
        </p:xfrm>
        <a:graphic>
          <a:graphicData uri="http://schemas.openxmlformats.org/drawingml/2006/table">
            <a:tbl>
              <a:tblPr/>
              <a:tblGrid>
                <a:gridCol w="2057400"/>
                <a:gridCol w="2057400"/>
                <a:gridCol w="2057400"/>
                <a:gridCol w="2057400"/>
              </a:tblGrid>
              <a:tr h="74215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城市</a:t>
                      </a:r>
                      <a:endParaRPr kumimoji="0" lang="zh-CN" altLang="en-US" sz="1800" b="1"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停工一个月内</a:t>
                      </a:r>
                      <a:endParaRPr kumimoji="0" lang="en-US" altLang="zh-CN"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停工一个月后</a:t>
                      </a:r>
                      <a:endPar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仍安排工作的</a:t>
                      </a:r>
                      <a:endPar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停工一个月后</a:t>
                      </a:r>
                      <a:endPar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不安排工作的</a:t>
                      </a:r>
                      <a:endParaRPr kumimoji="0" lang="zh-CN" altLang="en-US" sz="1800" b="1" i="0" u="none" strike="noStrike" cap="none" normalizeH="0" baseline="0" smtClean="0">
                        <a:ln>
                          <a:noFill/>
                        </a:ln>
                        <a:solidFill>
                          <a:srgbClr val="FF0000"/>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94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国家规定</a:t>
                      </a:r>
                      <a:endPar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按合同规定</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不低于最低工资</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按相关规定</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28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上海、天津</a:t>
                      </a:r>
                      <a:endParaRPr kumimoji="0" lang="en-US" altLang="zh-CN"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按合同规定</a:t>
                      </a:r>
                      <a:endParaRPr kumimoji="0" lang="en-US" altLang="zh-CN"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双方约定</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法律未规定</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63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厦门、浙江</a:t>
                      </a:r>
                      <a:endPar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按合同规定</a:t>
                      </a:r>
                      <a:endParaRPr kumimoji="0" lang="en-US" altLang="zh-CN"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双方约定</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支付最低工资</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51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江苏省、广东省、河北省、青岛市、深圳市</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按合同规定</a:t>
                      </a:r>
                      <a:endPar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双方约定</a:t>
                      </a:r>
                      <a:endPar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最低工资的</a:t>
                      </a:r>
                      <a:r>
                        <a:rPr kumimoji="0" lang="en-US" altLang="zh-CN"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80%</a:t>
                      </a:r>
                      <a:endParaRPr kumimoji="0" lang="en-US" altLang="zh-CN"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41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陕西省</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按合同规定</a:t>
                      </a:r>
                      <a:endParaRPr kumimoji="0" lang="en-US" altLang="zh-CN"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双方约定</a:t>
                      </a:r>
                      <a:endPar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最低工资的</a:t>
                      </a:r>
                      <a:r>
                        <a:rPr kumimoji="0" lang="en-US" altLang="zh-CN"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75</a:t>
                      </a: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endPar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356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北京、安徽省、山东省</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按合同规定</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双方约定</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最低工资的</a:t>
                      </a:r>
                      <a:r>
                        <a:rPr kumimoji="0" lang="en-US" altLang="zh-CN"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70%</a:t>
                      </a:r>
                      <a:endParaRPr kumimoji="0" lang="en-US" altLang="zh-CN"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81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湖南省</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按合同规定</a:t>
                      </a:r>
                      <a:endPar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双方约定</a:t>
                      </a:r>
                      <a:endParaRPr kumimoji="0" lang="zh-CN" altLang="en-US" sz="1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按失业保险标准</a:t>
                      </a:r>
                      <a:endParaRPr kumimoji="0" lang="zh-CN" altLang="en-US" sz="1800" b="1"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标题 4"/>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招聘广告</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招聘广告</a:t>
            </a:r>
            <a:endParaRPr lang="zh-CN" altLang="en-US" dirty="0"/>
          </a:p>
        </p:txBody>
      </p:sp>
      <p:sp>
        <p:nvSpPr>
          <p:cNvPr id="5" name="Text Box 2"/>
          <p:cNvSpPr txBox="1">
            <a:spLocks noChangeArrowheads="1"/>
          </p:cNvSpPr>
          <p:nvPr/>
        </p:nvSpPr>
        <p:spPr bwMode="auto">
          <a:xfrm>
            <a:off x="683568" y="1268760"/>
            <a:ext cx="8135937" cy="3554819"/>
          </a:xfrm>
          <a:prstGeom prst="rect">
            <a:avLst/>
          </a:prstGeom>
          <a:noFill/>
          <a:ln w="9525">
            <a:noFill/>
            <a:miter lim="800000"/>
          </a:ln>
          <a:effectLst/>
        </p:spPr>
        <p:txBody>
          <a:bodyPr>
            <a:spAutoFit/>
          </a:bodyPr>
          <a:lstStyle/>
          <a:p>
            <a:pPr algn="l">
              <a:lnSpc>
                <a:spcPct val="150000"/>
              </a:lnSpc>
              <a:spcAft>
                <a:spcPts val="1800"/>
              </a:spcAft>
            </a:pPr>
            <a:r>
              <a:rPr lang="zh-CN" altLang="en-US" sz="2000" b="1" dirty="0" smtClean="0">
                <a:latin typeface="微软雅黑" panose="020B0503020204020204" pitchFamily="34" charset="-122"/>
                <a:ea typeface="微软雅黑" panose="020B0503020204020204" pitchFamily="34" charset="-122"/>
              </a:rPr>
              <a:t>一、招聘广告的法律效力：</a:t>
            </a:r>
            <a:endParaRPr lang="zh-CN" altLang="en-US" sz="2000" b="1" dirty="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、要约邀请</a:t>
            </a:r>
            <a:endParaRPr lang="en-US" altLang="zh-CN" sz="2000" dirty="0" smtClean="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、公司组织结构和文化的介绍</a:t>
            </a:r>
            <a:endParaRPr lang="en-US" altLang="zh-CN" sz="2000" dirty="0" smtClean="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、公司运营状况的侧面反映</a:t>
            </a:r>
            <a:endParaRPr lang="en-US" altLang="zh-CN" sz="2000" b="0" dirty="0" smtClean="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、公司人员配置的侧面反映</a:t>
            </a:r>
            <a:endParaRPr lang="en-US" altLang="zh-CN" sz="2000" dirty="0" smtClean="0">
              <a:latin typeface="微软雅黑" panose="020B0503020204020204" pitchFamily="34" charset="-122"/>
              <a:ea typeface="微软雅黑" panose="020B0503020204020204" pitchFamily="34" charset="-122"/>
            </a:endParaRPr>
          </a:p>
          <a:p>
            <a:pPr algn="l">
              <a:lnSpc>
                <a:spcPct val="150000"/>
              </a:lnSpc>
            </a:pPr>
            <a:r>
              <a:rPr lang="en-US" altLang="zh-CN" sz="2000" dirty="0" smtClean="0">
                <a:latin typeface="微软雅黑" panose="020B0503020204020204" pitchFamily="34" charset="-122"/>
                <a:ea typeface="微软雅黑" panose="020B0503020204020204" pitchFamily="34" charset="-122"/>
              </a:rPr>
              <a:t>5</a:t>
            </a:r>
            <a:r>
              <a:rPr lang="zh-CN" altLang="en-US" sz="2000" b="0" dirty="0" smtClean="0">
                <a:latin typeface="微软雅黑" panose="020B0503020204020204" pitchFamily="34" charset="-122"/>
                <a:ea typeface="微软雅黑" panose="020B0503020204020204" pitchFamily="34" charset="-122"/>
              </a:rPr>
              <a:t>、录用条件之一</a:t>
            </a: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招聘广告</a:t>
            </a:r>
            <a:endParaRPr lang="zh-CN" altLang="en-US" dirty="0"/>
          </a:p>
        </p:txBody>
      </p:sp>
      <p:sp>
        <p:nvSpPr>
          <p:cNvPr id="4" name="Text Box 2"/>
          <p:cNvSpPr txBox="1">
            <a:spLocks noChangeArrowheads="1"/>
          </p:cNvSpPr>
          <p:nvPr/>
        </p:nvSpPr>
        <p:spPr bwMode="auto">
          <a:xfrm>
            <a:off x="683568" y="1052736"/>
            <a:ext cx="8135937" cy="1708160"/>
          </a:xfrm>
          <a:prstGeom prst="rect">
            <a:avLst/>
          </a:prstGeom>
          <a:noFill/>
          <a:ln w="9525">
            <a:noFill/>
            <a:miter lim="800000"/>
          </a:ln>
          <a:effectLst/>
        </p:spPr>
        <p:txBody>
          <a:bodyPr>
            <a:spAutoFit/>
          </a:bodyPr>
          <a:lstStyle/>
          <a:p>
            <a:pPr algn="l">
              <a:lnSpc>
                <a:spcPct val="150000"/>
              </a:lnSpc>
              <a:spcAft>
                <a:spcPts val="1800"/>
              </a:spcAft>
            </a:pPr>
            <a:r>
              <a:rPr lang="zh-CN" altLang="en-US" sz="2000" b="1" dirty="0" smtClean="0">
                <a:latin typeface="微软雅黑" panose="020B0503020204020204" pitchFamily="34" charset="-122"/>
                <a:ea typeface="微软雅黑" panose="020B0503020204020204" pitchFamily="34" charset="-122"/>
              </a:rPr>
              <a:t>二、招聘广告的法律风险：</a:t>
            </a:r>
            <a:endParaRPr lang="zh-CN" altLang="en-US" sz="2000" b="1" dirty="0">
              <a:latin typeface="微软雅黑" panose="020B0503020204020204" pitchFamily="34" charset="-122"/>
              <a:ea typeface="微软雅黑" panose="020B0503020204020204" pitchFamily="34" charset="-122"/>
            </a:endParaRPr>
          </a:p>
          <a:p>
            <a:pPr algn="l">
              <a:lnSpc>
                <a:spcPct val="150000"/>
              </a:lnSpc>
            </a:pPr>
            <a:br>
              <a:rPr lang="zh-CN" altLang="en-US" sz="2000" b="0" dirty="0">
                <a:solidFill>
                  <a:srgbClr val="C00000"/>
                </a:solidFill>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87624" y="1556792"/>
          <a:ext cx="7200800" cy="4719320"/>
        </p:xfrm>
        <a:graphic>
          <a:graphicData uri="http://schemas.openxmlformats.org/drawingml/2006/table">
            <a:tbl>
              <a:tblPr firstRow="1" bandRow="1">
                <a:tableStyleId>{8799B23B-EC83-4686-B30A-512413B5E67A}</a:tableStyleId>
              </a:tblPr>
              <a:tblGrid>
                <a:gridCol w="2952328"/>
                <a:gridCol w="4248472"/>
              </a:tblGrid>
              <a:tr h="370840">
                <a:tc gridSpan="2">
                  <a:txBody>
                    <a:bodyPr/>
                    <a:lstStyle/>
                    <a:p>
                      <a:pPr algn="ctr"/>
                      <a:r>
                        <a:rPr lang="zh-CN" altLang="en-US" dirty="0" smtClean="0">
                          <a:latin typeface="微软雅黑" panose="020B0503020204020204" pitchFamily="34" charset="-122"/>
                          <a:ea typeface="微软雅黑" panose="020B0503020204020204" pitchFamily="34" charset="-122"/>
                        </a:rPr>
                        <a:t>歧视条款</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招聘广告内容</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涉嫌歧视类型</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限本市户口</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户籍歧视</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限城市户口</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歧视农村劳动者</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年龄</a:t>
                      </a:r>
                      <a:r>
                        <a:rPr lang="en-US" altLang="zh-CN" dirty="0" smtClean="0">
                          <a:latin typeface="微软雅黑" panose="020B0503020204020204" pitchFamily="34" charset="-122"/>
                          <a:ea typeface="微软雅黑" panose="020B0503020204020204" pitchFamily="34" charset="-122"/>
                        </a:rPr>
                        <a:t>20</a:t>
                      </a:r>
                      <a:r>
                        <a:rPr lang="zh-CN" altLang="en-US" dirty="0" smtClean="0">
                          <a:latin typeface="微软雅黑" panose="020B0503020204020204" pitchFamily="34" charset="-122"/>
                          <a:ea typeface="微软雅黑" panose="020B0503020204020204" pitchFamily="34" charset="-122"/>
                        </a:rPr>
                        <a:t>至</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岁，未婚</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年龄歧视，婚育歧视</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只招男性，</a:t>
                      </a:r>
                      <a:r>
                        <a:rPr lang="en-US" altLang="zh-CN" dirty="0" smtClean="0">
                          <a:latin typeface="微软雅黑" panose="020B0503020204020204" pitchFamily="34" charset="-122"/>
                          <a:ea typeface="微软雅黑" panose="020B0503020204020204" pitchFamily="34" charset="-122"/>
                        </a:rPr>
                        <a:t>178cm</a:t>
                      </a:r>
                      <a:r>
                        <a:rPr lang="zh-CN" altLang="en-US" dirty="0" smtClean="0">
                          <a:latin typeface="微软雅黑" panose="020B0503020204020204" pitchFamily="34" charset="-122"/>
                          <a:ea typeface="微软雅黑" panose="020B0503020204020204" pitchFamily="34" charset="-122"/>
                        </a:rPr>
                        <a:t>以上</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性别歧视，身高歧视</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招会计一名，博士以上学历</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学历歧视</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乙肝不予录用</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歧视传染病病原携带者</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拒绝录用残疾人</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歧视残疾人</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ctr"/>
                      <a:r>
                        <a:rPr lang="zh-CN" altLang="en-US" b="1" dirty="0" smtClean="0">
                          <a:latin typeface="微软雅黑" panose="020B0503020204020204" pitchFamily="34" charset="-122"/>
                          <a:ea typeface="微软雅黑" panose="020B0503020204020204" pitchFamily="34" charset="-122"/>
                        </a:rPr>
                        <a:t>虚假广告</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zh-CN" altLang="en-US" dirty="0" smtClean="0">
                          <a:latin typeface="微软雅黑" panose="020B0503020204020204" pitchFamily="34" charset="-122"/>
                          <a:ea typeface="微软雅黑" panose="020B0503020204020204" pitchFamily="34" charset="-122"/>
                        </a:rPr>
                        <a:t>情形：与真实情况不符</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smtClean="0">
                          <a:latin typeface="微软雅黑" panose="020B0503020204020204" pitchFamily="34" charset="-122"/>
                          <a:ea typeface="微软雅黑" panose="020B0503020204020204" pitchFamily="34" charset="-122"/>
                        </a:rPr>
                        <a:t>后果：劳动行政部门责令改正，处</a:t>
                      </a:r>
                      <a:r>
                        <a:rPr lang="en-US" altLang="zh-CN" dirty="0" smtClean="0">
                          <a:latin typeface="微软雅黑" panose="020B0503020204020204" pitchFamily="34" charset="-122"/>
                          <a:ea typeface="微软雅黑" panose="020B0503020204020204" pitchFamily="34" charset="-122"/>
                        </a:rPr>
                        <a:t>1000</a:t>
                      </a:r>
                      <a:r>
                        <a:rPr lang="zh-CN" altLang="en-US" dirty="0" smtClean="0">
                          <a:latin typeface="微软雅黑" panose="020B0503020204020204" pitchFamily="34" charset="-122"/>
                          <a:ea typeface="微软雅黑" panose="020B0503020204020204" pitchFamily="34" charset="-122"/>
                        </a:rPr>
                        <a:t>元以下罚款</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ctr"/>
                      <a:r>
                        <a:rPr lang="zh-CN" altLang="en-US" b="1" dirty="0" smtClean="0">
                          <a:latin typeface="微软雅黑" panose="020B0503020204020204" pitchFamily="34" charset="-122"/>
                          <a:ea typeface="微软雅黑" panose="020B0503020204020204" pitchFamily="34" charset="-122"/>
                        </a:rPr>
                        <a:t>时间限制</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讲义模板">
  <a:themeElements>
    <a:clrScheme name="讲义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讲义模板">
      <a:majorFont>
        <a:latin typeface="Arial"/>
        <a:ea typeface="宋体"/>
        <a:cs typeface=""/>
      </a:majorFont>
      <a:minorFont>
        <a:latin typeface="Arial"/>
        <a:ea typeface="宋体"/>
        <a:cs typeface=""/>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txDef>
      <a:spPr>
        <a:noFill/>
      </a:spPr>
      <a:bodyPr wrap="square" rtlCol="0">
        <a:spAutoFit/>
      </a:bodyPr>
      <a:lstStyle>
        <a:defPPr marL="230505" indent="-230505" algn="dist" eaLnBrk="0" hangingPunct="0">
          <a:buClr>
            <a:schemeClr val="bg1"/>
          </a:buClr>
          <a:buSzPct val="65000"/>
          <a:buFont typeface="Wingdings" panose="05000000000000000000" pitchFamily="2" charset="2"/>
          <a:buNone/>
          <a:defRPr sz="1200" dirty="0" smtClean="0">
            <a:latin typeface="Arial" panose="020B0604020202020204" pitchFamily="34" charset="0"/>
            <a:ea typeface="黑体" panose="02010609060101010101" pitchFamily="2" charset="-122"/>
          </a:defRPr>
        </a:defPPr>
      </a:lstStyle>
    </a:txDef>
  </a:objectDefaults>
  <a:extraClrSchemeLst>
    <a:extraClrScheme>
      <a:clrScheme name="讲义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讲义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讲义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讲义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讲义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讲义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讲义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讲义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讲义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讲义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讲义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讲义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冠卓</Template>
  <TotalTime>0</TotalTime>
  <Words>11713</Words>
  <Application>WPS 演示</Application>
  <PresentationFormat>全屏显示(4:3)</PresentationFormat>
  <Paragraphs>1390</Paragraphs>
  <Slides>36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宋体</vt:lpstr>
      <vt:lpstr>Wingdings</vt:lpstr>
      <vt:lpstr>Times New Roman</vt:lpstr>
      <vt:lpstr>黑体</vt:lpstr>
      <vt:lpstr>楷体_GB2312</vt:lpstr>
      <vt:lpstr>新宋体</vt:lpstr>
      <vt:lpstr>微软雅黑</vt:lpstr>
      <vt:lpstr>华文琥珀</vt:lpstr>
      <vt:lpstr>Times New Roman</vt:lpstr>
      <vt:lpstr>讲义模板</vt:lpstr>
      <vt:lpstr>员工入职管理技巧与风险控制</vt:lpstr>
      <vt:lpstr>PowerPoint 演示文稿</vt:lpstr>
      <vt:lpstr>入职风险</vt:lpstr>
      <vt:lpstr>入职涉及法律法规</vt:lpstr>
      <vt:lpstr>PowerPoint 演示文稿</vt:lpstr>
      <vt:lpstr>招聘广告</vt:lpstr>
      <vt:lpstr>招聘广告</vt:lpstr>
      <vt:lpstr>招聘广告</vt:lpstr>
      <vt:lpstr>招聘广告</vt:lpstr>
      <vt:lpstr>PowerPoint 演示文稿</vt:lpstr>
      <vt:lpstr>入职体检</vt:lpstr>
      <vt:lpstr>病假工资</vt:lpstr>
      <vt:lpstr>医疗期管理</vt:lpstr>
      <vt:lpstr>入职体检</vt:lpstr>
      <vt:lpstr>PowerPoint 演示文稿</vt:lpstr>
      <vt:lpstr>录用通知</vt:lpstr>
      <vt:lpstr>录用通知</vt:lpstr>
      <vt:lpstr>PowerPoint 演示文稿</vt:lpstr>
      <vt:lpstr>身份辨别</vt:lpstr>
      <vt:lpstr>身份辨别</vt:lpstr>
      <vt:lpstr>PowerPoint 演示文稿</vt:lpstr>
      <vt:lpstr>未签合同双倍工资</vt:lpstr>
      <vt:lpstr>未签合同双倍工资</vt:lpstr>
      <vt:lpstr>实习协议</vt:lpstr>
      <vt:lpstr>劳务协议</vt:lpstr>
      <vt:lpstr>劳务协议</vt:lpstr>
      <vt:lpstr>劳动合同</vt:lpstr>
      <vt:lpstr>劳动合同</vt:lpstr>
      <vt:lpstr>劳动合同</vt:lpstr>
      <vt:lpstr>PowerPoint 演示文稿</vt:lpstr>
      <vt:lpstr>送达地址确认书</vt:lpstr>
      <vt:lpstr>员工信息表</vt:lpstr>
      <vt:lpstr>试用期考核表</vt:lpstr>
      <vt:lpstr>入职交接表</vt:lpstr>
      <vt:lpstr>其他入职材料</vt:lpstr>
      <vt:lpstr>PowerPoint 演示文稿</vt:lpstr>
    </vt:vector>
  </TitlesOfParts>
  <Company>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利润倍增</dc:title>
  <dc:creator>Webster Xin</dc:creator>
  <cp:lastModifiedBy>xyr-2</cp:lastModifiedBy>
  <cp:revision>1068</cp:revision>
  <dcterms:created xsi:type="dcterms:W3CDTF">2007-03-13T06:56:00Z</dcterms:created>
  <dcterms:modified xsi:type="dcterms:W3CDTF">2022-10-19T02:17:56Z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5D81D440E7D7497BA345D9DAE49299AC</vt:lpwstr>
  </property>
</Properties>
</file>