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2a2fca62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2a2fca62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fe18c0ee3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fe18c0ee3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2cc5efa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2cc5efa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2cc5efa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2cc5efa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2cc5efa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2cc5efa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2cc5efad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2cc5efad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2cc5efad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2cc5efad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2cc5efad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2cc5efad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2cc5efad6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2cc5efad6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2a2fca6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2a2fca6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2a2fca62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2a2fca62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2a2fca62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2a2fca62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2a2fca62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2a2fca62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2a2fca62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2a2fca62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etanit.com/f/tutorial" TargetMode="External"/><Relationship Id="rId4" Type="http://schemas.openxmlformats.org/officeDocument/2006/relationships/hyperlink" Target="https://www.javatpoint.com/f-sharp-tutorial/" TargetMode="External"/><Relationship Id="rId5" Type="http://schemas.openxmlformats.org/officeDocument/2006/relationships/hyperlink" Target="https://learn.microsoft.com/en-us/dotnet/fsharp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F# </a:t>
            </a:r>
            <a:br>
              <a:rPr lang="ru"/>
            </a:br>
            <a:r>
              <a:rPr lang="ru"/>
              <a:t>Введение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Подготовили студенты гр.5030102/10201:</a:t>
            </a:r>
            <a:br>
              <a:rPr lang="ru"/>
            </a:br>
            <a:r>
              <a:rPr lang="ru"/>
              <a:t>Дмитриев Михаил</a:t>
            </a:r>
            <a:br>
              <a:rPr lang="ru"/>
            </a:br>
            <a:r>
              <a:rPr lang="ru"/>
              <a:t>Соломатов Александр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Романчук Евгений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225" y="480150"/>
            <a:ext cx="3429000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600" y="50775"/>
            <a:ext cx="1276549" cy="3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Создание первого проекта</a:t>
            </a:r>
            <a:endParaRPr/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Создание и запуск Docker образа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Постройте Docker образ: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```sh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docker build -t proglangs 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```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Запустите контейнер из созданного образа: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```sh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docker run --rm proglangs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```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Вы должны увидеть вывод "Hello, world!" в консоли.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let.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Наиболее важным оператором, без которого сложно обойтись, является оператор let.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Общая форма определения значения:</a:t>
            </a:r>
            <a:endParaRPr b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let название_значения = данные/действия</a:t>
            </a:r>
            <a:br>
              <a:rPr lang="ru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Важно, что по умолчанию значения - immutable, для изменения mutable объектов используем оператор &lt;-. 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52775" y="10617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44"/>
              <a:t>Основные типы данных.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Целочисленные типы: int, int16 , int64, uint16, byte, sbyte. </a:t>
            </a:r>
            <a:endParaRPr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Числа с плавающей точкой:  </a:t>
            </a:r>
            <a:endParaRPr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float, float32, double.</a:t>
            </a:r>
            <a:endParaRPr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Булевы: bool</a:t>
            </a:r>
            <a:endParaRPr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Символьный и строковый типы: char, string</a:t>
            </a:r>
            <a:endParaRPr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Комплексные типы данных:</a:t>
            </a:r>
            <a:endParaRPr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Tuples</a:t>
            </a:r>
            <a:r>
              <a:rPr lang="ru" sz="1600">
                <a:solidFill>
                  <a:schemeClr val="accent1"/>
                </a:solidFill>
              </a:rPr>
              <a:t>, </a:t>
            </a:r>
            <a:r>
              <a:rPr lang="ru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Arrays, List</a:t>
            </a:r>
            <a:endParaRPr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Discriminated Unions.</a:t>
            </a:r>
            <a:endParaRPr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Optionals.</a:t>
            </a:r>
            <a:endParaRPr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Тип unit.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Функции.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48" name="Google Shape;148;p25"/>
          <p:cNvSpPr txBox="1"/>
          <p:nvPr/>
        </p:nvSpPr>
        <p:spPr>
          <a:xfrm>
            <a:off x="311725" y="1375400"/>
            <a:ext cx="85206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1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Общее объявление.</a:t>
            </a:r>
            <a:endParaRPr sz="151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66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let имя_функции параметры = действия функции</a:t>
            </a:r>
            <a:endParaRPr sz="1066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66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Объявление функции с параметрами.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66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let название_функции параметр1 параметр2 ... параметрN = действия_функции</a:t>
            </a:r>
            <a:endParaRPr sz="1066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66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Типизация параметров при объявлении.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66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let имя_функции (параметр1: тип) (параметр2: тип) (параметрN: тип) = действия_функции</a:t>
            </a:r>
            <a:endParaRPr sz="1066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66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88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Вызов функции (в случае без типизации параметров).</a:t>
            </a:r>
            <a:br>
              <a:rPr lang="ru" sz="1066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ru" sz="1066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название функции значение для параметра1 значение_для_параметра2 ... значение_для_параметраN</a:t>
            </a:r>
            <a:endParaRPr sz="1066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66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66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Типизация результата функции.</a:t>
            </a:r>
            <a:endParaRPr sz="1466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66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let имя_функции параметр1 параметр2 ... параметрN : тип_результата = действия_фукции</a:t>
            </a:r>
            <a:endParaRPr sz="1066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EntryPoint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16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Основные правила.</a:t>
            </a:r>
            <a:endParaRPr b="1" sz="1716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"/>
              <a:buChar char="●"/>
            </a:pPr>
            <a:r>
              <a:rPr lang="ru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[&lt;EntryPoint&gt;] указывает точку входа программы, аналогично функции main в других языках.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"/>
              <a:buChar char="●"/>
            </a:pPr>
            <a:r>
              <a:rPr lang="ru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Функция, помеченная EntryPoint, должна быть единственной в программе и находиться в одном из модулей. И быть последней в файле.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"/>
              <a:buChar char="●"/>
            </a:pPr>
            <a:r>
              <a:rPr lang="ru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Тип возвращаемого значения функции — целое число (int), которое используется как код завершения программы.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"/>
              <a:buChar char="●"/>
            </a:pPr>
            <a:r>
              <a:rPr lang="ru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Функция должна принимать один параметр — массив строк (string[]), представляющий аргументы командной строки.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50" y="831175"/>
            <a:ext cx="75714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00"/>
              <a:t>Источники</a:t>
            </a:r>
            <a:endParaRPr sz="4000"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692750" y="1562950"/>
            <a:ext cx="71064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100">
                <a:solidFill>
                  <a:schemeClr val="lt1"/>
                </a:solidFill>
              </a:rPr>
              <a:t>Основной образовательные</a:t>
            </a:r>
            <a:r>
              <a:rPr lang="ru" sz="5300">
                <a:solidFill>
                  <a:schemeClr val="lt1"/>
                </a:solidFill>
              </a:rPr>
              <a:t> источники: </a:t>
            </a:r>
            <a:endParaRPr sz="53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084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https://metanit.com/f/tutorial</a:t>
            </a:r>
            <a:br>
              <a:rPr lang="ru" sz="6084">
                <a:solidFill>
                  <a:schemeClr val="lt1"/>
                </a:solidFill>
              </a:rPr>
            </a:br>
            <a:r>
              <a:rPr lang="ru" sz="6084">
                <a:solidFill>
                  <a:schemeClr val="lt1"/>
                </a:solidFill>
              </a:rPr>
              <a:t>	</a:t>
            </a:r>
            <a:r>
              <a:rPr lang="ru" sz="6084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https://www.javatpoint.com/f-sharp-tutorial/</a:t>
            </a:r>
            <a:endParaRPr sz="6084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084">
                <a:solidFill>
                  <a:schemeClr val="lt1"/>
                </a:solidFill>
              </a:rPr>
              <a:t>Документация языка:</a:t>
            </a:r>
            <a:endParaRPr sz="6084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084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https://learn.microsoft.com/en-us/dotnet/fsharp/</a:t>
            </a:r>
            <a:endParaRPr sz="6084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84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 в F#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и ключевые особенности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860375" y="500925"/>
            <a:ext cx="39723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Что такое F#?</a:t>
            </a:r>
            <a:endParaRPr b="1"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erriweather"/>
              <a:buChar char="●"/>
            </a:pP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F# — это функциональный язык программирования, работающий в экосистеме .NET.</a:t>
            </a:r>
            <a:endParaRPr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erriweather"/>
              <a:buChar char="●"/>
            </a:pP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Поддерживает гибридный стиль: функциональное, объектно-ориентированное и императивное программирование.</a:t>
            </a:r>
            <a:endParaRPr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erriweather"/>
              <a:buChar char="●"/>
            </a:pP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Популярен в задачах с высокими требованиями к производительности и математической точности.</a:t>
            </a:r>
            <a:endParaRPr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Основные особенности:</a:t>
            </a:r>
            <a:endParaRPr b="1"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erriweather"/>
              <a:buChar char="●"/>
            </a:pP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Лаконичность кода.</a:t>
            </a:r>
            <a:endParaRPr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erriweather"/>
              <a:buChar char="●"/>
            </a:pP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Поддержка функциональных и асинхронных вычислений.</a:t>
            </a:r>
            <a:endParaRPr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erriweather"/>
              <a:buChar char="●"/>
            </a:pP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Высокая типобезопасность.</a:t>
            </a:r>
            <a:endParaRPr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История F#</a:t>
            </a:r>
            <a:endParaRPr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развития языка</a:t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860375" y="500925"/>
            <a:ext cx="39726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История развития:</a:t>
            </a:r>
            <a:endParaRPr b="1"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erriweather"/>
              <a:buChar char="●"/>
            </a:pP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Разработан в </a:t>
            </a:r>
            <a:r>
              <a:rPr i="1"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Microsoft Research</a:t>
            </a: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под руководством Дона Сайма.</a:t>
            </a:r>
            <a:endParaRPr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erriweather"/>
              <a:buChar char="●"/>
            </a:pP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Основан на </a:t>
            </a:r>
            <a:r>
              <a:rPr i="1"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OCaml</a:t>
            </a: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, стремился объединить преимущества функционального программирования с мощью .NET.</a:t>
            </a:r>
            <a:endParaRPr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erriweather"/>
              <a:buChar char="●"/>
            </a:pP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Первая версия вышла в 2005 году, официальная поддержка в </a:t>
            </a:r>
            <a:r>
              <a:rPr i="1"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Visual Studio</a:t>
            </a: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— с 2010.</a:t>
            </a:r>
            <a:endParaRPr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erriweather"/>
              <a:buChar char="●"/>
            </a:pP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Постепенно язык стал развиваться как независимый инструмент, используемый за пределами </a:t>
            </a:r>
            <a:r>
              <a:rPr i="1"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Microsoft.</a:t>
            </a:r>
            <a:endParaRPr i="1"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Важные этапы:</a:t>
            </a:r>
            <a:endParaRPr b="1"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erriweather"/>
              <a:buChar char="●"/>
            </a:pPr>
            <a:r>
              <a:rPr i="1"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2005</a:t>
            </a: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: Первый релиз F#.</a:t>
            </a:r>
            <a:endParaRPr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erriweather"/>
              <a:buChar char="●"/>
            </a:pPr>
            <a:r>
              <a:rPr i="1"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2010</a:t>
            </a: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: F# включён в </a:t>
            </a:r>
            <a:r>
              <a:rPr i="1"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Visual Studio.</a:t>
            </a:r>
            <a:endParaRPr i="1"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erriweather"/>
              <a:buChar char="●"/>
            </a:pPr>
            <a:r>
              <a:rPr i="1"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2013</a:t>
            </a: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: Появление F# </a:t>
            </a:r>
            <a:r>
              <a:rPr i="1"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Software Foundation</a:t>
            </a: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для поддержки сообщества.</a:t>
            </a:r>
            <a:endParaRPr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Области применения F#</a:t>
            </a:r>
            <a:endParaRPr/>
          </a:p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Реальные сценарии использования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Сферы и области:</a:t>
            </a:r>
            <a:endParaRPr b="1"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erriweather"/>
              <a:buChar char="●"/>
            </a:pP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Научные вычисления и моделирование.</a:t>
            </a:r>
            <a:endParaRPr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erriweather"/>
              <a:buChar char="●"/>
            </a:pP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Обработка данных и машинное обучение.</a:t>
            </a:r>
            <a:endParaRPr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erriweather"/>
              <a:buChar char="●"/>
            </a:pP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Веб-разработка и серверные приложения</a:t>
            </a: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erriweather"/>
              <a:buChar char="●"/>
            </a:pP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Функциональное программирование для разработки надёжных и масштабируемых систем.</a:t>
            </a:r>
            <a:endParaRPr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Примеры использования:</a:t>
            </a:r>
            <a:endParaRPr b="1"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erriweather"/>
              <a:buChar char="●"/>
            </a:pP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Финансовые компании для моделирования рисков.</a:t>
            </a:r>
            <a:endParaRPr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erriweather"/>
              <a:buChar char="●"/>
            </a:pP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Научные исследования и работа с большими данными.</a:t>
            </a:r>
            <a:endParaRPr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erriweather"/>
              <a:buChar char="●"/>
            </a:pPr>
            <a:r>
              <a:rPr lang="ru" sz="1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Обработка сигналов и работа с потоками данных в реальном времени.</a:t>
            </a:r>
            <a:endParaRPr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</a:t>
            </a:r>
            <a:endParaRPr/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Установка .NET SDK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F# является частью .NET платформы, поэтому для работы с F# вам нужно установить .NET SDK. Для этого: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Перейдите на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[страницу загрузки 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.NET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SDK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(https://dotnet.microsoft.com/download).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Выберите нужную версию .NET SDK (обычно, последнюю стабильную версию).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Скачайте установочный файл для вашей операционной системы и следуйте инструкциям по установке.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Установка редактора кода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удобной работы с кодом F# рекомендуется использовать редактор, поддерживающий F#. Один из популярных вариантов - [Visual Studio Code](https://code.visualstudio.com/) с расширением Ionide.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**Установка Visual Studio Code:**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Перейдите на [страницу загрузки Visual Studio Code](https://code.visualstudio.com/).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Скачайте и установите редактор для вашей операционной системы.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**Установка расширения Ionide:**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Откройте Visual Studio Code.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Перейдите в раздел расширений (можно нажать Ctrl+Shift+X).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В строке поиска введите "Ionide".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Установите расширение Ionide-fsharp.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Создание первого проекта</a:t>
            </a:r>
            <a:endParaRPr/>
          </a:p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Создание проекта F#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создания нового проекта F# используйте команду `dotnet new`. Откройте командную строку или терминал и выполните следующие шаги: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Создайте директорию для проекта и перейдите в неё: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```sh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mkdir MyFSharpApp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cd MyFSharpApp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```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Создайте новый проект F#: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```sh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dotnet new console -lang "F#"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```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Эта команда создаст новый проект консольного приложения на языке F#.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Создание первого проекта</a:t>
            </a:r>
            <a:endParaRPr/>
          </a:p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Запуск первого проекта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В каталоге проекта вы найдете файл `Program.fs`. Откройте его в вашем редакторе кода. Этот файл содержит основной код приложения.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 файле `Program.fs` должен быть следующий код: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```fsharp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// Program.fs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[&lt;EntryPoint&gt;]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let main argv =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printfn "Hello, world!"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0 // Return an integer exit code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```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Сохраните изменения и запустите проект командой: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```sh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dotnet run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```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Вы должны увидеть вывод "Hello, world!" в командной строке.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Помещение проекта в Docker</a:t>
            </a:r>
            <a:endParaRPr/>
          </a:p>
        </p:txBody>
      </p:sp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Создание Dockerfile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В корне проекта создайте файл с именем `Dockerfile` и добавьте в него следующий код: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8000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# Используем официальный образ SDK для сборки приложения</a:t>
            </a:r>
            <a:endParaRPr b="1" sz="1050">
              <a:solidFill>
                <a:srgbClr val="008000"/>
              </a:solidFill>
              <a:highlight>
                <a:srgbClr val="DADAD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00FF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ru" sz="1050">
                <a:solidFill>
                  <a:srgbClr val="000000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 mcr.microsoft.com/dotnet/sdk:5.0 </a:t>
            </a:r>
            <a:r>
              <a:rPr b="1" lang="ru" sz="1050">
                <a:solidFill>
                  <a:srgbClr val="0000FF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ru" sz="1050">
                <a:solidFill>
                  <a:srgbClr val="000000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 build</a:t>
            </a:r>
            <a:endParaRPr b="1" sz="1050">
              <a:solidFill>
                <a:srgbClr val="000000"/>
              </a:solidFill>
              <a:highlight>
                <a:srgbClr val="DADAD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00FF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b="1" lang="ru" sz="1050">
                <a:solidFill>
                  <a:srgbClr val="000000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 /app</a:t>
            </a:r>
            <a:endParaRPr b="1" sz="1050">
              <a:solidFill>
                <a:srgbClr val="000000"/>
              </a:solidFill>
              <a:highlight>
                <a:srgbClr val="DADAD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DADAD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8000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# Копируем файлы проекта и устанавливаем зависимости</a:t>
            </a:r>
            <a:endParaRPr b="1" sz="1050">
              <a:solidFill>
                <a:srgbClr val="008000"/>
              </a:solidFill>
              <a:highlight>
                <a:srgbClr val="DADAD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00FF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b="1" lang="ru" sz="1050">
                <a:solidFill>
                  <a:srgbClr val="000000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 *.fsproj ./</a:t>
            </a:r>
            <a:endParaRPr b="1" sz="1050">
              <a:solidFill>
                <a:srgbClr val="000000"/>
              </a:solidFill>
              <a:highlight>
                <a:srgbClr val="DADAD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00FF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ru" sz="1050">
                <a:solidFill>
                  <a:srgbClr val="000000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 dotnet restore</a:t>
            </a:r>
            <a:endParaRPr b="1" sz="1050">
              <a:solidFill>
                <a:srgbClr val="000000"/>
              </a:solidFill>
              <a:highlight>
                <a:srgbClr val="DADAD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DADAD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8000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# Копируем остальные файлы и собираем проект</a:t>
            </a:r>
            <a:endParaRPr b="1" sz="1050">
              <a:solidFill>
                <a:srgbClr val="008000"/>
              </a:solidFill>
              <a:highlight>
                <a:srgbClr val="DADAD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00FF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b="1" lang="ru" sz="1050">
                <a:solidFill>
                  <a:srgbClr val="000000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 . ./</a:t>
            </a:r>
            <a:endParaRPr b="1" sz="1050">
              <a:solidFill>
                <a:srgbClr val="000000"/>
              </a:solidFill>
              <a:highlight>
                <a:srgbClr val="DADAD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00FF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ru" sz="1050">
                <a:solidFill>
                  <a:srgbClr val="000000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 dotnet publish -c Release -o out</a:t>
            </a:r>
            <a:endParaRPr b="1" sz="1050">
              <a:solidFill>
                <a:srgbClr val="000000"/>
              </a:solidFill>
              <a:highlight>
                <a:srgbClr val="DADAD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DADAD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8000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# Используем официальный образ Runtime для запуска приложения</a:t>
            </a:r>
            <a:endParaRPr b="1" sz="1050">
              <a:solidFill>
                <a:srgbClr val="008000"/>
              </a:solidFill>
              <a:highlight>
                <a:srgbClr val="DADAD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00FF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ru" sz="1050">
                <a:solidFill>
                  <a:srgbClr val="000000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 mcr.microsoft.com/dotnet/aspnet:5.0 </a:t>
            </a:r>
            <a:r>
              <a:rPr b="1" lang="ru" sz="1050">
                <a:solidFill>
                  <a:srgbClr val="0000FF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ru" sz="1050">
                <a:solidFill>
                  <a:srgbClr val="000000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 runtime</a:t>
            </a:r>
            <a:endParaRPr b="1" sz="1050">
              <a:solidFill>
                <a:srgbClr val="000000"/>
              </a:solidFill>
              <a:highlight>
                <a:srgbClr val="DADAD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00FF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b="1" lang="ru" sz="1050">
                <a:solidFill>
                  <a:srgbClr val="000000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 /app</a:t>
            </a:r>
            <a:endParaRPr b="1" sz="1050">
              <a:solidFill>
                <a:srgbClr val="000000"/>
              </a:solidFill>
              <a:highlight>
                <a:srgbClr val="DADAD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00FF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b="1" lang="ru" sz="1050">
                <a:solidFill>
                  <a:srgbClr val="000000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 --from=build /app/out .</a:t>
            </a:r>
            <a:endParaRPr b="1" sz="1050">
              <a:solidFill>
                <a:srgbClr val="000000"/>
              </a:solidFill>
              <a:highlight>
                <a:srgbClr val="DADAD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DADAD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8000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# Указываем команду для запуска приложения</a:t>
            </a:r>
            <a:endParaRPr b="1" sz="1050">
              <a:solidFill>
                <a:srgbClr val="008000"/>
              </a:solidFill>
              <a:highlight>
                <a:srgbClr val="DADAD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00FF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ENTRYPOINT</a:t>
            </a:r>
            <a:r>
              <a:rPr b="1" lang="ru" sz="1050">
                <a:solidFill>
                  <a:srgbClr val="000000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1050">
                <a:solidFill>
                  <a:srgbClr val="A31515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"dotnet"</a:t>
            </a:r>
            <a:r>
              <a:rPr b="1" lang="ru" sz="1050">
                <a:solidFill>
                  <a:srgbClr val="000000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050">
                <a:solidFill>
                  <a:srgbClr val="A31515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"FirstIonideProject~.dll"</a:t>
            </a:r>
            <a:r>
              <a:rPr b="1" lang="ru" sz="1050">
                <a:solidFill>
                  <a:srgbClr val="000000"/>
                </a:solidFill>
                <a:highlight>
                  <a:srgbClr val="DADADA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050">
              <a:solidFill>
                <a:srgbClr val="000000"/>
              </a:solidFill>
              <a:highlight>
                <a:srgbClr val="DADAD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Убедитесь, что имя DLL в `ENTRYPOINT` совпадает с именем скомпилированного файла вашего приложения.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