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handoutMasterIdLst>
    <p:handoutMasterId r:id="rId21"/>
  </p:handoutMasterIdLst>
  <p:sldIdLst>
    <p:sldId id="256" r:id="rId2"/>
    <p:sldId id="258" r:id="rId3"/>
    <p:sldId id="259" r:id="rId4"/>
    <p:sldId id="265" r:id="rId5"/>
    <p:sldId id="260" r:id="rId6"/>
    <p:sldId id="266" r:id="rId7"/>
    <p:sldId id="261" r:id="rId8"/>
    <p:sldId id="272" r:id="rId9"/>
    <p:sldId id="273" r:id="rId10"/>
    <p:sldId id="274" r:id="rId11"/>
    <p:sldId id="275" r:id="rId12"/>
    <p:sldId id="276" r:id="rId13"/>
    <p:sldId id="262" r:id="rId14"/>
    <p:sldId id="277" r:id="rId15"/>
    <p:sldId id="268" r:id="rId16"/>
    <p:sldId id="264"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89F11-9FDF-4D41-9FB8-C4331ED42A15}" type="datetimeFigureOut">
              <a:rPr lang="fr-FR" smtClean="0"/>
              <a:t>19/02/2016</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A890E7-381A-40E5-AC93-93A08476B738}" type="slidenum">
              <a:rPr lang="fr-FR" smtClean="0"/>
              <a:t>‹N°›</a:t>
            </a:fld>
            <a:endParaRPr lang="fr-FR"/>
          </a:p>
        </p:txBody>
      </p:sp>
    </p:spTree>
    <p:extLst>
      <p:ext uri="{BB962C8B-B14F-4D97-AF65-F5344CB8AC3E}">
        <p14:creationId xmlns:p14="http://schemas.microsoft.com/office/powerpoint/2010/main" val="945064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4033D-92B9-4C64-B7E0-251E97EC788A}" type="datetimeFigureOut">
              <a:rPr lang="fr-FR" smtClean="0"/>
              <a:t>19/02/2016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2549E-FEA7-4642-8631-753BB9D630CB}" type="slidenum">
              <a:rPr lang="fr-FR" smtClean="0"/>
              <a:t>‹N°›</a:t>
            </a:fld>
            <a:endParaRPr lang="fr-FR"/>
          </a:p>
        </p:txBody>
      </p:sp>
    </p:spTree>
    <p:extLst>
      <p:ext uri="{BB962C8B-B14F-4D97-AF65-F5344CB8AC3E}">
        <p14:creationId xmlns:p14="http://schemas.microsoft.com/office/powerpoint/2010/main" val="30860010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On considère le robot et la cible comme des particules de charges opposées, et on calcule le potentiel attractif entre les deux. On dérive ce potentiel pour en déduire la force s’appliquant au robot.</a:t>
            </a:r>
          </a:p>
          <a:p>
            <a:endParaRPr lang="fr-FR" dirty="0"/>
          </a:p>
        </p:txBody>
      </p:sp>
      <p:sp>
        <p:nvSpPr>
          <p:cNvPr id="4" name="Espace réservé du numéro de diapositive 3"/>
          <p:cNvSpPr>
            <a:spLocks noGrp="1"/>
          </p:cNvSpPr>
          <p:nvPr>
            <p:ph type="sldNum" sz="quarter" idx="10"/>
          </p:nvPr>
        </p:nvSpPr>
        <p:spPr/>
        <p:txBody>
          <a:bodyPr/>
          <a:lstStyle/>
          <a:p>
            <a:fld id="{70A44401-C927-4295-A116-DF9380DCB45F}" type="slidenum">
              <a:rPr lang="fr-FR" smtClean="0"/>
              <a:t>8</a:t>
            </a:fld>
            <a:endParaRPr lang="fr-FR"/>
          </a:p>
        </p:txBody>
      </p:sp>
    </p:spTree>
    <p:extLst>
      <p:ext uri="{BB962C8B-B14F-4D97-AF65-F5344CB8AC3E}">
        <p14:creationId xmlns:p14="http://schemas.microsoft.com/office/powerpoint/2010/main" val="247010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7C2549E-FEA7-4642-8631-753BB9D630CB}" type="slidenum">
              <a:rPr lang="fr-FR" smtClean="0"/>
              <a:t>9</a:t>
            </a:fld>
            <a:endParaRPr lang="fr-FR"/>
          </a:p>
        </p:txBody>
      </p:sp>
    </p:spTree>
    <p:extLst>
      <p:ext uri="{BB962C8B-B14F-4D97-AF65-F5344CB8AC3E}">
        <p14:creationId xmlns:p14="http://schemas.microsoft.com/office/powerpoint/2010/main" val="173030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a:prstGeom prst="rect">
            <a:avLst/>
          </a:prstGeo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a:prstGeom prst="rect">
            <a:avLst/>
          </a:prstGeo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8643102" y="6300788"/>
            <a:ext cx="1070810" cy="365125"/>
          </a:xfrm>
          <a:prstGeom prst="rect">
            <a:avLst/>
          </a:prstGeom>
        </p:spPr>
        <p:txBody>
          <a:bodyPr/>
          <a:lstStyle/>
          <a:p>
            <a:endParaRPr lang="en-US" dirty="0"/>
          </a:p>
        </p:txBody>
      </p:sp>
      <p:sp>
        <p:nvSpPr>
          <p:cNvPr id="6" name="Footer Placeholder 5"/>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7" name="Slide Number Placeholder 6"/>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a:prstGeom prst="rect">
            <a:avLst/>
          </a:prstGeo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a:prstGeom prst="rect">
            <a:avLst/>
          </a:prstGeo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a:prstGeom prst="rect">
            <a:avLst/>
          </a:prstGeo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a:prstGeom prst="rect">
            <a:avLst/>
          </a:prstGeo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a:prstGeom prst="rect">
            <a:avLst/>
          </a:prstGeo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885951" y="284511"/>
            <a:ext cx="9163050" cy="1060102"/>
          </a:xfrm>
          <a:prstGeom prst="rect">
            <a:avLst/>
          </a:prstGeom>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a:prstGeom prst="rect">
            <a:avLst/>
          </a:prstGeo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643102" y="6300788"/>
            <a:ext cx="1070810" cy="365125"/>
          </a:xfrm>
          <a:prstGeom prst="rect">
            <a:avLst/>
          </a:prstGeom>
        </p:spPr>
        <p:txBody>
          <a:bodyPr/>
          <a:lstStyle/>
          <a:p>
            <a:endParaRPr lang="en-US" dirty="0"/>
          </a:p>
        </p:txBody>
      </p:sp>
      <p:sp>
        <p:nvSpPr>
          <p:cNvPr id="5" name="Footer Placeholder 4"/>
          <p:cNvSpPr>
            <a:spLocks noGrp="1"/>
          </p:cNvSpPr>
          <p:nvPr>
            <p:ph type="ftr" sz="quarter" idx="11"/>
          </p:nvPr>
        </p:nvSpPr>
        <p:spPr>
          <a:xfrm>
            <a:off x="2587625" y="6300788"/>
            <a:ext cx="5915777" cy="365125"/>
          </a:xfrm>
          <a:prstGeom prst="rect">
            <a:avLst/>
          </a:prstGeom>
        </p:spPr>
        <p:txBody>
          <a:bodyPr/>
          <a:lstStyle/>
          <a:p>
            <a:r>
              <a:rPr lang="fr-FR" smtClean="0"/>
              <a:t>Projet Gascogne 2016 – 19 février 2016</a:t>
            </a:r>
            <a:endParaRPr lang="en-US" dirty="0"/>
          </a:p>
        </p:txBody>
      </p:sp>
      <p:sp>
        <p:nvSpPr>
          <p:cNvPr id="6" name="Slide Number Placeholder 5"/>
          <p:cNvSpPr>
            <a:spLocks noGrp="1"/>
          </p:cNvSpPr>
          <p:nvPr>
            <p:ph type="sldNum" sz="quarter" idx="12"/>
          </p:nvPr>
        </p:nvSpPr>
        <p:spPr>
          <a:xfrm>
            <a:off x="9853612" y="6300788"/>
            <a:ext cx="1055688" cy="365125"/>
          </a:xfrm>
          <a:prstGeom prst="rect">
            <a:avLst/>
          </a:prstGeom>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951" y="1524000"/>
            <a:ext cx="9163049" cy="4267200"/>
          </a:xfrm>
        </p:spPr>
        <p:txBody>
          <a:bodyPr anchor="ct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11" name="Title 1"/>
          <p:cNvSpPr>
            <a:spLocks noGrp="1"/>
          </p:cNvSpPr>
          <p:nvPr>
            <p:ph type="title"/>
          </p:nvPr>
        </p:nvSpPr>
        <p:spPr>
          <a:xfrm>
            <a:off x="1885951" y="266701"/>
            <a:ext cx="9163050" cy="1054099"/>
          </a:xfrm>
          <a:prstGeom prst="rect">
            <a:avLst/>
          </a:prstGeom>
        </p:spPr>
        <p:txBody>
          <a:bodyPr anchor="ctr"/>
          <a:lstStyle>
            <a:lvl1pPr>
              <a:defRPr sz="4400" b="0"/>
            </a:lvl1pPr>
          </a:lstStyle>
          <a:p>
            <a:r>
              <a:rPr lang="fr-FR" dirty="0" smtClean="0"/>
              <a:t>Modifiez le style du titre</a:t>
            </a:r>
            <a:endParaRPr lang="en-US" dirty="0"/>
          </a:p>
        </p:txBody>
      </p:sp>
      <p:sp>
        <p:nvSpPr>
          <p:cNvPr id="14"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15"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a:prstGeom prst="rect">
            <a:avLst/>
          </a:prstGeo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10"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85951" y="1587501"/>
            <a:ext cx="4493416" cy="42037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1587501"/>
            <a:ext cx="4441034" cy="420369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itle 1"/>
          <p:cNvSpPr>
            <a:spLocks noGrp="1"/>
          </p:cNvSpPr>
          <p:nvPr>
            <p:ph type="title"/>
          </p:nvPr>
        </p:nvSpPr>
        <p:spPr>
          <a:xfrm>
            <a:off x="1885951" y="266701"/>
            <a:ext cx="9163050" cy="1054099"/>
          </a:xfrm>
          <a:prstGeom prst="rect">
            <a:avLst/>
          </a:prstGeom>
        </p:spPr>
        <p:txBody>
          <a:bodyPr anchor="ctr"/>
          <a:lstStyle>
            <a:lvl1pPr>
              <a:defRPr sz="4400"/>
            </a:lvl1pPr>
          </a:lstStyle>
          <a:p>
            <a:r>
              <a:rPr lang="fr-FR" dirty="0" smtClean="0"/>
              <a:t>Modifiez le style du titre</a:t>
            </a:r>
            <a:endParaRPr lang="en-US" dirty="0"/>
          </a:p>
        </p:txBody>
      </p:sp>
      <p:sp>
        <p:nvSpPr>
          <p:cNvPr id="14"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15"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885951" y="284511"/>
            <a:ext cx="9163050" cy="1060102"/>
          </a:xfrm>
          <a:prstGeom prst="rect">
            <a:avLst/>
          </a:prstGeo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Footer Placeholder 4"/>
          <p:cNvSpPr>
            <a:spLocks noGrp="1"/>
          </p:cNvSpPr>
          <p:nvPr>
            <p:ph type="ftr" sz="quarter" idx="10"/>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11" name="Slide Number Placeholder 5"/>
          <p:cNvSpPr>
            <a:spLocks noGrp="1"/>
          </p:cNvSpPr>
          <p:nvPr>
            <p:ph type="sldNum" sz="quarter" idx="11"/>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885951" y="284511"/>
            <a:ext cx="9163050" cy="1060102"/>
          </a:xfrm>
          <a:prstGeom prst="rect">
            <a:avLst/>
          </a:prstGeom>
        </p:spPr>
        <p:txBody>
          <a:bodyPr/>
          <a:lstStyle/>
          <a:p>
            <a:endParaRPr lang="en-US" dirty="0"/>
          </a:p>
        </p:txBody>
      </p:sp>
      <p:sp>
        <p:nvSpPr>
          <p:cNvPr id="8"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9"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8"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a:prstGeom prst="rect">
            <a:avLst/>
          </a:prstGeo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9"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a:prstGeom prst="rect">
            <a:avLst/>
          </a:prstGeo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9"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 Placeholder 2"/>
          <p:cNvSpPr>
            <a:spLocks noGrp="1"/>
          </p:cNvSpPr>
          <p:nvPr>
            <p:ph type="body" idx="1"/>
          </p:nvPr>
        </p:nvSpPr>
        <p:spPr>
          <a:xfrm>
            <a:off x="1885951" y="1536700"/>
            <a:ext cx="9163049" cy="4240696"/>
          </a:xfrm>
          <a:prstGeom prst="rect">
            <a:avLst/>
          </a:prstGeom>
        </p:spPr>
        <p:txBody>
          <a:bodyPr vert="horz" lIns="91440" tIns="45720" rIns="91440" bIns="45720" rtlCol="0" anchor="ctr">
            <a:normAutofit/>
          </a:bodyPr>
          <a:lstStyle/>
          <a:p>
            <a:pPr lvl="0"/>
            <a:endParaRPr lang="en-US" dirty="0"/>
          </a:p>
        </p:txBody>
      </p:sp>
      <p:pic>
        <p:nvPicPr>
          <p:cNvPr id="14" name="Image 13"/>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1049000" y="5777397"/>
            <a:ext cx="773033" cy="931684"/>
          </a:xfrm>
          <a:prstGeom prst="rect">
            <a:avLst/>
          </a:prstGeom>
        </p:spPr>
      </p:pic>
      <p:sp>
        <p:nvSpPr>
          <p:cNvPr id="21" name="Title 1"/>
          <p:cNvSpPr txBox="1">
            <a:spLocks/>
          </p:cNvSpPr>
          <p:nvPr userDrawn="1"/>
        </p:nvSpPr>
        <p:spPr>
          <a:xfrm>
            <a:off x="1885951" y="266701"/>
            <a:ext cx="9163050" cy="10540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23" name="Title 1"/>
          <p:cNvSpPr txBox="1">
            <a:spLocks/>
          </p:cNvSpPr>
          <p:nvPr userDrawn="1"/>
        </p:nvSpPr>
        <p:spPr>
          <a:xfrm>
            <a:off x="1885951" y="220905"/>
            <a:ext cx="9163050" cy="1054099"/>
          </a:xfrm>
          <a:prstGeom prst="rect">
            <a:avLst/>
          </a:prstGeom>
        </p:spPr>
        <p:txBody>
          <a:bodyPr anchor="ct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24" name="Footer Placeholder 4"/>
          <p:cNvSpPr>
            <a:spLocks noGrp="1"/>
          </p:cNvSpPr>
          <p:nvPr>
            <p:ph type="ftr" sz="quarter" idx="3"/>
          </p:nvPr>
        </p:nvSpPr>
        <p:spPr>
          <a:xfrm>
            <a:off x="2587625" y="6300788"/>
            <a:ext cx="6530975" cy="365125"/>
          </a:xfrm>
          <a:prstGeom prst="rect">
            <a:avLst/>
          </a:prstGeom>
        </p:spPr>
        <p:txBody>
          <a:bodyPr/>
          <a:lstStyle/>
          <a:p>
            <a:pPr algn="ctr"/>
            <a:r>
              <a:rPr lang="en-US" dirty="0" err="1" smtClean="0"/>
              <a:t>Projet</a:t>
            </a:r>
            <a:r>
              <a:rPr lang="en-US" dirty="0" smtClean="0"/>
              <a:t> </a:t>
            </a:r>
            <a:r>
              <a:rPr lang="en-US" dirty="0" err="1" smtClean="0"/>
              <a:t>Gascogne</a:t>
            </a:r>
            <a:r>
              <a:rPr lang="en-US" dirty="0" smtClean="0"/>
              <a:t> 2016 – 19 </a:t>
            </a:r>
            <a:r>
              <a:rPr lang="en-US" dirty="0" err="1" smtClean="0"/>
              <a:t>février</a:t>
            </a:r>
            <a:r>
              <a:rPr lang="en-US" dirty="0" smtClean="0"/>
              <a:t> 2016</a:t>
            </a:r>
            <a:endParaRPr lang="en-US" dirty="0"/>
          </a:p>
        </p:txBody>
      </p:sp>
      <p:sp>
        <p:nvSpPr>
          <p:cNvPr id="25" name="Slide Number Placeholder 5"/>
          <p:cNvSpPr>
            <a:spLocks noGrp="1"/>
          </p:cNvSpPr>
          <p:nvPr>
            <p:ph type="sldNum" sz="quarter" idx="4"/>
          </p:nvPr>
        </p:nvSpPr>
        <p:spPr>
          <a:xfrm>
            <a:off x="9599612" y="6300787"/>
            <a:ext cx="1030288" cy="365125"/>
          </a:xfrm>
          <a:prstGeom prst="rect">
            <a:avLst/>
          </a:prstGeom>
        </p:spPr>
        <p:txBody>
          <a:bodyPr/>
          <a:lstStyle>
            <a:lvl1pPr algn="ctr">
              <a:defRPr/>
            </a:lvl1pPr>
          </a:lstStyle>
          <a:p>
            <a:fld id="{D57F1E4F-1CFF-5643-939E-217C01CDF565}"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lumMod val="75000"/>
          </a:schemeClr>
        </a:buClr>
        <a:buSzPct val="145000"/>
        <a:buFont typeface="Arial" panose="020B0604020202020204" pitchFamily="34" charset="0"/>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Surveillance du Golfe de Gascogne</a:t>
            </a:r>
            <a:endParaRPr lang="fr-FR" dirty="0"/>
          </a:p>
        </p:txBody>
      </p:sp>
      <p:sp>
        <p:nvSpPr>
          <p:cNvPr id="3" name="Sous-titre 2"/>
          <p:cNvSpPr>
            <a:spLocks noGrp="1"/>
          </p:cNvSpPr>
          <p:nvPr>
            <p:ph type="subTitle" idx="1"/>
          </p:nvPr>
        </p:nvSpPr>
        <p:spPr>
          <a:xfrm>
            <a:off x="4515378" y="4161069"/>
            <a:ext cx="6987645" cy="833310"/>
          </a:xfrm>
        </p:spPr>
        <p:txBody>
          <a:bodyPr>
            <a:normAutofit/>
          </a:bodyPr>
          <a:lstStyle/>
          <a:p>
            <a:pPr algn="ctr"/>
            <a:r>
              <a:rPr lang="fr-FR" sz="4000" dirty="0" smtClean="0">
                <a:latin typeface="+mj-lt"/>
              </a:rPr>
              <a:t>Projet Gascogne 2016</a:t>
            </a:r>
            <a:endParaRPr lang="fr-FR" sz="4000" dirty="0">
              <a:latin typeface="+mj-lt"/>
            </a:endParaRPr>
          </a:p>
        </p:txBody>
      </p:sp>
      <p:sp>
        <p:nvSpPr>
          <p:cNvPr id="4" name="ZoneTexte 3"/>
          <p:cNvSpPr txBox="1"/>
          <p:nvPr/>
        </p:nvSpPr>
        <p:spPr>
          <a:xfrm>
            <a:off x="7018986" y="5177307"/>
            <a:ext cx="4868214" cy="830997"/>
          </a:xfrm>
          <a:prstGeom prst="rect">
            <a:avLst/>
          </a:prstGeom>
          <a:noFill/>
        </p:spPr>
        <p:txBody>
          <a:bodyPr wrap="square" rtlCol="0">
            <a:spAutoFit/>
          </a:bodyPr>
          <a:lstStyle/>
          <a:p>
            <a:r>
              <a:rPr lang="fr-FR" sz="2400" dirty="0" smtClean="0">
                <a:latin typeface="+mj-lt"/>
              </a:rPr>
              <a:t>Encadré par :</a:t>
            </a:r>
            <a:r>
              <a:rPr lang="fr-FR" dirty="0" smtClean="0"/>
              <a:t>		</a:t>
            </a:r>
            <a:r>
              <a:rPr lang="fr-FR" sz="2400" dirty="0" smtClean="0"/>
              <a:t>Luc </a:t>
            </a:r>
            <a:r>
              <a:rPr lang="fr-FR" sz="2400" dirty="0" err="1" smtClean="0"/>
              <a:t>Jaulin</a:t>
            </a:r>
            <a:endParaRPr lang="fr-FR" sz="2400" dirty="0" smtClean="0"/>
          </a:p>
          <a:p>
            <a:r>
              <a:rPr lang="fr-FR" sz="2400" dirty="0"/>
              <a:t>	</a:t>
            </a:r>
            <a:r>
              <a:rPr lang="fr-FR" sz="2400" dirty="0" smtClean="0"/>
              <a:t>				Benoît </a:t>
            </a:r>
            <a:r>
              <a:rPr lang="fr-FR" sz="2400" dirty="0" err="1" smtClean="0"/>
              <a:t>Zerr</a:t>
            </a:r>
            <a:endParaRPr lang="fr-FR" sz="2400" dirty="0"/>
          </a:p>
        </p:txBody>
      </p:sp>
    </p:spTree>
    <p:extLst>
      <p:ext uri="{BB962C8B-B14F-4D97-AF65-F5344CB8AC3E}">
        <p14:creationId xmlns:p14="http://schemas.microsoft.com/office/powerpoint/2010/main" val="2633654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oulieth\Desktop\schema_regulation_potentie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169" y="1994228"/>
            <a:ext cx="7319650" cy="4067806"/>
          </a:xfrm>
          <a:prstGeom prst="rect">
            <a:avLst/>
          </a:prstGeom>
          <a:noFill/>
          <a:extLst>
            <a:ext uri="{909E8E84-426E-40DD-AFC4-6F175D3DCCD1}">
              <a14:hiddenFill xmlns:a14="http://schemas.microsoft.com/office/drawing/2010/main">
                <a:solidFill>
                  <a:srgbClr val="FFFFFF"/>
                </a:solidFill>
              </a14:hiddenFill>
            </a:ext>
          </a:extLst>
        </p:spPr>
      </p:pic>
      <p:sp>
        <p:nvSpPr>
          <p:cNvPr id="6" name="Titre 5"/>
          <p:cNvSpPr>
            <a:spLocks noGrp="1"/>
          </p:cNvSpPr>
          <p:nvPr>
            <p:ph type="title"/>
          </p:nvPr>
        </p:nvSpPr>
        <p:spPr/>
        <p:txBody>
          <a:bodyPr/>
          <a:lstStyle/>
          <a:p>
            <a:r>
              <a:rPr lang="fr-FR" smtClean="0"/>
              <a:t>Architecture de régulation par champ de potentiel</a:t>
            </a:r>
            <a:endParaRPr lang="fr-FR" dirty="0"/>
          </a:p>
        </p:txBody>
      </p:sp>
      <p:sp>
        <p:nvSpPr>
          <p:cNvPr id="10" name="Espace réservé du pied de page 9"/>
          <p:cNvSpPr>
            <a:spLocks noGrp="1"/>
          </p:cNvSpPr>
          <p:nvPr>
            <p:ph type="ftr" sz="quarter" idx="3"/>
          </p:nvPr>
        </p:nvSpPr>
        <p:spPr/>
        <p:txBody>
          <a:bodyPr/>
          <a:lstStyle/>
          <a:p>
            <a:pPr algn="ctr"/>
            <a:r>
              <a:rPr lang="en-US" smtClean="0"/>
              <a:t>Projet Gascogne 2016 – 19 février 2016</a:t>
            </a:r>
            <a:endParaRPr lang="en-US" dirty="0"/>
          </a:p>
        </p:txBody>
      </p:sp>
      <p:sp>
        <p:nvSpPr>
          <p:cNvPr id="11" name="Espace réservé du numéro de diapositive 10"/>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074968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boulieth\Desktop\simulation_AUV_ellip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318" y="2150431"/>
            <a:ext cx="7758315" cy="32844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b="1" dirty="0"/>
              <a:t>Test par </a:t>
            </a:r>
            <a:r>
              <a:rPr lang="fr-FR" b="1" dirty="0" smtClean="0"/>
              <a:t>simulation</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43614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boulieth\Desktop\simulation_potentiels_gascog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870" y="1081758"/>
            <a:ext cx="2831120" cy="521902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1609859" y="266701"/>
            <a:ext cx="9439142" cy="1054099"/>
          </a:xfrm>
        </p:spPr>
        <p:txBody>
          <a:bodyPr/>
          <a:lstStyle/>
          <a:p>
            <a:r>
              <a:rPr lang="fr-FR" b="1" dirty="0"/>
              <a:t>Simulation dans le Golfe de </a:t>
            </a:r>
            <a:r>
              <a:rPr lang="fr-FR" b="1" dirty="0" smtClean="0"/>
              <a:t>Gascogne</a:t>
            </a:r>
            <a:endParaRPr lang="fr-FR" dirty="0"/>
          </a:p>
        </p:txBody>
      </p:sp>
      <p:sp>
        <p:nvSpPr>
          <p:cNvPr id="5" name="Espace réservé du pied de page 4"/>
          <p:cNvSpPr>
            <a:spLocks noGrp="1"/>
          </p:cNvSpPr>
          <p:nvPr>
            <p:ph type="ftr" sz="quarter" idx="3"/>
          </p:nvPr>
        </p:nvSpPr>
        <p:spPr/>
        <p:txBody>
          <a:bodyPr/>
          <a:lstStyle/>
          <a:p>
            <a:pPr algn="ctr"/>
            <a:r>
              <a:rPr lang="en-US" smtClean="0"/>
              <a:t>Projet Gascogne 2016 – 19 février 2016</a:t>
            </a:r>
            <a:endParaRPr lang="en-US" dirty="0"/>
          </a:p>
        </p:txBody>
      </p:sp>
      <p:sp>
        <p:nvSpPr>
          <p:cNvPr id="6" name="Espace réservé du numéro de diapositive 5"/>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4107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spcAft>
                <a:spcPts val="1800"/>
              </a:spcAft>
            </a:pPr>
            <a:r>
              <a:rPr lang="fr-FR" dirty="0"/>
              <a:t>Introduction</a:t>
            </a:r>
          </a:p>
          <a:p>
            <a:pPr>
              <a:spcAft>
                <a:spcPts val="1800"/>
              </a:spcAft>
            </a:pPr>
            <a:r>
              <a:rPr lang="fr-FR" dirty="0"/>
              <a:t>I. Zone de sécurité</a:t>
            </a:r>
          </a:p>
          <a:p>
            <a:pPr>
              <a:spcAft>
                <a:spcPts val="1800"/>
              </a:spcAft>
            </a:pPr>
            <a:r>
              <a:rPr lang="fr-FR" dirty="0"/>
              <a:t>II. Régulation des robots</a:t>
            </a:r>
          </a:p>
          <a:p>
            <a:pPr>
              <a:spcAft>
                <a:spcPts val="1800"/>
              </a:spcAft>
            </a:pPr>
            <a:r>
              <a:rPr lang="fr-FR" b="1" dirty="0">
                <a:solidFill>
                  <a:srgbClr val="FF0000"/>
                </a:solidFill>
              </a:rPr>
              <a:t>III. Implémentation sur des robots-char</a:t>
            </a:r>
          </a:p>
          <a:p>
            <a:pPr>
              <a:spcAft>
                <a:spcPts val="1800"/>
              </a:spcAft>
            </a:pPr>
            <a:r>
              <a:rPr lang="fr-FR" dirty="0" smtClean="0"/>
              <a:t>Conclusion</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807081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9037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0" algn="ctr">
              <a:buNone/>
            </a:pPr>
            <a:r>
              <a:rPr lang="fr-FR" sz="3500" dirty="0" smtClean="0"/>
              <a:t>Rendez-vous sur le stade pour la démonstration !</a:t>
            </a:r>
            <a:endParaRPr lang="fr-FR" sz="3500" dirty="0"/>
          </a:p>
        </p:txBody>
      </p:sp>
      <p:sp>
        <p:nvSpPr>
          <p:cNvPr id="3" name="Titre 2"/>
          <p:cNvSpPr>
            <a:spLocks noGrp="1"/>
          </p:cNvSpPr>
          <p:nvPr>
            <p:ph type="title"/>
          </p:nvPr>
        </p:nvSpPr>
        <p:spPr/>
        <p:txBody>
          <a:bodyPr/>
          <a:lstStyle/>
          <a:p>
            <a:r>
              <a:rPr lang="fr-FR" dirty="0" smtClean="0"/>
              <a:t>Démonstration</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19878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spcAft>
                <a:spcPts val="1800"/>
              </a:spcAft>
            </a:pPr>
            <a:r>
              <a:rPr lang="fr-FR" dirty="0"/>
              <a:t>Introduction</a:t>
            </a:r>
          </a:p>
          <a:p>
            <a:pPr>
              <a:spcAft>
                <a:spcPts val="1800"/>
              </a:spcAft>
            </a:pPr>
            <a:r>
              <a:rPr lang="fr-FR" dirty="0"/>
              <a:t>I. Zone de sécurité</a:t>
            </a:r>
          </a:p>
          <a:p>
            <a:pPr>
              <a:spcAft>
                <a:spcPts val="1800"/>
              </a:spcAft>
            </a:pPr>
            <a:r>
              <a:rPr lang="fr-FR" dirty="0"/>
              <a:t>II. Régulation des robots</a:t>
            </a:r>
          </a:p>
          <a:p>
            <a:pPr>
              <a:spcAft>
                <a:spcPts val="1800"/>
              </a:spcAft>
            </a:pPr>
            <a:r>
              <a:rPr lang="fr-FR" dirty="0"/>
              <a:t>III. Implémentation sur des </a:t>
            </a:r>
            <a:r>
              <a:rPr lang="fr-FR" dirty="0" smtClean="0"/>
              <a:t>robots-char</a:t>
            </a:r>
          </a:p>
          <a:p>
            <a:pPr>
              <a:spcAft>
                <a:spcPts val="1800"/>
              </a:spcAft>
            </a:pPr>
            <a:r>
              <a:rPr lang="fr-FR" b="1" dirty="0" smtClean="0">
                <a:solidFill>
                  <a:srgbClr val="FF0000"/>
                </a:solidFill>
              </a:rPr>
              <a:t>Conclusion</a:t>
            </a:r>
            <a:endParaRPr lang="fr-FR" b="1" dirty="0">
              <a:solidFill>
                <a:srgbClr val="FF0000"/>
              </a:solidFill>
            </a:endParaRPr>
          </a:p>
        </p:txBody>
      </p:sp>
      <p:sp>
        <p:nvSpPr>
          <p:cNvPr id="3" name="Titre 2"/>
          <p:cNvSpPr>
            <a:spLocks noGrp="1"/>
          </p:cNvSpPr>
          <p:nvPr>
            <p:ph type="title"/>
          </p:nvPr>
        </p:nvSpPr>
        <p:spPr/>
        <p:txBody>
          <a:bodyPr/>
          <a:lstStyle/>
          <a:p>
            <a:r>
              <a:rPr lang="fr-FR" dirty="0" smtClean="0"/>
              <a:t>Sommaire</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4614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Conclusion</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6649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Questions ?</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18</a:t>
            </a:fld>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044" y="1882361"/>
            <a:ext cx="3856864" cy="3856864"/>
          </a:xfrm>
          <a:prstGeom prst="rect">
            <a:avLst/>
          </a:prstGeom>
        </p:spPr>
      </p:pic>
    </p:spTree>
    <p:extLst>
      <p:ext uri="{BB962C8B-B14F-4D97-AF65-F5344CB8AC3E}">
        <p14:creationId xmlns:p14="http://schemas.microsoft.com/office/powerpoint/2010/main" val="3230535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spcAft>
                <a:spcPts val="1800"/>
              </a:spcAft>
            </a:pPr>
            <a:r>
              <a:rPr lang="fr-FR" dirty="0"/>
              <a:t>Introduction</a:t>
            </a:r>
          </a:p>
          <a:p>
            <a:pPr>
              <a:spcAft>
                <a:spcPts val="1800"/>
              </a:spcAft>
            </a:pPr>
            <a:r>
              <a:rPr lang="fr-FR" dirty="0"/>
              <a:t>I. Zone de sécurité</a:t>
            </a:r>
          </a:p>
          <a:p>
            <a:pPr>
              <a:spcAft>
                <a:spcPts val="1800"/>
              </a:spcAft>
            </a:pPr>
            <a:r>
              <a:rPr lang="fr-FR" dirty="0"/>
              <a:t>II. Régulation des robots</a:t>
            </a:r>
          </a:p>
          <a:p>
            <a:pPr>
              <a:spcAft>
                <a:spcPts val="1800"/>
              </a:spcAft>
            </a:pPr>
            <a:r>
              <a:rPr lang="fr-FR" dirty="0"/>
              <a:t>III. Implémentation sur des robots-char</a:t>
            </a:r>
          </a:p>
          <a:p>
            <a:pPr>
              <a:spcAft>
                <a:spcPts val="1800"/>
              </a:spcAft>
            </a:pPr>
            <a:r>
              <a:rPr lang="fr-FR" dirty="0" smtClean="0"/>
              <a:t>Conclusion</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89944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spcAft>
                <a:spcPts val="1800"/>
              </a:spcAft>
            </a:pPr>
            <a:r>
              <a:rPr lang="fr-FR" b="1" dirty="0">
                <a:solidFill>
                  <a:srgbClr val="FF0000"/>
                </a:solidFill>
              </a:rPr>
              <a:t>Introduction</a:t>
            </a:r>
          </a:p>
          <a:p>
            <a:pPr>
              <a:spcAft>
                <a:spcPts val="1800"/>
              </a:spcAft>
            </a:pPr>
            <a:r>
              <a:rPr lang="fr-FR" dirty="0"/>
              <a:t>I. Zone de sécurité</a:t>
            </a:r>
          </a:p>
          <a:p>
            <a:pPr>
              <a:spcAft>
                <a:spcPts val="1800"/>
              </a:spcAft>
            </a:pPr>
            <a:r>
              <a:rPr lang="fr-FR" dirty="0"/>
              <a:t>II. Régulation des robots</a:t>
            </a:r>
          </a:p>
          <a:p>
            <a:pPr>
              <a:spcAft>
                <a:spcPts val="1800"/>
              </a:spcAft>
            </a:pPr>
            <a:r>
              <a:rPr lang="fr-FR" dirty="0"/>
              <a:t>III. Implémentation sur des robots-char</a:t>
            </a:r>
          </a:p>
          <a:p>
            <a:pPr>
              <a:spcAft>
                <a:spcPts val="1800"/>
              </a:spcAft>
            </a:pPr>
            <a:r>
              <a:rPr lang="fr-FR" dirty="0" smtClean="0"/>
              <a:t>Conclusion</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06472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Introduction</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38362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spcAft>
                <a:spcPts val="1800"/>
              </a:spcAft>
            </a:pPr>
            <a:r>
              <a:rPr lang="fr-FR" dirty="0"/>
              <a:t>Introduction</a:t>
            </a:r>
          </a:p>
          <a:p>
            <a:pPr>
              <a:spcAft>
                <a:spcPts val="1800"/>
              </a:spcAft>
            </a:pPr>
            <a:r>
              <a:rPr lang="fr-FR" b="1" dirty="0">
                <a:solidFill>
                  <a:srgbClr val="FF0000"/>
                </a:solidFill>
              </a:rPr>
              <a:t>I. Zone de sécurité</a:t>
            </a:r>
          </a:p>
          <a:p>
            <a:pPr>
              <a:spcAft>
                <a:spcPts val="1800"/>
              </a:spcAft>
            </a:pPr>
            <a:r>
              <a:rPr lang="fr-FR" dirty="0"/>
              <a:t>II. Régulation des robots</a:t>
            </a:r>
          </a:p>
          <a:p>
            <a:pPr>
              <a:spcAft>
                <a:spcPts val="1800"/>
              </a:spcAft>
            </a:pPr>
            <a:r>
              <a:rPr lang="fr-FR" dirty="0"/>
              <a:t>III. Implémentation sur des robots-char</a:t>
            </a:r>
          </a:p>
          <a:p>
            <a:pPr>
              <a:spcAft>
                <a:spcPts val="1800"/>
              </a:spcAft>
            </a:pPr>
            <a:r>
              <a:rPr lang="fr-FR" dirty="0" smtClean="0"/>
              <a:t>Conclusion</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62487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860251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spcAft>
                <a:spcPts val="1800"/>
              </a:spcAft>
            </a:pPr>
            <a:r>
              <a:rPr lang="fr-FR" dirty="0"/>
              <a:t>Introduction</a:t>
            </a:r>
          </a:p>
          <a:p>
            <a:pPr>
              <a:spcAft>
                <a:spcPts val="1800"/>
              </a:spcAft>
            </a:pPr>
            <a:r>
              <a:rPr lang="fr-FR" dirty="0"/>
              <a:t>I. Zone de sécurité</a:t>
            </a:r>
          </a:p>
          <a:p>
            <a:pPr>
              <a:spcAft>
                <a:spcPts val="1800"/>
              </a:spcAft>
            </a:pPr>
            <a:r>
              <a:rPr lang="fr-FR" b="1" dirty="0">
                <a:solidFill>
                  <a:srgbClr val="FF0000"/>
                </a:solidFill>
              </a:rPr>
              <a:t>II. Régulation des robots</a:t>
            </a:r>
          </a:p>
          <a:p>
            <a:pPr>
              <a:spcAft>
                <a:spcPts val="1800"/>
              </a:spcAft>
            </a:pPr>
            <a:r>
              <a:rPr lang="fr-FR" dirty="0"/>
              <a:t>III. Implémentation sur des robots-char</a:t>
            </a:r>
          </a:p>
          <a:p>
            <a:pPr>
              <a:spcAft>
                <a:spcPts val="1800"/>
              </a:spcAft>
            </a:pPr>
            <a:r>
              <a:rPr lang="fr-FR" dirty="0" smtClean="0"/>
              <a:t>Conclusion</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
        <p:nvSpPr>
          <p:cNvPr id="4" name="Espace réservé du pied de page 3"/>
          <p:cNvSpPr>
            <a:spLocks noGrp="1"/>
          </p:cNvSpPr>
          <p:nvPr>
            <p:ph type="ftr" sz="quarter" idx="3"/>
          </p:nvPr>
        </p:nvSpPr>
        <p:spPr/>
        <p:txBody>
          <a:bodyPr/>
          <a:lstStyle/>
          <a:p>
            <a:pPr algn="ctr"/>
            <a:r>
              <a:rPr lang="en-US" smtClean="0"/>
              <a:t>Projet Gascogne 2016 – 19 février 2016</a:t>
            </a:r>
            <a:endParaRPr lang="en-US" dirty="0"/>
          </a:p>
        </p:txBody>
      </p:sp>
      <p:sp>
        <p:nvSpPr>
          <p:cNvPr id="5" name="Espace réservé du numéro de diapositive 4"/>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410441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3" name="Groupe 2052"/>
          <p:cNvGrpSpPr/>
          <p:nvPr/>
        </p:nvGrpSpPr>
        <p:grpSpPr>
          <a:xfrm>
            <a:off x="3711729" y="519062"/>
            <a:ext cx="6188761" cy="4980990"/>
            <a:chOff x="2044599" y="-603448"/>
            <a:chExt cx="6188761" cy="4980990"/>
          </a:xfrm>
        </p:grpSpPr>
        <p:grpSp>
          <p:nvGrpSpPr>
            <p:cNvPr id="2048" name="Groupe 2047"/>
            <p:cNvGrpSpPr/>
            <p:nvPr/>
          </p:nvGrpSpPr>
          <p:grpSpPr>
            <a:xfrm>
              <a:off x="2044599" y="-603448"/>
              <a:ext cx="6188761" cy="4980990"/>
              <a:chOff x="2025846" y="-747464"/>
              <a:chExt cx="6188761" cy="4980990"/>
            </a:xfrm>
          </p:grpSpPr>
          <p:sp>
            <p:nvSpPr>
              <p:cNvPr id="7" name="Triangle isocèle 6"/>
              <p:cNvSpPr/>
              <p:nvPr/>
            </p:nvSpPr>
            <p:spPr>
              <a:xfrm rot="6683575">
                <a:off x="2795933" y="1668641"/>
                <a:ext cx="364308" cy="7166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6424341" y="889942"/>
                <a:ext cx="360040" cy="364309"/>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p:cNvGrpSpPr/>
              <p:nvPr/>
            </p:nvGrpSpPr>
            <p:grpSpPr>
              <a:xfrm>
                <a:off x="2025846" y="1061935"/>
                <a:ext cx="1904482" cy="1930085"/>
                <a:chOff x="5652120" y="116632"/>
                <a:chExt cx="1904482" cy="1930085"/>
              </a:xfrm>
            </p:grpSpPr>
            <p:sp>
              <p:nvSpPr>
                <p:cNvPr id="9" name="Ellipse 8"/>
                <p:cNvSpPr/>
                <p:nvPr/>
              </p:nvSpPr>
              <p:spPr>
                <a:xfrm>
                  <a:off x="5868144" y="332656"/>
                  <a:ext cx="1512168" cy="14788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5652120" y="116632"/>
                  <a:ext cx="1904482" cy="1930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6150119" y="608321"/>
                  <a:ext cx="908484" cy="9275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 16"/>
              <p:cNvGrpSpPr/>
              <p:nvPr/>
            </p:nvGrpSpPr>
            <p:grpSpPr>
              <a:xfrm>
                <a:off x="5652120" y="107053"/>
                <a:ext cx="1904482" cy="1930085"/>
                <a:chOff x="5652120" y="116632"/>
                <a:chExt cx="1904482" cy="1930085"/>
              </a:xfrm>
            </p:grpSpPr>
            <p:sp>
              <p:nvSpPr>
                <p:cNvPr id="18" name="Ellipse 17"/>
                <p:cNvSpPr/>
                <p:nvPr/>
              </p:nvSpPr>
              <p:spPr>
                <a:xfrm>
                  <a:off x="5868144" y="332656"/>
                  <a:ext cx="1512168" cy="14788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652120" y="116632"/>
                  <a:ext cx="1904482" cy="1930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150119" y="608321"/>
                  <a:ext cx="908484" cy="9275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necteur droit 15"/>
              <p:cNvCxnSpPr/>
              <p:nvPr/>
            </p:nvCxnSpPr>
            <p:spPr>
              <a:xfrm>
                <a:off x="4215340" y="80748"/>
                <a:ext cx="864096" cy="295232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2041536" y="804977"/>
                <a:ext cx="2173804" cy="2808312"/>
              </a:xfrm>
              <a:prstGeom prst="arc">
                <a:avLst>
                  <a:gd name="adj1" fmla="val 16762629"/>
                  <a:gd name="adj2" fmla="val 1800454"/>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rc 30"/>
              <p:cNvSpPr/>
              <p:nvPr/>
            </p:nvSpPr>
            <p:spPr>
              <a:xfrm>
                <a:off x="2619749" y="501404"/>
                <a:ext cx="1865966" cy="3732122"/>
              </a:xfrm>
              <a:prstGeom prst="arc">
                <a:avLst>
                  <a:gd name="adj1" fmla="val 16954707"/>
                  <a:gd name="adj2" fmla="val 943994"/>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Arc 28"/>
              <p:cNvSpPr/>
              <p:nvPr/>
            </p:nvSpPr>
            <p:spPr>
              <a:xfrm flipH="1" flipV="1">
                <a:off x="5354154" y="-306507"/>
                <a:ext cx="2860453" cy="2738051"/>
              </a:xfrm>
              <a:prstGeom prst="arc">
                <a:avLst>
                  <a:gd name="adj1" fmla="val 17782705"/>
                  <a:gd name="adj2" fmla="val 1759649"/>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Arc 32"/>
              <p:cNvSpPr/>
              <p:nvPr/>
            </p:nvSpPr>
            <p:spPr>
              <a:xfrm flipH="1" flipV="1">
                <a:off x="4838613" y="-747464"/>
                <a:ext cx="2749859" cy="3394469"/>
              </a:xfrm>
              <a:prstGeom prst="arc">
                <a:avLst>
                  <a:gd name="adj1" fmla="val 17810901"/>
                  <a:gd name="adj2" fmla="val 1221914"/>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Forme libre 29"/>
              <p:cNvSpPr/>
              <p:nvPr/>
            </p:nvSpPr>
            <p:spPr>
              <a:xfrm>
                <a:off x="3376943" y="1914470"/>
                <a:ext cx="1276538" cy="317326"/>
              </a:xfrm>
              <a:custGeom>
                <a:avLst/>
                <a:gdLst>
                  <a:gd name="connsiteX0" fmla="*/ 0 w 1276538"/>
                  <a:gd name="connsiteY0" fmla="*/ 240255 h 317326"/>
                  <a:gd name="connsiteX1" fmla="*/ 353085 w 1276538"/>
                  <a:gd name="connsiteY1" fmla="*/ 312682 h 317326"/>
                  <a:gd name="connsiteX2" fmla="*/ 950613 w 1276538"/>
                  <a:gd name="connsiteY2" fmla="*/ 122560 h 317326"/>
                  <a:gd name="connsiteX3" fmla="*/ 1213164 w 1276538"/>
                  <a:gd name="connsiteY3" fmla="*/ 13918 h 317326"/>
                  <a:gd name="connsiteX4" fmla="*/ 1276538 w 1276538"/>
                  <a:gd name="connsiteY4" fmla="*/ 4865 h 317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538" h="317326">
                    <a:moveTo>
                      <a:pt x="0" y="240255"/>
                    </a:moveTo>
                    <a:cubicBezTo>
                      <a:pt x="97325" y="286276"/>
                      <a:pt x="194650" y="332298"/>
                      <a:pt x="353085" y="312682"/>
                    </a:cubicBezTo>
                    <a:cubicBezTo>
                      <a:pt x="511520" y="293066"/>
                      <a:pt x="807267" y="172354"/>
                      <a:pt x="950613" y="122560"/>
                    </a:cubicBezTo>
                    <a:cubicBezTo>
                      <a:pt x="1093960" y="72766"/>
                      <a:pt x="1158843" y="33534"/>
                      <a:pt x="1213164" y="13918"/>
                    </a:cubicBezTo>
                    <a:cubicBezTo>
                      <a:pt x="1267485" y="-5698"/>
                      <a:pt x="1272011" y="-417"/>
                      <a:pt x="1276538" y="4865"/>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49" name="ZoneTexte 2048"/>
            <p:cNvSpPr txBox="1"/>
            <p:nvPr/>
          </p:nvSpPr>
          <p:spPr>
            <a:xfrm>
              <a:off x="6357936" y="2326815"/>
              <a:ext cx="445198" cy="369332"/>
            </a:xfrm>
            <a:prstGeom prst="rect">
              <a:avLst/>
            </a:prstGeom>
            <a:noFill/>
            <a:ln>
              <a:noFill/>
            </a:ln>
          </p:spPr>
          <p:txBody>
            <a:bodyPr wrap="square" rtlCol="0">
              <a:spAutoFit/>
            </a:bodyPr>
            <a:lstStyle/>
            <a:p>
              <a:r>
                <a:rPr lang="fr-FR" b="1" dirty="0">
                  <a:solidFill>
                    <a:schemeClr val="accent1">
                      <a:lumMod val="75000"/>
                    </a:schemeClr>
                  </a:solidFill>
                </a:rPr>
                <a:t>V</a:t>
              </a:r>
            </a:p>
          </p:txBody>
        </p:sp>
        <p:sp>
          <p:nvSpPr>
            <p:cNvPr id="2052" name="ZoneTexte 2051"/>
            <p:cNvSpPr txBox="1"/>
            <p:nvPr/>
          </p:nvSpPr>
          <p:spPr>
            <a:xfrm>
              <a:off x="4161174" y="2217149"/>
              <a:ext cx="372603" cy="369332"/>
            </a:xfrm>
            <a:prstGeom prst="rect">
              <a:avLst/>
            </a:prstGeom>
            <a:noFill/>
            <a:ln>
              <a:noFill/>
            </a:ln>
          </p:spPr>
          <p:txBody>
            <a:bodyPr wrap="square" rtlCol="0">
              <a:spAutoFit/>
            </a:bodyPr>
            <a:lstStyle/>
            <a:p>
              <a:r>
                <a:rPr lang="fr-FR" dirty="0">
                  <a:solidFill>
                    <a:schemeClr val="accent2"/>
                  </a:solidFill>
                </a:rPr>
                <a:t>w</a:t>
              </a:r>
            </a:p>
          </p:txBody>
        </p:sp>
      </p:grpSp>
      <p:sp>
        <p:nvSpPr>
          <p:cNvPr id="3" name="Titre 2"/>
          <p:cNvSpPr>
            <a:spLocks noGrp="1"/>
          </p:cNvSpPr>
          <p:nvPr>
            <p:ph type="title"/>
          </p:nvPr>
        </p:nvSpPr>
        <p:spPr/>
        <p:txBody>
          <a:bodyPr/>
          <a:lstStyle/>
          <a:p>
            <a:r>
              <a:rPr lang="fr-FR" dirty="0" smtClean="0"/>
              <a:t>Régulation par champ de potentiels</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129" y="4318610"/>
            <a:ext cx="6582694" cy="68589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680" y="4920142"/>
            <a:ext cx="6506483" cy="1009791"/>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9944" y="5792495"/>
            <a:ext cx="5953956" cy="514422"/>
          </a:xfrm>
          <a:prstGeom prst="rect">
            <a:avLst/>
          </a:prstGeom>
        </p:spPr>
      </p:pic>
      <p:sp>
        <p:nvSpPr>
          <p:cNvPr id="14" name="Espace réservé du pied de page 13"/>
          <p:cNvSpPr>
            <a:spLocks noGrp="1"/>
          </p:cNvSpPr>
          <p:nvPr>
            <p:ph type="ftr" sz="quarter" idx="3"/>
          </p:nvPr>
        </p:nvSpPr>
        <p:spPr/>
        <p:txBody>
          <a:bodyPr/>
          <a:lstStyle/>
          <a:p>
            <a:pPr algn="ctr"/>
            <a:r>
              <a:rPr lang="en-US" smtClean="0"/>
              <a:t>Projet Gascogne 2016 – 19 février 2016</a:t>
            </a:r>
            <a:endParaRPr lang="en-US" dirty="0"/>
          </a:p>
        </p:txBody>
      </p:sp>
      <p:sp>
        <p:nvSpPr>
          <p:cNvPr id="15" name="Espace réservé du numéro de diapositive 14"/>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9327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038503" y="4492043"/>
            <a:ext cx="3283656" cy="1754326"/>
          </a:xfrm>
          <a:prstGeom prst="rect">
            <a:avLst/>
          </a:prstGeom>
          <a:noFill/>
        </p:spPr>
        <p:txBody>
          <a:bodyPr wrap="none" rtlCol="0">
            <a:spAutoFit/>
          </a:bodyPr>
          <a:lstStyle/>
          <a:p>
            <a:r>
              <a:rPr lang="fr-FR" dirty="0"/>
              <a:t>Saturation :</a:t>
            </a:r>
          </a:p>
          <a:p>
            <a:r>
              <a:rPr lang="fr-FR" dirty="0" err="1"/>
              <a:t>Uv</a:t>
            </a:r>
            <a:r>
              <a:rPr lang="fr-FR" dirty="0"/>
              <a:t> dans [0,1] et U</a:t>
            </a:r>
            <a:r>
              <a:rPr lang="el-GR" dirty="0"/>
              <a:t>θ</a:t>
            </a:r>
            <a:r>
              <a:rPr lang="fr-FR" dirty="0"/>
              <a:t> dans [-10,10]</a:t>
            </a:r>
          </a:p>
          <a:p>
            <a:endParaRPr lang="fr-FR" dirty="0"/>
          </a:p>
          <a:p>
            <a:r>
              <a:rPr lang="fr-FR" dirty="0" smtClean="0"/>
              <a:t>Conversion </a:t>
            </a:r>
            <a:r>
              <a:rPr lang="fr-FR" dirty="0"/>
              <a:t>en PWM:</a:t>
            </a:r>
          </a:p>
          <a:p>
            <a:r>
              <a:rPr lang="fr-FR" dirty="0" err="1"/>
              <a:t>PWM_Forward</a:t>
            </a:r>
            <a:r>
              <a:rPr lang="fr-FR" dirty="0"/>
              <a:t> dans [1600,1800]</a:t>
            </a:r>
          </a:p>
          <a:p>
            <a:r>
              <a:rPr lang="fr-FR" dirty="0" err="1"/>
              <a:t>PWM_Turn</a:t>
            </a:r>
            <a:r>
              <a:rPr lang="fr-FR" dirty="0"/>
              <a:t> dans [1000,2000]</a:t>
            </a:r>
          </a:p>
        </p:txBody>
      </p:sp>
      <p:sp>
        <p:nvSpPr>
          <p:cNvPr id="2" name="Titre 1"/>
          <p:cNvSpPr>
            <a:spLocks noGrp="1"/>
          </p:cNvSpPr>
          <p:nvPr>
            <p:ph type="title"/>
          </p:nvPr>
        </p:nvSpPr>
        <p:spPr/>
        <p:txBody>
          <a:bodyPr/>
          <a:lstStyle/>
          <a:p>
            <a:r>
              <a:rPr lang="fr-FR" b="1" dirty="0"/>
              <a:t>Commande proportionnelle du robot </a:t>
            </a:r>
            <a:endParaRPr lang="fr-FR" dirty="0"/>
          </a:p>
        </p:txBody>
      </p:sp>
      <p:sp>
        <p:nvSpPr>
          <p:cNvPr id="6" name="Espace réservé du pied de page 5"/>
          <p:cNvSpPr>
            <a:spLocks noGrp="1"/>
          </p:cNvSpPr>
          <p:nvPr>
            <p:ph type="ftr" sz="quarter" idx="3"/>
          </p:nvPr>
        </p:nvSpPr>
        <p:spPr/>
        <p:txBody>
          <a:bodyPr/>
          <a:lstStyle/>
          <a:p>
            <a:pPr algn="ctr"/>
            <a:r>
              <a:rPr lang="en-US" smtClean="0"/>
              <a:t>Projet Gascogne 2016 – 19 février 2016</a:t>
            </a:r>
            <a:endParaRPr lang="en-US" dirty="0"/>
          </a:p>
        </p:txBody>
      </p:sp>
      <p:sp>
        <p:nvSpPr>
          <p:cNvPr id="7" name="Espace réservé du numéro de diapositive 6"/>
          <p:cNvSpPr>
            <a:spLocks noGrp="1"/>
          </p:cNvSpPr>
          <p:nvPr>
            <p:ph type="sldNum" sz="quarter" idx="4"/>
          </p:nvPr>
        </p:nvSpPr>
        <p:spPr/>
        <p:txBody>
          <a:bodyPr/>
          <a:lstStyle/>
          <a:p>
            <a:fld id="{D57F1E4F-1CFF-5643-939E-217C01CDF565}" type="slidenum">
              <a:rPr lang="en-US" smtClean="0"/>
              <a:pPr/>
              <a:t>9</a:t>
            </a:fld>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896" y="1445071"/>
            <a:ext cx="1505160" cy="543001"/>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343" y="2097801"/>
            <a:ext cx="2086266" cy="819264"/>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6552" y="3059843"/>
            <a:ext cx="3381847" cy="1105054"/>
          </a:xfrm>
          <a:prstGeom prst="rect">
            <a:avLst/>
          </a:prstGeom>
        </p:spPr>
      </p:pic>
    </p:spTree>
    <p:extLst>
      <p:ext uri="{BB962C8B-B14F-4D97-AF65-F5344CB8AC3E}">
        <p14:creationId xmlns:p14="http://schemas.microsoft.com/office/powerpoint/2010/main" val="2257247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104</TotalTime>
  <Words>368</Words>
  <Application>Microsoft Office PowerPoint</Application>
  <PresentationFormat>Grand écran</PresentationFormat>
  <Paragraphs>95</Paragraphs>
  <Slides>18</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Corbel</vt:lpstr>
      <vt:lpstr>Parallaxe</vt:lpstr>
      <vt:lpstr>Surveillance du Golfe de Gascogne</vt:lpstr>
      <vt:lpstr>Sommaire</vt:lpstr>
      <vt:lpstr>Sommaire</vt:lpstr>
      <vt:lpstr>Introduction</vt:lpstr>
      <vt:lpstr>Sommaire</vt:lpstr>
      <vt:lpstr>Présentation PowerPoint</vt:lpstr>
      <vt:lpstr>Sommaire</vt:lpstr>
      <vt:lpstr>Régulation par champ de potentiels</vt:lpstr>
      <vt:lpstr>Commande proportionnelle du robot </vt:lpstr>
      <vt:lpstr>Architecture de régulation par champ de potentiel</vt:lpstr>
      <vt:lpstr>Test par simulation</vt:lpstr>
      <vt:lpstr>Simulation dans le Golfe de Gascogne</vt:lpstr>
      <vt:lpstr>Sommaire</vt:lpstr>
      <vt:lpstr>Présentation PowerPoint</vt:lpstr>
      <vt:lpstr>Démonstration</vt:lpstr>
      <vt:lpstr>Sommaire</vt:lpstr>
      <vt:lpstr>Conclusion</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Surveillance du Golfe de Gascogne</dc:title>
  <dc:creator>Eric Mourre</dc:creator>
  <cp:lastModifiedBy>Eric Mourre</cp:lastModifiedBy>
  <cp:revision>29</cp:revision>
  <dcterms:created xsi:type="dcterms:W3CDTF">2016-02-19T08:32:10Z</dcterms:created>
  <dcterms:modified xsi:type="dcterms:W3CDTF">2016-02-19T10:19:26Z</dcterms:modified>
</cp:coreProperties>
</file>