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5821d9872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5821d9872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5821d9872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5821d9872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55821d9872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55821d9872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Shivani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50eeca37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50eeca37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Shivani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55821d987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55821d987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Lalita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61cbac9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61cbac9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5821d987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5821d987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5821d987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5821d987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5821d987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5821d987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Shannon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0eeca37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0eeca37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Shannon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5821d987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5821d987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Lalita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0eeca37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0eeca37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Rhea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5821d9872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5821d9872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Rhea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55821d9872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55821d9872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hyperlink" Target="http://bit.ly/2Kn31u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3.jpg"/><Relationship Id="rId9" Type="http://schemas.openxmlformats.org/officeDocument/2006/relationships/image" Target="../media/image17.jpg"/><Relationship Id="rId5" Type="http://schemas.openxmlformats.org/officeDocument/2006/relationships/image" Target="../media/image7.jpg"/><Relationship Id="rId6" Type="http://schemas.openxmlformats.org/officeDocument/2006/relationships/image" Target="../media/image5.jpg"/><Relationship Id="rId7" Type="http://schemas.openxmlformats.org/officeDocument/2006/relationships/image" Target="../media/image4.jpg"/><Relationship Id="rId8"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jpg"/><Relationship Id="rId4"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11.jpg"/><Relationship Id="rId5" Type="http://schemas.openxmlformats.org/officeDocument/2006/relationships/image" Target="../media/image14.jpg"/><Relationship Id="rId6"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Hoof ‘N’ Woof Horse Show Administration Program</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Shannon Darroch, Lalita Mallapragada, Shivani Nathan, Gina Pappagallo, Rhea Prahlad, Tarun Saharya, Anna Wu</a:t>
            </a:r>
            <a:endParaRPr>
              <a:solidFill>
                <a:srgbClr val="FFFFFF"/>
              </a:solidFill>
            </a:endParaRPr>
          </a:p>
        </p:txBody>
      </p:sp>
      <p:pic>
        <p:nvPicPr>
          <p:cNvPr id="279" name="Google Shape;279;p13"/>
          <p:cNvPicPr preferRelativeResize="0"/>
          <p:nvPr/>
        </p:nvPicPr>
        <p:blipFill>
          <a:blip r:embed="rId3">
            <a:alphaModFix/>
          </a:blip>
          <a:stretch>
            <a:fillRect/>
          </a:stretch>
        </p:blipFill>
        <p:spPr>
          <a:xfrm>
            <a:off x="5777775" y="698850"/>
            <a:ext cx="1872900" cy="1872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Difficulties</a:t>
            </a:r>
            <a:endParaRPr>
              <a:solidFill>
                <a:srgbClr val="000000"/>
              </a:solidFill>
            </a:endParaRPr>
          </a:p>
        </p:txBody>
      </p:sp>
      <p:sp>
        <p:nvSpPr>
          <p:cNvPr id="347" name="Google Shape;347;p22"/>
          <p:cNvSpPr txBox="1"/>
          <p:nvPr>
            <p:ph idx="1" type="body"/>
          </p:nvPr>
        </p:nvSpPr>
        <p:spPr>
          <a:xfrm>
            <a:off x="1445450" y="1300950"/>
            <a:ext cx="7030500" cy="2541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Char char="●"/>
            </a:pPr>
            <a:r>
              <a:rPr lang="en" sz="1800">
                <a:solidFill>
                  <a:srgbClr val="000000"/>
                </a:solidFill>
              </a:rPr>
              <a:t>Migration issues</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Synchronization</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Travis CI and Unit Tests</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Using unfamiliar frameworks</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Working on the same features</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Adapting to changing customer requirements</a:t>
            </a:r>
            <a:endParaRPr sz="18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sz="1800">
                <a:solidFill>
                  <a:srgbClr val="000000"/>
                </a:solidFill>
              </a:rPr>
              <a:t>U</a:t>
            </a:r>
            <a:r>
              <a:rPr lang="en" sz="1800">
                <a:solidFill>
                  <a:srgbClr val="000000"/>
                </a:solidFill>
              </a:rPr>
              <a:t>nderstanding the navigation and terminology of horse shows</a:t>
            </a:r>
            <a:endParaRPr sz="1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Overcoming Obstacles</a:t>
            </a:r>
            <a:endParaRPr>
              <a:solidFill>
                <a:srgbClr val="000000"/>
              </a:solidFill>
            </a:endParaRPr>
          </a:p>
        </p:txBody>
      </p:sp>
      <p:sp>
        <p:nvSpPr>
          <p:cNvPr id="353" name="Google Shape;353;p23"/>
          <p:cNvSpPr txBox="1"/>
          <p:nvPr>
            <p:ph idx="1" type="body"/>
          </p:nvPr>
        </p:nvSpPr>
        <p:spPr>
          <a:xfrm>
            <a:off x="1422200" y="1150500"/>
            <a:ext cx="7030500" cy="25416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000"/>
              </a:spcBef>
              <a:spcAft>
                <a:spcPts val="0"/>
              </a:spcAft>
              <a:buClr>
                <a:srgbClr val="000000"/>
              </a:buClr>
              <a:buSzPts val="1600"/>
              <a:buChar char="●"/>
            </a:pPr>
            <a:r>
              <a:rPr lang="en" sz="1600">
                <a:solidFill>
                  <a:srgbClr val="000000"/>
                </a:solidFill>
              </a:rPr>
              <a:t>Pair Programming</a:t>
            </a:r>
            <a:endParaRPr sz="1600">
              <a:solidFill>
                <a:srgbClr val="000000"/>
              </a:solidFill>
            </a:endParaRPr>
          </a:p>
          <a:p>
            <a:pPr indent="-330200" lvl="0" marL="457200" rtl="0" algn="l">
              <a:lnSpc>
                <a:spcPct val="115000"/>
              </a:lnSpc>
              <a:spcBef>
                <a:spcPts val="1600"/>
              </a:spcBef>
              <a:spcAft>
                <a:spcPts val="0"/>
              </a:spcAft>
              <a:buClr>
                <a:srgbClr val="000000"/>
              </a:buClr>
              <a:buSzPts val="1600"/>
              <a:buChar char="●"/>
            </a:pPr>
            <a:r>
              <a:rPr lang="en" sz="1600">
                <a:solidFill>
                  <a:srgbClr val="000000"/>
                </a:solidFill>
              </a:rPr>
              <a:t>Frequently pushing code</a:t>
            </a:r>
            <a:endParaRPr sz="1600">
              <a:solidFill>
                <a:srgbClr val="000000"/>
              </a:solidFill>
            </a:endParaRPr>
          </a:p>
          <a:p>
            <a:pPr indent="-330200" lvl="0" marL="457200" rtl="0" algn="l">
              <a:lnSpc>
                <a:spcPct val="115000"/>
              </a:lnSpc>
              <a:spcBef>
                <a:spcPts val="1600"/>
              </a:spcBef>
              <a:spcAft>
                <a:spcPts val="0"/>
              </a:spcAft>
              <a:buClr>
                <a:srgbClr val="000000"/>
              </a:buClr>
              <a:buSzPts val="1600"/>
              <a:buChar char="●"/>
            </a:pPr>
            <a:r>
              <a:rPr lang="en" sz="1600">
                <a:solidFill>
                  <a:srgbClr val="000000"/>
                </a:solidFill>
              </a:rPr>
              <a:t>Using Trello to organize and coordinate work</a:t>
            </a:r>
            <a:endParaRPr sz="1600">
              <a:solidFill>
                <a:srgbClr val="000000"/>
              </a:solidFill>
            </a:endParaRPr>
          </a:p>
          <a:p>
            <a:pPr indent="-330200" lvl="0" marL="457200" rtl="0" algn="l">
              <a:lnSpc>
                <a:spcPct val="115000"/>
              </a:lnSpc>
              <a:spcBef>
                <a:spcPts val="1600"/>
              </a:spcBef>
              <a:spcAft>
                <a:spcPts val="0"/>
              </a:spcAft>
              <a:buClr>
                <a:srgbClr val="000000"/>
              </a:buClr>
              <a:buSzPts val="1600"/>
              <a:buChar char="●"/>
            </a:pPr>
            <a:r>
              <a:rPr lang="en" sz="1600">
                <a:solidFill>
                  <a:srgbClr val="000000"/>
                </a:solidFill>
              </a:rPr>
              <a:t>Pushing significant changes to a fork of master branch before directly merging</a:t>
            </a:r>
            <a:endParaRPr sz="1600">
              <a:solidFill>
                <a:srgbClr val="000000"/>
              </a:solidFill>
            </a:endParaRPr>
          </a:p>
          <a:p>
            <a:pPr indent="-330200" lvl="0" marL="457200" rtl="0" algn="l">
              <a:lnSpc>
                <a:spcPct val="115000"/>
              </a:lnSpc>
              <a:spcBef>
                <a:spcPts val="1600"/>
              </a:spcBef>
              <a:spcAft>
                <a:spcPts val="0"/>
              </a:spcAft>
              <a:buClr>
                <a:srgbClr val="000000"/>
              </a:buClr>
              <a:buSzPts val="1600"/>
              <a:buChar char="●"/>
            </a:pPr>
            <a:r>
              <a:rPr lang="en" sz="1600">
                <a:solidFill>
                  <a:srgbClr val="000000"/>
                </a:solidFill>
              </a:rPr>
              <a:t>Swarming on unfinished sections</a:t>
            </a:r>
            <a:endParaRPr sz="1600">
              <a:solidFill>
                <a:srgbClr val="000000"/>
              </a:solidFill>
            </a:endParaRPr>
          </a:p>
          <a:p>
            <a:pPr indent="-330200" lvl="0" marL="457200" rtl="0" algn="l">
              <a:lnSpc>
                <a:spcPct val="115000"/>
              </a:lnSpc>
              <a:spcBef>
                <a:spcPts val="1600"/>
              </a:spcBef>
              <a:spcAft>
                <a:spcPts val="0"/>
              </a:spcAft>
              <a:buClr>
                <a:srgbClr val="000000"/>
              </a:buClr>
              <a:buSzPts val="1600"/>
              <a:buChar char="●"/>
            </a:pPr>
            <a:r>
              <a:rPr lang="en" sz="1600">
                <a:solidFill>
                  <a:srgbClr val="000000"/>
                </a:solidFill>
              </a:rPr>
              <a:t>Debugging why Travis CI failed</a:t>
            </a:r>
            <a:endParaRPr sz="1600">
              <a:solidFill>
                <a:srgbClr val="000000"/>
              </a:solidFill>
            </a:endParaRPr>
          </a:p>
          <a:p>
            <a:pPr indent="-330200" lvl="0" marL="457200" rtl="0" algn="l">
              <a:lnSpc>
                <a:spcPct val="115000"/>
              </a:lnSpc>
              <a:spcBef>
                <a:spcPts val="1600"/>
              </a:spcBef>
              <a:spcAft>
                <a:spcPts val="1600"/>
              </a:spcAft>
              <a:buClr>
                <a:srgbClr val="000000"/>
              </a:buClr>
              <a:buSzPts val="1600"/>
              <a:buChar char="●"/>
            </a:pPr>
            <a:r>
              <a:rPr lang="en" sz="1600">
                <a:solidFill>
                  <a:srgbClr val="000000"/>
                </a:solidFill>
              </a:rPr>
              <a:t>Cleaning user stories &amp; defining minimum requirements carefully</a:t>
            </a:r>
            <a:endParaRPr sz="16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359" name="Google Shape;359;p24"/>
          <p:cNvSpPr txBox="1"/>
          <p:nvPr>
            <p:ph idx="1" type="body"/>
          </p:nvPr>
        </p:nvSpPr>
        <p:spPr>
          <a:xfrm>
            <a:off x="1378600" y="1300950"/>
            <a:ext cx="7030500" cy="25416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rgbClr val="000000"/>
              </a:buClr>
              <a:buSzPts val="1600"/>
              <a:buChar char="●"/>
            </a:pPr>
            <a:r>
              <a:rPr lang="en" sz="1600">
                <a:solidFill>
                  <a:srgbClr val="000000"/>
                </a:solidFill>
              </a:rPr>
              <a:t>Extending scoring capabilities</a:t>
            </a:r>
            <a:r>
              <a:rPr lang="en" sz="1600">
                <a:solidFill>
                  <a:srgbClr val="000000"/>
                </a:solidFill>
              </a:rPr>
              <a:t> </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a:solidFill>
                  <a:srgbClr val="000000"/>
                </a:solidFill>
              </a:rPr>
              <a:t>Print Horse Show Program</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a:solidFill>
                  <a:srgbClr val="000000"/>
                </a:solidFill>
              </a:rPr>
              <a:t>Online registration</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a:solidFill>
                  <a:srgbClr val="000000"/>
                </a:solidFill>
              </a:rPr>
              <a:t>Hosting other types of shows</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a:solidFill>
                  <a:srgbClr val="000000"/>
                </a:solidFill>
              </a:rPr>
              <a:t>Making the web pages more dynamic and responsive</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a:solidFill>
                  <a:srgbClr val="000000"/>
                </a:solidFill>
              </a:rPr>
              <a:t>Adding icons to buttons</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a:solidFill>
                  <a:srgbClr val="000000"/>
                </a:solidFill>
              </a:rPr>
              <a:t>Improved navigation</a:t>
            </a:r>
            <a:endParaRPr sz="16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365" name="Google Shape;365;p25"/>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600">
                <a:solidFill>
                  <a:srgbClr val="000000"/>
                </a:solidFill>
              </a:rPr>
              <a:t>We would like to thank our client, the Hoof-N-Woof 4-H administration, particularly Bertha Durbin and Rebecca Adams who met with us on a bi-weekly basis to work with us on refining the requirements, clarifying horse show terminologies and rules, testing the application features and providing valuable feedback during the design process. Their cooperation and support along the way was crucial to the final outcome of our horse show administration application.</a:t>
            </a:r>
            <a:endParaRPr sz="16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26"/>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Questions?</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27"/>
          <p:cNvSpPr txBox="1"/>
          <p:nvPr>
            <p:ph type="title"/>
          </p:nvPr>
        </p:nvSpPr>
        <p:spPr>
          <a:xfrm>
            <a:off x="338925" y="861250"/>
            <a:ext cx="8805300" cy="266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4800" u="sng">
                <a:highlight>
                  <a:schemeClr val="dk1"/>
                </a:highlight>
                <a:hlinkClick r:id="rId3"/>
              </a:rPr>
              <a:t>http://bit.ly/2Kn31uH</a:t>
            </a:r>
            <a:r>
              <a:rPr b="0" lang="en" sz="4800">
                <a:solidFill>
                  <a:srgbClr val="222222"/>
                </a:solidFill>
                <a:highlight>
                  <a:srgbClr val="FFFFFF"/>
                </a:highlight>
              </a:rPr>
              <a:t> </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pic>
        <p:nvPicPr>
          <p:cNvPr id="284" name="Google Shape;284;p14"/>
          <p:cNvPicPr preferRelativeResize="0"/>
          <p:nvPr/>
        </p:nvPicPr>
        <p:blipFill>
          <a:blip r:embed="rId3">
            <a:alphaModFix/>
          </a:blip>
          <a:stretch>
            <a:fillRect/>
          </a:stretch>
        </p:blipFill>
        <p:spPr>
          <a:xfrm>
            <a:off x="5863738" y="3237913"/>
            <a:ext cx="1371600" cy="1371600"/>
          </a:xfrm>
          <a:prstGeom prst="ellipse">
            <a:avLst/>
          </a:prstGeom>
          <a:noFill/>
          <a:ln>
            <a:noFill/>
          </a:ln>
        </p:spPr>
      </p:pic>
      <p:pic>
        <p:nvPicPr>
          <p:cNvPr id="285" name="Google Shape;285;p14"/>
          <p:cNvPicPr preferRelativeResize="0"/>
          <p:nvPr/>
        </p:nvPicPr>
        <p:blipFill>
          <a:blip r:embed="rId4">
            <a:alphaModFix/>
          </a:blip>
          <a:stretch>
            <a:fillRect/>
          </a:stretch>
        </p:blipFill>
        <p:spPr>
          <a:xfrm>
            <a:off x="6475938" y="1473413"/>
            <a:ext cx="1371600" cy="1371600"/>
          </a:xfrm>
          <a:prstGeom prst="ellipse">
            <a:avLst/>
          </a:prstGeom>
          <a:noFill/>
          <a:ln>
            <a:noFill/>
          </a:ln>
        </p:spPr>
      </p:pic>
      <p:pic>
        <p:nvPicPr>
          <p:cNvPr id="286" name="Google Shape;286;p14"/>
          <p:cNvPicPr preferRelativeResize="0"/>
          <p:nvPr/>
        </p:nvPicPr>
        <p:blipFill>
          <a:blip r:embed="rId5">
            <a:alphaModFix/>
          </a:blip>
          <a:stretch>
            <a:fillRect/>
          </a:stretch>
        </p:blipFill>
        <p:spPr>
          <a:xfrm>
            <a:off x="1482813" y="1473413"/>
            <a:ext cx="1371600" cy="1371600"/>
          </a:xfrm>
          <a:prstGeom prst="ellipse">
            <a:avLst/>
          </a:prstGeom>
          <a:noFill/>
          <a:ln>
            <a:noFill/>
          </a:ln>
        </p:spPr>
      </p:pic>
      <p:pic>
        <p:nvPicPr>
          <p:cNvPr id="287" name="Google Shape;287;p14"/>
          <p:cNvPicPr preferRelativeResize="0"/>
          <p:nvPr/>
        </p:nvPicPr>
        <p:blipFill>
          <a:blip r:embed="rId6">
            <a:alphaModFix/>
          </a:blip>
          <a:stretch>
            <a:fillRect/>
          </a:stretch>
        </p:blipFill>
        <p:spPr>
          <a:xfrm>
            <a:off x="4838163" y="1473413"/>
            <a:ext cx="1371600" cy="1371600"/>
          </a:xfrm>
          <a:prstGeom prst="ellipse">
            <a:avLst/>
          </a:prstGeom>
          <a:noFill/>
          <a:ln>
            <a:noFill/>
          </a:ln>
        </p:spPr>
      </p:pic>
      <p:pic>
        <p:nvPicPr>
          <p:cNvPr id="288" name="Google Shape;288;p14"/>
          <p:cNvPicPr preferRelativeResize="0"/>
          <p:nvPr/>
        </p:nvPicPr>
        <p:blipFill>
          <a:blip r:embed="rId7">
            <a:alphaModFix/>
          </a:blip>
          <a:stretch>
            <a:fillRect/>
          </a:stretch>
        </p:blipFill>
        <p:spPr>
          <a:xfrm>
            <a:off x="3200388" y="1473413"/>
            <a:ext cx="1371600" cy="1371600"/>
          </a:xfrm>
          <a:prstGeom prst="ellipse">
            <a:avLst/>
          </a:prstGeom>
          <a:noFill/>
          <a:ln>
            <a:noFill/>
          </a:ln>
        </p:spPr>
      </p:pic>
      <p:pic>
        <p:nvPicPr>
          <p:cNvPr id="289" name="Google Shape;289;p14"/>
          <p:cNvPicPr preferRelativeResize="0"/>
          <p:nvPr/>
        </p:nvPicPr>
        <p:blipFill>
          <a:blip r:embed="rId8">
            <a:alphaModFix/>
          </a:blip>
          <a:stretch>
            <a:fillRect/>
          </a:stretch>
        </p:blipFill>
        <p:spPr>
          <a:xfrm>
            <a:off x="4193650" y="3237913"/>
            <a:ext cx="1371600" cy="1371600"/>
          </a:xfrm>
          <a:prstGeom prst="ellipse">
            <a:avLst/>
          </a:prstGeom>
          <a:noFill/>
          <a:ln>
            <a:noFill/>
          </a:ln>
        </p:spPr>
      </p:pic>
      <p:pic>
        <p:nvPicPr>
          <p:cNvPr id="290" name="Google Shape;290;p14"/>
          <p:cNvPicPr preferRelativeResize="0"/>
          <p:nvPr/>
        </p:nvPicPr>
        <p:blipFill rotWithShape="1">
          <a:blip r:embed="rId9">
            <a:alphaModFix/>
          </a:blip>
          <a:srcRect b="23952" l="30106" r="19337" t="174"/>
          <a:stretch/>
        </p:blipFill>
        <p:spPr>
          <a:xfrm>
            <a:off x="2523538" y="3237913"/>
            <a:ext cx="1371600" cy="1371600"/>
          </a:xfrm>
          <a:prstGeom prst="ellipse">
            <a:avLst/>
          </a:prstGeom>
          <a:noFill/>
          <a:ln>
            <a:noFill/>
          </a:ln>
        </p:spPr>
      </p:pic>
      <p:sp>
        <p:nvSpPr>
          <p:cNvPr id="291" name="Google Shape;291;p14"/>
          <p:cNvSpPr txBox="1"/>
          <p:nvPr>
            <p:ph type="title"/>
          </p:nvPr>
        </p:nvSpPr>
        <p:spPr>
          <a:xfrm>
            <a:off x="3715850" y="463000"/>
            <a:ext cx="262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Team</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Hoof-N-Woof 4-H Club</a:t>
            </a:r>
            <a:endParaRPr>
              <a:solidFill>
                <a:srgbClr val="000000"/>
              </a:solidFill>
            </a:endParaRPr>
          </a:p>
        </p:txBody>
      </p:sp>
      <p:pic>
        <p:nvPicPr>
          <p:cNvPr id="297" name="Google Shape;297;p15"/>
          <p:cNvPicPr preferRelativeResize="0"/>
          <p:nvPr/>
        </p:nvPicPr>
        <p:blipFill>
          <a:blip r:embed="rId3">
            <a:alphaModFix/>
          </a:blip>
          <a:stretch>
            <a:fillRect/>
          </a:stretch>
        </p:blipFill>
        <p:spPr>
          <a:xfrm>
            <a:off x="1003675" y="1553050"/>
            <a:ext cx="4288050" cy="3213076"/>
          </a:xfrm>
          <a:prstGeom prst="rect">
            <a:avLst/>
          </a:prstGeom>
          <a:noFill/>
          <a:ln>
            <a:noFill/>
          </a:ln>
        </p:spPr>
      </p:pic>
      <p:pic>
        <p:nvPicPr>
          <p:cNvPr id="298" name="Google Shape;298;p15"/>
          <p:cNvPicPr preferRelativeResize="0"/>
          <p:nvPr/>
        </p:nvPicPr>
        <p:blipFill>
          <a:blip r:embed="rId4">
            <a:alphaModFix/>
          </a:blip>
          <a:stretch>
            <a:fillRect/>
          </a:stretch>
        </p:blipFill>
        <p:spPr>
          <a:xfrm>
            <a:off x="5412000" y="524000"/>
            <a:ext cx="3032726" cy="4332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Our Project</a:t>
            </a:r>
            <a:endParaRPr>
              <a:solidFill>
                <a:srgbClr val="000000"/>
              </a:solidFill>
            </a:endParaRPr>
          </a:p>
        </p:txBody>
      </p:sp>
      <p:pic>
        <p:nvPicPr>
          <p:cNvPr id="304" name="Google Shape;304;p16"/>
          <p:cNvPicPr preferRelativeResize="0"/>
          <p:nvPr/>
        </p:nvPicPr>
        <p:blipFill rotWithShape="1">
          <a:blip r:embed="rId3">
            <a:alphaModFix/>
          </a:blip>
          <a:srcRect b="0" l="0" r="0" t="28238"/>
          <a:stretch/>
        </p:blipFill>
        <p:spPr>
          <a:xfrm>
            <a:off x="5033925" y="354050"/>
            <a:ext cx="3843200" cy="3690951"/>
          </a:xfrm>
          <a:prstGeom prst="rect">
            <a:avLst/>
          </a:prstGeom>
          <a:noFill/>
          <a:ln>
            <a:noFill/>
          </a:ln>
        </p:spPr>
      </p:pic>
      <p:pic>
        <p:nvPicPr>
          <p:cNvPr id="305" name="Google Shape;305;p16"/>
          <p:cNvPicPr preferRelativeResize="0"/>
          <p:nvPr/>
        </p:nvPicPr>
        <p:blipFill rotWithShape="1">
          <a:blip r:embed="rId4">
            <a:alphaModFix/>
          </a:blip>
          <a:srcRect b="21649" l="0" r="0" t="8649"/>
          <a:stretch/>
        </p:blipFill>
        <p:spPr>
          <a:xfrm>
            <a:off x="311700" y="1402525"/>
            <a:ext cx="2203778" cy="2545351"/>
          </a:xfrm>
          <a:prstGeom prst="rect">
            <a:avLst/>
          </a:prstGeom>
          <a:noFill/>
          <a:ln>
            <a:noFill/>
          </a:ln>
        </p:spPr>
      </p:pic>
      <p:pic>
        <p:nvPicPr>
          <p:cNvPr id="306" name="Google Shape;306;p16"/>
          <p:cNvPicPr preferRelativeResize="0"/>
          <p:nvPr/>
        </p:nvPicPr>
        <p:blipFill>
          <a:blip r:embed="rId5">
            <a:alphaModFix/>
          </a:blip>
          <a:stretch>
            <a:fillRect/>
          </a:stretch>
        </p:blipFill>
        <p:spPr>
          <a:xfrm>
            <a:off x="1615225" y="1484013"/>
            <a:ext cx="2626893" cy="3553671"/>
          </a:xfrm>
          <a:prstGeom prst="rect">
            <a:avLst/>
          </a:prstGeom>
          <a:noFill/>
          <a:ln>
            <a:noFill/>
          </a:ln>
        </p:spPr>
      </p:pic>
      <p:pic>
        <p:nvPicPr>
          <p:cNvPr id="307" name="Google Shape;307;p16"/>
          <p:cNvPicPr preferRelativeResize="0"/>
          <p:nvPr/>
        </p:nvPicPr>
        <p:blipFill>
          <a:blip r:embed="rId6">
            <a:alphaModFix/>
          </a:blip>
          <a:stretch>
            <a:fillRect/>
          </a:stretch>
        </p:blipFill>
        <p:spPr>
          <a:xfrm>
            <a:off x="3595789" y="793875"/>
            <a:ext cx="2900515" cy="39672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Overview of Requirements</a:t>
            </a:r>
            <a:endParaRPr>
              <a:solidFill>
                <a:srgbClr val="000000"/>
              </a:solidFill>
            </a:endParaRPr>
          </a:p>
        </p:txBody>
      </p:sp>
      <p:sp>
        <p:nvSpPr>
          <p:cNvPr id="313" name="Google Shape;313;p17"/>
          <p:cNvSpPr txBox="1"/>
          <p:nvPr>
            <p:ph idx="1" type="body"/>
          </p:nvPr>
        </p:nvSpPr>
        <p:spPr>
          <a:xfrm>
            <a:off x="1303800" y="1265450"/>
            <a:ext cx="7030500" cy="31629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Char char="●"/>
            </a:pPr>
            <a:r>
              <a:rPr lang="en" sz="1600">
                <a:solidFill>
                  <a:srgbClr val="000000"/>
                </a:solidFill>
              </a:rPr>
              <a:t>Organize relationships between horses, riders, shows, divisions, combos, and classes</a:t>
            </a:r>
            <a:endParaRPr sz="1600">
              <a:solidFill>
                <a:srgbClr val="000000"/>
              </a:solidFill>
            </a:endParaRPr>
          </a:p>
          <a:p>
            <a:pPr indent="-330200" lvl="0" marL="457200" rtl="0" algn="l">
              <a:lnSpc>
                <a:spcPct val="100000"/>
              </a:lnSpc>
              <a:spcBef>
                <a:spcPts val="1600"/>
              </a:spcBef>
              <a:spcAft>
                <a:spcPts val="0"/>
              </a:spcAft>
              <a:buClr>
                <a:srgbClr val="000000"/>
              </a:buClr>
              <a:buSzPts val="1600"/>
              <a:buChar char="●"/>
            </a:pPr>
            <a:r>
              <a:rPr lang="en" sz="1600">
                <a:solidFill>
                  <a:srgbClr val="000000"/>
                </a:solidFill>
              </a:rPr>
              <a:t>Add/Edit/Delete Models as needed</a:t>
            </a:r>
            <a:endParaRPr sz="1600">
              <a:solidFill>
                <a:srgbClr val="000000"/>
              </a:solidFill>
            </a:endParaRPr>
          </a:p>
          <a:p>
            <a:pPr indent="-330200" lvl="0" marL="457200" rtl="0" algn="l">
              <a:lnSpc>
                <a:spcPct val="100000"/>
              </a:lnSpc>
              <a:spcBef>
                <a:spcPts val="1600"/>
              </a:spcBef>
              <a:spcAft>
                <a:spcPts val="0"/>
              </a:spcAft>
              <a:buClr>
                <a:srgbClr val="000000"/>
              </a:buClr>
              <a:buSzPts val="1600"/>
              <a:buChar char="●"/>
            </a:pPr>
            <a:r>
              <a:rPr lang="en" sz="1600">
                <a:solidFill>
                  <a:srgbClr val="000000"/>
                </a:solidFill>
              </a:rPr>
              <a:t>Bill a horse-rider combination</a:t>
            </a:r>
            <a:endParaRPr sz="1600">
              <a:solidFill>
                <a:srgbClr val="000000"/>
              </a:solidFill>
            </a:endParaRPr>
          </a:p>
          <a:p>
            <a:pPr indent="-330200" lvl="0" marL="457200" rtl="0" algn="l">
              <a:lnSpc>
                <a:spcPct val="100000"/>
              </a:lnSpc>
              <a:spcBef>
                <a:spcPts val="1600"/>
              </a:spcBef>
              <a:spcAft>
                <a:spcPts val="0"/>
              </a:spcAft>
              <a:buClr>
                <a:srgbClr val="000000"/>
              </a:buClr>
              <a:buSzPts val="1600"/>
              <a:buChar char="●"/>
            </a:pPr>
            <a:r>
              <a:rPr lang="en" sz="1600">
                <a:solidFill>
                  <a:srgbClr val="000000"/>
                </a:solidFill>
              </a:rPr>
              <a:t>Organize and publish reports for 4-H and VHSA</a:t>
            </a:r>
            <a:endParaRPr sz="1600">
              <a:solidFill>
                <a:srgbClr val="000000"/>
              </a:solidFill>
            </a:endParaRPr>
          </a:p>
          <a:p>
            <a:pPr indent="-330200" lvl="0" marL="457200" rtl="0" algn="l">
              <a:lnSpc>
                <a:spcPct val="100000"/>
              </a:lnSpc>
              <a:spcBef>
                <a:spcPts val="1600"/>
              </a:spcBef>
              <a:spcAft>
                <a:spcPts val="0"/>
              </a:spcAft>
              <a:buClr>
                <a:srgbClr val="000000"/>
              </a:buClr>
              <a:buSzPts val="1600"/>
              <a:buChar char="●"/>
            </a:pPr>
            <a:r>
              <a:rPr lang="en" sz="1600">
                <a:solidFill>
                  <a:srgbClr val="000000"/>
                </a:solidFill>
              </a:rPr>
              <a:t>Create easy navigation for users with limited experience with technology</a:t>
            </a:r>
            <a:endParaRPr sz="1600">
              <a:solidFill>
                <a:srgbClr val="000000"/>
              </a:solidFill>
            </a:endParaRPr>
          </a:p>
          <a:p>
            <a:pPr indent="-330200" lvl="0" marL="457200" rtl="0" algn="l">
              <a:lnSpc>
                <a:spcPct val="100000"/>
              </a:lnSpc>
              <a:spcBef>
                <a:spcPts val="1600"/>
              </a:spcBef>
              <a:spcAft>
                <a:spcPts val="0"/>
              </a:spcAft>
              <a:buClr>
                <a:srgbClr val="000000"/>
              </a:buClr>
              <a:buSzPts val="1600"/>
              <a:buChar char="●"/>
            </a:pPr>
            <a:r>
              <a:rPr lang="en" sz="1600">
                <a:solidFill>
                  <a:srgbClr val="000000"/>
                </a:solidFill>
              </a:rPr>
              <a:t>Score classes and rank the Division Champion and Reserve Champion</a:t>
            </a:r>
            <a:endParaRPr sz="1600">
              <a:solidFill>
                <a:srgbClr val="000000"/>
              </a:solidFill>
            </a:endParaRPr>
          </a:p>
          <a:p>
            <a:pPr indent="-330200" lvl="0" marL="457200" rtl="0" algn="l">
              <a:lnSpc>
                <a:spcPct val="100000"/>
              </a:lnSpc>
              <a:spcBef>
                <a:spcPts val="1600"/>
              </a:spcBef>
              <a:spcAft>
                <a:spcPts val="1600"/>
              </a:spcAft>
              <a:buClr>
                <a:srgbClr val="000000"/>
              </a:buClr>
              <a:buSzPts val="1600"/>
              <a:buChar char="●"/>
            </a:pPr>
            <a:r>
              <a:rPr lang="en" sz="1600">
                <a:solidFill>
                  <a:srgbClr val="000000"/>
                </a:solidFill>
              </a:rPr>
              <a:t>Print labels for the combos registered in the Show</a:t>
            </a:r>
            <a:endParaRPr sz="1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Frameworks &amp; Technologies Used</a:t>
            </a:r>
            <a:endParaRPr>
              <a:solidFill>
                <a:srgbClr val="000000"/>
              </a:solidFill>
            </a:endParaRPr>
          </a:p>
        </p:txBody>
      </p:sp>
      <p:sp>
        <p:nvSpPr>
          <p:cNvPr id="319" name="Google Shape;319;p18"/>
          <p:cNvSpPr txBox="1"/>
          <p:nvPr>
            <p:ph idx="1" type="body"/>
          </p:nvPr>
        </p:nvSpPr>
        <p:spPr>
          <a:xfrm>
            <a:off x="492475" y="12903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Python 3</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Pdfrw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Crispy_forms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Pyabel</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ReportLab</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Xlutils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Django 2.1</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Bootstrap</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Git</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Travis CI</a:t>
            </a:r>
            <a:endParaRPr sz="1800">
              <a:solidFill>
                <a:srgbClr val="000000"/>
              </a:solidFill>
            </a:endParaRPr>
          </a:p>
        </p:txBody>
      </p:sp>
      <p:pic>
        <p:nvPicPr>
          <p:cNvPr id="320" name="Google Shape;320;p18"/>
          <p:cNvPicPr preferRelativeResize="0"/>
          <p:nvPr/>
        </p:nvPicPr>
        <p:blipFill>
          <a:blip r:embed="rId3">
            <a:alphaModFix/>
          </a:blip>
          <a:stretch>
            <a:fillRect/>
          </a:stretch>
        </p:blipFill>
        <p:spPr>
          <a:xfrm>
            <a:off x="3809025" y="1290325"/>
            <a:ext cx="1525950" cy="1525950"/>
          </a:xfrm>
          <a:prstGeom prst="rect">
            <a:avLst/>
          </a:prstGeom>
          <a:noFill/>
          <a:ln>
            <a:noFill/>
          </a:ln>
        </p:spPr>
      </p:pic>
      <p:pic>
        <p:nvPicPr>
          <p:cNvPr id="321" name="Google Shape;321;p18"/>
          <p:cNvPicPr preferRelativeResize="0"/>
          <p:nvPr/>
        </p:nvPicPr>
        <p:blipFill>
          <a:blip r:embed="rId4">
            <a:alphaModFix/>
          </a:blip>
          <a:stretch>
            <a:fillRect/>
          </a:stretch>
        </p:blipFill>
        <p:spPr>
          <a:xfrm>
            <a:off x="3657273" y="3139201"/>
            <a:ext cx="1993800" cy="907150"/>
          </a:xfrm>
          <a:prstGeom prst="rect">
            <a:avLst/>
          </a:prstGeom>
          <a:noFill/>
          <a:ln>
            <a:noFill/>
          </a:ln>
        </p:spPr>
      </p:pic>
      <p:pic>
        <p:nvPicPr>
          <p:cNvPr id="322" name="Google Shape;322;p18"/>
          <p:cNvPicPr preferRelativeResize="0"/>
          <p:nvPr/>
        </p:nvPicPr>
        <p:blipFill>
          <a:blip r:embed="rId5">
            <a:alphaModFix/>
          </a:blip>
          <a:stretch>
            <a:fillRect/>
          </a:stretch>
        </p:blipFill>
        <p:spPr>
          <a:xfrm>
            <a:off x="6439250" y="2942963"/>
            <a:ext cx="1341344" cy="1299624"/>
          </a:xfrm>
          <a:prstGeom prst="rect">
            <a:avLst/>
          </a:prstGeom>
          <a:noFill/>
          <a:ln>
            <a:noFill/>
          </a:ln>
        </p:spPr>
      </p:pic>
      <p:pic>
        <p:nvPicPr>
          <p:cNvPr id="323" name="Google Shape;323;p18"/>
          <p:cNvPicPr preferRelativeResize="0"/>
          <p:nvPr/>
        </p:nvPicPr>
        <p:blipFill>
          <a:blip r:embed="rId6">
            <a:alphaModFix/>
          </a:blip>
          <a:stretch>
            <a:fillRect/>
          </a:stretch>
        </p:blipFill>
        <p:spPr>
          <a:xfrm>
            <a:off x="6439250" y="1290325"/>
            <a:ext cx="1341350" cy="134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Significant Requirements Changes</a:t>
            </a:r>
            <a:endParaRPr>
              <a:solidFill>
                <a:srgbClr val="000000"/>
              </a:solidFill>
            </a:endParaRPr>
          </a:p>
        </p:txBody>
      </p:sp>
      <p:sp>
        <p:nvSpPr>
          <p:cNvPr id="329" name="Google Shape;329;p19"/>
          <p:cNvSpPr txBox="1"/>
          <p:nvPr>
            <p:ph idx="1" type="body"/>
          </p:nvPr>
        </p:nvSpPr>
        <p:spPr>
          <a:xfrm>
            <a:off x="1303800" y="1410475"/>
            <a:ext cx="7030500" cy="31212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Clr>
                <a:srgbClr val="000000"/>
              </a:buClr>
              <a:buSzPts val="1800"/>
              <a:buChar char="●"/>
            </a:pPr>
            <a:r>
              <a:rPr lang="en" sz="1800">
                <a:solidFill>
                  <a:srgbClr val="000000"/>
                </a:solidFill>
              </a:rPr>
              <a:t>Printing a table of all the 4H horse-rider combinations </a:t>
            </a:r>
            <a:endParaRPr sz="1800">
              <a:solidFill>
                <a:srgbClr val="000000"/>
              </a:solidFill>
            </a:endParaRPr>
          </a:p>
          <a:p>
            <a:pPr indent="-342900" lvl="0" marL="457200" rtl="0" algn="l">
              <a:spcBef>
                <a:spcPts val="1600"/>
              </a:spcBef>
              <a:spcAft>
                <a:spcPts val="0"/>
              </a:spcAft>
              <a:buClr>
                <a:srgbClr val="000000"/>
              </a:buClr>
              <a:buSzPts val="1800"/>
              <a:buChar char="●"/>
            </a:pPr>
            <a:r>
              <a:rPr lang="en" sz="1800">
                <a:solidFill>
                  <a:srgbClr val="000000"/>
                </a:solidFill>
              </a:rPr>
              <a:t>The preregistration status is specified for each combo instead of each added class to a combo</a:t>
            </a:r>
            <a:endParaRPr sz="1800">
              <a:solidFill>
                <a:srgbClr val="000000"/>
              </a:solidFill>
            </a:endParaRPr>
          </a:p>
          <a:p>
            <a:pPr indent="-342900" lvl="0" marL="457200" rtl="0" algn="l">
              <a:spcBef>
                <a:spcPts val="1600"/>
              </a:spcBef>
              <a:spcAft>
                <a:spcPts val="0"/>
              </a:spcAft>
              <a:buClr>
                <a:srgbClr val="000000"/>
              </a:buClr>
              <a:buSzPts val="1800"/>
              <a:buChar char="●"/>
            </a:pPr>
            <a:r>
              <a:rPr lang="en" sz="1800">
                <a:solidFill>
                  <a:srgbClr val="000000"/>
                </a:solidFill>
              </a:rPr>
              <a:t>Adjusting certain model or form fields (e.g. making Horse’s accession number alphanumeric instead of just numeric)</a:t>
            </a:r>
            <a:endParaRPr sz="1800">
              <a:solidFill>
                <a:srgbClr val="000000"/>
              </a:solidFill>
            </a:endParaRPr>
          </a:p>
          <a:p>
            <a:pPr indent="-342900" lvl="0" marL="457200" rtl="0" algn="l">
              <a:spcBef>
                <a:spcPts val="1600"/>
              </a:spcBef>
              <a:spcAft>
                <a:spcPts val="1600"/>
              </a:spcAft>
              <a:buClr>
                <a:srgbClr val="000000"/>
              </a:buClr>
              <a:buSzPts val="1800"/>
              <a:buChar char="●"/>
            </a:pPr>
            <a:r>
              <a:rPr lang="en" sz="1800">
                <a:solidFill>
                  <a:srgbClr val="000000"/>
                </a:solidFill>
              </a:rPr>
              <a:t>Making the billing a combo page the same as the combo detail page</a:t>
            </a:r>
            <a:endParaRPr sz="1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 Worked Well</a:t>
            </a:r>
            <a:endParaRPr>
              <a:solidFill>
                <a:srgbClr val="000000"/>
              </a:solidFill>
            </a:endParaRPr>
          </a:p>
        </p:txBody>
      </p:sp>
      <p:sp>
        <p:nvSpPr>
          <p:cNvPr id="335" name="Google Shape;335;p20"/>
          <p:cNvSpPr txBox="1"/>
          <p:nvPr>
            <p:ph idx="1" type="body"/>
          </p:nvPr>
        </p:nvSpPr>
        <p:spPr>
          <a:xfrm>
            <a:off x="1414250" y="1141100"/>
            <a:ext cx="7030500" cy="2541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Clr>
                <a:srgbClr val="000000"/>
              </a:buClr>
              <a:buSzPts val="1800"/>
              <a:buChar char="●"/>
            </a:pPr>
            <a:r>
              <a:rPr lang="en" sz="1800">
                <a:solidFill>
                  <a:srgbClr val="000000"/>
                </a:solidFill>
              </a:rPr>
              <a:t>Pair Programming </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sz="1800">
                <a:solidFill>
                  <a:srgbClr val="000000"/>
                </a:solidFill>
              </a:rPr>
              <a:t>Frequent client communication to better understand requirements</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sz="1800">
                <a:solidFill>
                  <a:srgbClr val="000000"/>
                </a:solidFill>
              </a:rPr>
              <a:t>Shifting tasks based on who finished what or who was more eager to do</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sz="1800">
                <a:solidFill>
                  <a:srgbClr val="000000"/>
                </a:solidFill>
              </a:rPr>
              <a:t>Online communication (Slack)</a:t>
            </a:r>
            <a:endParaRPr sz="1800">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 sz="1800">
                <a:solidFill>
                  <a:srgbClr val="000000"/>
                </a:solidFill>
              </a:rPr>
              <a:t>Scheduling meetings</a:t>
            </a:r>
            <a:endParaRPr sz="1800">
              <a:solidFill>
                <a:srgbClr val="000000"/>
              </a:solidFill>
            </a:endParaRPr>
          </a:p>
          <a:p>
            <a:pPr indent="-342900" lvl="0" marL="457200" rtl="0" algn="l">
              <a:lnSpc>
                <a:spcPct val="115000"/>
              </a:lnSpc>
              <a:spcBef>
                <a:spcPts val="1600"/>
              </a:spcBef>
              <a:spcAft>
                <a:spcPts val="1600"/>
              </a:spcAft>
              <a:buClr>
                <a:srgbClr val="000000"/>
              </a:buClr>
              <a:buSzPts val="1800"/>
              <a:buChar char="●"/>
            </a:pPr>
            <a:r>
              <a:rPr lang="en" sz="1800">
                <a:solidFill>
                  <a:srgbClr val="000000"/>
                </a:solidFill>
              </a:rPr>
              <a:t>Getting along</a:t>
            </a:r>
            <a:endParaRPr sz="1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21"/>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Demo</a:t>
            </a:r>
            <a:endParaRPr sz="4800"/>
          </a:p>
        </p:txBody>
      </p:sp>
      <p:pic>
        <p:nvPicPr>
          <p:cNvPr id="341" name="Google Shape;341;p21"/>
          <p:cNvPicPr preferRelativeResize="0"/>
          <p:nvPr/>
        </p:nvPicPr>
        <p:blipFill>
          <a:blip r:embed="rId3">
            <a:alphaModFix/>
          </a:blip>
          <a:stretch>
            <a:fillRect/>
          </a:stretch>
        </p:blipFill>
        <p:spPr>
          <a:xfrm>
            <a:off x="5777775" y="698850"/>
            <a:ext cx="1872900" cy="187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