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3743" autoAdjust="0"/>
  </p:normalViewPr>
  <p:slideViewPr>
    <p:cSldViewPr snapToGrid="0">
      <p:cViewPr>
        <p:scale>
          <a:sx n="125" d="100"/>
          <a:sy n="125" d="100"/>
        </p:scale>
        <p:origin x="151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nze Yan" userId="54bdcd71b43896b4" providerId="LiveId" clId="{D89979E8-675D-4932-95A5-BBB1C976D709}"/>
    <pc:docChg chg="undo custSel addSld delSld modSld">
      <pc:chgData name="Runze Yan" userId="54bdcd71b43896b4" providerId="LiveId" clId="{D89979E8-675D-4932-95A5-BBB1C976D709}" dt="2020-04-13T13:27:44.121" v="2746" actId="122"/>
      <pc:docMkLst>
        <pc:docMk/>
      </pc:docMkLst>
      <pc:sldChg chg="modSp mod">
        <pc:chgData name="Runze Yan" userId="54bdcd71b43896b4" providerId="LiveId" clId="{D89979E8-675D-4932-95A5-BBB1C976D709}" dt="2020-04-13T07:25:06.451" v="1494" actId="20577"/>
        <pc:sldMkLst>
          <pc:docMk/>
          <pc:sldMk cId="3890849276" sldId="256"/>
        </pc:sldMkLst>
        <pc:spChg chg="mod">
          <ac:chgData name="Runze Yan" userId="54bdcd71b43896b4" providerId="LiveId" clId="{D89979E8-675D-4932-95A5-BBB1C976D709}" dt="2020-04-13T07:25:06.451" v="1494" actId="20577"/>
          <ac:spMkLst>
            <pc:docMk/>
            <pc:sldMk cId="3890849276" sldId="256"/>
            <ac:spMk id="2" creationId="{33C984C9-96D0-45E4-B177-84CFBE0AD73A}"/>
          </ac:spMkLst>
        </pc:spChg>
        <pc:spChg chg="mod">
          <ac:chgData name="Runze Yan" userId="54bdcd71b43896b4" providerId="LiveId" clId="{D89979E8-675D-4932-95A5-BBB1C976D709}" dt="2020-04-12T18:43:11.853" v="1324" actId="20577"/>
          <ac:spMkLst>
            <pc:docMk/>
            <pc:sldMk cId="3890849276" sldId="256"/>
            <ac:spMk id="3" creationId="{A3D24BCB-A083-45D7-B762-F73A4E763A7D}"/>
          </ac:spMkLst>
        </pc:spChg>
      </pc:sldChg>
      <pc:sldChg chg="modSp mod">
        <pc:chgData name="Runze Yan" userId="54bdcd71b43896b4" providerId="LiveId" clId="{D89979E8-675D-4932-95A5-BBB1C976D709}" dt="2020-04-13T07:27:38.435" v="1524" actId="20577"/>
        <pc:sldMkLst>
          <pc:docMk/>
          <pc:sldMk cId="1959467386" sldId="257"/>
        </pc:sldMkLst>
        <pc:spChg chg="mod">
          <ac:chgData name="Runze Yan" userId="54bdcd71b43896b4" providerId="LiveId" clId="{D89979E8-675D-4932-95A5-BBB1C976D709}" dt="2020-04-13T07:27:38.435" v="1524" actId="20577"/>
          <ac:spMkLst>
            <pc:docMk/>
            <pc:sldMk cId="1959467386" sldId="257"/>
            <ac:spMk id="3" creationId="{D176D114-E090-4EDD-9935-3C931BCE2963}"/>
          </ac:spMkLst>
        </pc:spChg>
      </pc:sldChg>
      <pc:sldChg chg="del">
        <pc:chgData name="Runze Yan" userId="54bdcd71b43896b4" providerId="LiveId" clId="{D89979E8-675D-4932-95A5-BBB1C976D709}" dt="2020-04-12T18:09:56.071" v="1040" actId="2696"/>
        <pc:sldMkLst>
          <pc:docMk/>
          <pc:sldMk cId="4004871165" sldId="258"/>
        </pc:sldMkLst>
      </pc:sldChg>
      <pc:sldChg chg="modSp mod">
        <pc:chgData name="Runze Yan" userId="54bdcd71b43896b4" providerId="LiveId" clId="{D89979E8-675D-4932-95A5-BBB1C976D709}" dt="2020-04-13T07:20:19.306" v="1449" actId="20577"/>
        <pc:sldMkLst>
          <pc:docMk/>
          <pc:sldMk cId="40070005" sldId="259"/>
        </pc:sldMkLst>
        <pc:spChg chg="mod">
          <ac:chgData name="Runze Yan" userId="54bdcd71b43896b4" providerId="LiveId" clId="{D89979E8-675D-4932-95A5-BBB1C976D709}" dt="2020-04-13T07:20:19.306" v="1449" actId="20577"/>
          <ac:spMkLst>
            <pc:docMk/>
            <pc:sldMk cId="40070005" sldId="259"/>
            <ac:spMk id="3" creationId="{5D6A6760-92B5-4924-8C17-D8BD2434F5E1}"/>
          </ac:spMkLst>
        </pc:spChg>
      </pc:sldChg>
      <pc:sldChg chg="modSp add mod modNotesTx">
        <pc:chgData name="Runze Yan" userId="54bdcd71b43896b4" providerId="LiveId" clId="{D89979E8-675D-4932-95A5-BBB1C976D709}" dt="2020-04-13T12:55:58.605" v="1889" actId="20577"/>
        <pc:sldMkLst>
          <pc:docMk/>
          <pc:sldMk cId="2249549216" sldId="260"/>
        </pc:sldMkLst>
        <pc:spChg chg="mod">
          <ac:chgData name="Runze Yan" userId="54bdcd71b43896b4" providerId="LiveId" clId="{D89979E8-675D-4932-95A5-BBB1C976D709}" dt="2020-04-12T15:04:53.062" v="177" actId="20577"/>
          <ac:spMkLst>
            <pc:docMk/>
            <pc:sldMk cId="2249549216" sldId="260"/>
            <ac:spMk id="2" creationId="{93E503A2-79FC-4925-B611-AB4A0C2D99A6}"/>
          </ac:spMkLst>
        </pc:spChg>
        <pc:spChg chg="mod">
          <ac:chgData name="Runze Yan" userId="54bdcd71b43896b4" providerId="LiveId" clId="{D89979E8-675D-4932-95A5-BBB1C976D709}" dt="2020-04-13T07:34:07.469" v="1527" actId="20577"/>
          <ac:spMkLst>
            <pc:docMk/>
            <pc:sldMk cId="2249549216" sldId="260"/>
            <ac:spMk id="3" creationId="{C4DE26F1-C600-4E4F-B67C-5341FE750A86}"/>
          </ac:spMkLst>
        </pc:spChg>
      </pc:sldChg>
      <pc:sldChg chg="addSp modSp add mod modNotesTx">
        <pc:chgData name="Runze Yan" userId="54bdcd71b43896b4" providerId="LiveId" clId="{D89979E8-675D-4932-95A5-BBB1C976D709}" dt="2020-04-13T13:03:45.310" v="2425" actId="20577"/>
        <pc:sldMkLst>
          <pc:docMk/>
          <pc:sldMk cId="3689221105" sldId="261"/>
        </pc:sldMkLst>
        <pc:spChg chg="mod">
          <ac:chgData name="Runze Yan" userId="54bdcd71b43896b4" providerId="LiveId" clId="{D89979E8-675D-4932-95A5-BBB1C976D709}" dt="2020-04-12T15:16:37.655" v="444" actId="20577"/>
          <ac:spMkLst>
            <pc:docMk/>
            <pc:sldMk cId="3689221105" sldId="261"/>
            <ac:spMk id="2" creationId="{1DD376EE-0FF8-4A93-A1AE-01BBA4461D48}"/>
          </ac:spMkLst>
        </pc:spChg>
        <pc:spChg chg="mod">
          <ac:chgData name="Runze Yan" userId="54bdcd71b43896b4" providerId="LiveId" clId="{D89979E8-675D-4932-95A5-BBB1C976D709}" dt="2020-04-13T07:56:25.759" v="1691" actId="20577"/>
          <ac:spMkLst>
            <pc:docMk/>
            <pc:sldMk cId="3689221105" sldId="261"/>
            <ac:spMk id="3" creationId="{A6C0DA31-83CE-4894-BA90-4A885C80DACE}"/>
          </ac:spMkLst>
        </pc:spChg>
        <pc:picChg chg="add mod">
          <ac:chgData name="Runze Yan" userId="54bdcd71b43896b4" providerId="LiveId" clId="{D89979E8-675D-4932-95A5-BBB1C976D709}" dt="2020-04-12T18:47:30.025" v="1409" actId="1076"/>
          <ac:picMkLst>
            <pc:docMk/>
            <pc:sldMk cId="3689221105" sldId="261"/>
            <ac:picMk id="4" creationId="{A397427A-6074-4DB8-9E7C-8DE29CD92B76}"/>
          </ac:picMkLst>
        </pc:picChg>
      </pc:sldChg>
      <pc:sldChg chg="modSp add mod modNotesTx">
        <pc:chgData name="Runze Yan" userId="54bdcd71b43896b4" providerId="LiveId" clId="{D89979E8-675D-4932-95A5-BBB1C976D709}" dt="2020-04-13T13:05:48.326" v="2635" actId="20577"/>
        <pc:sldMkLst>
          <pc:docMk/>
          <pc:sldMk cId="2553129171" sldId="262"/>
        </pc:sldMkLst>
        <pc:spChg chg="mod">
          <ac:chgData name="Runze Yan" userId="54bdcd71b43896b4" providerId="LiveId" clId="{D89979E8-675D-4932-95A5-BBB1C976D709}" dt="2020-04-13T07:23:46.515" v="1472" actId="20577"/>
          <ac:spMkLst>
            <pc:docMk/>
            <pc:sldMk cId="2553129171" sldId="262"/>
            <ac:spMk id="2" creationId="{0DF90E35-F760-4555-B0A4-F51C995FD556}"/>
          </ac:spMkLst>
        </pc:spChg>
        <pc:spChg chg="mod">
          <ac:chgData name="Runze Yan" userId="54bdcd71b43896b4" providerId="LiveId" clId="{D89979E8-675D-4932-95A5-BBB1C976D709}" dt="2020-04-12T17:31:30.586" v="529"/>
          <ac:spMkLst>
            <pc:docMk/>
            <pc:sldMk cId="2553129171" sldId="262"/>
            <ac:spMk id="3" creationId="{C80EEB61-4D12-4337-86F0-87B34370902E}"/>
          </ac:spMkLst>
        </pc:spChg>
      </pc:sldChg>
      <pc:sldChg chg="modSp add mod modNotesTx">
        <pc:chgData name="Runze Yan" userId="54bdcd71b43896b4" providerId="LiveId" clId="{D89979E8-675D-4932-95A5-BBB1C976D709}" dt="2020-04-13T13:08:54.856" v="2725" actId="20577"/>
        <pc:sldMkLst>
          <pc:docMk/>
          <pc:sldMk cId="91817803" sldId="263"/>
        </pc:sldMkLst>
        <pc:spChg chg="mod">
          <ac:chgData name="Runze Yan" userId="54bdcd71b43896b4" providerId="LiveId" clId="{D89979E8-675D-4932-95A5-BBB1C976D709}" dt="2020-04-13T07:23:57.923" v="1486" actId="20577"/>
          <ac:spMkLst>
            <pc:docMk/>
            <pc:sldMk cId="91817803" sldId="263"/>
            <ac:spMk id="2" creationId="{1ED30082-25E9-40AB-B972-328F61A7602E}"/>
          </ac:spMkLst>
        </pc:spChg>
        <pc:spChg chg="mod">
          <ac:chgData name="Runze Yan" userId="54bdcd71b43896b4" providerId="LiveId" clId="{D89979E8-675D-4932-95A5-BBB1C976D709}" dt="2020-04-12T18:09:50.884" v="1039" actId="12"/>
          <ac:spMkLst>
            <pc:docMk/>
            <pc:sldMk cId="91817803" sldId="263"/>
            <ac:spMk id="3" creationId="{83A588A0-139E-4271-A287-85B84F79A647}"/>
          </ac:spMkLst>
        </pc:spChg>
      </pc:sldChg>
      <pc:sldChg chg="modSp add mod">
        <pc:chgData name="Runze Yan" userId="54bdcd71b43896b4" providerId="LiveId" clId="{D89979E8-675D-4932-95A5-BBB1C976D709}" dt="2020-04-13T13:27:44.121" v="2746" actId="122"/>
        <pc:sldMkLst>
          <pc:docMk/>
          <pc:sldMk cId="2621705431" sldId="264"/>
        </pc:sldMkLst>
        <pc:spChg chg="mod">
          <ac:chgData name="Runze Yan" userId="54bdcd71b43896b4" providerId="LiveId" clId="{D89979E8-675D-4932-95A5-BBB1C976D709}" dt="2020-04-13T13:27:37.494" v="2736" actId="122"/>
          <ac:spMkLst>
            <pc:docMk/>
            <pc:sldMk cId="2621705431" sldId="264"/>
            <ac:spMk id="2" creationId="{E8FAB233-DEF6-4BF1-9A3D-11E3BD3EA53E}"/>
          </ac:spMkLst>
        </pc:spChg>
        <pc:spChg chg="mod">
          <ac:chgData name="Runze Yan" userId="54bdcd71b43896b4" providerId="LiveId" clId="{D89979E8-675D-4932-95A5-BBB1C976D709}" dt="2020-04-13T13:27:44.121" v="2746" actId="122"/>
          <ac:spMkLst>
            <pc:docMk/>
            <pc:sldMk cId="2621705431" sldId="264"/>
            <ac:spMk id="3" creationId="{4C7B0857-2B8B-49A0-A928-A660C10F0F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C276D-6234-4EF0-B2E7-5AAFADCE773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67CC6-A27C-4A5A-AE05-239704912B69}" type="slidenum">
              <a:rPr lang="en-US" smtClean="0"/>
              <a:t>‹#›</a:t>
            </a:fld>
            <a:endParaRPr lang="en-US"/>
          </a:p>
        </p:txBody>
      </p:sp>
    </p:spTree>
    <p:extLst>
      <p:ext uri="{BB962C8B-B14F-4D97-AF65-F5344CB8AC3E}">
        <p14:creationId xmlns:p14="http://schemas.microsoft.com/office/powerpoint/2010/main" val="218160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describes the probability from the current state s to the next state s’ when taking action a. This formula also take accounts the context and preference at state s.</a:t>
            </a:r>
          </a:p>
        </p:txBody>
      </p:sp>
      <p:sp>
        <p:nvSpPr>
          <p:cNvPr id="4" name="Slide Number Placeholder 3"/>
          <p:cNvSpPr>
            <a:spLocks noGrp="1"/>
          </p:cNvSpPr>
          <p:nvPr>
            <p:ph type="sldNum" sz="quarter" idx="5"/>
          </p:nvPr>
        </p:nvSpPr>
        <p:spPr/>
        <p:txBody>
          <a:bodyPr/>
          <a:lstStyle/>
          <a:p>
            <a:fld id="{35867CC6-A27C-4A5A-AE05-239704912B69}" type="slidenum">
              <a:rPr lang="en-US" smtClean="0"/>
              <a:t>4</a:t>
            </a:fld>
            <a:endParaRPr lang="en-US"/>
          </a:p>
        </p:txBody>
      </p:sp>
    </p:spTree>
    <p:extLst>
      <p:ext uri="{BB962C8B-B14F-4D97-AF65-F5344CB8AC3E}">
        <p14:creationId xmlns:p14="http://schemas.microsoft.com/office/powerpoint/2010/main" val="3375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Cosinor</a:t>
            </a:r>
            <a:r>
              <a:rPr lang="en-US" dirty="0"/>
              <a:t> is an human rhythm detection algorithm. We input the physiological data, it can output the significant level of circadian rhythms. Since rhythm detection needs time long enough data, so I choose to use time window, and the size of the time window is set to two weeks. In this way, the high reward means significant and stable human rhythms. It is the reward at time t, and for the next time t+1, we move the</a:t>
            </a:r>
            <a:r>
              <a:rPr lang="zh-CN" altLang="en-US" dirty="0"/>
              <a:t> </a:t>
            </a:r>
            <a:r>
              <a:rPr lang="en-US" altLang="zh-CN" dirty="0"/>
              <a:t>time</a:t>
            </a:r>
            <a:r>
              <a:rPr lang="zh-CN" altLang="en-US" dirty="0"/>
              <a:t> </a:t>
            </a:r>
            <a:r>
              <a:rPr lang="en-US" altLang="zh-CN" dirty="0"/>
              <a:t>window</a:t>
            </a:r>
            <a:r>
              <a:rPr lang="zh-CN" altLang="en-US" dirty="0"/>
              <a:t> </a:t>
            </a:r>
            <a:r>
              <a:rPr lang="en-US" dirty="0"/>
              <a:t>forward one day. </a:t>
            </a:r>
          </a:p>
        </p:txBody>
      </p:sp>
      <p:sp>
        <p:nvSpPr>
          <p:cNvPr id="4" name="Slide Number Placeholder 3"/>
          <p:cNvSpPr>
            <a:spLocks noGrp="1"/>
          </p:cNvSpPr>
          <p:nvPr>
            <p:ph type="sldNum" sz="quarter" idx="5"/>
          </p:nvPr>
        </p:nvSpPr>
        <p:spPr/>
        <p:txBody>
          <a:bodyPr/>
          <a:lstStyle/>
          <a:p>
            <a:fld id="{35867CC6-A27C-4A5A-AE05-239704912B69}" type="slidenum">
              <a:rPr lang="en-US" smtClean="0"/>
              <a:t>5</a:t>
            </a:fld>
            <a:endParaRPr lang="en-US"/>
          </a:p>
        </p:txBody>
      </p:sp>
    </p:spTree>
    <p:extLst>
      <p:ext uri="{BB962C8B-B14F-4D97-AF65-F5344CB8AC3E}">
        <p14:creationId xmlns:p14="http://schemas.microsoft.com/office/powerpoint/2010/main" val="87556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to train the policy for </a:t>
            </a:r>
            <a:r>
              <a:rPr lang="en-US" dirty="0" err="1"/>
              <a:t>markov</a:t>
            </a:r>
            <a:r>
              <a:rPr lang="en-US" dirty="0"/>
              <a:t> decision system. The policy defines which action to take in each state. Here, we also consider the context, and preference.</a:t>
            </a:r>
          </a:p>
        </p:txBody>
      </p:sp>
      <p:sp>
        <p:nvSpPr>
          <p:cNvPr id="4" name="Slide Number Placeholder 3"/>
          <p:cNvSpPr>
            <a:spLocks noGrp="1"/>
          </p:cNvSpPr>
          <p:nvPr>
            <p:ph type="sldNum" sz="quarter" idx="5"/>
          </p:nvPr>
        </p:nvSpPr>
        <p:spPr/>
        <p:txBody>
          <a:bodyPr/>
          <a:lstStyle/>
          <a:p>
            <a:fld id="{35867CC6-A27C-4A5A-AE05-239704912B69}" type="slidenum">
              <a:rPr lang="en-US" smtClean="0"/>
              <a:t>6</a:t>
            </a:fld>
            <a:endParaRPr lang="en-US"/>
          </a:p>
        </p:txBody>
      </p:sp>
    </p:spTree>
    <p:extLst>
      <p:ext uri="{BB962C8B-B14F-4D97-AF65-F5344CB8AC3E}">
        <p14:creationId xmlns:p14="http://schemas.microsoft.com/office/powerpoint/2010/main" val="225505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want is the optimal policy function corresponding to the maximal value function.</a:t>
            </a:r>
          </a:p>
        </p:txBody>
      </p:sp>
      <p:sp>
        <p:nvSpPr>
          <p:cNvPr id="4" name="Slide Number Placeholder 3"/>
          <p:cNvSpPr>
            <a:spLocks noGrp="1"/>
          </p:cNvSpPr>
          <p:nvPr>
            <p:ph type="sldNum" sz="quarter" idx="5"/>
          </p:nvPr>
        </p:nvSpPr>
        <p:spPr/>
        <p:txBody>
          <a:bodyPr/>
          <a:lstStyle/>
          <a:p>
            <a:fld id="{35867CC6-A27C-4A5A-AE05-239704912B69}" type="slidenum">
              <a:rPr lang="en-US" smtClean="0"/>
              <a:t>7</a:t>
            </a:fld>
            <a:endParaRPr lang="en-US"/>
          </a:p>
        </p:txBody>
      </p:sp>
    </p:spTree>
    <p:extLst>
      <p:ext uri="{BB962C8B-B14F-4D97-AF65-F5344CB8AC3E}">
        <p14:creationId xmlns:p14="http://schemas.microsoft.com/office/powerpoint/2010/main" val="178911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84C9-96D0-45E4-B177-84CFBE0AD73A}"/>
              </a:ext>
            </a:extLst>
          </p:cNvPr>
          <p:cNvSpPr>
            <a:spLocks noGrp="1"/>
          </p:cNvSpPr>
          <p:nvPr>
            <p:ph type="ctrTitle"/>
          </p:nvPr>
        </p:nvSpPr>
        <p:spPr/>
        <p:txBody>
          <a:bodyPr/>
          <a:lstStyle/>
          <a:p>
            <a:r>
              <a:rPr lang="en-US" dirty="0"/>
              <a:t>The decision Making system based on human rhythm detection</a:t>
            </a:r>
          </a:p>
        </p:txBody>
      </p:sp>
      <p:sp>
        <p:nvSpPr>
          <p:cNvPr id="3" name="Subtitle 2">
            <a:extLst>
              <a:ext uri="{FF2B5EF4-FFF2-40B4-BE49-F238E27FC236}">
                <a16:creationId xmlns:a16="http://schemas.microsoft.com/office/drawing/2014/main" id="{A3D24BCB-A083-45D7-B762-F73A4E763A7D}"/>
              </a:ext>
            </a:extLst>
          </p:cNvPr>
          <p:cNvSpPr>
            <a:spLocks noGrp="1"/>
          </p:cNvSpPr>
          <p:nvPr>
            <p:ph type="subTitle" idx="1"/>
          </p:nvPr>
        </p:nvSpPr>
        <p:spPr/>
        <p:txBody>
          <a:bodyPr/>
          <a:lstStyle/>
          <a:p>
            <a:r>
              <a:rPr lang="en-US" dirty="0"/>
              <a:t>Runze Yan</a:t>
            </a:r>
          </a:p>
        </p:txBody>
      </p:sp>
    </p:spTree>
    <p:extLst>
      <p:ext uri="{BB962C8B-B14F-4D97-AF65-F5344CB8AC3E}">
        <p14:creationId xmlns:p14="http://schemas.microsoft.com/office/powerpoint/2010/main" val="389084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39BE-B239-4D59-B2A7-9C81BCEB5D9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76D114-E090-4EDD-9935-3C931BCE2963}"/>
              </a:ext>
            </a:extLst>
          </p:cNvPr>
          <p:cNvSpPr>
            <a:spLocks noGrp="1"/>
          </p:cNvSpPr>
          <p:nvPr>
            <p:ph idx="1"/>
          </p:nvPr>
        </p:nvSpPr>
        <p:spPr/>
        <p:txBody>
          <a:bodyPr/>
          <a:lstStyle/>
          <a:p>
            <a:r>
              <a:rPr lang="en-US" dirty="0"/>
              <a:t>Circadian rhythms: circadian rhythms are physical, mental, and behavioral changes that follow a daily cycle (24h). </a:t>
            </a:r>
          </a:p>
          <a:p>
            <a:r>
              <a:rPr lang="en-US" dirty="0"/>
              <a:t>Circadian rhythms can influence sleep-wake cycles, hormone release, eating habits and digestion, body temperature, and other important bodily functions. Irregular rhythms have been linked to various chronic health conditions, such as sleep disorders, obesity, diabetes, depression, bipolar disorder, and seasonal affective disorder.</a:t>
            </a:r>
          </a:p>
          <a:p>
            <a:r>
              <a:rPr lang="en-US" dirty="0"/>
              <a:t>External environment can affect normal rhythms like working pressure, jet lag.</a:t>
            </a:r>
          </a:p>
          <a:p>
            <a:r>
              <a:rPr lang="en-US" dirty="0"/>
              <a:t>The goal of the decision making system is to help people quickly recover from these negative effects of external influence, and keep healthy status.</a:t>
            </a:r>
          </a:p>
          <a:p>
            <a:r>
              <a:rPr lang="en-US" dirty="0"/>
              <a:t>We use smart wearable devices to record human physiological data to detect the periods of human circadian rhythms.</a:t>
            </a:r>
          </a:p>
        </p:txBody>
      </p:sp>
    </p:spTree>
    <p:extLst>
      <p:ext uri="{BB962C8B-B14F-4D97-AF65-F5344CB8AC3E}">
        <p14:creationId xmlns:p14="http://schemas.microsoft.com/office/powerpoint/2010/main" val="195946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95D6-1ABC-47F7-A442-CE38CA173AC1}"/>
              </a:ext>
            </a:extLst>
          </p:cNvPr>
          <p:cNvSpPr>
            <a:spLocks noGrp="1"/>
          </p:cNvSpPr>
          <p:nvPr>
            <p:ph type="title"/>
          </p:nvPr>
        </p:nvSpPr>
        <p:spPr/>
        <p:txBody>
          <a:bodyPr/>
          <a:lstStyle/>
          <a:p>
            <a:r>
              <a:rPr lang="en-US" dirty="0"/>
              <a:t>Predefined setting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6A6760-92B5-4924-8C17-D8BD2434F5E1}"/>
                  </a:ext>
                </a:extLst>
              </p:cNvPr>
              <p:cNvSpPr>
                <a:spLocks noGrp="1"/>
              </p:cNvSpPr>
              <p:nvPr>
                <p:ph idx="1"/>
              </p:nvPr>
            </p:nvSpPr>
            <p:spPr/>
            <p:txBody>
              <a:bodyPr>
                <a:normAutofit fontScale="85000" lnSpcReduction="10000"/>
              </a:bodyPr>
              <a:lstStyle/>
              <a:p>
                <a:r>
                  <a:rPr lang="en-US" dirty="0"/>
                  <a:t>Action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m:oMathPara>
                </a14:m>
                <a:endParaRPr lang="en-US" dirty="0"/>
              </a:p>
              <a:p>
                <a:pPr lvl="1"/>
                <a14:m>
                  <m:oMath xmlns:m="http://schemas.openxmlformats.org/officeDocument/2006/math">
                    <m:r>
                      <a:rPr lang="en-US" i="1" dirty="0" smtClean="0">
                        <a:latin typeface="Cambria Math" panose="02040503050406030204" pitchFamily="18" charset="0"/>
                      </a:rPr>
                      <m:t>𝑁</m:t>
                    </m:r>
                  </m:oMath>
                </a14:m>
                <a:r>
                  <a:rPr lang="en-US" dirty="0"/>
                  <a:t> is the number of action, and </a:t>
                </a:r>
                <a14:m>
                  <m:oMath xmlns:m="http://schemas.openxmlformats.org/officeDocument/2006/math">
                    <m:r>
                      <a:rPr lang="en-US" i="1" dirty="0" smtClean="0">
                        <a:latin typeface="Cambria Math" panose="02040503050406030204" pitchFamily="18" charset="0"/>
                      </a:rPr>
                      <m:t>𝐴</m:t>
                    </m:r>
                  </m:oMath>
                </a14:m>
                <a:r>
                  <a:rPr lang="en-US" dirty="0"/>
                  <a:t> is the complete action set, from which the decision-maker selects a unique choice. Specifically for this project, the action set </a:t>
                </a:r>
                <a:r>
                  <a:rPr lang="en-US" i="1" dirty="0">
                    <a:latin typeface="Cambria Math" panose="02040503050406030204" pitchFamily="18" charset="0"/>
                  </a:rPr>
                  <a:t>A</a:t>
                </a:r>
                <a:r>
                  <a:rPr lang="en-US" dirty="0"/>
                  <a:t> is defined as the time assigned by the decision-maker for various daily activities like sleep, working, exercise. So, we can use a vector to represent each action </a:t>
                </a:r>
                <a:r>
                  <a:rPr lang="en-US" i="1" dirty="0">
                    <a:latin typeface="Cambria Math" panose="02040503050406030204" pitchFamily="18" charset="0"/>
                  </a:rPr>
                  <a:t>a</a:t>
                </a:r>
                <a:r>
                  <a:rPr lang="en-US" dirty="0"/>
                  <a:t>.</a:t>
                </a:r>
              </a:p>
              <a:p>
                <a:r>
                  <a:rPr lang="en-US" dirty="0"/>
                  <a:t>Context</a:t>
                </a:r>
              </a:p>
              <a:p>
                <a:pPr marL="3240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𝐽</m:t>
                          </m:r>
                        </m:sub>
                      </m:sSub>
                      <m:r>
                        <a:rPr lang="en-US" b="0" i="1" smtClean="0">
                          <a:latin typeface="Cambria Math" panose="02040503050406030204" pitchFamily="18" charset="0"/>
                        </a:rPr>
                        <m:t>}</m:t>
                      </m:r>
                    </m:oMath>
                  </m:oMathPara>
                </a14:m>
                <a:endParaRPr lang="en-US" dirty="0"/>
              </a:p>
              <a:p>
                <a:pPr lvl="1"/>
                <a14:m>
                  <m:oMath xmlns:m="http://schemas.openxmlformats.org/officeDocument/2006/math">
                    <m:r>
                      <a:rPr lang="en-US" i="1" dirty="0" smtClean="0">
                        <a:latin typeface="Cambria Math" panose="02040503050406030204" pitchFamily="18" charset="0"/>
                      </a:rPr>
                      <m:t>𝐽</m:t>
                    </m:r>
                  </m:oMath>
                </a14:m>
                <a:r>
                  <a:rPr lang="en-US" dirty="0"/>
                  <a:t> is  the  number  of  types  of  context,  and </a:t>
                </a:r>
                <a14:m>
                  <m:oMath xmlns:m="http://schemas.openxmlformats.org/officeDocument/2006/math">
                    <m:r>
                      <a:rPr lang="en-US" i="1" dirty="0" smtClean="0">
                        <a:latin typeface="Cambria Math" panose="02040503050406030204" pitchFamily="18" charset="0"/>
                      </a:rPr>
                      <m:t>𝑡</m:t>
                    </m:r>
                  </m:oMath>
                </a14:m>
                <a:r>
                  <a:rPr lang="en-US" dirty="0"/>
                  <a:t> represents  time.   We  collected  all possible contexts, and at a specific time, people have specific contexts.</a:t>
                </a:r>
              </a:p>
              <a:p>
                <a:r>
                  <a:rPr lang="en-US" dirty="0"/>
                  <a:t>Preference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𝐼</m:t>
                          </m:r>
                        </m:sub>
                      </m:sSub>
                      <m:r>
                        <a:rPr lang="en-US" b="0" i="1" smtClean="0">
                          <a:latin typeface="Cambria Math" panose="02040503050406030204" pitchFamily="18" charset="0"/>
                        </a:rPr>
                        <m:t>}</m:t>
                      </m:r>
                    </m:oMath>
                  </m:oMathPara>
                </a14:m>
                <a:endParaRPr lang="en-US" dirty="0"/>
              </a:p>
              <a:p>
                <a:pPr lvl="1"/>
                <a14:m>
                  <m:oMath xmlns:m="http://schemas.openxmlformats.org/officeDocument/2006/math">
                    <m:r>
                      <a:rPr lang="en-US" i="1" dirty="0" smtClean="0">
                        <a:latin typeface="Cambria Math" panose="02040503050406030204" pitchFamily="18" charset="0"/>
                      </a:rPr>
                      <m:t>𝐼</m:t>
                    </m:r>
                  </m:oMath>
                </a14:m>
                <a:r>
                  <a:rPr lang="en-US" dirty="0"/>
                  <a:t> is the number of types of preference.  </a:t>
                </a:r>
                <a14:m>
                  <m:oMath xmlns:m="http://schemas.openxmlformats.org/officeDocument/2006/math">
                    <m:r>
                      <a:rPr lang="en-US" i="1" dirty="0" smtClean="0">
                        <a:latin typeface="Cambria Math" panose="02040503050406030204" pitchFamily="18" charset="0"/>
                      </a:rPr>
                      <m:t>𝑃</m:t>
                    </m:r>
                  </m:oMath>
                </a14:m>
                <a:r>
                  <a:rPr lang="en-US" dirty="0"/>
                  <a:t> is the rule the decision-maker will use to choose a preferred action </a:t>
                </a:r>
                <a14:m>
                  <m:oMath xmlns:m="http://schemas.openxmlformats.org/officeDocument/2006/math">
                    <m:r>
                      <a:rPr lang="en-US" i="1" dirty="0" smtClean="0">
                        <a:latin typeface="Cambria Math" panose="02040503050406030204" pitchFamily="18" charset="0"/>
                      </a:rPr>
                      <m:t>𝑎</m:t>
                    </m:r>
                  </m:oMath>
                </a14:m>
                <a:r>
                  <a:rPr lang="en-US" dirty="0"/>
                  <a:t> from the action set </a:t>
                </a:r>
                <a14:m>
                  <m:oMath xmlns:m="http://schemas.openxmlformats.org/officeDocument/2006/math">
                    <m:r>
                      <a:rPr lang="en-US" i="1" dirty="0" smtClean="0">
                        <a:latin typeface="Cambria Math" panose="02040503050406030204" pitchFamily="18" charset="0"/>
                      </a:rPr>
                      <m:t>𝐴</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5D6A6760-92B5-4924-8C17-D8BD2434F5E1}"/>
                  </a:ext>
                </a:extLst>
              </p:cNvPr>
              <p:cNvSpPr>
                <a:spLocks noGrp="1" noRot="1" noChangeAspect="1" noMove="1" noResize="1" noEditPoints="1" noAdjustHandles="1" noChangeArrowheads="1" noChangeShapeType="1" noTextEdit="1"/>
              </p:cNvSpPr>
              <p:nvPr>
                <p:ph idx="1"/>
              </p:nvPr>
            </p:nvSpPr>
            <p:spPr>
              <a:blipFill>
                <a:blip r:embed="rId2"/>
                <a:stretch>
                  <a:fillRect t="-1493"/>
                </a:stretch>
              </a:blipFill>
            </p:spPr>
            <p:txBody>
              <a:bodyPr/>
              <a:lstStyle/>
              <a:p>
                <a:r>
                  <a:rPr lang="en-US">
                    <a:noFill/>
                  </a:rPr>
                  <a:t> </a:t>
                </a:r>
              </a:p>
            </p:txBody>
          </p:sp>
        </mc:Fallback>
      </mc:AlternateContent>
    </p:spTree>
    <p:extLst>
      <p:ext uri="{BB962C8B-B14F-4D97-AF65-F5344CB8AC3E}">
        <p14:creationId xmlns:p14="http://schemas.microsoft.com/office/powerpoint/2010/main" val="400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03A2-79FC-4925-B611-AB4A0C2D99A6}"/>
              </a:ext>
            </a:extLst>
          </p:cNvPr>
          <p:cNvSpPr>
            <a:spLocks noGrp="1"/>
          </p:cNvSpPr>
          <p:nvPr>
            <p:ph type="title"/>
          </p:nvPr>
        </p:nvSpPr>
        <p:spPr/>
        <p:txBody>
          <a:bodyPr/>
          <a:lstStyle/>
          <a:p>
            <a:r>
              <a:rPr lang="en-US" dirty="0"/>
              <a:t>Markov decision process (MDP)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DE26F1-C600-4E4F-B67C-5341FE750A86}"/>
                  </a:ext>
                </a:extLst>
              </p:cNvPr>
              <p:cNvSpPr>
                <a:spLocks noGrp="1"/>
              </p:cNvSpPr>
              <p:nvPr>
                <p:ph idx="1"/>
              </p:nvPr>
            </p:nvSpPr>
            <p:spPr/>
            <p:txBody>
              <a:bodyPr/>
              <a:lstStyle/>
              <a:p>
                <a:r>
                  <a:rPr lang="en-US" dirty="0"/>
                  <a:t>The whole decision making system could be regarded as a Markov decision process, which can be expressed as a five-tuple: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rPr>
                        <m:t>}</m:t>
                      </m:r>
                    </m:oMath>
                  </m:oMathPara>
                </a14:m>
                <a:endParaRPr lang="en-US" dirty="0"/>
              </a:p>
              <a:p>
                <a:pPr lvl="1"/>
                <a:r>
                  <a:rPr lang="en-US" dirty="0"/>
                  <a:t>where </a:t>
                </a:r>
                <a14:m>
                  <m:oMath xmlns:m="http://schemas.openxmlformats.org/officeDocument/2006/math">
                    <m:r>
                      <a:rPr lang="en-US" i="1" dirty="0" smtClean="0">
                        <a:latin typeface="Cambria Math" panose="02040503050406030204" pitchFamily="18" charset="0"/>
                      </a:rPr>
                      <m:t>𝑆</m:t>
                    </m:r>
                  </m:oMath>
                </a14:m>
                <a:r>
                  <a:rPr lang="en-US" dirty="0"/>
                  <a:t> and </a:t>
                </a:r>
                <a14:m>
                  <m:oMath xmlns:m="http://schemas.openxmlformats.org/officeDocument/2006/math">
                    <m:r>
                      <a:rPr lang="en-US" i="1" dirty="0" smtClean="0">
                        <a:latin typeface="Cambria Math" panose="02040503050406030204" pitchFamily="18" charset="0"/>
                      </a:rPr>
                      <m:t>𝐴</m:t>
                    </m:r>
                  </m:oMath>
                </a14:m>
                <a:r>
                  <a:rPr lang="en-US" dirty="0"/>
                  <a:t> are the set of rhythm states, and actions respectively.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dirty="0"/>
                  <a:t> is the discount factor.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m:t>
                        </m:r>
                      </m:sub>
                    </m:sSub>
                  </m:oMath>
                </a14:m>
                <a:r>
                  <a:rPr lang="en-US" dirty="0"/>
                  <a:t> is the transition probability set, which is determined by the current state and action currently taken. The expression of this transition probability is:</a:t>
                </a:r>
              </a:p>
              <a:p>
                <a:pPr marL="630000" lvl="2"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p>
                <a:pPr marL="1143450" lvl="3" indent="-171450"/>
                <a:r>
                  <a:rPr lang="en-US" dirty="0"/>
                  <a:t>This is the conditional probability that the action </a:t>
                </a:r>
                <a14:m>
                  <m:oMath xmlns:m="http://schemas.openxmlformats.org/officeDocument/2006/math">
                    <m:r>
                      <a:rPr lang="en-US" i="1">
                        <a:latin typeface="Cambria Math" panose="02040503050406030204" pitchFamily="18" charset="0"/>
                      </a:rPr>
                      <m:t>𝑎</m:t>
                    </m:r>
                  </m:oMath>
                </a14:m>
                <a:r>
                  <a:rPr lang="en-US" dirty="0"/>
                  <a:t> is performed when the current state is </a:t>
                </a:r>
                <a14:m>
                  <m:oMath xmlns:m="http://schemas.openxmlformats.org/officeDocument/2006/math">
                    <m:r>
                      <a:rPr lang="en-US" i="1">
                        <a:latin typeface="Cambria Math" panose="02040503050406030204" pitchFamily="18" charset="0"/>
                      </a:rPr>
                      <m:t>𝑠</m:t>
                    </m:r>
                  </m:oMath>
                </a14:m>
                <a:r>
                  <a:rPr lang="en-US" dirty="0"/>
                  <a:t> and the state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 </m:t>
                    </m:r>
                  </m:oMath>
                </a14:m>
                <a:r>
                  <a:rPr lang="en-US" dirty="0"/>
                  <a:t>is entered at the next moment.</a:t>
                </a:r>
              </a:p>
            </p:txBody>
          </p:sp>
        </mc:Choice>
        <mc:Fallback>
          <p:sp>
            <p:nvSpPr>
              <p:cNvPr id="3" name="Content Placeholder 2">
                <a:extLst>
                  <a:ext uri="{FF2B5EF4-FFF2-40B4-BE49-F238E27FC236}">
                    <a16:creationId xmlns:a16="http://schemas.microsoft.com/office/drawing/2014/main" id="{C4DE26F1-C600-4E4F-B67C-5341FE750A86}"/>
                  </a:ext>
                </a:extLst>
              </p:cNvPr>
              <p:cNvSpPr>
                <a:spLocks noGrp="1" noRot="1" noChangeAspect="1" noMove="1" noResize="1" noEditPoints="1" noAdjustHandles="1" noChangeArrowheads="1" noChangeShapeType="1" noTextEdit="1"/>
              </p:cNvSpPr>
              <p:nvPr>
                <p:ph idx="1"/>
              </p:nvPr>
            </p:nvSpPr>
            <p:spPr>
              <a:blipFill>
                <a:blip r:embed="rId3"/>
                <a:stretch>
                  <a:fillRect l="-221" r="-276"/>
                </a:stretch>
              </a:blipFill>
            </p:spPr>
            <p:txBody>
              <a:bodyPr/>
              <a:lstStyle/>
              <a:p>
                <a:r>
                  <a:rPr lang="en-US">
                    <a:noFill/>
                  </a:rPr>
                  <a:t> </a:t>
                </a:r>
              </a:p>
            </p:txBody>
          </p:sp>
        </mc:Fallback>
      </mc:AlternateContent>
    </p:spTree>
    <p:extLst>
      <p:ext uri="{BB962C8B-B14F-4D97-AF65-F5344CB8AC3E}">
        <p14:creationId xmlns:p14="http://schemas.microsoft.com/office/powerpoint/2010/main" val="224954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76EE-0FF8-4A93-A1AE-01BBA4461D48}"/>
              </a:ext>
            </a:extLst>
          </p:cNvPr>
          <p:cNvSpPr>
            <a:spLocks noGrp="1"/>
          </p:cNvSpPr>
          <p:nvPr>
            <p:ph type="title"/>
          </p:nvPr>
        </p:nvSpPr>
        <p:spPr/>
        <p:txBody>
          <a:bodyPr/>
          <a:lstStyle/>
          <a:p>
            <a:r>
              <a:rPr lang="en-US" dirty="0"/>
              <a:t>Reward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C0DA31-83CE-4894-BA90-4A885C80DACE}"/>
                  </a:ext>
                </a:extLst>
              </p:cNvPr>
              <p:cNvSpPr>
                <a:spLocks noGrp="1"/>
              </p:cNvSpPr>
              <p:nvPr>
                <p:ph idx="1"/>
              </p:nvPr>
            </p:nvSpPr>
            <p:spPr/>
            <p:txBody>
              <a:bodyPr/>
              <a:lstStyle/>
              <a:p>
                <a:r>
                  <a:rPr lang="en-US" dirty="0"/>
                  <a:t>Reward</a:t>
                </a:r>
              </a:p>
              <a:p>
                <a:pPr lvl="1"/>
                <a:r>
                  <a:rPr lang="en-US" dirty="0"/>
                  <a:t>After executing the action </a:t>
                </a:r>
                <a14:m>
                  <m:oMath xmlns:m="http://schemas.openxmlformats.org/officeDocument/2006/math">
                    <m:r>
                      <a:rPr lang="en-US" b="0" i="1" smtClean="0">
                        <a:latin typeface="Cambria Math" panose="02040503050406030204" pitchFamily="18" charset="0"/>
                      </a:rPr>
                      <m:t>𝑎</m:t>
                    </m:r>
                  </m:oMath>
                </a14:m>
                <a:r>
                  <a:rPr lang="en-US" dirty="0"/>
                  <a:t>, the people will receive an immediate reward: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a:p>
                <a:pPr lvl="1"/>
                <a:r>
                  <a:rPr lang="en-US" dirty="0"/>
                  <a:t>We use the significance level of normal circadian rhythms to depict the reward.  High reward means significant and stable human rhythms</a:t>
                </a:r>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A6C0DA31-83CE-4894-BA90-4A885C80DACE}"/>
                  </a:ext>
                </a:extLst>
              </p:cNvPr>
              <p:cNvSpPr>
                <a:spLocks noGrp="1" noRot="1" noChangeAspect="1" noMove="1" noResize="1" noEditPoints="1" noAdjustHandles="1" noChangeArrowheads="1" noChangeShapeType="1" noTextEdit="1"/>
              </p:cNvSpPr>
              <p:nvPr>
                <p:ph idx="1"/>
              </p:nvPr>
            </p:nvSpPr>
            <p:spPr>
              <a:blipFill>
                <a:blip r:embed="rId3"/>
                <a:stretch>
                  <a:fillRect l="-2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397427A-6074-4DB8-9E7C-8DE29CD92B76}"/>
              </a:ext>
            </a:extLst>
          </p:cNvPr>
          <p:cNvPicPr>
            <a:picLocks noChangeAspect="1"/>
          </p:cNvPicPr>
          <p:nvPr/>
        </p:nvPicPr>
        <p:blipFill>
          <a:blip r:embed="rId4"/>
          <a:stretch>
            <a:fillRect/>
          </a:stretch>
        </p:blipFill>
        <p:spPr>
          <a:xfrm>
            <a:off x="3267145" y="4019647"/>
            <a:ext cx="5657708" cy="2145042"/>
          </a:xfrm>
          <a:prstGeom prst="rect">
            <a:avLst/>
          </a:prstGeom>
        </p:spPr>
      </p:pic>
    </p:spTree>
    <p:extLst>
      <p:ext uri="{BB962C8B-B14F-4D97-AF65-F5344CB8AC3E}">
        <p14:creationId xmlns:p14="http://schemas.microsoft.com/office/powerpoint/2010/main" val="368922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0E35-F760-4555-B0A4-F51C995FD556}"/>
              </a:ext>
            </a:extLst>
          </p:cNvPr>
          <p:cNvSpPr>
            <a:spLocks noGrp="1"/>
          </p:cNvSpPr>
          <p:nvPr>
            <p:ph type="title"/>
          </p:nvPr>
        </p:nvSpPr>
        <p:spPr/>
        <p:txBody>
          <a:bodyPr/>
          <a:lstStyle/>
          <a:p>
            <a:r>
              <a:rPr lang="en-US" dirty="0"/>
              <a:t>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0EEB61-4D12-4337-86F0-87B34370902E}"/>
                  </a:ext>
                </a:extLst>
              </p:cNvPr>
              <p:cNvSpPr>
                <a:spLocks noGrp="1"/>
              </p:cNvSpPr>
              <p:nvPr>
                <p:ph idx="1"/>
              </p:nvPr>
            </p:nvSpPr>
            <p:spPr/>
            <p:txBody>
              <a:bodyPr/>
              <a:lstStyle/>
              <a:p>
                <a:r>
                  <a:rPr lang="en-US" dirty="0"/>
                  <a:t>Policy</a:t>
                </a:r>
              </a:p>
              <a:p>
                <a:pPr lvl="1"/>
                <a:r>
                  <a:rPr lang="en-US" dirty="0"/>
                  <a:t>The core problem is the strategy of performing actions, which can be abstracted into a function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which defines the action to choose to perform in each state. There are many actions that an agent can perform in one state. The strategy function gives the probability of performing each action:</a:t>
                </a:r>
              </a:p>
              <a:p>
                <a:pPr marL="3240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lvl="1"/>
                <a:r>
                  <a:rPr lang="en-US" dirty="0"/>
                  <a:t>One kind of action is selected randomly from various actions according to the probability. The strategy is only related to the current state, and has nothing to do with the time point. The same strategy is executed for the same state at different times. At the beginning of the experiment, the policy will be initialized randomly.</a:t>
                </a:r>
              </a:p>
              <a:p>
                <a:endParaRPr lang="en-US" dirty="0"/>
              </a:p>
            </p:txBody>
          </p:sp>
        </mc:Choice>
        <mc:Fallback xmlns="">
          <p:sp>
            <p:nvSpPr>
              <p:cNvPr id="3" name="Content Placeholder 2">
                <a:extLst>
                  <a:ext uri="{FF2B5EF4-FFF2-40B4-BE49-F238E27FC236}">
                    <a16:creationId xmlns:a16="http://schemas.microsoft.com/office/drawing/2014/main" id="{C80EEB61-4D12-4337-86F0-87B34370902E}"/>
                  </a:ext>
                </a:extLst>
              </p:cNvPr>
              <p:cNvSpPr>
                <a:spLocks noGrp="1" noRot="1" noChangeAspect="1" noMove="1" noResize="1" noEditPoints="1" noAdjustHandles="1" noChangeArrowheads="1" noChangeShapeType="1" noTextEdit="1"/>
              </p:cNvSpPr>
              <p:nvPr>
                <p:ph idx="1"/>
              </p:nvPr>
            </p:nvSpPr>
            <p:spPr>
              <a:blipFill>
                <a:blip r:embed="rId3"/>
                <a:stretch>
                  <a:fillRect l="-221" r="-110"/>
                </a:stretch>
              </a:blipFill>
            </p:spPr>
            <p:txBody>
              <a:bodyPr/>
              <a:lstStyle/>
              <a:p>
                <a:r>
                  <a:rPr lang="en-US">
                    <a:noFill/>
                  </a:rPr>
                  <a:t> </a:t>
                </a:r>
              </a:p>
            </p:txBody>
          </p:sp>
        </mc:Fallback>
      </mc:AlternateContent>
    </p:spTree>
    <p:extLst>
      <p:ext uri="{BB962C8B-B14F-4D97-AF65-F5344CB8AC3E}">
        <p14:creationId xmlns:p14="http://schemas.microsoft.com/office/powerpoint/2010/main" val="255312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0082-25E9-40AB-B972-328F61A7602E}"/>
              </a:ext>
            </a:extLst>
          </p:cNvPr>
          <p:cNvSpPr>
            <a:spLocks noGrp="1"/>
          </p:cNvSpPr>
          <p:nvPr>
            <p:ph type="title"/>
          </p:nvPr>
        </p:nvSpPr>
        <p:spPr/>
        <p:txBody>
          <a:bodyPr/>
          <a:lstStyle/>
          <a:p>
            <a:r>
              <a:rPr lang="en-US" dirty="0"/>
              <a:t>Value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588A0-139E-4271-A287-85B84F79A647}"/>
                  </a:ext>
                </a:extLst>
              </p:cNvPr>
              <p:cNvSpPr>
                <a:spLocks noGrp="1"/>
              </p:cNvSpPr>
              <p:nvPr>
                <p:ph idx="1"/>
              </p:nvPr>
            </p:nvSpPr>
            <p:spPr/>
            <p:txBody>
              <a:bodyPr>
                <a:normAutofit fontScale="62500" lnSpcReduction="20000"/>
              </a:bodyPr>
              <a:lstStyle/>
              <a:p>
                <a:r>
                  <a:rPr lang="en-US" dirty="0"/>
                  <a:t>State value function</a:t>
                </a:r>
              </a:p>
              <a:p>
                <a:pPr lvl="1"/>
                <a:r>
                  <a:rPr lang="en-US" dirty="0"/>
                  <a:t>It is the mathematical expectation of cumulative returns performed under a certain state </a:t>
                </a:r>
                <a14:m>
                  <m:oMath xmlns:m="http://schemas.openxmlformats.org/officeDocument/2006/math">
                    <m:r>
                      <a:rPr lang="en-US" i="1" dirty="0" smtClean="0">
                        <a:latin typeface="Cambria Math" panose="02040503050406030204" pitchFamily="18" charset="0"/>
                      </a:rPr>
                      <m:t>𝑠</m:t>
                    </m:r>
                  </m:oMath>
                </a14:m>
                <a:r>
                  <a:rPr lang="en-US" dirty="0"/>
                  <a:t>, according to the strategy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and measures the cumulative returns after execution according to a certain strategy:</a:t>
                </a:r>
              </a:p>
              <a:p>
                <a:pPr marL="3240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e>
                      </m:nary>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e>
                      </m:nary>
                    </m:oMath>
                  </m:oMathPara>
                </a14:m>
                <a:endParaRPr lang="en-US" dirty="0"/>
              </a:p>
              <a:p>
                <a:r>
                  <a:rPr lang="en-US" dirty="0"/>
                  <a:t>Action value function</a:t>
                </a:r>
              </a:p>
              <a:p>
                <a:pPr lvl="1"/>
                <a:r>
                  <a:rPr lang="en-US" dirty="0"/>
                  <a:t>In addition to specifying the initial state </a:t>
                </a:r>
                <a14:m>
                  <m:oMath xmlns:m="http://schemas.openxmlformats.org/officeDocument/2006/math">
                    <m:r>
                      <a:rPr lang="en-US" i="1" dirty="0" smtClean="0">
                        <a:latin typeface="Cambria Math" panose="02040503050406030204" pitchFamily="18" charset="0"/>
                      </a:rPr>
                      <m:t>𝑠</m:t>
                    </m:r>
                  </m:oMath>
                </a14:m>
                <a:r>
                  <a:rPr lang="en-US" dirty="0"/>
                  <a:t> and the strategy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the action value function also specifies the action </a:t>
                </a:r>
                <a14:m>
                  <m:oMath xmlns:m="http://schemas.openxmlformats.org/officeDocument/2006/math">
                    <m:r>
                      <a:rPr lang="en-US" b="0" i="1" smtClean="0">
                        <a:latin typeface="Cambria Math" panose="02040503050406030204" pitchFamily="18" charset="0"/>
                      </a:rPr>
                      <m:t>𝑎</m:t>
                    </m:r>
                  </m:oMath>
                </a14:m>
                <a:r>
                  <a:rPr lang="en-US" dirty="0"/>
                  <a:t> to be performed in the current state </a:t>
                </a:r>
                <a14:m>
                  <m:oMath xmlns:m="http://schemas.openxmlformats.org/officeDocument/2006/math">
                    <m:r>
                      <a:rPr lang="en-US" i="1" dirty="0" smtClean="0">
                        <a:latin typeface="Cambria Math" panose="02040503050406030204" pitchFamily="18" charset="0"/>
                      </a:rPr>
                      <m:t>𝑠</m:t>
                    </m:r>
                  </m:oMath>
                </a14:m>
                <a:r>
                  <a:rPr lang="en-US" dirty="0"/>
                  <a:t>:</a:t>
                </a:r>
              </a:p>
              <a:p>
                <a:pPr marL="3240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i="1" smtClean="0">
                              <a:latin typeface="Cambria Math" panose="02040503050406030204" pitchFamily="18" charset="0"/>
                              <a:ea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𝑎</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𝑎</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𝜋</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e>
                      </m:nary>
                    </m:oMath>
                  </m:oMathPara>
                </a14:m>
                <a:endParaRPr lang="en-US" dirty="0"/>
              </a:p>
              <a:p>
                <a:pPr lvl="1"/>
                <a:r>
                  <a:rPr lang="en-US" dirty="0"/>
                  <a:t>The optimal action value function is defined as:</a:t>
                </a:r>
              </a:p>
              <a:p>
                <a:pPr marL="3240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ea typeface="Cambria Math" panose="02040503050406030204" pitchFamily="18" charset="0"/>
                            </a:rPr>
                            <m:t>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pPr marL="879750" lvl="2" indent="-285750"/>
                <a:r>
                  <a:rPr lang="en-US" dirty="0"/>
                  <a:t>For the state-action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the optimal action value function gives the expected return when performing action </a:t>
                </a:r>
                <a14:m>
                  <m:oMath xmlns:m="http://schemas.openxmlformats.org/officeDocument/2006/math">
                    <m:r>
                      <a:rPr lang="en-US" b="0" i="1" smtClean="0">
                        <a:latin typeface="Cambria Math" panose="02040503050406030204" pitchFamily="18" charset="0"/>
                      </a:rPr>
                      <m:t>𝑎</m:t>
                    </m:r>
                  </m:oMath>
                </a14:m>
                <a:r>
                  <a:rPr lang="en-US" dirty="0"/>
                  <a:t> in state </a:t>
                </a:r>
                <a14:m>
                  <m:oMath xmlns:m="http://schemas.openxmlformats.org/officeDocument/2006/math">
                    <m:r>
                      <a:rPr lang="en-US" i="1" dirty="0" smtClean="0">
                        <a:latin typeface="Cambria Math" panose="02040503050406030204" pitchFamily="18" charset="0"/>
                      </a:rPr>
                      <m:t>𝑠</m:t>
                    </m:r>
                  </m:oMath>
                </a14:m>
                <a:r>
                  <a:rPr lang="en-US" dirty="0"/>
                  <a:t> and following the optimal strategy in subsequent states.</a:t>
                </a:r>
              </a:p>
              <a:p>
                <a:pPr marL="285750" indent="-285750"/>
                <a:r>
                  <a:rPr lang="en-US" dirty="0"/>
                  <a:t>Optimal policy function</a:t>
                </a:r>
              </a:p>
              <a:p>
                <a:pPr marL="609750" lvl="1" indent="-285750"/>
                <a:r>
                  <a:rPr lang="en-US" dirty="0"/>
                  <a:t>The optimal policy function can be defined as:</a:t>
                </a:r>
              </a:p>
              <a:p>
                <a:pPr marL="594000" lvl="2"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𝑎𝑟𝑔</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func>
                    </m:oMath>
                  </m:oMathPara>
                </a14:m>
                <a:endParaRPr lang="en-US" dirty="0"/>
              </a:p>
              <a:p>
                <a:pPr marL="609750" lvl="1" indent="-285750"/>
                <a:r>
                  <a:rPr lang="en-US" dirty="0"/>
                  <a:t>Therefore, the optimal strategy function can be obtained by finding the optimal action value function.</a:t>
                </a:r>
              </a:p>
              <a:p>
                <a:pPr marL="324000" lvl="1" indent="0">
                  <a:buNone/>
                </a:pPr>
                <a:endParaRPr lang="en-US" dirty="0"/>
              </a:p>
            </p:txBody>
          </p:sp>
        </mc:Choice>
        <mc:Fallback xmlns="">
          <p:sp>
            <p:nvSpPr>
              <p:cNvPr id="3" name="Content Placeholder 2">
                <a:extLst>
                  <a:ext uri="{FF2B5EF4-FFF2-40B4-BE49-F238E27FC236}">
                    <a16:creationId xmlns:a16="http://schemas.microsoft.com/office/drawing/2014/main" id="{83A588A0-139E-4271-A287-85B84F79A647}"/>
                  </a:ext>
                </a:extLst>
              </p:cNvPr>
              <p:cNvSpPr>
                <a:spLocks noGrp="1" noRot="1" noChangeAspect="1" noMove="1" noResize="1" noEditPoints="1" noAdjustHandles="1" noChangeArrowheads="1" noChangeShapeType="1" noTextEdit="1"/>
              </p:cNvSpPr>
              <p:nvPr>
                <p:ph idx="1"/>
              </p:nvPr>
            </p:nvSpPr>
            <p:spPr>
              <a:blipFill>
                <a:blip r:embed="rId3"/>
                <a:stretch>
                  <a:fillRect t="-2819"/>
                </a:stretch>
              </a:blipFill>
            </p:spPr>
            <p:txBody>
              <a:bodyPr/>
              <a:lstStyle/>
              <a:p>
                <a:r>
                  <a:rPr lang="en-US">
                    <a:noFill/>
                  </a:rPr>
                  <a:t> </a:t>
                </a:r>
              </a:p>
            </p:txBody>
          </p:sp>
        </mc:Fallback>
      </mc:AlternateContent>
    </p:spTree>
    <p:extLst>
      <p:ext uri="{BB962C8B-B14F-4D97-AF65-F5344CB8AC3E}">
        <p14:creationId xmlns:p14="http://schemas.microsoft.com/office/powerpoint/2010/main" val="9181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B233-DEF6-4BF1-9A3D-11E3BD3EA53E}"/>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4C7B0857-2B8B-49A0-A928-A660C10F0FB1}"/>
              </a:ext>
            </a:extLst>
          </p:cNvPr>
          <p:cNvSpPr>
            <a:spLocks noGrp="1"/>
          </p:cNvSpPr>
          <p:nvPr>
            <p:ph type="body" idx="1"/>
          </p:nvPr>
        </p:nvSpPr>
        <p:spPr/>
        <p:txBody>
          <a:bodyPr/>
          <a:lstStyle/>
          <a:p>
            <a:pPr algn="ctr"/>
            <a:r>
              <a:rPr lang="en-US" dirty="0"/>
              <a:t>Questions</a:t>
            </a:r>
          </a:p>
        </p:txBody>
      </p:sp>
    </p:spTree>
    <p:extLst>
      <p:ext uri="{BB962C8B-B14F-4D97-AF65-F5344CB8AC3E}">
        <p14:creationId xmlns:p14="http://schemas.microsoft.com/office/powerpoint/2010/main" val="26217054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770</TotalTime>
  <Words>975</Words>
  <Application>Microsoft Office PowerPoint</Application>
  <PresentationFormat>Widescreen</PresentationFormat>
  <Paragraphs>60</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 Math</vt:lpstr>
      <vt:lpstr>Gill Sans MT</vt:lpstr>
      <vt:lpstr>Wingdings 2</vt:lpstr>
      <vt:lpstr>Dividend</vt:lpstr>
      <vt:lpstr>The decision Making system based on human rhythm detection</vt:lpstr>
      <vt:lpstr>Introduction</vt:lpstr>
      <vt:lpstr>Predefined setting</vt:lpstr>
      <vt:lpstr>Markov decision process (MDP)</vt:lpstr>
      <vt:lpstr>Reward</vt:lpstr>
      <vt:lpstr>Policy</vt:lpstr>
      <vt:lpstr>Value 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Runze Yan</dc:creator>
  <cp:lastModifiedBy>Runze Yan</cp:lastModifiedBy>
  <cp:revision>19</cp:revision>
  <dcterms:created xsi:type="dcterms:W3CDTF">2020-04-12T12:42:56Z</dcterms:created>
  <dcterms:modified xsi:type="dcterms:W3CDTF">2020-04-13T13:53:14Z</dcterms:modified>
</cp:coreProperties>
</file>