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F9EDB6-26F2-4748-B0DC-456A5F6EC6AF}">
  <a:tblStyle styleId="{12F9EDB6-26F2-4748-B0DC-456A5F6EC6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04" y="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vision.stanford.edu/aditya86/ImageNetDog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d096c805b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cd096c805b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d096c805b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2cd096c805b_1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cd096c805b_1_8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cd096c805b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u="sng">
                <a:solidFill>
                  <a:schemeClr val="hlink"/>
                </a:solidFill>
                <a:hlinkClick r:id="rId3"/>
              </a:rPr>
              <a:t>http://vision.stanford.edu/aditya86/ImageNetDogs/</a:t>
            </a:r>
            <a:endParaRPr/>
          </a:p>
          <a:p>
            <a:pPr marL="0" lvl="0" indent="0" algn="l" rtl="0">
              <a:lnSpc>
                <a:spcPct val="100000"/>
              </a:lnSpc>
              <a:spcBef>
                <a:spcPts val="0"/>
              </a:spcBef>
              <a:spcAft>
                <a:spcPts val="0"/>
              </a:spcAft>
              <a:buSzPts val="1100"/>
              <a:buNone/>
            </a:pPr>
            <a:r>
              <a:rPr lang="en"/>
              <a:t>https://people.csail.mit.edu/khosla/papers/fgvc2011.pdf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cd096c805b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2cd096c805b_1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d096c805b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2cd096c805b_1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f17011e5a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f17011e5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6f17011e5a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6f17011e5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d096c805b_1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2cd096c805b_1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d096c805b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cd096c805b_1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f17011e5a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6f17011e5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14"/>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62" name="Google Shape;62;p14"/>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4"/>
        <p:cNvGrpSpPr/>
        <p:nvPr/>
      </p:nvGrpSpPr>
      <p:grpSpPr>
        <a:xfrm>
          <a:off x="0" y="0"/>
          <a:ext cx="0" cy="0"/>
          <a:chOff x="0" y="0"/>
          <a:chExt cx="0" cy="0"/>
        </a:xfrm>
      </p:grpSpPr>
      <p:grpSp>
        <p:nvGrpSpPr>
          <p:cNvPr id="65" name="Google Shape;65;p15"/>
          <p:cNvGrpSpPr/>
          <p:nvPr/>
        </p:nvGrpSpPr>
        <p:grpSpPr>
          <a:xfrm>
            <a:off x="6098378" y="5"/>
            <a:ext cx="3045625" cy="2030570"/>
            <a:chOff x="6098378" y="5"/>
            <a:chExt cx="3045625" cy="2030570"/>
          </a:xfrm>
        </p:grpSpPr>
        <p:sp>
          <p:nvSpPr>
            <p:cNvPr id="66" name="Google Shape;66;p1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 name="Google Shape;71;p15"/>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72" name="Google Shape;72;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grpSp>
        <p:nvGrpSpPr>
          <p:cNvPr id="74" name="Google Shape;74;p16"/>
          <p:cNvGrpSpPr/>
          <p:nvPr/>
        </p:nvGrpSpPr>
        <p:grpSpPr>
          <a:xfrm>
            <a:off x="0" y="3903669"/>
            <a:ext cx="9144000" cy="1239925"/>
            <a:chOff x="0" y="3903669"/>
            <a:chExt cx="9144000" cy="1239925"/>
          </a:xfrm>
        </p:grpSpPr>
        <p:sp>
          <p:nvSpPr>
            <p:cNvPr id="75" name="Google Shape;75;p16"/>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6"/>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6"/>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1" name="Google Shape;81;p1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2" name="Google Shape;82;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5" name="Google Shape;85;p17"/>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6" name="Google Shape;86;p17"/>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7" name="Google Shape;87;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0" name="Google Shape;90;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3" name="Google Shape;93;p19"/>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4" name="Google Shape;94;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95"/>
        <p:cNvGrpSpPr/>
        <p:nvPr/>
      </p:nvGrpSpPr>
      <p:grpSpPr>
        <a:xfrm>
          <a:off x="0" y="0"/>
          <a:ext cx="0" cy="0"/>
          <a:chOff x="0" y="0"/>
          <a:chExt cx="0" cy="0"/>
        </a:xfrm>
      </p:grpSpPr>
      <p:grpSp>
        <p:nvGrpSpPr>
          <p:cNvPr id="96" name="Google Shape;96;p20"/>
          <p:cNvGrpSpPr/>
          <p:nvPr/>
        </p:nvGrpSpPr>
        <p:grpSpPr>
          <a:xfrm>
            <a:off x="6098378" y="5"/>
            <a:ext cx="3045625" cy="2030570"/>
            <a:chOff x="6098378" y="5"/>
            <a:chExt cx="3045625" cy="2030570"/>
          </a:xfrm>
        </p:grpSpPr>
        <p:sp>
          <p:nvSpPr>
            <p:cNvPr id="97" name="Google Shape;97;p20"/>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0"/>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0"/>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0"/>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0"/>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 name="Google Shape;102;p2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3" name="Google Shape;103;p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sp>
        <p:nvSpPr>
          <p:cNvPr id="105" name="Google Shape;105;p21"/>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6" name="Google Shape;10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7" name="Google Shape;107;p21"/>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8" name="Google Shape;108;p21"/>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9" name="Google Shape;109;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110" name="Google Shape;110;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1"/>
        <p:cNvGrpSpPr/>
        <p:nvPr/>
      </p:nvGrpSpPr>
      <p:grpSpPr>
        <a:xfrm>
          <a:off x="0" y="0"/>
          <a:ext cx="0" cy="0"/>
          <a:chOff x="0" y="0"/>
          <a:chExt cx="0" cy="0"/>
        </a:xfrm>
      </p:grpSpPr>
      <p:sp>
        <p:nvSpPr>
          <p:cNvPr id="112" name="Google Shape;112;p22"/>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13" name="Google Shape;113;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 name="Google Shape;121;p23"/>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123" name="Google Shape;123;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2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people.csail.mit.edu/khosla/papers/fgvc2011.pdf"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vision.stanford.edu/aditya86/ImageNetDog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ctrTitle"/>
          </p:nvPr>
        </p:nvSpPr>
        <p:spPr>
          <a:xfrm>
            <a:off x="460950" y="1665772"/>
            <a:ext cx="8222100" cy="838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endParaRPr sz="5000"/>
          </a:p>
          <a:p>
            <a:pPr marL="0" lvl="0" indent="0" algn="ctr" rtl="0">
              <a:lnSpc>
                <a:spcPct val="100000"/>
              </a:lnSpc>
              <a:spcBef>
                <a:spcPts val="0"/>
              </a:spcBef>
              <a:spcAft>
                <a:spcPts val="0"/>
              </a:spcAft>
              <a:buSzPts val="4200"/>
              <a:buNone/>
            </a:pPr>
            <a:r>
              <a:rPr lang="en" sz="5000">
                <a:latin typeface="Arial"/>
                <a:ea typeface="Arial"/>
                <a:cs typeface="Arial"/>
                <a:sym typeface="Arial"/>
              </a:rPr>
              <a:t>DS 5110 - Big Data Systems </a:t>
            </a:r>
            <a:endParaRPr sz="5000">
              <a:latin typeface="Arial"/>
              <a:ea typeface="Arial"/>
              <a:cs typeface="Arial"/>
              <a:sym typeface="Arial"/>
            </a:endParaRPr>
          </a:p>
        </p:txBody>
      </p:sp>
      <p:sp>
        <p:nvSpPr>
          <p:cNvPr id="131" name="Google Shape;131;p25"/>
          <p:cNvSpPr txBox="1">
            <a:spLocks noGrp="1"/>
          </p:cNvSpPr>
          <p:nvPr>
            <p:ph type="subTitle" idx="1"/>
          </p:nvPr>
        </p:nvSpPr>
        <p:spPr>
          <a:xfrm>
            <a:off x="1514875" y="2436175"/>
            <a:ext cx="6963000" cy="4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sz="2000">
                <a:latin typeface="Arial"/>
                <a:ea typeface="Arial"/>
                <a:cs typeface="Arial"/>
                <a:sym typeface="Arial"/>
              </a:rPr>
              <a:t>Team 11: Casey Nguyen, Alex Kendrick, Grant Hanley</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99"/>
        <p:cNvGrpSpPr/>
        <p:nvPr/>
      </p:nvGrpSpPr>
      <p:grpSpPr>
        <a:xfrm>
          <a:off x="0" y="0"/>
          <a:ext cx="0" cy="0"/>
          <a:chOff x="0" y="0"/>
          <a:chExt cx="0" cy="0"/>
        </a:xfrm>
      </p:grpSpPr>
      <p:pic>
        <p:nvPicPr>
          <p:cNvPr id="200" name="Google Shape;200;p34"/>
          <p:cNvPicPr preferRelativeResize="0"/>
          <p:nvPr/>
        </p:nvPicPr>
        <p:blipFill rotWithShape="1">
          <a:blip r:embed="rId3">
            <a:alphaModFix/>
          </a:blip>
          <a:srcRect/>
          <a:stretch/>
        </p:blipFill>
        <p:spPr>
          <a:xfrm>
            <a:off x="4941026" y="100150"/>
            <a:ext cx="4050574" cy="2605030"/>
          </a:xfrm>
          <a:prstGeom prst="rect">
            <a:avLst/>
          </a:prstGeom>
          <a:noFill/>
          <a:ln>
            <a:noFill/>
          </a:ln>
        </p:spPr>
      </p:pic>
      <p:pic>
        <p:nvPicPr>
          <p:cNvPr id="201" name="Google Shape;201;p34"/>
          <p:cNvPicPr preferRelativeResize="0"/>
          <p:nvPr/>
        </p:nvPicPr>
        <p:blipFill rotWithShape="1">
          <a:blip r:embed="rId4">
            <a:alphaModFix/>
          </a:blip>
          <a:srcRect/>
          <a:stretch/>
        </p:blipFill>
        <p:spPr>
          <a:xfrm>
            <a:off x="4941025" y="2757425"/>
            <a:ext cx="4050575" cy="2363376"/>
          </a:xfrm>
          <a:prstGeom prst="rect">
            <a:avLst/>
          </a:prstGeom>
          <a:noFill/>
          <a:ln>
            <a:noFill/>
          </a:ln>
        </p:spPr>
      </p:pic>
      <p:pic>
        <p:nvPicPr>
          <p:cNvPr id="202" name="Google Shape;202;p34"/>
          <p:cNvPicPr preferRelativeResize="0"/>
          <p:nvPr/>
        </p:nvPicPr>
        <p:blipFill rotWithShape="1">
          <a:blip r:embed="rId5">
            <a:alphaModFix/>
          </a:blip>
          <a:srcRect/>
          <a:stretch/>
        </p:blipFill>
        <p:spPr>
          <a:xfrm>
            <a:off x="1059500" y="163849"/>
            <a:ext cx="2921298" cy="2363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ctrTitle"/>
          </p:nvPr>
        </p:nvSpPr>
        <p:spPr>
          <a:xfrm>
            <a:off x="291175" y="224772"/>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000">
                <a:latin typeface="Arial"/>
                <a:ea typeface="Arial"/>
                <a:cs typeface="Arial"/>
                <a:sym typeface="Arial"/>
              </a:rPr>
              <a:t>The Dataset</a:t>
            </a:r>
            <a:endParaRPr sz="3000">
              <a:latin typeface="Arial"/>
              <a:ea typeface="Arial"/>
              <a:cs typeface="Arial"/>
              <a:sym typeface="Arial"/>
            </a:endParaRPr>
          </a:p>
        </p:txBody>
      </p:sp>
      <p:sp>
        <p:nvSpPr>
          <p:cNvPr id="137" name="Google Shape;137;p26"/>
          <p:cNvSpPr txBox="1"/>
          <p:nvPr/>
        </p:nvSpPr>
        <p:spPr>
          <a:xfrm>
            <a:off x="4388150" y="4419950"/>
            <a:ext cx="4555800" cy="39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Arial"/>
                <a:ea typeface="Arial"/>
                <a:cs typeface="Arial"/>
                <a:sym typeface="Arial"/>
                <a:hlinkClick r:id="rId3"/>
              </a:rPr>
              <a:t>https://people.csail.mit.edu/khosla/papers/fgvc2011.pdf</a:t>
            </a: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Arial"/>
                <a:ea typeface="Arial"/>
                <a:cs typeface="Arial"/>
                <a:sym typeface="Arial"/>
                <a:hlinkClick r:id="rId4"/>
              </a:rPr>
              <a:t>http://vision.stanford.edu/aditya86/ImageNetDogs/</a:t>
            </a:r>
            <a:r>
              <a:rPr lang="en" sz="1200" b="0" i="0" u="none" strike="noStrike" cap="none">
                <a:solidFill>
                  <a:srgbClr val="000000"/>
                </a:solidFill>
                <a:latin typeface="Arial"/>
                <a:ea typeface="Arial"/>
                <a:cs typeface="Arial"/>
                <a:sym typeface="Arial"/>
              </a:rPr>
              <a:t> </a:t>
            </a:r>
            <a:endParaRPr sz="1200" b="0" i="0" u="none" strike="noStrike" cap="none">
              <a:solidFill>
                <a:schemeClr val="lt1"/>
              </a:solidFill>
              <a:latin typeface="Arial"/>
              <a:ea typeface="Arial"/>
              <a:cs typeface="Arial"/>
              <a:sym typeface="Arial"/>
            </a:endParaRPr>
          </a:p>
        </p:txBody>
      </p:sp>
      <p:sp>
        <p:nvSpPr>
          <p:cNvPr id="138" name="Google Shape;138;p26"/>
          <p:cNvSpPr txBox="1"/>
          <p:nvPr/>
        </p:nvSpPr>
        <p:spPr>
          <a:xfrm>
            <a:off x="291175" y="963850"/>
            <a:ext cx="8105700" cy="39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Stanford Dogs dataset:</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The dataset is a subset of imagenet. Stanford dogs contains curated images for 120 breeds of dogs from around the world. It was originally curated using images and annotation from ImageNet for the task of fine-grained image categorization. </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- 120 classes (different breeds of dogs)</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- 20,580 images (jpg)</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 Annotations: Class labels, Bounding box (xml)</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 Variable image sizes and class sizes</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 Little inter-class variation</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Roboto"/>
              <a:ea typeface="Roboto"/>
              <a:cs typeface="Roboto"/>
              <a:sym typeface="Roboto"/>
            </a:endParaRPr>
          </a:p>
        </p:txBody>
      </p:sp>
      <p:pic>
        <p:nvPicPr>
          <p:cNvPr id="139" name="Google Shape;139;p26"/>
          <p:cNvPicPr preferRelativeResize="0"/>
          <p:nvPr/>
        </p:nvPicPr>
        <p:blipFill rotWithShape="1">
          <a:blip r:embed="rId5">
            <a:alphaModFix/>
          </a:blip>
          <a:srcRect/>
          <a:stretch/>
        </p:blipFill>
        <p:spPr>
          <a:xfrm>
            <a:off x="4194075" y="2018875"/>
            <a:ext cx="2252326" cy="2322924"/>
          </a:xfrm>
          <a:prstGeom prst="rect">
            <a:avLst/>
          </a:prstGeom>
          <a:noFill/>
          <a:ln>
            <a:noFill/>
          </a:ln>
        </p:spPr>
      </p:pic>
      <p:pic>
        <p:nvPicPr>
          <p:cNvPr id="140" name="Google Shape;140;p26"/>
          <p:cNvPicPr preferRelativeResize="0"/>
          <p:nvPr/>
        </p:nvPicPr>
        <p:blipFill rotWithShape="1">
          <a:blip r:embed="rId6">
            <a:alphaModFix/>
          </a:blip>
          <a:srcRect/>
          <a:stretch/>
        </p:blipFill>
        <p:spPr>
          <a:xfrm>
            <a:off x="6577975" y="2018875"/>
            <a:ext cx="2252326" cy="23229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p:nvPr/>
        </p:nvSpPr>
        <p:spPr>
          <a:xfrm>
            <a:off x="286150" y="1068325"/>
            <a:ext cx="4461600" cy="2555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We seek to benchmark some of the lightest weight models that are readily available on PyTorch without the expectation of achieving exceptional performance.</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 Relatively lightweight dataset for frameworking AWS integration</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 Mitigate business barriers to modeling success through cost reduction in development</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 Reuse pretrained models</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 Reduce cost, and training time with performance to enable parameter tuning</a:t>
            </a:r>
            <a:endParaRPr sz="1400" b="0" i="0" u="none" strike="noStrike" cap="none">
              <a:solidFill>
                <a:schemeClr val="lt1"/>
              </a:solidFill>
              <a:latin typeface="Arial"/>
              <a:ea typeface="Arial"/>
              <a:cs typeface="Arial"/>
              <a:sym typeface="Arial"/>
            </a:endParaRPr>
          </a:p>
        </p:txBody>
      </p:sp>
      <p:sp>
        <p:nvSpPr>
          <p:cNvPr id="146" name="Google Shape;146;p27"/>
          <p:cNvSpPr txBox="1">
            <a:spLocks noGrp="1"/>
          </p:cNvSpPr>
          <p:nvPr>
            <p:ph type="ctrTitle"/>
          </p:nvPr>
        </p:nvSpPr>
        <p:spPr>
          <a:xfrm>
            <a:off x="460950" y="229522"/>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000">
                <a:latin typeface="Arial"/>
                <a:ea typeface="Arial"/>
                <a:cs typeface="Arial"/>
                <a:sym typeface="Arial"/>
              </a:rPr>
              <a:t>Problem Statement</a:t>
            </a:r>
            <a:endParaRPr sz="3000">
              <a:latin typeface="Arial"/>
              <a:ea typeface="Arial"/>
              <a:cs typeface="Arial"/>
              <a:sym typeface="Arial"/>
            </a:endParaRPr>
          </a:p>
        </p:txBody>
      </p:sp>
      <p:pic>
        <p:nvPicPr>
          <p:cNvPr id="147" name="Google Shape;147;p27"/>
          <p:cNvPicPr preferRelativeResize="0"/>
          <p:nvPr/>
        </p:nvPicPr>
        <p:blipFill rotWithShape="1">
          <a:blip r:embed="rId3">
            <a:alphaModFix/>
          </a:blip>
          <a:srcRect/>
          <a:stretch/>
        </p:blipFill>
        <p:spPr>
          <a:xfrm>
            <a:off x="4828300" y="1068325"/>
            <a:ext cx="4160348" cy="198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8"/>
          <p:cNvPicPr preferRelativeResize="0"/>
          <p:nvPr/>
        </p:nvPicPr>
        <p:blipFill rotWithShape="1">
          <a:blip r:embed="rId3">
            <a:alphaModFix/>
          </a:blip>
          <a:srcRect/>
          <a:stretch/>
        </p:blipFill>
        <p:spPr>
          <a:xfrm>
            <a:off x="2222611" y="3443400"/>
            <a:ext cx="1077925" cy="1077925"/>
          </a:xfrm>
          <a:prstGeom prst="rect">
            <a:avLst/>
          </a:prstGeom>
          <a:noFill/>
          <a:ln>
            <a:noFill/>
          </a:ln>
        </p:spPr>
      </p:pic>
      <p:sp>
        <p:nvSpPr>
          <p:cNvPr id="153" name="Google Shape;153;p28"/>
          <p:cNvSpPr txBox="1">
            <a:spLocks noGrp="1"/>
          </p:cNvSpPr>
          <p:nvPr>
            <p:ph type="ctrTitle"/>
          </p:nvPr>
        </p:nvSpPr>
        <p:spPr>
          <a:xfrm>
            <a:off x="460950" y="229522"/>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000">
                <a:latin typeface="Arial"/>
                <a:ea typeface="Arial"/>
                <a:cs typeface="Arial"/>
                <a:sym typeface="Arial"/>
              </a:rPr>
              <a:t>AWS Integration</a:t>
            </a:r>
            <a:endParaRPr sz="3000">
              <a:latin typeface="Arial"/>
              <a:ea typeface="Arial"/>
              <a:cs typeface="Arial"/>
              <a:sym typeface="Arial"/>
            </a:endParaRPr>
          </a:p>
        </p:txBody>
      </p:sp>
      <p:sp>
        <p:nvSpPr>
          <p:cNvPr id="154" name="Google Shape;154;p28"/>
          <p:cNvSpPr txBox="1"/>
          <p:nvPr/>
        </p:nvSpPr>
        <p:spPr>
          <a:xfrm>
            <a:off x="460950" y="1374613"/>
            <a:ext cx="3351600" cy="176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1. An S3 bucket and an EC2 Instance</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Runtime cost minimizing</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Scales with instance selection</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Linux / CLI development space</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Collaboration is more challenging</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Potential for auto-scaling</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Potential for hosting</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Production preferred</a:t>
            </a:r>
            <a:endParaRPr sz="1400" b="0" i="0" u="none" strike="noStrike" cap="none">
              <a:solidFill>
                <a:schemeClr val="lt1"/>
              </a:solidFill>
              <a:latin typeface="Arial"/>
              <a:ea typeface="Arial"/>
              <a:cs typeface="Arial"/>
              <a:sym typeface="Arial"/>
            </a:endParaRPr>
          </a:p>
        </p:txBody>
      </p:sp>
      <p:sp>
        <p:nvSpPr>
          <p:cNvPr id="155" name="Google Shape;155;p28"/>
          <p:cNvSpPr txBox="1"/>
          <p:nvPr/>
        </p:nvSpPr>
        <p:spPr>
          <a:xfrm>
            <a:off x="519150" y="959100"/>
            <a:ext cx="8105700" cy="39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We considered two setups for integrating AWS into a data science workflow.</a:t>
            </a:r>
            <a:endParaRPr sz="1400" b="0" i="0" u="none" strike="noStrike" cap="none">
              <a:solidFill>
                <a:schemeClr val="lt1"/>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Roboto"/>
              <a:ea typeface="Roboto"/>
              <a:cs typeface="Roboto"/>
              <a:sym typeface="Roboto"/>
            </a:endParaRPr>
          </a:p>
        </p:txBody>
      </p:sp>
      <p:sp>
        <p:nvSpPr>
          <p:cNvPr id="156" name="Google Shape;156;p28"/>
          <p:cNvSpPr txBox="1"/>
          <p:nvPr/>
        </p:nvSpPr>
        <p:spPr>
          <a:xfrm>
            <a:off x="5085400" y="1434575"/>
            <a:ext cx="3666900" cy="176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2. An S3 bucket and a Sagemaker instance</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Scales with instance selection</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Preconfigured Code Editor with VS Code like workspace</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Collaboration works within an account</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Development preferred</a:t>
            </a:r>
            <a:endParaRPr sz="1400" b="0" i="0" u="none" strike="noStrike" cap="none">
              <a:solidFill>
                <a:schemeClr val="lt1"/>
              </a:solidFill>
              <a:latin typeface="Arial"/>
              <a:ea typeface="Arial"/>
              <a:cs typeface="Arial"/>
              <a:sym typeface="Arial"/>
            </a:endParaRPr>
          </a:p>
        </p:txBody>
      </p:sp>
      <p:pic>
        <p:nvPicPr>
          <p:cNvPr id="157" name="Google Shape;157;p28"/>
          <p:cNvPicPr preferRelativeResize="0"/>
          <p:nvPr/>
        </p:nvPicPr>
        <p:blipFill rotWithShape="1">
          <a:blip r:embed="rId4">
            <a:alphaModFix/>
          </a:blip>
          <a:srcRect/>
          <a:stretch/>
        </p:blipFill>
        <p:spPr>
          <a:xfrm>
            <a:off x="4833600" y="1434575"/>
            <a:ext cx="335725" cy="291999"/>
          </a:xfrm>
          <a:prstGeom prst="rect">
            <a:avLst/>
          </a:prstGeom>
          <a:noFill/>
          <a:ln>
            <a:noFill/>
          </a:ln>
        </p:spPr>
      </p:pic>
      <p:pic>
        <p:nvPicPr>
          <p:cNvPr id="158" name="Google Shape;158;p28"/>
          <p:cNvPicPr preferRelativeResize="0"/>
          <p:nvPr/>
        </p:nvPicPr>
        <p:blipFill rotWithShape="1">
          <a:blip r:embed="rId5">
            <a:alphaModFix/>
          </a:blip>
          <a:srcRect/>
          <a:stretch/>
        </p:blipFill>
        <p:spPr>
          <a:xfrm>
            <a:off x="797438" y="3443425"/>
            <a:ext cx="1077925" cy="1077925"/>
          </a:xfrm>
          <a:prstGeom prst="rect">
            <a:avLst/>
          </a:prstGeom>
          <a:noFill/>
          <a:ln>
            <a:noFill/>
          </a:ln>
        </p:spPr>
      </p:pic>
      <p:pic>
        <p:nvPicPr>
          <p:cNvPr id="159" name="Google Shape;159;p28"/>
          <p:cNvPicPr preferRelativeResize="0"/>
          <p:nvPr/>
        </p:nvPicPr>
        <p:blipFill rotWithShape="1">
          <a:blip r:embed="rId5">
            <a:alphaModFix/>
          </a:blip>
          <a:srcRect/>
          <a:stretch/>
        </p:blipFill>
        <p:spPr>
          <a:xfrm>
            <a:off x="5661163" y="3443400"/>
            <a:ext cx="1077925" cy="1077925"/>
          </a:xfrm>
          <a:prstGeom prst="rect">
            <a:avLst/>
          </a:prstGeom>
          <a:noFill/>
          <a:ln>
            <a:noFill/>
          </a:ln>
        </p:spPr>
      </p:pic>
      <p:pic>
        <p:nvPicPr>
          <p:cNvPr id="160" name="Google Shape;160;p28"/>
          <p:cNvPicPr preferRelativeResize="0"/>
          <p:nvPr/>
        </p:nvPicPr>
        <p:blipFill rotWithShape="1">
          <a:blip r:embed="rId6">
            <a:alphaModFix/>
          </a:blip>
          <a:srcRect/>
          <a:stretch/>
        </p:blipFill>
        <p:spPr>
          <a:xfrm>
            <a:off x="7090904" y="3443400"/>
            <a:ext cx="1077925" cy="107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ctrTitle"/>
          </p:nvPr>
        </p:nvSpPr>
        <p:spPr>
          <a:xfrm>
            <a:off x="460950" y="229522"/>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000">
                <a:latin typeface="Arial"/>
                <a:ea typeface="Arial"/>
                <a:cs typeface="Arial"/>
                <a:sym typeface="Arial"/>
              </a:rPr>
              <a:t>Models Evaluated</a:t>
            </a:r>
            <a:endParaRPr sz="3000">
              <a:latin typeface="Arial"/>
              <a:ea typeface="Arial"/>
              <a:cs typeface="Arial"/>
              <a:sym typeface="Arial"/>
            </a:endParaRPr>
          </a:p>
        </p:txBody>
      </p:sp>
      <p:graphicFrame>
        <p:nvGraphicFramePr>
          <p:cNvPr id="166" name="Google Shape;166;p29"/>
          <p:cNvGraphicFramePr/>
          <p:nvPr/>
        </p:nvGraphicFramePr>
        <p:xfrm>
          <a:off x="517000" y="1311425"/>
          <a:ext cx="3000000" cy="3000000"/>
        </p:xfrm>
        <a:graphic>
          <a:graphicData uri="http://schemas.openxmlformats.org/drawingml/2006/table">
            <a:tbl>
              <a:tblPr>
                <a:noFill/>
                <a:tableStyleId>{12F9EDB6-26F2-4748-B0DC-456A5F6EC6AF}</a:tableStyleId>
              </a:tblPr>
              <a:tblGrid>
                <a:gridCol w="1687200">
                  <a:extLst>
                    <a:ext uri="{9D8B030D-6E8A-4147-A177-3AD203B41FA5}">
                      <a16:colId xmlns:a16="http://schemas.microsoft.com/office/drawing/2014/main" val="20000"/>
                    </a:ext>
                  </a:extLst>
                </a:gridCol>
                <a:gridCol w="1253925">
                  <a:extLst>
                    <a:ext uri="{9D8B030D-6E8A-4147-A177-3AD203B41FA5}">
                      <a16:colId xmlns:a16="http://schemas.microsoft.com/office/drawing/2014/main" val="20001"/>
                    </a:ext>
                  </a:extLst>
                </a:gridCol>
                <a:gridCol w="9218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200" b="1">
                          <a:solidFill>
                            <a:schemeClr val="lt1"/>
                          </a:solidFill>
                        </a:rPr>
                        <a:t>Model</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 Parameters</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T w="9525"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Size (MB)</a:t>
                      </a:r>
                      <a:endParaRPr sz="1200" b="1">
                        <a:solidFill>
                          <a:schemeClr val="lt1"/>
                        </a:solidFill>
                      </a:endParaRPr>
                    </a:p>
                  </a:txBody>
                  <a:tcPr marL="91425" marR="91425" marT="91425" marB="91425">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solidFill>
                            <a:schemeClr val="lt1"/>
                          </a:solidFill>
                        </a:rPr>
                        <a:t>mnasnet0_5</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2,218,512</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8.87</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solidFill>
                            <a:schemeClr val="lt1"/>
                          </a:solidFill>
                        </a:rPr>
                        <a:t>mobilenet_v3_large</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5,483,032</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21.93</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solidFill>
                            <a:schemeClr val="lt1"/>
                          </a:solidFill>
                        </a:rPr>
                        <a:t>mobilenet_v3_small</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2,542,856</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10.17</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solidFill>
                            <a:schemeClr val="lt1"/>
                          </a:solidFill>
                        </a:rPr>
                        <a:t>shufflenetv2_x0_5</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1,366,792</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5.47</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solidFill>
                            <a:schemeClr val="lt1"/>
                          </a:solidFill>
                        </a:rPr>
                        <a:t>shufflenet_v2_x1_0</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2,278,604</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9.11</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a:solidFill>
                            <a:schemeClr val="lt1"/>
                          </a:solidFill>
                        </a:rPr>
                        <a:t>tiny_vit_5m</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5,110,284</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20.44</a:t>
                      </a:r>
                      <a:endParaRPr sz="12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167" name="Google Shape;167;p29"/>
          <p:cNvPicPr preferRelativeResize="0"/>
          <p:nvPr/>
        </p:nvPicPr>
        <p:blipFill>
          <a:blip r:embed="rId3">
            <a:alphaModFix/>
          </a:blip>
          <a:stretch>
            <a:fillRect/>
          </a:stretch>
        </p:blipFill>
        <p:spPr>
          <a:xfrm>
            <a:off x="4890425" y="813197"/>
            <a:ext cx="3447203" cy="37703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71"/>
        <p:cNvGrpSpPr/>
        <p:nvPr/>
      </p:nvGrpSpPr>
      <p:grpSpPr>
        <a:xfrm>
          <a:off x="0" y="0"/>
          <a:ext cx="0" cy="0"/>
          <a:chOff x="0" y="0"/>
          <a:chExt cx="0" cy="0"/>
        </a:xfrm>
      </p:grpSpPr>
      <p:sp>
        <p:nvSpPr>
          <p:cNvPr id="172" name="Google Shape;172;p30"/>
          <p:cNvSpPr txBox="1">
            <a:spLocks noGrp="1"/>
          </p:cNvSpPr>
          <p:nvPr>
            <p:ph type="ctrTitle"/>
          </p:nvPr>
        </p:nvSpPr>
        <p:spPr>
          <a:xfrm>
            <a:off x="460950" y="229522"/>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000">
                <a:latin typeface="Arial"/>
                <a:ea typeface="Arial"/>
                <a:cs typeface="Arial"/>
                <a:sym typeface="Arial"/>
              </a:rPr>
              <a:t>Demo</a:t>
            </a:r>
            <a:endParaRPr sz="30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31"/>
          <p:cNvSpPr txBox="1">
            <a:spLocks noGrp="1"/>
          </p:cNvSpPr>
          <p:nvPr>
            <p:ph type="ctrTitle"/>
          </p:nvPr>
        </p:nvSpPr>
        <p:spPr>
          <a:xfrm>
            <a:off x="460950" y="229522"/>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000">
                <a:latin typeface="Arial"/>
                <a:ea typeface="Arial"/>
                <a:cs typeface="Arial"/>
                <a:sym typeface="Arial"/>
              </a:rPr>
              <a:t>The Way Ahead / Timeline</a:t>
            </a:r>
            <a:endParaRPr sz="3000">
              <a:latin typeface="Arial"/>
              <a:ea typeface="Arial"/>
              <a:cs typeface="Arial"/>
              <a:sym typeface="Arial"/>
            </a:endParaRPr>
          </a:p>
        </p:txBody>
      </p:sp>
      <p:sp>
        <p:nvSpPr>
          <p:cNvPr id="178" name="Google Shape;178;p31"/>
          <p:cNvSpPr txBox="1"/>
          <p:nvPr/>
        </p:nvSpPr>
        <p:spPr>
          <a:xfrm>
            <a:off x="460950" y="1068325"/>
            <a:ext cx="4511100" cy="24087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Project identification - 2/28</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Github setup - 3/5</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Data into course S3 - 3/7</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Leverage Data Science with AWS notebooks and Boto3 for S3-Sagemaker connection - 3/9</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Preprocessing labels reference file - 3/9</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Custom PyTorch Dataset class - 3/10</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Midterm Review - 3/12</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Pre-trained model fine-tuning loading - 3/22</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Model training - 4/01</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Measure accuracy and training time - 4/01</a:t>
            </a:r>
            <a:endParaRPr sz="1400" b="0" i="0" u="none" strike="noStrike" cap="none">
              <a:solidFill>
                <a:schemeClr val="lt1"/>
              </a:solidFill>
              <a:latin typeface="Arial"/>
              <a:ea typeface="Arial"/>
              <a:cs typeface="Arial"/>
              <a:sym typeface="Arial"/>
            </a:endParaRPr>
          </a:p>
          <a:p>
            <a:pPr marL="457200" marR="0" lvl="0" indent="-31750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Push tuned model(s) to S3 - 4/01</a:t>
            </a:r>
            <a:endParaRPr sz="1400" b="0" i="0" u="none" strike="noStrike" cap="none">
              <a:solidFill>
                <a:schemeClr val="lt1"/>
              </a:solidFill>
              <a:latin typeface="Arial"/>
              <a:ea typeface="Arial"/>
              <a:cs typeface="Arial"/>
              <a:sym typeface="Arial"/>
            </a:endParaRPr>
          </a:p>
        </p:txBody>
      </p:sp>
      <p:pic>
        <p:nvPicPr>
          <p:cNvPr id="179" name="Google Shape;179;p31"/>
          <p:cNvPicPr preferRelativeResize="0"/>
          <p:nvPr/>
        </p:nvPicPr>
        <p:blipFill rotWithShape="1">
          <a:blip r:embed="rId3">
            <a:alphaModFix/>
          </a:blip>
          <a:srcRect/>
          <a:stretch/>
        </p:blipFill>
        <p:spPr>
          <a:xfrm>
            <a:off x="5480238" y="1621000"/>
            <a:ext cx="1077925" cy="1077925"/>
          </a:xfrm>
          <a:prstGeom prst="rect">
            <a:avLst/>
          </a:prstGeom>
          <a:noFill/>
          <a:ln>
            <a:noFill/>
          </a:ln>
        </p:spPr>
      </p:pic>
      <p:pic>
        <p:nvPicPr>
          <p:cNvPr id="180" name="Google Shape;180;p31"/>
          <p:cNvPicPr preferRelativeResize="0"/>
          <p:nvPr/>
        </p:nvPicPr>
        <p:blipFill rotWithShape="1">
          <a:blip r:embed="rId4">
            <a:alphaModFix/>
          </a:blip>
          <a:srcRect/>
          <a:stretch/>
        </p:blipFill>
        <p:spPr>
          <a:xfrm>
            <a:off x="7090904" y="1621000"/>
            <a:ext cx="1077925" cy="107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ctrTitle"/>
          </p:nvPr>
        </p:nvSpPr>
        <p:spPr>
          <a:xfrm>
            <a:off x="460950" y="229522"/>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000">
                <a:latin typeface="Arial"/>
                <a:ea typeface="Arial"/>
                <a:cs typeface="Arial"/>
                <a:sym typeface="Arial"/>
              </a:rPr>
              <a:t>Results and Conclusion</a:t>
            </a:r>
            <a:endParaRPr sz="3000">
              <a:latin typeface="Arial"/>
              <a:ea typeface="Arial"/>
              <a:cs typeface="Arial"/>
              <a:sym typeface="Arial"/>
            </a:endParaRPr>
          </a:p>
        </p:txBody>
      </p:sp>
      <p:pic>
        <p:nvPicPr>
          <p:cNvPr id="186" name="Google Shape;186;p32"/>
          <p:cNvPicPr preferRelativeResize="0"/>
          <p:nvPr/>
        </p:nvPicPr>
        <p:blipFill>
          <a:blip r:embed="rId3">
            <a:alphaModFix/>
          </a:blip>
          <a:stretch>
            <a:fillRect/>
          </a:stretch>
        </p:blipFill>
        <p:spPr>
          <a:xfrm>
            <a:off x="658375" y="1618538"/>
            <a:ext cx="3677200" cy="2757900"/>
          </a:xfrm>
          <a:prstGeom prst="rect">
            <a:avLst/>
          </a:prstGeom>
          <a:noFill/>
          <a:ln>
            <a:noFill/>
          </a:ln>
        </p:spPr>
      </p:pic>
      <p:pic>
        <p:nvPicPr>
          <p:cNvPr id="187" name="Google Shape;187;p32"/>
          <p:cNvPicPr preferRelativeResize="0"/>
          <p:nvPr/>
        </p:nvPicPr>
        <p:blipFill>
          <a:blip r:embed="rId4">
            <a:alphaModFix/>
          </a:blip>
          <a:stretch>
            <a:fillRect/>
          </a:stretch>
        </p:blipFill>
        <p:spPr>
          <a:xfrm>
            <a:off x="4671950" y="2415900"/>
            <a:ext cx="4282101" cy="1332400"/>
          </a:xfrm>
          <a:prstGeom prst="rect">
            <a:avLst/>
          </a:prstGeom>
          <a:noFill/>
          <a:ln>
            <a:noFill/>
          </a:ln>
        </p:spPr>
      </p:pic>
      <p:sp>
        <p:nvSpPr>
          <p:cNvPr id="188" name="Google Shape;188;p32"/>
          <p:cNvSpPr txBox="1"/>
          <p:nvPr/>
        </p:nvSpPr>
        <p:spPr>
          <a:xfrm>
            <a:off x="460950" y="1128000"/>
            <a:ext cx="40110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Performance</a:t>
            </a:r>
            <a:endParaRPr sz="1800">
              <a:solidFill>
                <a:schemeClr val="lt1"/>
              </a:solidFill>
            </a:endParaRPr>
          </a:p>
          <a:p>
            <a:pPr marL="0" lvl="0" indent="0" algn="l" rtl="0">
              <a:spcBef>
                <a:spcPts val="0"/>
              </a:spcBef>
              <a:spcAft>
                <a:spcPts val="0"/>
              </a:spcAft>
              <a:buNone/>
            </a:pPr>
            <a:r>
              <a:rPr lang="en" sz="1800">
                <a:solidFill>
                  <a:schemeClr val="lt1"/>
                </a:solidFill>
              </a:rPr>
              <a:t>  </a:t>
            </a:r>
            <a:endParaRPr sz="1800">
              <a:solidFill>
                <a:schemeClr val="lt1"/>
              </a:solidFill>
            </a:endParaRPr>
          </a:p>
        </p:txBody>
      </p:sp>
      <p:sp>
        <p:nvSpPr>
          <p:cNvPr id="189" name="Google Shape;189;p32"/>
          <p:cNvSpPr txBox="1"/>
          <p:nvPr/>
        </p:nvSpPr>
        <p:spPr>
          <a:xfrm>
            <a:off x="4671950" y="1128000"/>
            <a:ext cx="40110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Cost</a:t>
            </a:r>
            <a:endParaRPr sz="1800">
              <a:solidFill>
                <a:schemeClr val="lt1"/>
              </a:solidFill>
            </a:endParaRPr>
          </a:p>
          <a:p>
            <a:pPr marL="0" lvl="0" indent="0" algn="l" rtl="0">
              <a:spcBef>
                <a:spcPts val="0"/>
              </a:spcBef>
              <a:spcAft>
                <a:spcPts val="0"/>
              </a:spcAft>
              <a:buNone/>
            </a:pPr>
            <a:r>
              <a:rPr lang="en" sz="1800">
                <a:solidFill>
                  <a:schemeClr val="lt1"/>
                </a:solidFill>
              </a:rPr>
              <a:t>  </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ctrTitle"/>
          </p:nvPr>
        </p:nvSpPr>
        <p:spPr>
          <a:xfrm>
            <a:off x="460950" y="229522"/>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000">
                <a:latin typeface="Arial"/>
                <a:ea typeface="Arial"/>
                <a:cs typeface="Arial"/>
                <a:sym typeface="Arial"/>
              </a:rPr>
              <a:t>Future Opportunities</a:t>
            </a:r>
            <a:endParaRPr sz="3000">
              <a:latin typeface="Arial"/>
              <a:ea typeface="Arial"/>
              <a:cs typeface="Arial"/>
              <a:sym typeface="Arial"/>
            </a:endParaRPr>
          </a:p>
        </p:txBody>
      </p:sp>
      <p:sp>
        <p:nvSpPr>
          <p:cNvPr id="195" name="Google Shape;195;p33"/>
          <p:cNvSpPr txBox="1"/>
          <p:nvPr/>
        </p:nvSpPr>
        <p:spPr>
          <a:xfrm>
            <a:off x="460950" y="1128000"/>
            <a:ext cx="7016400" cy="288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sz="1800">
                <a:solidFill>
                  <a:schemeClr val="lt1"/>
                </a:solidFill>
              </a:rPr>
              <a:t>Measure performance for __getitem__  upfront complete load vs batch from S3</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integrate a save local on load to enable cache access</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Tune Hyperparameters for each model</a:t>
            </a:r>
            <a:endParaRPr sz="1800">
              <a:solidFill>
                <a:schemeClr val="lt1"/>
              </a:solidFill>
            </a:endParaRPr>
          </a:p>
          <a:p>
            <a:pPr marL="914400" lvl="1" indent="-342900" algn="l" rtl="0">
              <a:spcBef>
                <a:spcPts val="0"/>
              </a:spcBef>
              <a:spcAft>
                <a:spcPts val="0"/>
              </a:spcAft>
              <a:buClr>
                <a:schemeClr val="lt1"/>
              </a:buClr>
              <a:buSzPts val="1800"/>
              <a:buChar char="-"/>
            </a:pPr>
            <a:r>
              <a:rPr lang="en" sz="1800">
                <a:solidFill>
                  <a:schemeClr val="lt1"/>
                </a:solidFill>
              </a:rPr>
              <a:t>Try to bring up accuracy for smaller models</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Learning rate scheduler</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Explore different datasets</a:t>
            </a:r>
            <a:endParaRPr sz="1800">
              <a:solidFill>
                <a:schemeClr val="lt1"/>
              </a:solidFill>
            </a:endParaRPr>
          </a:p>
          <a:p>
            <a:pPr marL="457200" lvl="0" indent="-342900" algn="l" rtl="0">
              <a:spcBef>
                <a:spcPts val="0"/>
              </a:spcBef>
              <a:spcAft>
                <a:spcPts val="0"/>
              </a:spcAft>
              <a:buClr>
                <a:schemeClr val="lt1"/>
              </a:buClr>
              <a:buSzPts val="1800"/>
              <a:buChar char="-"/>
            </a:pPr>
            <a:r>
              <a:rPr lang="en" sz="1800">
                <a:solidFill>
                  <a:schemeClr val="lt1"/>
                </a:solidFill>
              </a:rPr>
              <a:t>Explore further image augmentation</a:t>
            </a:r>
            <a:endParaRPr sz="1800">
              <a:solidFill>
                <a:schemeClr val="lt1"/>
              </a:solidFill>
            </a:endParaRPr>
          </a:p>
          <a:p>
            <a:pPr marL="914400" lvl="1" indent="-342900" algn="l" rtl="0">
              <a:spcBef>
                <a:spcPts val="0"/>
              </a:spcBef>
              <a:spcAft>
                <a:spcPts val="0"/>
              </a:spcAft>
              <a:buClr>
                <a:schemeClr val="lt1"/>
              </a:buClr>
              <a:buSzPts val="1800"/>
              <a:buChar char="-"/>
            </a:pPr>
            <a:r>
              <a:rPr lang="en" sz="1800">
                <a:solidFill>
                  <a:schemeClr val="lt1"/>
                </a:solidFill>
              </a:rPr>
              <a:t>Explore image resizing impacts</a:t>
            </a:r>
            <a:endParaRPr sz="1800">
              <a:solidFill>
                <a:schemeClr val="lt1"/>
              </a:solidFill>
            </a:endParaRPr>
          </a:p>
          <a:p>
            <a:pPr marL="914400" lvl="1" indent="-342900" algn="l" rtl="0">
              <a:spcBef>
                <a:spcPts val="0"/>
              </a:spcBef>
              <a:spcAft>
                <a:spcPts val="0"/>
              </a:spcAft>
              <a:buClr>
                <a:schemeClr val="lt1"/>
              </a:buClr>
              <a:buSzPts val="1800"/>
              <a:buChar char="-"/>
            </a:pPr>
            <a:r>
              <a:rPr lang="en" sz="1800">
                <a:solidFill>
                  <a:schemeClr val="lt1"/>
                </a:solidFill>
              </a:rPr>
              <a:t>Help prevent overfitting for all models</a:t>
            </a:r>
            <a:endParaRPr sz="1800">
              <a:solidFill>
                <a:schemeClr val="lt1"/>
              </a:solidFill>
            </a:endParaRPr>
          </a:p>
          <a:p>
            <a:pPr marL="0" lvl="0" indent="0" algn="l" rtl="0">
              <a:spcBef>
                <a:spcPts val="0"/>
              </a:spcBef>
              <a:spcAft>
                <a:spcPts val="0"/>
              </a:spcAft>
              <a:buNone/>
            </a:pPr>
            <a:endParaRPr sz="180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On-screen Show (16:9)</PresentationFormat>
  <Paragraphs>91</Paragraphs>
  <Slides>10</Slides>
  <Notes>10</Notes>
  <HiddenSlides>3</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Roboto</vt:lpstr>
      <vt:lpstr>Simple Light</vt:lpstr>
      <vt:lpstr>Geometric</vt:lpstr>
      <vt:lpstr> DS 5110 - Big Data Systems </vt:lpstr>
      <vt:lpstr>The Dataset</vt:lpstr>
      <vt:lpstr>Problem Statement</vt:lpstr>
      <vt:lpstr>AWS Integration</vt:lpstr>
      <vt:lpstr>Models Evaluated</vt:lpstr>
      <vt:lpstr>Demo</vt:lpstr>
      <vt:lpstr>The Way Ahead / Timeline</vt:lpstr>
      <vt:lpstr>Results and Conclusion</vt:lpstr>
      <vt:lpstr>Future Opportunities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DS 5110 - Big Data Systems </dc:title>
  <cp:lastModifiedBy>Alex Kendrick</cp:lastModifiedBy>
  <cp:revision>1</cp:revision>
  <dcterms:modified xsi:type="dcterms:W3CDTF">2024-04-24T00:49:59Z</dcterms:modified>
</cp:coreProperties>
</file>